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7" r:id="rId2"/>
    <p:sldId id="256" r:id="rId3"/>
    <p:sldId id="263" r:id="rId4"/>
    <p:sldId id="258" r:id="rId5"/>
    <p:sldId id="261" r:id="rId6"/>
    <p:sldId id="268" r:id="rId7"/>
    <p:sldId id="269" r:id="rId8"/>
    <p:sldId id="266" r:id="rId9"/>
    <p:sldId id="267" r:id="rId10"/>
    <p:sldId id="270" r:id="rId11"/>
    <p:sldId id="259" r:id="rId12"/>
    <p:sldId id="264" r:id="rId13"/>
    <p:sldId id="271" r:id="rId14"/>
    <p:sldId id="262" r:id="rId15"/>
    <p:sldId id="260"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5C2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111" d="100"/>
          <a:sy n="111" d="100"/>
        </p:scale>
        <p:origin x="76" y="6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6T16:42:26.666"/>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1 0 0,'0'1755'0,"4174"-1755"0,-4174-1755 0,-4174 1755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6T16:42:36.923"/>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4057 1 0,'-4057'0'0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6T16:42:40.975"/>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3883 0 0,'-3883'63'0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6T16:42:45.540"/>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3644 26 0,'-3644'0'0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6T16:42:52.894"/>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7831 53 0,'-7830'0'0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6T16:43:05.732"/>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1 0 0,'6996'112'0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6T16:43:11.242"/>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7781 16 0,'-7781'-16'0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6T16:43:15.865"/>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0 1 0,'7748'79'0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6T16:43:21.706"/>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1 16 0,'7827'-16'0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6T16:43:27.888"/>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0 65 0,'6566'-64'0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6T16:43:30.643"/>
    </inkml:context>
    <inkml:brush xml:id="br0">
      <inkml:brushProperty name="width" value="0.3" units="cm"/>
      <inkml:brushProperty name="height" value="0.6" units="cm"/>
      <inkml:brushProperty name="color" value="#00FDFF"/>
      <inkml:brushProperty name="tip" value="rectangle"/>
      <inkml:brushProperty name="rasterOp" value="maskPen"/>
      <inkml:brushProperty name="ignorePressure" value="1"/>
    </inkml:brush>
  </inkml:definitions>
  <inkml:trace contextRef="#ctx0" brushRef="#br0">0 0 0,'2317'48'0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01AE79-E8E1-410D-A702-87FB81E686CE}" type="datetimeFigureOut">
              <a:rPr lang="en-GB" smtClean="0"/>
              <a:t>26/01/2025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51B271-4194-4EF2-93DA-D89D3804AE21}" type="slidenum">
              <a:rPr lang="en-GB" smtClean="0"/>
              <a:t>‹#›</a:t>
            </a:fld>
            <a:endParaRPr lang="en-GB"/>
          </a:p>
        </p:txBody>
      </p:sp>
    </p:spTree>
    <p:extLst>
      <p:ext uri="{BB962C8B-B14F-4D97-AF65-F5344CB8AC3E}">
        <p14:creationId xmlns:p14="http://schemas.microsoft.com/office/powerpoint/2010/main" val="12682023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Magistrates and Crown Court are the main courts that you will deal with through your policing career, however, your cases may cross over to the civil courts (Especially family, and for more serious offences, may on very rare occasions find an officer attending a higher court).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Examples: Child custody arrangements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Child protection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Land disputes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High profile cases – such as high-profile murder investigations or terrorism offences.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Allegations of miscarriage of justice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Appeals against convictions.</a:t>
            </a:r>
          </a:p>
          <a:p>
            <a:endParaRPr lang="en-GB" dirty="0"/>
          </a:p>
        </p:txBody>
      </p:sp>
      <p:sp>
        <p:nvSpPr>
          <p:cNvPr id="4" name="Slide Number Placeholder 3"/>
          <p:cNvSpPr>
            <a:spLocks noGrp="1"/>
          </p:cNvSpPr>
          <p:nvPr>
            <p:ph type="sldNum" sz="quarter" idx="5"/>
          </p:nvPr>
        </p:nvSpPr>
        <p:spPr/>
        <p:txBody>
          <a:bodyPr/>
          <a:lstStyle/>
          <a:p>
            <a:fld id="{5851B271-4194-4EF2-93DA-D89D3804AE21}" type="slidenum">
              <a:rPr lang="en-GB" smtClean="0"/>
              <a:t>5</a:t>
            </a:fld>
            <a:endParaRPr lang="en-GB"/>
          </a:p>
        </p:txBody>
      </p:sp>
    </p:spTree>
    <p:extLst>
      <p:ext uri="{BB962C8B-B14F-4D97-AF65-F5344CB8AC3E}">
        <p14:creationId xmlns:p14="http://schemas.microsoft.com/office/powerpoint/2010/main" val="9912197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Criminal courts : All criminal courts work on the assumption that you are innocent until proven guilty. This has to be proved beyond all reasonable doubt. Which is a very high burden of proof. All these courts can deal and refer cases a higher court on appeal and deal with human rights abuses if needed. • Magistrates Court : 95% of cases are dealt with in the Magistrates’ Courts. The court has a history dating back 600 years. Cases are usually heard by a panel of 3 lay magistrates, (Justices of the Peace), supported by a legally qualified Court Clerk, (the Clerk to the Justices). The magistrates are collectively called a Bench. Lay magistrates are appointed by the Crown, they come from all walks of life and are unpaid and usually unqualified – although they do receive training – must retire at 70. In addition there are District Judges, (previously known as </a:t>
            </a:r>
            <a:r>
              <a:rPr lang="en-GB" dirty="0" err="1"/>
              <a:t>Stipendary</a:t>
            </a:r>
            <a:r>
              <a:rPr lang="en-GB" dirty="0"/>
              <a:t> Magistrates). These are qualified barristers or solicitors of at least 7 years experience and 2 years as a Deputy District Judge. District Judges will sit alone and will deal with more complex cases. Magistrates hear the cases and decide upon points of law and fact in the cases. Magistrates courts hear the less serious cases (in the eyes of the law not the eyes of the victim). Restrictions on the sentences they can pass at Mags - 6 </a:t>
            </a:r>
            <a:r>
              <a:rPr lang="en-GB" dirty="0" err="1"/>
              <a:t>mths</a:t>
            </a:r>
            <a:r>
              <a:rPr lang="en-GB" dirty="0"/>
              <a:t> for one case or 12 11 </a:t>
            </a:r>
            <a:r>
              <a:rPr lang="en-GB" dirty="0" err="1"/>
              <a:t>mths</a:t>
            </a:r>
            <a:r>
              <a:rPr lang="en-GB" dirty="0"/>
              <a:t> total imprisonment up to £5000 fines • Youth Court- Usually same building as Mags court but sit on different days. No press allowed or if they are allowed in special cases then ID of youths cannot be disclosed (speak about some cases where youths u18 can end up in Mags or Crown Court - charged jointly with adult or Murder cases where must go to Crown - Jamie BULGER). NOT OPEN TO THE PUBLIC. J.P’s who preside over youth courts receive special training. They hear cases involving persons 10 - 17years If triable either way offence or believe more severe sentence needed - hear case, commit to CC for sentence. • Crown Court- Deals with: - a)more serious cases, b) cases that are indictable only, c) persons committed for sentence from Mags. Court for sentencing, d) appeals from the lower courts, inc. Youth in relation to sentence and conviction. Presided over by Circuit Judge or part time judge known as recorder. The Judge deals with the points of law whilst the jury of 12 decide on the facts of the case presented to them.</a:t>
            </a:r>
          </a:p>
        </p:txBody>
      </p:sp>
      <p:sp>
        <p:nvSpPr>
          <p:cNvPr id="4" name="Slide Number Placeholder 3"/>
          <p:cNvSpPr>
            <a:spLocks noGrp="1"/>
          </p:cNvSpPr>
          <p:nvPr>
            <p:ph type="sldNum" sz="quarter" idx="5"/>
          </p:nvPr>
        </p:nvSpPr>
        <p:spPr/>
        <p:txBody>
          <a:bodyPr/>
          <a:lstStyle/>
          <a:p>
            <a:fld id="{5851B271-4194-4EF2-93DA-D89D3804AE21}" type="slidenum">
              <a:rPr lang="en-GB" smtClean="0"/>
              <a:t>6</a:t>
            </a:fld>
            <a:endParaRPr lang="en-GB"/>
          </a:p>
        </p:txBody>
      </p:sp>
    </p:spTree>
    <p:extLst>
      <p:ext uri="{BB962C8B-B14F-4D97-AF65-F5344CB8AC3E}">
        <p14:creationId xmlns:p14="http://schemas.microsoft.com/office/powerpoint/2010/main" val="6689082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MAGISTRATES – 500 Petty Sessional areas in Eng &amp; Wales each with a mags court presiding over it. CROWN – 90 in Eng &amp; Wales in 6 areas known as circuits – hence circuit judges COURT OF APPEAL – Criminal Division – appeals from crown court/Civil division – appeals from high court/tribunals etc THE SUPREME COURT - is the final court of appeal in the UK for civil cases. It hears appeals in criminal cases from England, Wales and Northern Ireland. </a:t>
            </a:r>
          </a:p>
        </p:txBody>
      </p:sp>
      <p:sp>
        <p:nvSpPr>
          <p:cNvPr id="4" name="Slide Number Placeholder 3"/>
          <p:cNvSpPr>
            <a:spLocks noGrp="1"/>
          </p:cNvSpPr>
          <p:nvPr>
            <p:ph type="sldNum" sz="quarter" idx="5"/>
          </p:nvPr>
        </p:nvSpPr>
        <p:spPr/>
        <p:txBody>
          <a:bodyPr/>
          <a:lstStyle/>
          <a:p>
            <a:fld id="{5851B271-4194-4EF2-93DA-D89D3804AE21}" type="slidenum">
              <a:rPr lang="en-GB" smtClean="0"/>
              <a:t>7</a:t>
            </a:fld>
            <a:endParaRPr lang="en-GB"/>
          </a:p>
        </p:txBody>
      </p:sp>
    </p:spTree>
    <p:extLst>
      <p:ext uri="{BB962C8B-B14F-4D97-AF65-F5344CB8AC3E}">
        <p14:creationId xmlns:p14="http://schemas.microsoft.com/office/powerpoint/2010/main" val="17137028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8BFA4-2992-9CF2-1B25-9A44BADEAEA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512C01-EA40-2AB6-9B93-3840C9CBBA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B17EC9-672A-832F-ECD8-D5B7993BC629}"/>
              </a:ext>
            </a:extLst>
          </p:cNvPr>
          <p:cNvSpPr>
            <a:spLocks noGrp="1"/>
          </p:cNvSpPr>
          <p:nvPr>
            <p:ph type="dt" sz="half" idx="10"/>
          </p:nvPr>
        </p:nvSpPr>
        <p:spPr/>
        <p:txBody>
          <a:bodyPr/>
          <a:lstStyle/>
          <a:p>
            <a:fld id="{670ED622-0AD0-498E-BDEC-A71323DC4AF7}" type="datetimeFigureOut">
              <a:rPr lang="en-GB" smtClean="0"/>
              <a:t>26/01/2025</a:t>
            </a:fld>
            <a:endParaRPr lang="en-GB"/>
          </a:p>
        </p:txBody>
      </p:sp>
      <p:sp>
        <p:nvSpPr>
          <p:cNvPr id="5" name="Footer Placeholder 4">
            <a:extLst>
              <a:ext uri="{FF2B5EF4-FFF2-40B4-BE49-F238E27FC236}">
                <a16:creationId xmlns:a16="http://schemas.microsoft.com/office/drawing/2014/main" id="{55A9649C-8A4C-DA23-DD3C-6C1E47C6D3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439ED7-B553-C403-2C60-5CEA8CBEFED6}"/>
              </a:ext>
            </a:extLst>
          </p:cNvPr>
          <p:cNvSpPr>
            <a:spLocks noGrp="1"/>
          </p:cNvSpPr>
          <p:nvPr>
            <p:ph type="sldNum" sz="quarter" idx="12"/>
          </p:nvPr>
        </p:nvSpPr>
        <p:spPr/>
        <p:txBody>
          <a:bodyPr/>
          <a:lstStyle/>
          <a:p>
            <a:fld id="{DDD0524A-87AE-458A-927C-355FDCD1615A}" type="slidenum">
              <a:rPr lang="en-GB" smtClean="0"/>
              <a:t>‹#›</a:t>
            </a:fld>
            <a:endParaRPr lang="en-GB"/>
          </a:p>
        </p:txBody>
      </p:sp>
    </p:spTree>
    <p:extLst>
      <p:ext uri="{BB962C8B-B14F-4D97-AF65-F5344CB8AC3E}">
        <p14:creationId xmlns:p14="http://schemas.microsoft.com/office/powerpoint/2010/main" val="23288973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DF60C-FCBB-C425-1A5C-08BF4866EB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5CC365-CDF1-C87E-12C2-CD62AB6698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7FA57F-A861-0794-3D94-5CF9CEF59807}"/>
              </a:ext>
            </a:extLst>
          </p:cNvPr>
          <p:cNvSpPr>
            <a:spLocks noGrp="1"/>
          </p:cNvSpPr>
          <p:nvPr>
            <p:ph type="dt" sz="half" idx="10"/>
          </p:nvPr>
        </p:nvSpPr>
        <p:spPr/>
        <p:txBody>
          <a:bodyPr/>
          <a:lstStyle/>
          <a:p>
            <a:fld id="{670ED622-0AD0-498E-BDEC-A71323DC4AF7}" type="datetimeFigureOut">
              <a:rPr lang="en-GB" smtClean="0"/>
              <a:t>26/01/2025</a:t>
            </a:fld>
            <a:endParaRPr lang="en-GB"/>
          </a:p>
        </p:txBody>
      </p:sp>
      <p:sp>
        <p:nvSpPr>
          <p:cNvPr id="5" name="Footer Placeholder 4">
            <a:extLst>
              <a:ext uri="{FF2B5EF4-FFF2-40B4-BE49-F238E27FC236}">
                <a16:creationId xmlns:a16="http://schemas.microsoft.com/office/drawing/2014/main" id="{67DD1A18-3ED3-F889-98D1-533481A454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88F51C-BA57-B13F-11B8-87E3BE323400}"/>
              </a:ext>
            </a:extLst>
          </p:cNvPr>
          <p:cNvSpPr>
            <a:spLocks noGrp="1"/>
          </p:cNvSpPr>
          <p:nvPr>
            <p:ph type="sldNum" sz="quarter" idx="12"/>
          </p:nvPr>
        </p:nvSpPr>
        <p:spPr/>
        <p:txBody>
          <a:bodyPr/>
          <a:lstStyle/>
          <a:p>
            <a:fld id="{DDD0524A-87AE-458A-927C-355FDCD1615A}" type="slidenum">
              <a:rPr lang="en-GB" smtClean="0"/>
              <a:t>‹#›</a:t>
            </a:fld>
            <a:endParaRPr lang="en-GB"/>
          </a:p>
        </p:txBody>
      </p:sp>
    </p:spTree>
    <p:extLst>
      <p:ext uri="{BB962C8B-B14F-4D97-AF65-F5344CB8AC3E}">
        <p14:creationId xmlns:p14="http://schemas.microsoft.com/office/powerpoint/2010/main" val="579989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5B4BA-D7E2-2873-1B6C-A63CCF74B1E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51DE2B3-2B2B-BE38-BE8B-7582950EF32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F57EE97-262A-11C3-69D7-14F4A3ADE698}"/>
              </a:ext>
            </a:extLst>
          </p:cNvPr>
          <p:cNvSpPr>
            <a:spLocks noGrp="1"/>
          </p:cNvSpPr>
          <p:nvPr>
            <p:ph type="dt" sz="half" idx="10"/>
          </p:nvPr>
        </p:nvSpPr>
        <p:spPr/>
        <p:txBody>
          <a:bodyPr/>
          <a:lstStyle/>
          <a:p>
            <a:fld id="{670ED622-0AD0-498E-BDEC-A71323DC4AF7}" type="datetimeFigureOut">
              <a:rPr lang="en-GB" smtClean="0"/>
              <a:t>26/01/2025</a:t>
            </a:fld>
            <a:endParaRPr lang="en-GB"/>
          </a:p>
        </p:txBody>
      </p:sp>
      <p:sp>
        <p:nvSpPr>
          <p:cNvPr id="5" name="Footer Placeholder 4">
            <a:extLst>
              <a:ext uri="{FF2B5EF4-FFF2-40B4-BE49-F238E27FC236}">
                <a16:creationId xmlns:a16="http://schemas.microsoft.com/office/drawing/2014/main" id="{007EED88-73E1-D260-5714-615ACC7736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F6F3A2-BF80-D4FC-9564-FB7922BD7DA5}"/>
              </a:ext>
            </a:extLst>
          </p:cNvPr>
          <p:cNvSpPr>
            <a:spLocks noGrp="1"/>
          </p:cNvSpPr>
          <p:nvPr>
            <p:ph type="sldNum" sz="quarter" idx="12"/>
          </p:nvPr>
        </p:nvSpPr>
        <p:spPr/>
        <p:txBody>
          <a:bodyPr/>
          <a:lstStyle/>
          <a:p>
            <a:fld id="{DDD0524A-87AE-458A-927C-355FDCD1615A}" type="slidenum">
              <a:rPr lang="en-GB" smtClean="0"/>
              <a:t>‹#›</a:t>
            </a:fld>
            <a:endParaRPr lang="en-GB"/>
          </a:p>
        </p:txBody>
      </p:sp>
    </p:spTree>
    <p:extLst>
      <p:ext uri="{BB962C8B-B14F-4D97-AF65-F5344CB8AC3E}">
        <p14:creationId xmlns:p14="http://schemas.microsoft.com/office/powerpoint/2010/main" val="14421562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5C734-D70C-2910-54FF-FC569A6ADD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BD77DC-3CA2-D6F2-4360-6AC3C7399A3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5608BC4-800D-0170-6754-72620EFAEAE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F4CFCDC-45D4-1930-90FB-9423D7ABBD33}"/>
              </a:ext>
            </a:extLst>
          </p:cNvPr>
          <p:cNvSpPr>
            <a:spLocks noGrp="1"/>
          </p:cNvSpPr>
          <p:nvPr>
            <p:ph type="dt" sz="half" idx="10"/>
          </p:nvPr>
        </p:nvSpPr>
        <p:spPr/>
        <p:txBody>
          <a:bodyPr/>
          <a:lstStyle/>
          <a:p>
            <a:fld id="{670ED622-0AD0-498E-BDEC-A71323DC4AF7}" type="datetimeFigureOut">
              <a:rPr lang="en-GB" smtClean="0"/>
              <a:t>26/01/2025</a:t>
            </a:fld>
            <a:endParaRPr lang="en-GB"/>
          </a:p>
        </p:txBody>
      </p:sp>
      <p:sp>
        <p:nvSpPr>
          <p:cNvPr id="6" name="Footer Placeholder 5">
            <a:extLst>
              <a:ext uri="{FF2B5EF4-FFF2-40B4-BE49-F238E27FC236}">
                <a16:creationId xmlns:a16="http://schemas.microsoft.com/office/drawing/2014/main" id="{B511E1AF-23AC-111D-257A-2C2D62D308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8B10DC-5ED8-C029-5B7B-A5E43ED27E37}"/>
              </a:ext>
            </a:extLst>
          </p:cNvPr>
          <p:cNvSpPr>
            <a:spLocks noGrp="1"/>
          </p:cNvSpPr>
          <p:nvPr>
            <p:ph type="sldNum" sz="quarter" idx="12"/>
          </p:nvPr>
        </p:nvSpPr>
        <p:spPr/>
        <p:txBody>
          <a:bodyPr/>
          <a:lstStyle/>
          <a:p>
            <a:fld id="{DDD0524A-87AE-458A-927C-355FDCD1615A}" type="slidenum">
              <a:rPr lang="en-GB" smtClean="0"/>
              <a:t>‹#›</a:t>
            </a:fld>
            <a:endParaRPr lang="en-GB"/>
          </a:p>
        </p:txBody>
      </p:sp>
    </p:spTree>
    <p:extLst>
      <p:ext uri="{BB962C8B-B14F-4D97-AF65-F5344CB8AC3E}">
        <p14:creationId xmlns:p14="http://schemas.microsoft.com/office/powerpoint/2010/main" val="1737211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41708-A540-A98B-C59B-606AA08B212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32D45B-5D6E-CDA2-DD1C-8E654B6850A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3038E85-7EC3-559D-AEBF-67939784737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07E411-AFE6-60A2-13AD-4DCF26E5FDC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F5919BF-EC59-3E2D-9EB0-23723B564CB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C7FC9AB-9B4C-6875-610A-BF46363E9FD7}"/>
              </a:ext>
            </a:extLst>
          </p:cNvPr>
          <p:cNvSpPr>
            <a:spLocks noGrp="1"/>
          </p:cNvSpPr>
          <p:nvPr>
            <p:ph type="dt" sz="half" idx="10"/>
          </p:nvPr>
        </p:nvSpPr>
        <p:spPr/>
        <p:txBody>
          <a:bodyPr/>
          <a:lstStyle/>
          <a:p>
            <a:fld id="{670ED622-0AD0-498E-BDEC-A71323DC4AF7}" type="datetimeFigureOut">
              <a:rPr lang="en-GB" smtClean="0"/>
              <a:t>26/01/2025</a:t>
            </a:fld>
            <a:endParaRPr lang="en-GB"/>
          </a:p>
        </p:txBody>
      </p:sp>
      <p:sp>
        <p:nvSpPr>
          <p:cNvPr id="8" name="Footer Placeholder 7">
            <a:extLst>
              <a:ext uri="{FF2B5EF4-FFF2-40B4-BE49-F238E27FC236}">
                <a16:creationId xmlns:a16="http://schemas.microsoft.com/office/drawing/2014/main" id="{70AE03A4-0DE1-CEA6-CE11-CEA5031616C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854BFBE-3856-0130-15F5-A9876C3FAE3B}"/>
              </a:ext>
            </a:extLst>
          </p:cNvPr>
          <p:cNvSpPr>
            <a:spLocks noGrp="1"/>
          </p:cNvSpPr>
          <p:nvPr>
            <p:ph type="sldNum" sz="quarter" idx="12"/>
          </p:nvPr>
        </p:nvSpPr>
        <p:spPr/>
        <p:txBody>
          <a:bodyPr/>
          <a:lstStyle/>
          <a:p>
            <a:fld id="{DDD0524A-87AE-458A-927C-355FDCD1615A}" type="slidenum">
              <a:rPr lang="en-GB" smtClean="0"/>
              <a:t>‹#›</a:t>
            </a:fld>
            <a:endParaRPr lang="en-GB"/>
          </a:p>
        </p:txBody>
      </p:sp>
    </p:spTree>
    <p:extLst>
      <p:ext uri="{BB962C8B-B14F-4D97-AF65-F5344CB8AC3E}">
        <p14:creationId xmlns:p14="http://schemas.microsoft.com/office/powerpoint/2010/main" val="1106463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71980-85E0-C69F-FF66-4CA854CA07E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5F738C0-4CBA-6BF4-F6EC-9E5855632309}"/>
              </a:ext>
            </a:extLst>
          </p:cNvPr>
          <p:cNvSpPr>
            <a:spLocks noGrp="1"/>
          </p:cNvSpPr>
          <p:nvPr>
            <p:ph type="dt" sz="half" idx="10"/>
          </p:nvPr>
        </p:nvSpPr>
        <p:spPr/>
        <p:txBody>
          <a:bodyPr/>
          <a:lstStyle/>
          <a:p>
            <a:fld id="{670ED622-0AD0-498E-BDEC-A71323DC4AF7}" type="datetimeFigureOut">
              <a:rPr lang="en-GB" smtClean="0"/>
              <a:t>26/01/2025</a:t>
            </a:fld>
            <a:endParaRPr lang="en-GB"/>
          </a:p>
        </p:txBody>
      </p:sp>
      <p:sp>
        <p:nvSpPr>
          <p:cNvPr id="4" name="Footer Placeholder 3">
            <a:extLst>
              <a:ext uri="{FF2B5EF4-FFF2-40B4-BE49-F238E27FC236}">
                <a16:creationId xmlns:a16="http://schemas.microsoft.com/office/drawing/2014/main" id="{64059D74-F832-A334-C7D4-56A4458895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95D027-F815-DB81-2400-7C3F4887409A}"/>
              </a:ext>
            </a:extLst>
          </p:cNvPr>
          <p:cNvSpPr>
            <a:spLocks noGrp="1"/>
          </p:cNvSpPr>
          <p:nvPr>
            <p:ph type="sldNum" sz="quarter" idx="12"/>
          </p:nvPr>
        </p:nvSpPr>
        <p:spPr/>
        <p:txBody>
          <a:bodyPr/>
          <a:lstStyle/>
          <a:p>
            <a:fld id="{DDD0524A-87AE-458A-927C-355FDCD1615A}" type="slidenum">
              <a:rPr lang="en-GB" smtClean="0"/>
              <a:t>‹#›</a:t>
            </a:fld>
            <a:endParaRPr lang="en-GB"/>
          </a:p>
        </p:txBody>
      </p:sp>
    </p:spTree>
    <p:extLst>
      <p:ext uri="{BB962C8B-B14F-4D97-AF65-F5344CB8AC3E}">
        <p14:creationId xmlns:p14="http://schemas.microsoft.com/office/powerpoint/2010/main" val="23994191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D5DA03-5C4E-297A-3D59-55D9CD1B6ADA}"/>
              </a:ext>
            </a:extLst>
          </p:cNvPr>
          <p:cNvSpPr>
            <a:spLocks noGrp="1"/>
          </p:cNvSpPr>
          <p:nvPr>
            <p:ph type="dt" sz="half" idx="10"/>
          </p:nvPr>
        </p:nvSpPr>
        <p:spPr/>
        <p:txBody>
          <a:bodyPr/>
          <a:lstStyle/>
          <a:p>
            <a:fld id="{670ED622-0AD0-498E-BDEC-A71323DC4AF7}" type="datetimeFigureOut">
              <a:rPr lang="en-GB" smtClean="0"/>
              <a:t>26/01/2025</a:t>
            </a:fld>
            <a:endParaRPr lang="en-GB"/>
          </a:p>
        </p:txBody>
      </p:sp>
      <p:sp>
        <p:nvSpPr>
          <p:cNvPr id="3" name="Footer Placeholder 2">
            <a:extLst>
              <a:ext uri="{FF2B5EF4-FFF2-40B4-BE49-F238E27FC236}">
                <a16:creationId xmlns:a16="http://schemas.microsoft.com/office/drawing/2014/main" id="{6909106C-1417-DEFB-8571-5D6A421813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D862992-5584-CB95-B220-B34AFBF05421}"/>
              </a:ext>
            </a:extLst>
          </p:cNvPr>
          <p:cNvSpPr>
            <a:spLocks noGrp="1"/>
          </p:cNvSpPr>
          <p:nvPr>
            <p:ph type="sldNum" sz="quarter" idx="12"/>
          </p:nvPr>
        </p:nvSpPr>
        <p:spPr/>
        <p:txBody>
          <a:bodyPr/>
          <a:lstStyle/>
          <a:p>
            <a:fld id="{DDD0524A-87AE-458A-927C-355FDCD1615A}" type="slidenum">
              <a:rPr lang="en-GB" smtClean="0"/>
              <a:t>‹#›</a:t>
            </a:fld>
            <a:endParaRPr lang="en-GB"/>
          </a:p>
        </p:txBody>
      </p:sp>
    </p:spTree>
    <p:extLst>
      <p:ext uri="{BB962C8B-B14F-4D97-AF65-F5344CB8AC3E}">
        <p14:creationId xmlns:p14="http://schemas.microsoft.com/office/powerpoint/2010/main" val="128327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58197-0AEC-3AE5-7A2A-0E134169F9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301C55F-55A8-B0CA-6009-EFE20CB6176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D370ABF-6730-20D3-B18C-994985DC00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952D8B-CE6A-2B06-F3EA-F9E1F15D09FB}"/>
              </a:ext>
            </a:extLst>
          </p:cNvPr>
          <p:cNvSpPr>
            <a:spLocks noGrp="1"/>
          </p:cNvSpPr>
          <p:nvPr>
            <p:ph type="dt" sz="half" idx="10"/>
          </p:nvPr>
        </p:nvSpPr>
        <p:spPr/>
        <p:txBody>
          <a:bodyPr/>
          <a:lstStyle/>
          <a:p>
            <a:fld id="{670ED622-0AD0-498E-BDEC-A71323DC4AF7}" type="datetimeFigureOut">
              <a:rPr lang="en-GB" smtClean="0"/>
              <a:t>26/01/2025</a:t>
            </a:fld>
            <a:endParaRPr lang="en-GB"/>
          </a:p>
        </p:txBody>
      </p:sp>
      <p:sp>
        <p:nvSpPr>
          <p:cNvPr id="6" name="Footer Placeholder 5">
            <a:extLst>
              <a:ext uri="{FF2B5EF4-FFF2-40B4-BE49-F238E27FC236}">
                <a16:creationId xmlns:a16="http://schemas.microsoft.com/office/drawing/2014/main" id="{AC055127-5ABB-6A01-2D96-49C1BB946E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554324-4FB6-C1B7-7E7E-F7419B95713E}"/>
              </a:ext>
            </a:extLst>
          </p:cNvPr>
          <p:cNvSpPr>
            <a:spLocks noGrp="1"/>
          </p:cNvSpPr>
          <p:nvPr>
            <p:ph type="sldNum" sz="quarter" idx="12"/>
          </p:nvPr>
        </p:nvSpPr>
        <p:spPr/>
        <p:txBody>
          <a:bodyPr/>
          <a:lstStyle/>
          <a:p>
            <a:fld id="{DDD0524A-87AE-458A-927C-355FDCD1615A}" type="slidenum">
              <a:rPr lang="en-GB" smtClean="0"/>
              <a:t>‹#›</a:t>
            </a:fld>
            <a:endParaRPr lang="en-GB"/>
          </a:p>
        </p:txBody>
      </p:sp>
    </p:spTree>
    <p:extLst>
      <p:ext uri="{BB962C8B-B14F-4D97-AF65-F5344CB8AC3E}">
        <p14:creationId xmlns:p14="http://schemas.microsoft.com/office/powerpoint/2010/main" val="39163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8A98E-6F74-2B92-82E5-6D66C8822B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0611E8-9040-F949-2CE5-EC06D44976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53DDFFE-3538-EC60-D097-8BC2FC8F48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18AE9A-0CEE-5BE1-CFBB-9BF901183FC0}"/>
              </a:ext>
            </a:extLst>
          </p:cNvPr>
          <p:cNvSpPr>
            <a:spLocks noGrp="1"/>
          </p:cNvSpPr>
          <p:nvPr>
            <p:ph type="dt" sz="half" idx="10"/>
          </p:nvPr>
        </p:nvSpPr>
        <p:spPr/>
        <p:txBody>
          <a:bodyPr/>
          <a:lstStyle/>
          <a:p>
            <a:fld id="{670ED622-0AD0-498E-BDEC-A71323DC4AF7}" type="datetimeFigureOut">
              <a:rPr lang="en-GB" smtClean="0"/>
              <a:t>26/01/2025</a:t>
            </a:fld>
            <a:endParaRPr lang="en-GB"/>
          </a:p>
        </p:txBody>
      </p:sp>
      <p:sp>
        <p:nvSpPr>
          <p:cNvPr id="6" name="Footer Placeholder 5">
            <a:extLst>
              <a:ext uri="{FF2B5EF4-FFF2-40B4-BE49-F238E27FC236}">
                <a16:creationId xmlns:a16="http://schemas.microsoft.com/office/drawing/2014/main" id="{81464BF4-9042-66AD-CA25-F03A767276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CBDD9B-B726-6D7A-5A71-76AEF3C9F58A}"/>
              </a:ext>
            </a:extLst>
          </p:cNvPr>
          <p:cNvSpPr>
            <a:spLocks noGrp="1"/>
          </p:cNvSpPr>
          <p:nvPr>
            <p:ph type="sldNum" sz="quarter" idx="12"/>
          </p:nvPr>
        </p:nvSpPr>
        <p:spPr/>
        <p:txBody>
          <a:bodyPr/>
          <a:lstStyle/>
          <a:p>
            <a:fld id="{DDD0524A-87AE-458A-927C-355FDCD1615A}" type="slidenum">
              <a:rPr lang="en-GB" smtClean="0"/>
              <a:t>‹#›</a:t>
            </a:fld>
            <a:endParaRPr lang="en-GB"/>
          </a:p>
        </p:txBody>
      </p:sp>
    </p:spTree>
    <p:extLst>
      <p:ext uri="{BB962C8B-B14F-4D97-AF65-F5344CB8AC3E}">
        <p14:creationId xmlns:p14="http://schemas.microsoft.com/office/powerpoint/2010/main" val="892201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939BC-E4D7-8CCF-5FC6-5560CE7B3C5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B15230-2ED3-4D58-0AA8-2C311C660B0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7BC33D-770A-E7BC-ED88-C39D180C7C6F}"/>
              </a:ext>
            </a:extLst>
          </p:cNvPr>
          <p:cNvSpPr>
            <a:spLocks noGrp="1"/>
          </p:cNvSpPr>
          <p:nvPr>
            <p:ph type="dt" sz="half" idx="10"/>
          </p:nvPr>
        </p:nvSpPr>
        <p:spPr/>
        <p:txBody>
          <a:bodyPr/>
          <a:lstStyle/>
          <a:p>
            <a:fld id="{670ED622-0AD0-498E-BDEC-A71323DC4AF7}" type="datetimeFigureOut">
              <a:rPr lang="en-GB" smtClean="0"/>
              <a:t>26/01/2025</a:t>
            </a:fld>
            <a:endParaRPr lang="en-GB"/>
          </a:p>
        </p:txBody>
      </p:sp>
      <p:sp>
        <p:nvSpPr>
          <p:cNvPr id="5" name="Footer Placeholder 4">
            <a:extLst>
              <a:ext uri="{FF2B5EF4-FFF2-40B4-BE49-F238E27FC236}">
                <a16:creationId xmlns:a16="http://schemas.microsoft.com/office/drawing/2014/main" id="{22040441-C69F-3DDD-01AB-AB67321295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F3C45A-3A01-2014-4690-02683487FBFD}"/>
              </a:ext>
            </a:extLst>
          </p:cNvPr>
          <p:cNvSpPr>
            <a:spLocks noGrp="1"/>
          </p:cNvSpPr>
          <p:nvPr>
            <p:ph type="sldNum" sz="quarter" idx="12"/>
          </p:nvPr>
        </p:nvSpPr>
        <p:spPr/>
        <p:txBody>
          <a:bodyPr/>
          <a:lstStyle/>
          <a:p>
            <a:fld id="{DDD0524A-87AE-458A-927C-355FDCD1615A}" type="slidenum">
              <a:rPr lang="en-GB" smtClean="0"/>
              <a:t>‹#›</a:t>
            </a:fld>
            <a:endParaRPr lang="en-GB"/>
          </a:p>
        </p:txBody>
      </p:sp>
    </p:spTree>
    <p:extLst>
      <p:ext uri="{BB962C8B-B14F-4D97-AF65-F5344CB8AC3E}">
        <p14:creationId xmlns:p14="http://schemas.microsoft.com/office/powerpoint/2010/main" val="12355211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3D44EF-671F-ECE4-A8E8-6CE492FB691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6E62B2-A1F9-3D1B-5579-47303C2876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1283AE-FBE4-8A5A-403B-4B2E04ADA12D}"/>
              </a:ext>
            </a:extLst>
          </p:cNvPr>
          <p:cNvSpPr>
            <a:spLocks noGrp="1"/>
          </p:cNvSpPr>
          <p:nvPr>
            <p:ph type="dt" sz="half" idx="10"/>
          </p:nvPr>
        </p:nvSpPr>
        <p:spPr/>
        <p:txBody>
          <a:bodyPr/>
          <a:lstStyle/>
          <a:p>
            <a:fld id="{670ED622-0AD0-498E-BDEC-A71323DC4AF7}" type="datetimeFigureOut">
              <a:rPr lang="en-GB" smtClean="0"/>
              <a:t>26/01/2025</a:t>
            </a:fld>
            <a:endParaRPr lang="en-GB"/>
          </a:p>
        </p:txBody>
      </p:sp>
      <p:sp>
        <p:nvSpPr>
          <p:cNvPr id="5" name="Footer Placeholder 4">
            <a:extLst>
              <a:ext uri="{FF2B5EF4-FFF2-40B4-BE49-F238E27FC236}">
                <a16:creationId xmlns:a16="http://schemas.microsoft.com/office/drawing/2014/main" id="{F3A0A2CF-F784-099D-F613-8CAAA4DE69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D8B976-A031-6637-2B08-77C2C4920FCF}"/>
              </a:ext>
            </a:extLst>
          </p:cNvPr>
          <p:cNvSpPr>
            <a:spLocks noGrp="1"/>
          </p:cNvSpPr>
          <p:nvPr>
            <p:ph type="sldNum" sz="quarter" idx="12"/>
          </p:nvPr>
        </p:nvSpPr>
        <p:spPr/>
        <p:txBody>
          <a:bodyPr/>
          <a:lstStyle/>
          <a:p>
            <a:fld id="{DDD0524A-87AE-458A-927C-355FDCD1615A}" type="slidenum">
              <a:rPr lang="en-GB" smtClean="0"/>
              <a:t>‹#›</a:t>
            </a:fld>
            <a:endParaRPr lang="en-GB"/>
          </a:p>
        </p:txBody>
      </p:sp>
    </p:spTree>
    <p:extLst>
      <p:ext uri="{BB962C8B-B14F-4D97-AF65-F5344CB8AC3E}">
        <p14:creationId xmlns:p14="http://schemas.microsoft.com/office/powerpoint/2010/main" val="29620205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22C7EE-7711-461E-5FAB-044D4062E0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F40A022-B62B-BE78-632E-38C405BC011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72FBF0-FDE2-2BC7-28FB-8B9A0DC179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70ED622-0AD0-498E-BDEC-A71323DC4AF7}" type="datetimeFigureOut">
              <a:rPr lang="en-GB" smtClean="0"/>
              <a:t>26/01/2025</a:t>
            </a:fld>
            <a:endParaRPr lang="en-GB"/>
          </a:p>
        </p:txBody>
      </p:sp>
      <p:sp>
        <p:nvSpPr>
          <p:cNvPr id="5" name="Footer Placeholder 4">
            <a:extLst>
              <a:ext uri="{FF2B5EF4-FFF2-40B4-BE49-F238E27FC236}">
                <a16:creationId xmlns:a16="http://schemas.microsoft.com/office/drawing/2014/main" id="{23ACC54F-3D1F-4B15-D1AD-A0D2CA9FDCF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90AD7F0-70F1-DDC4-F558-E130EAE879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DD0524A-87AE-458A-927C-355FDCD1615A}" type="slidenum">
              <a:rPr lang="en-GB" smtClean="0"/>
              <a:t>‹#›</a:t>
            </a:fld>
            <a:endParaRPr lang="en-GB"/>
          </a:p>
        </p:txBody>
      </p:sp>
    </p:spTree>
    <p:extLst>
      <p:ext uri="{BB962C8B-B14F-4D97-AF65-F5344CB8AC3E}">
        <p14:creationId xmlns:p14="http://schemas.microsoft.com/office/powerpoint/2010/main" val="32399162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judiciary.uk/wp-content/uploads/2016/05/international-visitors-guide-10a.pdf"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customXml" Target="../ink/ink3.xml"/><Relationship Id="rId13" Type="http://schemas.openxmlformats.org/officeDocument/2006/relationships/image" Target="../media/image8.png"/><Relationship Id="rId18" Type="http://schemas.openxmlformats.org/officeDocument/2006/relationships/customXml" Target="../ink/ink8.xml"/><Relationship Id="rId3" Type="http://schemas.openxmlformats.org/officeDocument/2006/relationships/image" Target="../media/image3.png"/><Relationship Id="rId21" Type="http://schemas.openxmlformats.org/officeDocument/2006/relationships/image" Target="../media/image12.png"/><Relationship Id="rId7" Type="http://schemas.openxmlformats.org/officeDocument/2006/relationships/image" Target="../media/image5.png"/><Relationship Id="rId12" Type="http://schemas.openxmlformats.org/officeDocument/2006/relationships/customXml" Target="../ink/ink5.xml"/><Relationship Id="rId17" Type="http://schemas.openxmlformats.org/officeDocument/2006/relationships/image" Target="../media/image10.png"/><Relationship Id="rId25" Type="http://schemas.openxmlformats.org/officeDocument/2006/relationships/image" Target="../media/image14.png"/><Relationship Id="rId2" Type="http://schemas.openxmlformats.org/officeDocument/2006/relationships/notesSlide" Target="../notesSlides/notesSlide1.xml"/><Relationship Id="rId16" Type="http://schemas.openxmlformats.org/officeDocument/2006/relationships/customXml" Target="../ink/ink7.xml"/><Relationship Id="rId20" Type="http://schemas.openxmlformats.org/officeDocument/2006/relationships/customXml" Target="../ink/ink9.xml"/><Relationship Id="rId1" Type="http://schemas.openxmlformats.org/officeDocument/2006/relationships/slideLayout" Target="../slideLayouts/slideLayout2.xml"/><Relationship Id="rId6" Type="http://schemas.openxmlformats.org/officeDocument/2006/relationships/customXml" Target="../ink/ink2.xml"/><Relationship Id="rId11" Type="http://schemas.openxmlformats.org/officeDocument/2006/relationships/image" Target="../media/image7.png"/><Relationship Id="rId24" Type="http://schemas.openxmlformats.org/officeDocument/2006/relationships/customXml" Target="../ink/ink11.xml"/><Relationship Id="rId5" Type="http://schemas.openxmlformats.org/officeDocument/2006/relationships/image" Target="../media/image4.png"/><Relationship Id="rId15" Type="http://schemas.openxmlformats.org/officeDocument/2006/relationships/image" Target="../media/image9.png"/><Relationship Id="rId23" Type="http://schemas.openxmlformats.org/officeDocument/2006/relationships/image" Target="../media/image13.png"/><Relationship Id="rId10" Type="http://schemas.openxmlformats.org/officeDocument/2006/relationships/customXml" Target="../ink/ink4.xml"/><Relationship Id="rId19" Type="http://schemas.openxmlformats.org/officeDocument/2006/relationships/image" Target="../media/image11.png"/><Relationship Id="rId4" Type="http://schemas.openxmlformats.org/officeDocument/2006/relationships/customXml" Target="../ink/ink1.xml"/><Relationship Id="rId9" Type="http://schemas.openxmlformats.org/officeDocument/2006/relationships/image" Target="../media/image6.png"/><Relationship Id="rId14" Type="http://schemas.openxmlformats.org/officeDocument/2006/relationships/customXml" Target="../ink/ink6.xml"/><Relationship Id="rId22" Type="http://schemas.openxmlformats.org/officeDocument/2006/relationships/customXml" Target="../ink/ink10.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2C18C-E4B4-7E6C-282B-05248A79861F}"/>
              </a:ext>
            </a:extLst>
          </p:cNvPr>
          <p:cNvSpPr>
            <a:spLocks noGrp="1"/>
          </p:cNvSpPr>
          <p:nvPr>
            <p:ph type="title"/>
          </p:nvPr>
        </p:nvSpPr>
        <p:spPr/>
        <p:txBody>
          <a:bodyPr/>
          <a:lstStyle/>
          <a:p>
            <a:r>
              <a:rPr lang="en-GB" dirty="0"/>
              <a:t>In this session….</a:t>
            </a:r>
          </a:p>
        </p:txBody>
      </p:sp>
      <p:sp>
        <p:nvSpPr>
          <p:cNvPr id="3" name="Content Placeholder 2">
            <a:extLst>
              <a:ext uri="{FF2B5EF4-FFF2-40B4-BE49-F238E27FC236}">
                <a16:creationId xmlns:a16="http://schemas.microsoft.com/office/drawing/2014/main" id="{9073C240-E810-2622-88ED-F5E6338D35D5}"/>
              </a:ext>
            </a:extLst>
          </p:cNvPr>
          <p:cNvSpPr>
            <a:spLocks noGrp="1"/>
          </p:cNvSpPr>
          <p:nvPr>
            <p:ph idx="1"/>
          </p:nvPr>
        </p:nvSpPr>
        <p:spPr/>
        <p:txBody>
          <a:bodyPr>
            <a:normAutofit lnSpcReduction="10000"/>
          </a:bodyPr>
          <a:lstStyle/>
          <a:p>
            <a:r>
              <a:rPr lang="en-GB" dirty="0"/>
              <a:t>You will learn:</a:t>
            </a:r>
          </a:p>
          <a:p>
            <a:r>
              <a:rPr lang="en-GB" dirty="0"/>
              <a:t>An overview of the Criminal Justice System in England and Wales</a:t>
            </a:r>
          </a:p>
          <a:p>
            <a:r>
              <a:rPr lang="en-GB" dirty="0"/>
              <a:t>The Police rank structure</a:t>
            </a:r>
          </a:p>
          <a:p>
            <a:r>
              <a:rPr lang="en-GB" dirty="0"/>
              <a:t>Introduction to Police Powers</a:t>
            </a:r>
          </a:p>
          <a:p>
            <a:r>
              <a:rPr lang="en-GB" dirty="0"/>
              <a:t>The basic principles of investigation,</a:t>
            </a:r>
          </a:p>
          <a:p>
            <a:r>
              <a:rPr lang="en-GB" dirty="0"/>
              <a:t>What is required to record a crime,</a:t>
            </a:r>
          </a:p>
          <a:p>
            <a:r>
              <a:rPr lang="en-GB" dirty="0"/>
              <a:t>Categories of crime, </a:t>
            </a:r>
          </a:p>
          <a:p>
            <a:r>
              <a:rPr lang="en-GB" dirty="0"/>
              <a:t>Who investigates,</a:t>
            </a:r>
          </a:p>
          <a:p>
            <a:r>
              <a:rPr lang="en-GB" dirty="0"/>
              <a:t>Potential Crime outcomes.</a:t>
            </a:r>
          </a:p>
          <a:p>
            <a:endParaRPr lang="en-GB" dirty="0"/>
          </a:p>
          <a:p>
            <a:endParaRPr lang="en-GB" dirty="0"/>
          </a:p>
          <a:p>
            <a:endParaRPr lang="en-GB" dirty="0"/>
          </a:p>
        </p:txBody>
      </p:sp>
    </p:spTree>
    <p:extLst>
      <p:ext uri="{BB962C8B-B14F-4D97-AF65-F5344CB8AC3E}">
        <p14:creationId xmlns:p14="http://schemas.microsoft.com/office/powerpoint/2010/main" val="18899786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F3A8136-A8C9-A1FA-405A-913D4A8618A7}"/>
              </a:ext>
            </a:extLst>
          </p:cNvPr>
          <p:cNvSpPr>
            <a:spLocks noGrp="1"/>
          </p:cNvSpPr>
          <p:nvPr>
            <p:ph type="subTitle" idx="1"/>
          </p:nvPr>
        </p:nvSpPr>
        <p:spPr>
          <a:xfrm>
            <a:off x="1524000" y="4993481"/>
            <a:ext cx="9144000" cy="1471611"/>
          </a:xfrm>
        </p:spPr>
        <p:txBody>
          <a:bodyPr>
            <a:normAutofit fontScale="85000" lnSpcReduction="20000"/>
          </a:bodyPr>
          <a:lstStyle/>
          <a:p>
            <a:r>
              <a:rPr lang="en-GB" sz="4400" b="1" dirty="0"/>
              <a:t>The Supreme Court. </a:t>
            </a:r>
          </a:p>
          <a:p>
            <a:r>
              <a:rPr lang="en-GB" sz="4400" b="1" dirty="0"/>
              <a:t> The highest Court in the Court System in England and Wales</a:t>
            </a:r>
          </a:p>
        </p:txBody>
      </p:sp>
      <p:pic>
        <p:nvPicPr>
          <p:cNvPr id="5" name="Picture 4">
            <a:extLst>
              <a:ext uri="{FF2B5EF4-FFF2-40B4-BE49-F238E27FC236}">
                <a16:creationId xmlns:a16="http://schemas.microsoft.com/office/drawing/2014/main" id="{7182CD57-3F46-6A7B-3B17-0ED7DC5EB4BE}"/>
              </a:ext>
            </a:extLst>
          </p:cNvPr>
          <p:cNvPicPr>
            <a:picLocks noChangeAspect="1"/>
          </p:cNvPicPr>
          <p:nvPr/>
        </p:nvPicPr>
        <p:blipFill>
          <a:blip r:embed="rId2"/>
          <a:stretch>
            <a:fillRect/>
          </a:stretch>
        </p:blipFill>
        <p:spPr>
          <a:xfrm>
            <a:off x="514350" y="392907"/>
            <a:ext cx="10879931" cy="4386262"/>
          </a:xfrm>
          <a:prstGeom prst="rect">
            <a:avLst/>
          </a:prstGeom>
        </p:spPr>
      </p:pic>
    </p:spTree>
    <p:extLst>
      <p:ext uri="{BB962C8B-B14F-4D97-AF65-F5344CB8AC3E}">
        <p14:creationId xmlns:p14="http://schemas.microsoft.com/office/powerpoint/2010/main" val="36882182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6F08EBF6-30C1-2992-17FA-A4D8C08EEB4A}"/>
              </a:ext>
            </a:extLst>
          </p:cNvPr>
          <p:cNvPicPr>
            <a:picLocks noGrp="1" noChangeAspect="1"/>
          </p:cNvPicPr>
          <p:nvPr>
            <p:ph idx="1"/>
          </p:nvPr>
        </p:nvPicPr>
        <p:blipFill>
          <a:blip r:embed="rId2"/>
          <a:srcRect r="1" b="6033"/>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2CD843-B046-7EC7-C47D-046ACB4A5E15}"/>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As part of your role, you will be called upon to attend court</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03151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320F06-9741-66AA-7236-C352A93FD451}"/>
              </a:ext>
            </a:extLst>
          </p:cNvPr>
          <p:cNvSpPr>
            <a:spLocks noGrp="1"/>
          </p:cNvSpPr>
          <p:nvPr>
            <p:ph idx="1"/>
          </p:nvPr>
        </p:nvSpPr>
        <p:spPr>
          <a:xfrm>
            <a:off x="630936" y="2807208"/>
            <a:ext cx="1978343" cy="1946529"/>
          </a:xfrm>
        </p:spPr>
        <p:txBody>
          <a:bodyPr anchor="t">
            <a:noAutofit/>
          </a:bodyPr>
          <a:lstStyle/>
          <a:p>
            <a:r>
              <a:rPr lang="en-GB" dirty="0"/>
              <a:t>The Court System in England and Wales</a:t>
            </a:r>
          </a:p>
        </p:txBody>
      </p:sp>
      <p:pic>
        <p:nvPicPr>
          <p:cNvPr id="5" name="Picture 4">
            <a:extLst>
              <a:ext uri="{FF2B5EF4-FFF2-40B4-BE49-F238E27FC236}">
                <a16:creationId xmlns:a16="http://schemas.microsoft.com/office/drawing/2014/main" id="{1D5A5343-3977-B3E0-3B5A-6C1DA08F54BC}"/>
              </a:ext>
            </a:extLst>
          </p:cNvPr>
          <p:cNvPicPr>
            <a:picLocks noChangeAspect="1"/>
          </p:cNvPicPr>
          <p:nvPr/>
        </p:nvPicPr>
        <p:blipFill>
          <a:blip r:embed="rId2"/>
          <a:stretch>
            <a:fillRect/>
          </a:stretch>
        </p:blipFill>
        <p:spPr>
          <a:xfrm>
            <a:off x="3243263" y="883254"/>
            <a:ext cx="8314753" cy="5091492"/>
          </a:xfrm>
          <a:prstGeom prst="rect">
            <a:avLst/>
          </a:prstGeom>
        </p:spPr>
      </p:pic>
      <p:sp>
        <p:nvSpPr>
          <p:cNvPr id="16" name="TextBox 15">
            <a:extLst>
              <a:ext uri="{FF2B5EF4-FFF2-40B4-BE49-F238E27FC236}">
                <a16:creationId xmlns:a16="http://schemas.microsoft.com/office/drawing/2014/main" id="{824AAE1A-F0CA-392D-38D3-DDC01A92AAC4}"/>
              </a:ext>
            </a:extLst>
          </p:cNvPr>
          <p:cNvSpPr txBox="1"/>
          <p:nvPr/>
        </p:nvSpPr>
        <p:spPr>
          <a:xfrm>
            <a:off x="155275" y="5092429"/>
            <a:ext cx="2731699" cy="400110"/>
          </a:xfrm>
          <a:prstGeom prst="rect">
            <a:avLst/>
          </a:prstGeom>
          <a:noFill/>
        </p:spPr>
        <p:txBody>
          <a:bodyPr wrap="square">
            <a:spAutoFit/>
          </a:bodyPr>
          <a:lstStyle/>
          <a:p>
            <a:r>
              <a:rPr lang="en-GB" sz="1000" dirty="0">
                <a:hlinkClick r:id="rId3"/>
              </a:rPr>
              <a:t>international-visitors-guideinternational-visitors-guide-10a.pdf-10a.pdf</a:t>
            </a:r>
            <a:endParaRPr lang="en-GB" sz="1000" dirty="0"/>
          </a:p>
        </p:txBody>
      </p:sp>
    </p:spTree>
    <p:extLst>
      <p:ext uri="{BB962C8B-B14F-4D97-AF65-F5344CB8AC3E}">
        <p14:creationId xmlns:p14="http://schemas.microsoft.com/office/powerpoint/2010/main" val="32775593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0F4A99-CD39-8AF8-E341-BBF84A0AA06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84B05E-0404-4FBC-43B7-C6D21E0C9ED9}"/>
              </a:ext>
            </a:extLst>
          </p:cNvPr>
          <p:cNvSpPr>
            <a:spLocks noGrp="1"/>
          </p:cNvSpPr>
          <p:nvPr>
            <p:ph idx="1"/>
          </p:nvPr>
        </p:nvSpPr>
        <p:spPr>
          <a:xfrm>
            <a:off x="189782" y="161026"/>
            <a:ext cx="2419498" cy="5722189"/>
          </a:xfrm>
        </p:spPr>
        <p:txBody>
          <a:bodyPr anchor="t">
            <a:noAutofit/>
          </a:bodyPr>
          <a:lstStyle/>
          <a:p>
            <a:r>
              <a:rPr lang="en-GB" dirty="0"/>
              <a:t>The Magistrate and Crown Court are the main courts that you will deal with through your policing career. </a:t>
            </a:r>
          </a:p>
        </p:txBody>
      </p:sp>
      <p:pic>
        <p:nvPicPr>
          <p:cNvPr id="5" name="Picture 4">
            <a:extLst>
              <a:ext uri="{FF2B5EF4-FFF2-40B4-BE49-F238E27FC236}">
                <a16:creationId xmlns:a16="http://schemas.microsoft.com/office/drawing/2014/main" id="{B25B5439-651D-8F4E-3CBE-9DB2241FB2E6}"/>
              </a:ext>
            </a:extLst>
          </p:cNvPr>
          <p:cNvPicPr>
            <a:picLocks noChangeAspect="1"/>
          </p:cNvPicPr>
          <p:nvPr/>
        </p:nvPicPr>
        <p:blipFill>
          <a:blip r:embed="rId3"/>
          <a:stretch>
            <a:fillRect/>
          </a:stretch>
        </p:blipFill>
        <p:spPr>
          <a:xfrm>
            <a:off x="3243263" y="883254"/>
            <a:ext cx="8314753" cy="5091492"/>
          </a:xfrm>
          <a:prstGeom prst="rect">
            <a:avLst/>
          </a:prstGeom>
        </p:spPr>
      </p:pic>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CFEEFBC7-9B1D-DA07-DA5D-3D76B2EF6A8D}"/>
                  </a:ext>
                </a:extLst>
              </p14:cNvPr>
              <p14:cNvContentPartPr/>
              <p14:nvPr/>
            </p14:nvContentPartPr>
            <p14:xfrm rot="1">
              <a:off x="3780793" y="5060296"/>
              <a:ext cx="1502838" cy="631996"/>
            </p14:xfrm>
          </p:contentPart>
        </mc:Choice>
        <mc:Fallback xmlns="">
          <p:pic>
            <p:nvPicPr>
              <p:cNvPr id="4" name="Ink 3">
                <a:extLst>
                  <a:ext uri="{FF2B5EF4-FFF2-40B4-BE49-F238E27FC236}">
                    <a16:creationId xmlns:a16="http://schemas.microsoft.com/office/drawing/2014/main" id="{CFEEFBC7-9B1D-DA07-DA5D-3D76B2EF6A8D}"/>
                  </a:ext>
                </a:extLst>
              </p:cNvPr>
              <p:cNvPicPr/>
              <p:nvPr/>
            </p:nvPicPr>
            <p:blipFill>
              <a:blip r:embed="rId5"/>
              <a:stretch>
                <a:fillRect/>
              </a:stretch>
            </p:blipFill>
            <p:spPr>
              <a:xfrm rot="1">
                <a:off x="3727159" y="4952262"/>
                <a:ext cx="1610466" cy="847703"/>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7" name="Ink 6">
                <a:extLst>
                  <a:ext uri="{FF2B5EF4-FFF2-40B4-BE49-F238E27FC236}">
                    <a16:creationId xmlns:a16="http://schemas.microsoft.com/office/drawing/2014/main" id="{52DF73D8-35B9-6A19-236C-D3F21968F2B5}"/>
                  </a:ext>
                </a:extLst>
              </p14:cNvPr>
              <p14:cNvContentPartPr/>
              <p14:nvPr/>
            </p14:nvContentPartPr>
            <p14:xfrm>
              <a:off x="3795292" y="5256054"/>
              <a:ext cx="1460880" cy="360"/>
            </p14:xfrm>
          </p:contentPart>
        </mc:Choice>
        <mc:Fallback xmlns="">
          <p:pic>
            <p:nvPicPr>
              <p:cNvPr id="7" name="Ink 6">
                <a:extLst>
                  <a:ext uri="{FF2B5EF4-FFF2-40B4-BE49-F238E27FC236}">
                    <a16:creationId xmlns:a16="http://schemas.microsoft.com/office/drawing/2014/main" id="{52DF73D8-35B9-6A19-236C-D3F21968F2B5}"/>
                  </a:ext>
                </a:extLst>
              </p:cNvPr>
              <p:cNvPicPr/>
              <p:nvPr/>
            </p:nvPicPr>
            <p:blipFill>
              <a:blip r:embed="rId7"/>
              <a:stretch>
                <a:fillRect/>
              </a:stretch>
            </p:blipFill>
            <p:spPr>
              <a:xfrm>
                <a:off x="3741292" y="5148414"/>
                <a:ext cx="156852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235C9E21-55DD-8482-79F8-8C7A6CB19CC9}"/>
                  </a:ext>
                </a:extLst>
              </p14:cNvPr>
              <p14:cNvContentPartPr/>
              <p14:nvPr/>
            </p14:nvContentPartPr>
            <p14:xfrm>
              <a:off x="3835252" y="5417334"/>
              <a:ext cx="1398240" cy="23040"/>
            </p14:xfrm>
          </p:contentPart>
        </mc:Choice>
        <mc:Fallback xmlns="">
          <p:pic>
            <p:nvPicPr>
              <p:cNvPr id="9" name="Ink 8">
                <a:extLst>
                  <a:ext uri="{FF2B5EF4-FFF2-40B4-BE49-F238E27FC236}">
                    <a16:creationId xmlns:a16="http://schemas.microsoft.com/office/drawing/2014/main" id="{235C9E21-55DD-8482-79F8-8C7A6CB19CC9}"/>
                  </a:ext>
                </a:extLst>
              </p:cNvPr>
              <p:cNvPicPr/>
              <p:nvPr/>
            </p:nvPicPr>
            <p:blipFill>
              <a:blip r:embed="rId9"/>
              <a:stretch>
                <a:fillRect/>
              </a:stretch>
            </p:blipFill>
            <p:spPr>
              <a:xfrm>
                <a:off x="3781252" y="5309334"/>
                <a:ext cx="1505880" cy="23868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1" name="Ink 10">
                <a:extLst>
                  <a:ext uri="{FF2B5EF4-FFF2-40B4-BE49-F238E27FC236}">
                    <a16:creationId xmlns:a16="http://schemas.microsoft.com/office/drawing/2014/main" id="{D947F341-E949-FF35-F3F8-C52130CD4848}"/>
                  </a:ext>
                </a:extLst>
              </p14:cNvPr>
              <p14:cNvContentPartPr/>
              <p14:nvPr/>
            </p14:nvContentPartPr>
            <p14:xfrm>
              <a:off x="3909412" y="5583654"/>
              <a:ext cx="1312200" cy="720"/>
            </p14:xfrm>
          </p:contentPart>
        </mc:Choice>
        <mc:Fallback xmlns="">
          <p:pic>
            <p:nvPicPr>
              <p:cNvPr id="11" name="Ink 10">
                <a:extLst>
                  <a:ext uri="{FF2B5EF4-FFF2-40B4-BE49-F238E27FC236}">
                    <a16:creationId xmlns:a16="http://schemas.microsoft.com/office/drawing/2014/main" id="{D947F341-E949-FF35-F3F8-C52130CD4848}"/>
                  </a:ext>
                </a:extLst>
              </p:cNvPr>
              <p:cNvPicPr/>
              <p:nvPr/>
            </p:nvPicPr>
            <p:blipFill>
              <a:blip r:embed="rId11"/>
              <a:stretch>
                <a:fillRect/>
              </a:stretch>
            </p:blipFill>
            <p:spPr>
              <a:xfrm>
                <a:off x="3855412" y="5367654"/>
                <a:ext cx="1419840" cy="432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5" name="Ink 14">
                <a:extLst>
                  <a:ext uri="{FF2B5EF4-FFF2-40B4-BE49-F238E27FC236}">
                    <a16:creationId xmlns:a16="http://schemas.microsoft.com/office/drawing/2014/main" id="{CAC358F0-68EE-AE75-A1F5-63847C22D95A}"/>
                  </a:ext>
                </a:extLst>
              </p14:cNvPr>
              <p14:cNvContentPartPr/>
              <p14:nvPr/>
            </p14:nvContentPartPr>
            <p14:xfrm>
              <a:off x="4725892" y="4629294"/>
              <a:ext cx="2819160" cy="720"/>
            </p14:xfrm>
          </p:contentPart>
        </mc:Choice>
        <mc:Fallback xmlns="">
          <p:pic>
            <p:nvPicPr>
              <p:cNvPr id="15" name="Ink 14">
                <a:extLst>
                  <a:ext uri="{FF2B5EF4-FFF2-40B4-BE49-F238E27FC236}">
                    <a16:creationId xmlns:a16="http://schemas.microsoft.com/office/drawing/2014/main" id="{CAC358F0-68EE-AE75-A1F5-63847C22D95A}"/>
                  </a:ext>
                </a:extLst>
              </p:cNvPr>
              <p:cNvPicPr/>
              <p:nvPr/>
            </p:nvPicPr>
            <p:blipFill>
              <a:blip r:embed="rId13"/>
              <a:stretch>
                <a:fillRect/>
              </a:stretch>
            </p:blipFill>
            <p:spPr>
              <a:xfrm>
                <a:off x="4672252" y="4413294"/>
                <a:ext cx="2926800" cy="4320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7" name="Ink 16">
                <a:extLst>
                  <a:ext uri="{FF2B5EF4-FFF2-40B4-BE49-F238E27FC236}">
                    <a16:creationId xmlns:a16="http://schemas.microsoft.com/office/drawing/2014/main" id="{EB4D2B8F-3A33-1F7D-0231-59FA49033525}"/>
                  </a:ext>
                </a:extLst>
              </p14:cNvPr>
              <p14:cNvContentPartPr/>
              <p14:nvPr/>
            </p14:nvContentPartPr>
            <p14:xfrm>
              <a:off x="4709692" y="4174974"/>
              <a:ext cx="2518920" cy="40320"/>
            </p14:xfrm>
          </p:contentPart>
        </mc:Choice>
        <mc:Fallback xmlns="">
          <p:pic>
            <p:nvPicPr>
              <p:cNvPr id="17" name="Ink 16">
                <a:extLst>
                  <a:ext uri="{FF2B5EF4-FFF2-40B4-BE49-F238E27FC236}">
                    <a16:creationId xmlns:a16="http://schemas.microsoft.com/office/drawing/2014/main" id="{EB4D2B8F-3A33-1F7D-0231-59FA49033525}"/>
                  </a:ext>
                </a:extLst>
              </p:cNvPr>
              <p:cNvPicPr/>
              <p:nvPr/>
            </p:nvPicPr>
            <p:blipFill>
              <a:blip r:embed="rId15"/>
              <a:stretch>
                <a:fillRect/>
              </a:stretch>
            </p:blipFill>
            <p:spPr>
              <a:xfrm>
                <a:off x="4656052" y="4066974"/>
                <a:ext cx="2626560" cy="25596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9" name="Ink 18">
                <a:extLst>
                  <a:ext uri="{FF2B5EF4-FFF2-40B4-BE49-F238E27FC236}">
                    <a16:creationId xmlns:a16="http://schemas.microsoft.com/office/drawing/2014/main" id="{EDAB3D9E-2928-909F-2A00-48C2C7A63C68}"/>
                  </a:ext>
                </a:extLst>
              </p14:cNvPr>
              <p14:cNvContentPartPr/>
              <p14:nvPr/>
            </p14:nvContentPartPr>
            <p14:xfrm>
              <a:off x="4726612" y="4186494"/>
              <a:ext cx="2801520" cy="5760"/>
            </p14:xfrm>
          </p:contentPart>
        </mc:Choice>
        <mc:Fallback xmlns="">
          <p:pic>
            <p:nvPicPr>
              <p:cNvPr id="19" name="Ink 18">
                <a:extLst>
                  <a:ext uri="{FF2B5EF4-FFF2-40B4-BE49-F238E27FC236}">
                    <a16:creationId xmlns:a16="http://schemas.microsoft.com/office/drawing/2014/main" id="{EDAB3D9E-2928-909F-2A00-48C2C7A63C68}"/>
                  </a:ext>
                </a:extLst>
              </p:cNvPr>
              <p:cNvPicPr/>
              <p:nvPr/>
            </p:nvPicPr>
            <p:blipFill>
              <a:blip r:embed="rId17"/>
              <a:stretch>
                <a:fillRect/>
              </a:stretch>
            </p:blipFill>
            <p:spPr>
              <a:xfrm>
                <a:off x="4672612" y="4078494"/>
                <a:ext cx="2909160" cy="2214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1" name="Ink 20">
                <a:extLst>
                  <a:ext uri="{FF2B5EF4-FFF2-40B4-BE49-F238E27FC236}">
                    <a16:creationId xmlns:a16="http://schemas.microsoft.com/office/drawing/2014/main" id="{A2A3B99B-5A57-3E4D-A98C-C83730D5834B}"/>
                  </a:ext>
                </a:extLst>
              </p14:cNvPr>
              <p14:cNvContentPartPr/>
              <p14:nvPr/>
            </p14:nvContentPartPr>
            <p14:xfrm>
              <a:off x="4721212" y="4364694"/>
              <a:ext cx="2789640" cy="28800"/>
            </p14:xfrm>
          </p:contentPart>
        </mc:Choice>
        <mc:Fallback xmlns="">
          <p:pic>
            <p:nvPicPr>
              <p:cNvPr id="21" name="Ink 20">
                <a:extLst>
                  <a:ext uri="{FF2B5EF4-FFF2-40B4-BE49-F238E27FC236}">
                    <a16:creationId xmlns:a16="http://schemas.microsoft.com/office/drawing/2014/main" id="{A2A3B99B-5A57-3E4D-A98C-C83730D5834B}"/>
                  </a:ext>
                </a:extLst>
              </p:cNvPr>
              <p:cNvPicPr/>
              <p:nvPr/>
            </p:nvPicPr>
            <p:blipFill>
              <a:blip r:embed="rId19"/>
              <a:stretch>
                <a:fillRect/>
              </a:stretch>
            </p:blipFill>
            <p:spPr>
              <a:xfrm>
                <a:off x="4667212" y="4257054"/>
                <a:ext cx="2897280" cy="24444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3" name="Ink 22">
                <a:extLst>
                  <a:ext uri="{FF2B5EF4-FFF2-40B4-BE49-F238E27FC236}">
                    <a16:creationId xmlns:a16="http://schemas.microsoft.com/office/drawing/2014/main" id="{EF866F21-CB58-1751-A573-A6464C795A39}"/>
                  </a:ext>
                </a:extLst>
              </p14:cNvPr>
              <p14:cNvContentPartPr/>
              <p14:nvPr/>
            </p14:nvContentPartPr>
            <p14:xfrm>
              <a:off x="4709692" y="4519854"/>
              <a:ext cx="2818080" cy="6120"/>
            </p14:xfrm>
          </p:contentPart>
        </mc:Choice>
        <mc:Fallback xmlns="">
          <p:pic>
            <p:nvPicPr>
              <p:cNvPr id="23" name="Ink 22">
                <a:extLst>
                  <a:ext uri="{FF2B5EF4-FFF2-40B4-BE49-F238E27FC236}">
                    <a16:creationId xmlns:a16="http://schemas.microsoft.com/office/drawing/2014/main" id="{EF866F21-CB58-1751-A573-A6464C795A39}"/>
                  </a:ext>
                </a:extLst>
              </p:cNvPr>
              <p:cNvPicPr/>
              <p:nvPr/>
            </p:nvPicPr>
            <p:blipFill>
              <a:blip r:embed="rId21"/>
              <a:stretch>
                <a:fillRect/>
              </a:stretch>
            </p:blipFill>
            <p:spPr>
              <a:xfrm>
                <a:off x="4656052" y="4411854"/>
                <a:ext cx="2925720" cy="22176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5" name="Ink 24">
                <a:extLst>
                  <a:ext uri="{FF2B5EF4-FFF2-40B4-BE49-F238E27FC236}">
                    <a16:creationId xmlns:a16="http://schemas.microsoft.com/office/drawing/2014/main" id="{57AC81F6-E487-1611-8FFB-9A968C62FB50}"/>
                  </a:ext>
                </a:extLst>
              </p14:cNvPr>
              <p14:cNvContentPartPr/>
              <p14:nvPr/>
            </p14:nvContentPartPr>
            <p14:xfrm>
              <a:off x="5146732" y="4163094"/>
              <a:ext cx="2364120" cy="23760"/>
            </p14:xfrm>
          </p:contentPart>
        </mc:Choice>
        <mc:Fallback xmlns="">
          <p:pic>
            <p:nvPicPr>
              <p:cNvPr id="25" name="Ink 24">
                <a:extLst>
                  <a:ext uri="{FF2B5EF4-FFF2-40B4-BE49-F238E27FC236}">
                    <a16:creationId xmlns:a16="http://schemas.microsoft.com/office/drawing/2014/main" id="{57AC81F6-E487-1611-8FFB-9A968C62FB50}"/>
                  </a:ext>
                </a:extLst>
              </p:cNvPr>
              <p:cNvPicPr/>
              <p:nvPr/>
            </p:nvPicPr>
            <p:blipFill>
              <a:blip r:embed="rId23"/>
              <a:stretch>
                <a:fillRect/>
              </a:stretch>
            </p:blipFill>
            <p:spPr>
              <a:xfrm>
                <a:off x="5092732" y="4055454"/>
                <a:ext cx="2471760" cy="2394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7" name="Ink 26">
                <a:extLst>
                  <a:ext uri="{FF2B5EF4-FFF2-40B4-BE49-F238E27FC236}">
                    <a16:creationId xmlns:a16="http://schemas.microsoft.com/office/drawing/2014/main" id="{B5DD4EFD-9DC3-B72D-2231-6174EC22EA05}"/>
                  </a:ext>
                </a:extLst>
              </p14:cNvPr>
              <p14:cNvContentPartPr/>
              <p14:nvPr/>
            </p14:nvContentPartPr>
            <p14:xfrm>
              <a:off x="5192812" y="4169214"/>
              <a:ext cx="834480" cy="17640"/>
            </p14:xfrm>
          </p:contentPart>
        </mc:Choice>
        <mc:Fallback xmlns="">
          <p:pic>
            <p:nvPicPr>
              <p:cNvPr id="27" name="Ink 26">
                <a:extLst>
                  <a:ext uri="{FF2B5EF4-FFF2-40B4-BE49-F238E27FC236}">
                    <a16:creationId xmlns:a16="http://schemas.microsoft.com/office/drawing/2014/main" id="{B5DD4EFD-9DC3-B72D-2231-6174EC22EA05}"/>
                  </a:ext>
                </a:extLst>
              </p:cNvPr>
              <p:cNvPicPr/>
              <p:nvPr/>
            </p:nvPicPr>
            <p:blipFill>
              <a:blip r:embed="rId25"/>
              <a:stretch>
                <a:fillRect/>
              </a:stretch>
            </p:blipFill>
            <p:spPr>
              <a:xfrm>
                <a:off x="5138812" y="4061214"/>
                <a:ext cx="942120" cy="233280"/>
              </a:xfrm>
              <a:prstGeom prst="rect">
                <a:avLst/>
              </a:prstGeom>
            </p:spPr>
          </p:pic>
        </mc:Fallback>
      </mc:AlternateContent>
    </p:spTree>
    <p:extLst>
      <p:ext uri="{BB962C8B-B14F-4D97-AF65-F5344CB8AC3E}">
        <p14:creationId xmlns:p14="http://schemas.microsoft.com/office/powerpoint/2010/main" val="3951692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6F78005-BCFC-F334-1A2E-48431BFBFE57}"/>
              </a:ext>
            </a:extLst>
          </p:cNvPr>
          <p:cNvPicPr>
            <a:picLocks noGrp="1" noChangeAspect="1"/>
          </p:cNvPicPr>
          <p:nvPr>
            <p:ph idx="1"/>
          </p:nvPr>
        </p:nvPicPr>
        <p:blipFill>
          <a:blip r:embed="rId3"/>
          <a:stretch>
            <a:fillRect/>
          </a:stretch>
        </p:blipFill>
        <p:spPr>
          <a:xfrm>
            <a:off x="2018731" y="2043633"/>
            <a:ext cx="8154538" cy="3915321"/>
          </a:xfrm>
        </p:spPr>
      </p:pic>
    </p:spTree>
    <p:extLst>
      <p:ext uri="{BB962C8B-B14F-4D97-AF65-F5344CB8AC3E}">
        <p14:creationId xmlns:p14="http://schemas.microsoft.com/office/powerpoint/2010/main" val="242566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6AB7128-11B8-FC55-9540-3B06D6B8F7AF}"/>
              </a:ext>
            </a:extLst>
          </p:cNvPr>
          <p:cNvPicPr>
            <a:picLocks noGrp="1" noChangeAspect="1"/>
          </p:cNvPicPr>
          <p:nvPr>
            <p:ph idx="1"/>
          </p:nvPr>
        </p:nvPicPr>
        <p:blipFill>
          <a:blip r:embed="rId3"/>
          <a:stretch>
            <a:fillRect/>
          </a:stretch>
        </p:blipFill>
        <p:spPr>
          <a:xfrm>
            <a:off x="1985389" y="1981712"/>
            <a:ext cx="8221222" cy="4039164"/>
          </a:xfrm>
        </p:spPr>
      </p:pic>
    </p:spTree>
    <p:extLst>
      <p:ext uri="{BB962C8B-B14F-4D97-AF65-F5344CB8AC3E}">
        <p14:creationId xmlns:p14="http://schemas.microsoft.com/office/powerpoint/2010/main" val="34953882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CBD1D-4EAA-C68E-B495-E45D9EF008FC}"/>
              </a:ext>
            </a:extLst>
          </p:cNvPr>
          <p:cNvSpPr>
            <a:spLocks noGrp="1"/>
          </p:cNvSpPr>
          <p:nvPr>
            <p:ph type="title"/>
          </p:nvPr>
        </p:nvSpPr>
        <p:spPr/>
        <p:txBody>
          <a:bodyPr/>
          <a:lstStyle/>
          <a:p>
            <a:r>
              <a:rPr lang="en-GB" dirty="0"/>
              <a:t>Types of Offences</a:t>
            </a:r>
          </a:p>
        </p:txBody>
      </p:sp>
      <p:pic>
        <p:nvPicPr>
          <p:cNvPr id="5" name="Content Placeholder 4">
            <a:extLst>
              <a:ext uri="{FF2B5EF4-FFF2-40B4-BE49-F238E27FC236}">
                <a16:creationId xmlns:a16="http://schemas.microsoft.com/office/drawing/2014/main" id="{80F595BB-F448-9E63-9D12-3BEBD74C8CBF}"/>
              </a:ext>
            </a:extLst>
          </p:cNvPr>
          <p:cNvPicPr>
            <a:picLocks noGrp="1" noChangeAspect="1"/>
          </p:cNvPicPr>
          <p:nvPr>
            <p:ph idx="1"/>
          </p:nvPr>
        </p:nvPicPr>
        <p:blipFill>
          <a:blip r:embed="rId2"/>
          <a:stretch>
            <a:fillRect/>
          </a:stretch>
        </p:blipFill>
        <p:spPr>
          <a:xfrm>
            <a:off x="1966336" y="2015054"/>
            <a:ext cx="8259328" cy="3972479"/>
          </a:xfrm>
        </p:spPr>
      </p:pic>
    </p:spTree>
    <p:extLst>
      <p:ext uri="{BB962C8B-B14F-4D97-AF65-F5344CB8AC3E}">
        <p14:creationId xmlns:p14="http://schemas.microsoft.com/office/powerpoint/2010/main" val="14693892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9E1B2-F122-F3B0-C370-E9310199095A}"/>
              </a:ext>
            </a:extLst>
          </p:cNvPr>
          <p:cNvSpPr>
            <a:spLocks noGrp="1"/>
          </p:cNvSpPr>
          <p:nvPr>
            <p:ph type="title"/>
          </p:nvPr>
        </p:nvSpPr>
        <p:spPr/>
        <p:txBody>
          <a:bodyPr/>
          <a:lstStyle/>
          <a:p>
            <a:r>
              <a:rPr lang="en-GB" dirty="0"/>
              <a:t>Outcomes</a:t>
            </a:r>
          </a:p>
        </p:txBody>
      </p:sp>
      <p:pic>
        <p:nvPicPr>
          <p:cNvPr id="5" name="Content Placeholder 4">
            <a:extLst>
              <a:ext uri="{FF2B5EF4-FFF2-40B4-BE49-F238E27FC236}">
                <a16:creationId xmlns:a16="http://schemas.microsoft.com/office/drawing/2014/main" id="{A0245B12-B89B-AD54-F1D1-13BCCC68149B}"/>
              </a:ext>
            </a:extLst>
          </p:cNvPr>
          <p:cNvPicPr>
            <a:picLocks noGrp="1" noChangeAspect="1"/>
          </p:cNvPicPr>
          <p:nvPr>
            <p:ph idx="1"/>
          </p:nvPr>
        </p:nvPicPr>
        <p:blipFill>
          <a:blip r:embed="rId2"/>
          <a:stretch>
            <a:fillRect/>
          </a:stretch>
        </p:blipFill>
        <p:spPr>
          <a:xfrm>
            <a:off x="2013968" y="2048396"/>
            <a:ext cx="8164064" cy="3905795"/>
          </a:xfrm>
        </p:spPr>
      </p:pic>
    </p:spTree>
    <p:extLst>
      <p:ext uri="{BB962C8B-B14F-4D97-AF65-F5344CB8AC3E}">
        <p14:creationId xmlns:p14="http://schemas.microsoft.com/office/powerpoint/2010/main" val="25013381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172F8798-6D8A-CE53-5561-EFF470748BC7}"/>
              </a:ext>
            </a:extLst>
          </p:cNvPr>
          <p:cNvSpPr>
            <a:spLocks noGrp="1"/>
          </p:cNvSpPr>
          <p:nvPr>
            <p:ph type="title"/>
          </p:nvPr>
        </p:nvSpPr>
        <p:spPr>
          <a:xfrm>
            <a:off x="838200" y="448721"/>
            <a:ext cx="4707671" cy="1225650"/>
          </a:xfrm>
        </p:spPr>
        <p:txBody>
          <a:bodyPr anchor="b">
            <a:normAutofit/>
          </a:bodyPr>
          <a:lstStyle/>
          <a:p>
            <a:r>
              <a:rPr lang="en-GB" sz="3800">
                <a:solidFill>
                  <a:schemeClr val="bg1"/>
                </a:solidFill>
              </a:rPr>
              <a:t>The Police Service in England and Wales</a:t>
            </a:r>
          </a:p>
        </p:txBody>
      </p:sp>
      <p:cxnSp>
        <p:nvCxnSpPr>
          <p:cNvPr id="25" name="Straight Connector 24">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77C53C42-C523-CC9D-C64E-3AEBBA8625C1}"/>
              </a:ext>
            </a:extLst>
          </p:cNvPr>
          <p:cNvSpPr>
            <a:spLocks noGrp="1"/>
          </p:cNvSpPr>
          <p:nvPr>
            <p:ph idx="1"/>
          </p:nvPr>
        </p:nvSpPr>
        <p:spPr>
          <a:xfrm>
            <a:off x="897769" y="1909192"/>
            <a:ext cx="4586513" cy="3647710"/>
          </a:xfrm>
        </p:spPr>
        <p:txBody>
          <a:bodyPr>
            <a:normAutofit/>
          </a:bodyPr>
          <a:lstStyle/>
          <a:p>
            <a:r>
              <a:rPr lang="en-US" sz="2000">
                <a:solidFill>
                  <a:schemeClr val="bg1"/>
                </a:solidFill>
              </a:rPr>
              <a:t>43 Police Forces</a:t>
            </a:r>
          </a:p>
          <a:p>
            <a:r>
              <a:rPr lang="en-US" sz="2000">
                <a:solidFill>
                  <a:schemeClr val="bg1"/>
                </a:solidFill>
              </a:rPr>
              <a:t>British Transport Police</a:t>
            </a:r>
          </a:p>
          <a:p>
            <a:r>
              <a:rPr lang="en-US" sz="2000">
                <a:solidFill>
                  <a:schemeClr val="bg1"/>
                </a:solidFill>
              </a:rPr>
              <a:t>British Nuclear Police</a:t>
            </a:r>
          </a:p>
          <a:p>
            <a:r>
              <a:rPr lang="en-US" sz="2000">
                <a:solidFill>
                  <a:schemeClr val="bg1"/>
                </a:solidFill>
              </a:rPr>
              <a:t>British Ports police</a:t>
            </a:r>
            <a:endParaRPr lang="en-US" sz="2000" dirty="0">
              <a:solidFill>
                <a:schemeClr val="bg1"/>
              </a:solidFill>
            </a:endParaRPr>
          </a:p>
        </p:txBody>
      </p:sp>
      <p:cxnSp>
        <p:nvCxnSpPr>
          <p:cNvPr id="27" name="Straight Connector 26">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92C2ADEF-AAB1-EF74-0B7B-904FE0027555}"/>
              </a:ext>
            </a:extLst>
          </p:cNvPr>
          <p:cNvPicPr>
            <a:picLocks noChangeAspect="1"/>
          </p:cNvPicPr>
          <p:nvPr/>
        </p:nvPicPr>
        <p:blipFill>
          <a:blip r:embed="rId2"/>
          <a:srcRect l="372" r="19586" b="-1"/>
          <a:stretch/>
        </p:blipFill>
        <p:spPr>
          <a:xfrm>
            <a:off x="6525453" y="1187739"/>
            <a:ext cx="5666547" cy="4482522"/>
          </a:xfrm>
          <a:prstGeom prst="rect">
            <a:avLst/>
          </a:prstGeom>
        </p:spPr>
      </p:pic>
      <p:pic>
        <p:nvPicPr>
          <p:cNvPr id="8" name="Picture 7">
            <a:extLst>
              <a:ext uri="{FF2B5EF4-FFF2-40B4-BE49-F238E27FC236}">
                <a16:creationId xmlns:a16="http://schemas.microsoft.com/office/drawing/2014/main" id="{E30A5A5E-694A-7C34-A768-4DEF771A4A1C}"/>
              </a:ext>
            </a:extLst>
          </p:cNvPr>
          <p:cNvPicPr>
            <a:picLocks noChangeAspect="1"/>
          </p:cNvPicPr>
          <p:nvPr/>
        </p:nvPicPr>
        <p:blipFill>
          <a:blip r:embed="rId3"/>
          <a:stretch>
            <a:fillRect/>
          </a:stretch>
        </p:blipFill>
        <p:spPr>
          <a:xfrm>
            <a:off x="3178969" y="3571875"/>
            <a:ext cx="1957387" cy="2098381"/>
          </a:xfrm>
          <a:prstGeom prst="rect">
            <a:avLst/>
          </a:prstGeom>
        </p:spPr>
      </p:pic>
    </p:spTree>
    <p:extLst>
      <p:ext uri="{BB962C8B-B14F-4D97-AF65-F5344CB8AC3E}">
        <p14:creationId xmlns:p14="http://schemas.microsoft.com/office/powerpoint/2010/main" val="9558231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7867D-5840-2C2B-49AB-2247533E4C20}"/>
              </a:ext>
            </a:extLst>
          </p:cNvPr>
          <p:cNvSpPr>
            <a:spLocks noGrp="1"/>
          </p:cNvSpPr>
          <p:nvPr>
            <p:ph type="title"/>
          </p:nvPr>
        </p:nvSpPr>
        <p:spPr>
          <a:xfrm>
            <a:off x="838200" y="1"/>
            <a:ext cx="10515600" cy="899511"/>
          </a:xfrm>
        </p:spPr>
        <p:txBody>
          <a:bodyPr/>
          <a:lstStyle/>
          <a:p>
            <a:r>
              <a:rPr lang="en-GB" dirty="0"/>
              <a:t>Police Rank Structure in England and Wales</a:t>
            </a:r>
          </a:p>
        </p:txBody>
      </p:sp>
      <p:sp>
        <p:nvSpPr>
          <p:cNvPr id="4" name="Rectangle: Rounded Corners 3">
            <a:extLst>
              <a:ext uri="{FF2B5EF4-FFF2-40B4-BE49-F238E27FC236}">
                <a16:creationId xmlns:a16="http://schemas.microsoft.com/office/drawing/2014/main" id="{65F5A9E1-CAC4-3677-1DFA-0D07DAB13741}"/>
              </a:ext>
            </a:extLst>
          </p:cNvPr>
          <p:cNvSpPr/>
          <p:nvPr/>
        </p:nvSpPr>
        <p:spPr>
          <a:xfrm>
            <a:off x="849701" y="2590201"/>
            <a:ext cx="3090570"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Chief Supt</a:t>
            </a:r>
          </a:p>
        </p:txBody>
      </p:sp>
      <p:sp>
        <p:nvSpPr>
          <p:cNvPr id="5" name="Rectangle: Rounded Corners 4">
            <a:extLst>
              <a:ext uri="{FF2B5EF4-FFF2-40B4-BE49-F238E27FC236}">
                <a16:creationId xmlns:a16="http://schemas.microsoft.com/office/drawing/2014/main" id="{E5BF7A87-1936-ED66-57C0-429C10AA9E72}"/>
              </a:ext>
            </a:extLst>
          </p:cNvPr>
          <p:cNvSpPr/>
          <p:nvPr/>
        </p:nvSpPr>
        <p:spPr>
          <a:xfrm>
            <a:off x="3525329" y="1825626"/>
            <a:ext cx="2168106" cy="624278"/>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Deputy Chief Constable</a:t>
            </a:r>
          </a:p>
        </p:txBody>
      </p:sp>
      <p:sp>
        <p:nvSpPr>
          <p:cNvPr id="6" name="Rectangle: Rounded Corners 5">
            <a:extLst>
              <a:ext uri="{FF2B5EF4-FFF2-40B4-BE49-F238E27FC236}">
                <a16:creationId xmlns:a16="http://schemas.microsoft.com/office/drawing/2014/main" id="{DC8CBF6C-0E44-F404-793B-342CBEB44D1B}"/>
              </a:ext>
            </a:extLst>
          </p:cNvPr>
          <p:cNvSpPr/>
          <p:nvPr/>
        </p:nvSpPr>
        <p:spPr>
          <a:xfrm>
            <a:off x="6268279" y="1795827"/>
            <a:ext cx="1955570"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Assistant Chief Constable</a:t>
            </a:r>
          </a:p>
        </p:txBody>
      </p:sp>
      <p:sp>
        <p:nvSpPr>
          <p:cNvPr id="7" name="Rectangle: Rounded Corners 6">
            <a:extLst>
              <a:ext uri="{FF2B5EF4-FFF2-40B4-BE49-F238E27FC236}">
                <a16:creationId xmlns:a16="http://schemas.microsoft.com/office/drawing/2014/main" id="{19A3102A-4DF4-EF3D-3E67-1ABBF9AE109B}"/>
              </a:ext>
            </a:extLst>
          </p:cNvPr>
          <p:cNvSpPr/>
          <p:nvPr/>
        </p:nvSpPr>
        <p:spPr>
          <a:xfrm>
            <a:off x="849700" y="3403653"/>
            <a:ext cx="1801480"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Chief Inspector</a:t>
            </a:r>
          </a:p>
        </p:txBody>
      </p:sp>
      <p:sp>
        <p:nvSpPr>
          <p:cNvPr id="8" name="Rectangle: Rounded Corners 7">
            <a:extLst>
              <a:ext uri="{FF2B5EF4-FFF2-40B4-BE49-F238E27FC236}">
                <a16:creationId xmlns:a16="http://schemas.microsoft.com/office/drawing/2014/main" id="{BF02C6A3-A0ED-136B-921F-BA409FF2259F}"/>
              </a:ext>
            </a:extLst>
          </p:cNvPr>
          <p:cNvSpPr/>
          <p:nvPr/>
        </p:nvSpPr>
        <p:spPr>
          <a:xfrm>
            <a:off x="10117694" y="810885"/>
            <a:ext cx="1910751" cy="1014742"/>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Police and Crime Commissioner</a:t>
            </a:r>
          </a:p>
        </p:txBody>
      </p:sp>
      <p:sp>
        <p:nvSpPr>
          <p:cNvPr id="10" name="Rectangle: Rounded Corners 9">
            <a:extLst>
              <a:ext uri="{FF2B5EF4-FFF2-40B4-BE49-F238E27FC236}">
                <a16:creationId xmlns:a16="http://schemas.microsoft.com/office/drawing/2014/main" id="{76461495-797D-4536-4246-EBC2E0887B76}"/>
              </a:ext>
            </a:extLst>
          </p:cNvPr>
          <p:cNvSpPr/>
          <p:nvPr/>
        </p:nvSpPr>
        <p:spPr>
          <a:xfrm>
            <a:off x="838199" y="4156253"/>
            <a:ext cx="1801479"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Inspector</a:t>
            </a:r>
          </a:p>
        </p:txBody>
      </p:sp>
      <p:sp>
        <p:nvSpPr>
          <p:cNvPr id="11" name="Rectangle: Rounded Corners 10">
            <a:extLst>
              <a:ext uri="{FF2B5EF4-FFF2-40B4-BE49-F238E27FC236}">
                <a16:creationId xmlns:a16="http://schemas.microsoft.com/office/drawing/2014/main" id="{690FCE6C-CDD0-4C7B-AAD7-A341F3E358AB}"/>
              </a:ext>
            </a:extLst>
          </p:cNvPr>
          <p:cNvSpPr/>
          <p:nvPr/>
        </p:nvSpPr>
        <p:spPr>
          <a:xfrm>
            <a:off x="838199" y="4911409"/>
            <a:ext cx="1812981"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Police Sergeant</a:t>
            </a:r>
          </a:p>
        </p:txBody>
      </p:sp>
      <p:sp>
        <p:nvSpPr>
          <p:cNvPr id="12" name="Rectangle: Rounded Corners 11">
            <a:extLst>
              <a:ext uri="{FF2B5EF4-FFF2-40B4-BE49-F238E27FC236}">
                <a16:creationId xmlns:a16="http://schemas.microsoft.com/office/drawing/2014/main" id="{A48B839A-1C86-DC24-B427-13E30DC8CE18}"/>
              </a:ext>
            </a:extLst>
          </p:cNvPr>
          <p:cNvSpPr/>
          <p:nvPr/>
        </p:nvSpPr>
        <p:spPr>
          <a:xfrm>
            <a:off x="8593115" y="1815005"/>
            <a:ext cx="1476787"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Senior Staff</a:t>
            </a:r>
          </a:p>
        </p:txBody>
      </p:sp>
      <p:sp>
        <p:nvSpPr>
          <p:cNvPr id="13" name="Rectangle: Rounded Corners 12">
            <a:extLst>
              <a:ext uri="{FF2B5EF4-FFF2-40B4-BE49-F238E27FC236}">
                <a16:creationId xmlns:a16="http://schemas.microsoft.com/office/drawing/2014/main" id="{FE23CF6D-E596-7774-23A3-991C402B4FAF}"/>
              </a:ext>
            </a:extLst>
          </p:cNvPr>
          <p:cNvSpPr/>
          <p:nvPr/>
        </p:nvSpPr>
        <p:spPr>
          <a:xfrm>
            <a:off x="838199" y="5670474"/>
            <a:ext cx="1812981"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Police Constable</a:t>
            </a:r>
          </a:p>
        </p:txBody>
      </p:sp>
      <p:sp>
        <p:nvSpPr>
          <p:cNvPr id="15" name="Rectangle: Rounded Corners 14">
            <a:extLst>
              <a:ext uri="{FF2B5EF4-FFF2-40B4-BE49-F238E27FC236}">
                <a16:creationId xmlns:a16="http://schemas.microsoft.com/office/drawing/2014/main" id="{F93848C6-5D31-08B6-C667-BE73D1F4D6B5}"/>
              </a:ext>
            </a:extLst>
          </p:cNvPr>
          <p:cNvSpPr/>
          <p:nvPr/>
        </p:nvSpPr>
        <p:spPr>
          <a:xfrm>
            <a:off x="8018177" y="3335597"/>
            <a:ext cx="1149875" cy="651526"/>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Staff</a:t>
            </a:r>
          </a:p>
        </p:txBody>
      </p:sp>
      <p:sp>
        <p:nvSpPr>
          <p:cNvPr id="16" name="Rectangle: Rounded Corners 15">
            <a:extLst>
              <a:ext uri="{FF2B5EF4-FFF2-40B4-BE49-F238E27FC236}">
                <a16:creationId xmlns:a16="http://schemas.microsoft.com/office/drawing/2014/main" id="{FD05F0B1-5C19-4332-E6C3-7D48D611A512}"/>
              </a:ext>
            </a:extLst>
          </p:cNvPr>
          <p:cNvSpPr/>
          <p:nvPr/>
        </p:nvSpPr>
        <p:spPr>
          <a:xfrm>
            <a:off x="2950234" y="6349042"/>
            <a:ext cx="2398143" cy="465826"/>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Police Community Support officer</a:t>
            </a:r>
          </a:p>
        </p:txBody>
      </p:sp>
      <p:sp>
        <p:nvSpPr>
          <p:cNvPr id="18" name="Content Placeholder 17">
            <a:extLst>
              <a:ext uri="{FF2B5EF4-FFF2-40B4-BE49-F238E27FC236}">
                <a16:creationId xmlns:a16="http://schemas.microsoft.com/office/drawing/2014/main" id="{DAE8988E-6705-CB40-38AD-FDEFD09B6BEB}"/>
              </a:ext>
            </a:extLst>
          </p:cNvPr>
          <p:cNvSpPr>
            <a:spLocks noGrp="1"/>
          </p:cNvSpPr>
          <p:nvPr>
            <p:ph idx="1"/>
          </p:nvPr>
        </p:nvSpPr>
        <p:spPr>
          <a:xfrm>
            <a:off x="838199" y="893270"/>
            <a:ext cx="2405333" cy="921735"/>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normAutofit lnSpcReduction="10000"/>
          </a:bodyPr>
          <a:lstStyle/>
          <a:p>
            <a:r>
              <a:rPr lang="en-GB" dirty="0"/>
              <a:t>Chief Constable</a:t>
            </a:r>
          </a:p>
        </p:txBody>
      </p:sp>
      <p:sp>
        <p:nvSpPr>
          <p:cNvPr id="19" name="Rectangle: Rounded Corners 18">
            <a:extLst>
              <a:ext uri="{FF2B5EF4-FFF2-40B4-BE49-F238E27FC236}">
                <a16:creationId xmlns:a16="http://schemas.microsoft.com/office/drawing/2014/main" id="{C6300A97-58A5-641C-36FB-BEEEE493B01F}"/>
              </a:ext>
            </a:extLst>
          </p:cNvPr>
          <p:cNvSpPr/>
          <p:nvPr/>
        </p:nvSpPr>
        <p:spPr>
          <a:xfrm>
            <a:off x="4166559" y="2600846"/>
            <a:ext cx="2778579"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Chief Supt CID</a:t>
            </a:r>
          </a:p>
        </p:txBody>
      </p:sp>
      <p:sp>
        <p:nvSpPr>
          <p:cNvPr id="21" name="Rectangle: Rounded Corners 20">
            <a:extLst>
              <a:ext uri="{FF2B5EF4-FFF2-40B4-BE49-F238E27FC236}">
                <a16:creationId xmlns:a16="http://schemas.microsoft.com/office/drawing/2014/main" id="{6A8015D6-A62A-2DC5-7ACA-C0AB7646E41F}"/>
              </a:ext>
            </a:extLst>
          </p:cNvPr>
          <p:cNvSpPr/>
          <p:nvPr/>
        </p:nvSpPr>
        <p:spPr>
          <a:xfrm>
            <a:off x="4482392" y="3376065"/>
            <a:ext cx="1801480"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Det. Chief Inspector</a:t>
            </a:r>
          </a:p>
        </p:txBody>
      </p:sp>
      <p:sp>
        <p:nvSpPr>
          <p:cNvPr id="23" name="Rectangle: Rounded Corners 22">
            <a:extLst>
              <a:ext uri="{FF2B5EF4-FFF2-40B4-BE49-F238E27FC236}">
                <a16:creationId xmlns:a16="http://schemas.microsoft.com/office/drawing/2014/main" id="{A611C353-9448-4D77-7737-B67FDF87962A}"/>
              </a:ext>
            </a:extLst>
          </p:cNvPr>
          <p:cNvSpPr/>
          <p:nvPr/>
        </p:nvSpPr>
        <p:spPr>
          <a:xfrm>
            <a:off x="4482393" y="4160507"/>
            <a:ext cx="1801479"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Det. Inspector</a:t>
            </a:r>
          </a:p>
        </p:txBody>
      </p:sp>
      <p:sp>
        <p:nvSpPr>
          <p:cNvPr id="24" name="Rectangle: Rounded Corners 23">
            <a:extLst>
              <a:ext uri="{FF2B5EF4-FFF2-40B4-BE49-F238E27FC236}">
                <a16:creationId xmlns:a16="http://schemas.microsoft.com/office/drawing/2014/main" id="{C35887A1-3B2E-E218-491E-4B16E9870332}"/>
              </a:ext>
            </a:extLst>
          </p:cNvPr>
          <p:cNvSpPr/>
          <p:nvPr/>
        </p:nvSpPr>
        <p:spPr>
          <a:xfrm>
            <a:off x="4482392" y="4915812"/>
            <a:ext cx="1812981" cy="619873"/>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Det. Police Sergeant</a:t>
            </a:r>
          </a:p>
        </p:txBody>
      </p:sp>
      <p:sp>
        <p:nvSpPr>
          <p:cNvPr id="30" name="Rectangle: Rounded Corners 29">
            <a:extLst>
              <a:ext uri="{FF2B5EF4-FFF2-40B4-BE49-F238E27FC236}">
                <a16:creationId xmlns:a16="http://schemas.microsoft.com/office/drawing/2014/main" id="{ECCCC780-CE18-E293-654F-3E1617B825FF}"/>
              </a:ext>
            </a:extLst>
          </p:cNvPr>
          <p:cNvSpPr/>
          <p:nvPr/>
        </p:nvSpPr>
        <p:spPr>
          <a:xfrm>
            <a:off x="8018176" y="4830324"/>
            <a:ext cx="1149875"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Staff</a:t>
            </a:r>
          </a:p>
        </p:txBody>
      </p:sp>
      <p:sp>
        <p:nvSpPr>
          <p:cNvPr id="31" name="Rectangle: Rounded Corners 30">
            <a:extLst>
              <a:ext uri="{FF2B5EF4-FFF2-40B4-BE49-F238E27FC236}">
                <a16:creationId xmlns:a16="http://schemas.microsoft.com/office/drawing/2014/main" id="{45F9BEAF-0DD7-F6DE-48D7-EB968EC90095}"/>
              </a:ext>
            </a:extLst>
          </p:cNvPr>
          <p:cNvSpPr/>
          <p:nvPr/>
        </p:nvSpPr>
        <p:spPr>
          <a:xfrm>
            <a:off x="8018171" y="4129732"/>
            <a:ext cx="1149875"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Staff</a:t>
            </a:r>
          </a:p>
        </p:txBody>
      </p:sp>
      <p:sp>
        <p:nvSpPr>
          <p:cNvPr id="32" name="Rectangle: Rounded Corners 31">
            <a:extLst>
              <a:ext uri="{FF2B5EF4-FFF2-40B4-BE49-F238E27FC236}">
                <a16:creationId xmlns:a16="http://schemas.microsoft.com/office/drawing/2014/main" id="{DA7FC2CC-91AA-22E1-CB0A-C784C9AA38DE}"/>
              </a:ext>
            </a:extLst>
          </p:cNvPr>
          <p:cNvSpPr/>
          <p:nvPr/>
        </p:nvSpPr>
        <p:spPr>
          <a:xfrm>
            <a:off x="8018171" y="5539850"/>
            <a:ext cx="1149875" cy="651526"/>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Staff</a:t>
            </a:r>
          </a:p>
        </p:txBody>
      </p:sp>
      <p:sp>
        <p:nvSpPr>
          <p:cNvPr id="33" name="Rectangle: Rounded Corners 32">
            <a:extLst>
              <a:ext uri="{FF2B5EF4-FFF2-40B4-BE49-F238E27FC236}">
                <a16:creationId xmlns:a16="http://schemas.microsoft.com/office/drawing/2014/main" id="{B6EFE325-580B-6DC6-141B-9803991EEC12}"/>
              </a:ext>
            </a:extLst>
          </p:cNvPr>
          <p:cNvSpPr/>
          <p:nvPr/>
        </p:nvSpPr>
        <p:spPr>
          <a:xfrm>
            <a:off x="8018172" y="6264955"/>
            <a:ext cx="1149875"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Staff</a:t>
            </a:r>
          </a:p>
        </p:txBody>
      </p:sp>
      <p:sp>
        <p:nvSpPr>
          <p:cNvPr id="35" name="Rectangle: Rounded Corners 34">
            <a:extLst>
              <a:ext uri="{FF2B5EF4-FFF2-40B4-BE49-F238E27FC236}">
                <a16:creationId xmlns:a16="http://schemas.microsoft.com/office/drawing/2014/main" id="{F98275D2-D3D2-B324-639D-AB2555DEFEB6}"/>
              </a:ext>
            </a:extLst>
          </p:cNvPr>
          <p:cNvSpPr/>
          <p:nvPr/>
        </p:nvSpPr>
        <p:spPr>
          <a:xfrm>
            <a:off x="10548591" y="1896225"/>
            <a:ext cx="1149875"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PCC Deputy</a:t>
            </a:r>
          </a:p>
        </p:txBody>
      </p:sp>
      <p:sp>
        <p:nvSpPr>
          <p:cNvPr id="36" name="Rectangle: Rounded Corners 35">
            <a:extLst>
              <a:ext uri="{FF2B5EF4-FFF2-40B4-BE49-F238E27FC236}">
                <a16:creationId xmlns:a16="http://schemas.microsoft.com/office/drawing/2014/main" id="{8125E534-F7FB-2712-B262-B213C99BAB55}"/>
              </a:ext>
            </a:extLst>
          </p:cNvPr>
          <p:cNvSpPr/>
          <p:nvPr/>
        </p:nvSpPr>
        <p:spPr>
          <a:xfrm>
            <a:off x="4482392" y="5667927"/>
            <a:ext cx="1812981"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Det. Constable</a:t>
            </a:r>
          </a:p>
        </p:txBody>
      </p:sp>
    </p:spTree>
    <p:extLst>
      <p:ext uri="{BB962C8B-B14F-4D97-AF65-F5344CB8AC3E}">
        <p14:creationId xmlns:p14="http://schemas.microsoft.com/office/powerpoint/2010/main" val="2238742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5EA2B-4E68-6B66-5C4F-70BA55C344A2}"/>
              </a:ext>
            </a:extLst>
          </p:cNvPr>
          <p:cNvSpPr>
            <a:spLocks noGrp="1"/>
          </p:cNvSpPr>
          <p:nvPr>
            <p:ph type="title"/>
          </p:nvPr>
        </p:nvSpPr>
        <p:spPr/>
        <p:txBody>
          <a:bodyPr/>
          <a:lstStyle/>
          <a:p>
            <a:r>
              <a:rPr lang="en-GB" dirty="0"/>
              <a:t>Guess the rank!</a:t>
            </a:r>
          </a:p>
        </p:txBody>
      </p:sp>
      <p:pic>
        <p:nvPicPr>
          <p:cNvPr id="5" name="Content Placeholder 4">
            <a:extLst>
              <a:ext uri="{FF2B5EF4-FFF2-40B4-BE49-F238E27FC236}">
                <a16:creationId xmlns:a16="http://schemas.microsoft.com/office/drawing/2014/main" id="{D60E057E-A7FD-946D-07B9-7DC3AAF3F6E8}"/>
              </a:ext>
            </a:extLst>
          </p:cNvPr>
          <p:cNvPicPr>
            <a:picLocks noGrp="1" noChangeAspect="1"/>
          </p:cNvPicPr>
          <p:nvPr>
            <p:ph idx="1"/>
          </p:nvPr>
        </p:nvPicPr>
        <p:blipFill>
          <a:blip r:embed="rId2"/>
          <a:stretch>
            <a:fillRect/>
          </a:stretch>
        </p:blipFill>
        <p:spPr>
          <a:xfrm>
            <a:off x="1747362" y="1825625"/>
            <a:ext cx="8697276" cy="4351338"/>
          </a:xfrm>
        </p:spPr>
      </p:pic>
    </p:spTree>
    <p:extLst>
      <p:ext uri="{BB962C8B-B14F-4D97-AF65-F5344CB8AC3E}">
        <p14:creationId xmlns:p14="http://schemas.microsoft.com/office/powerpoint/2010/main" val="38182651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79C5D-932D-4121-5310-AD8717810FD8}"/>
              </a:ext>
            </a:extLst>
          </p:cNvPr>
          <p:cNvSpPr>
            <a:spLocks noGrp="1"/>
          </p:cNvSpPr>
          <p:nvPr>
            <p:ph type="title"/>
          </p:nvPr>
        </p:nvSpPr>
        <p:spPr/>
        <p:txBody>
          <a:bodyPr/>
          <a:lstStyle/>
          <a:p>
            <a:r>
              <a:rPr lang="en-GB" dirty="0"/>
              <a:t>Answers:</a:t>
            </a:r>
          </a:p>
        </p:txBody>
      </p:sp>
      <p:sp>
        <p:nvSpPr>
          <p:cNvPr id="3" name="Content Placeholder 2">
            <a:extLst>
              <a:ext uri="{FF2B5EF4-FFF2-40B4-BE49-F238E27FC236}">
                <a16:creationId xmlns:a16="http://schemas.microsoft.com/office/drawing/2014/main" id="{D45C9161-8EC4-9288-3259-A07E414E4C45}"/>
              </a:ext>
            </a:extLst>
          </p:cNvPr>
          <p:cNvSpPr>
            <a:spLocks noGrp="1"/>
          </p:cNvSpPr>
          <p:nvPr>
            <p:ph idx="1"/>
          </p:nvPr>
        </p:nvSpPr>
        <p:spPr/>
        <p:txBody>
          <a:bodyPr>
            <a:normAutofit lnSpcReduction="10000"/>
          </a:bodyPr>
          <a:lstStyle/>
          <a:p>
            <a:r>
              <a:rPr lang="en-GB" dirty="0"/>
              <a:t>Chief Constable</a:t>
            </a:r>
          </a:p>
          <a:p>
            <a:r>
              <a:rPr lang="en-GB" dirty="0"/>
              <a:t>Deputy Chief Constable</a:t>
            </a:r>
          </a:p>
          <a:p>
            <a:r>
              <a:rPr lang="en-GB" dirty="0"/>
              <a:t>Assistant Chief Constable</a:t>
            </a:r>
          </a:p>
          <a:p>
            <a:r>
              <a:rPr lang="en-GB" dirty="0"/>
              <a:t>Chief Superintendent</a:t>
            </a:r>
          </a:p>
          <a:p>
            <a:r>
              <a:rPr lang="en-GB" dirty="0"/>
              <a:t>Superintendent</a:t>
            </a:r>
          </a:p>
          <a:p>
            <a:r>
              <a:rPr lang="en-GB" dirty="0"/>
              <a:t>Chief Inspector</a:t>
            </a:r>
          </a:p>
          <a:p>
            <a:r>
              <a:rPr lang="en-GB" dirty="0"/>
              <a:t>Inspector</a:t>
            </a:r>
          </a:p>
          <a:p>
            <a:r>
              <a:rPr lang="en-GB" dirty="0"/>
              <a:t>Sergeant</a:t>
            </a:r>
          </a:p>
          <a:p>
            <a:r>
              <a:rPr lang="en-GB" dirty="0"/>
              <a:t>Constable.</a:t>
            </a:r>
          </a:p>
        </p:txBody>
      </p:sp>
    </p:spTree>
    <p:extLst>
      <p:ext uri="{BB962C8B-B14F-4D97-AF65-F5344CB8AC3E}">
        <p14:creationId xmlns:p14="http://schemas.microsoft.com/office/powerpoint/2010/main" val="37342056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93314-AB2F-549A-C40B-0C8BD93F9627}"/>
              </a:ext>
            </a:extLst>
          </p:cNvPr>
          <p:cNvSpPr>
            <a:spLocks noGrp="1"/>
          </p:cNvSpPr>
          <p:nvPr>
            <p:ph type="title"/>
          </p:nvPr>
        </p:nvSpPr>
        <p:spPr/>
        <p:txBody>
          <a:bodyPr/>
          <a:lstStyle/>
          <a:p>
            <a:r>
              <a:rPr lang="en-GB" dirty="0"/>
              <a:t>As a Police Officer in England and Wales</a:t>
            </a:r>
          </a:p>
        </p:txBody>
      </p:sp>
      <p:sp>
        <p:nvSpPr>
          <p:cNvPr id="3" name="Content Placeholder 2">
            <a:extLst>
              <a:ext uri="{FF2B5EF4-FFF2-40B4-BE49-F238E27FC236}">
                <a16:creationId xmlns:a16="http://schemas.microsoft.com/office/drawing/2014/main" id="{4B7BCB81-7C96-B21E-4343-84A62DD124C0}"/>
              </a:ext>
            </a:extLst>
          </p:cNvPr>
          <p:cNvSpPr>
            <a:spLocks noGrp="1"/>
          </p:cNvSpPr>
          <p:nvPr>
            <p:ph idx="1"/>
          </p:nvPr>
        </p:nvSpPr>
        <p:spPr/>
        <p:txBody>
          <a:bodyPr>
            <a:normAutofit lnSpcReduction="10000"/>
          </a:bodyPr>
          <a:lstStyle/>
          <a:p>
            <a:r>
              <a:rPr lang="en-GB" dirty="0"/>
              <a:t>You wear a number of hats..</a:t>
            </a:r>
          </a:p>
          <a:p>
            <a:r>
              <a:rPr lang="en-GB" dirty="0"/>
              <a:t>Custodian of Law and Order, </a:t>
            </a:r>
          </a:p>
          <a:p>
            <a:r>
              <a:rPr lang="en-GB" dirty="0"/>
              <a:t>Ensuring safety of the public, </a:t>
            </a:r>
          </a:p>
          <a:p>
            <a:r>
              <a:rPr lang="en-GB" dirty="0"/>
              <a:t>Protection of the vulnerable, </a:t>
            </a:r>
          </a:p>
          <a:p>
            <a:r>
              <a:rPr lang="en-GB" dirty="0"/>
              <a:t>Prevention and detection of offences and </a:t>
            </a:r>
          </a:p>
          <a:p>
            <a:r>
              <a:rPr lang="en-GB" dirty="0"/>
              <a:t>Ensuring that offenders are brought to justice</a:t>
            </a:r>
          </a:p>
          <a:p>
            <a:endParaRPr lang="en-GB" dirty="0"/>
          </a:p>
          <a:p>
            <a:r>
              <a:rPr lang="en-GB" dirty="0"/>
              <a:t>Many of these roles may bring you into contact with the court system.</a:t>
            </a:r>
          </a:p>
        </p:txBody>
      </p:sp>
    </p:spTree>
    <p:extLst>
      <p:ext uri="{BB962C8B-B14F-4D97-AF65-F5344CB8AC3E}">
        <p14:creationId xmlns:p14="http://schemas.microsoft.com/office/powerpoint/2010/main" val="18955265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7A0B6-E7D4-E76D-EB44-21B3284F3A37}"/>
              </a:ext>
            </a:extLst>
          </p:cNvPr>
          <p:cNvSpPr>
            <a:spLocks noGrp="1"/>
          </p:cNvSpPr>
          <p:nvPr>
            <p:ph type="title"/>
          </p:nvPr>
        </p:nvSpPr>
        <p:spPr/>
        <p:txBody>
          <a:bodyPr/>
          <a:lstStyle/>
          <a:p>
            <a:r>
              <a:rPr lang="en-GB" dirty="0"/>
              <a:t>Case exercise</a:t>
            </a:r>
          </a:p>
        </p:txBody>
      </p:sp>
      <p:sp>
        <p:nvSpPr>
          <p:cNvPr id="3" name="Content Placeholder 2">
            <a:extLst>
              <a:ext uri="{FF2B5EF4-FFF2-40B4-BE49-F238E27FC236}">
                <a16:creationId xmlns:a16="http://schemas.microsoft.com/office/drawing/2014/main" id="{BCA3B63E-143F-A5FC-51F0-029948455A8B}"/>
              </a:ext>
            </a:extLst>
          </p:cNvPr>
          <p:cNvSpPr>
            <a:spLocks noGrp="1"/>
          </p:cNvSpPr>
          <p:nvPr>
            <p:ph idx="1"/>
          </p:nvPr>
        </p:nvSpPr>
        <p:spPr/>
        <p:txBody>
          <a:bodyPr/>
          <a:lstStyle/>
          <a:p>
            <a:r>
              <a:rPr lang="en-GB" dirty="0"/>
              <a:t>Discuss one of the following and prepare to present your findings to the group.</a:t>
            </a:r>
          </a:p>
          <a:p>
            <a:r>
              <a:rPr lang="en-GB" dirty="0"/>
              <a:t>Custodian of Law and Order, </a:t>
            </a:r>
          </a:p>
          <a:p>
            <a:r>
              <a:rPr lang="en-GB" dirty="0"/>
              <a:t>Ensuring safety of the public, </a:t>
            </a:r>
          </a:p>
          <a:p>
            <a:r>
              <a:rPr lang="en-GB" dirty="0"/>
              <a:t>Protection of the vulnerable, </a:t>
            </a:r>
          </a:p>
          <a:p>
            <a:r>
              <a:rPr lang="en-GB" dirty="0"/>
              <a:t>Prevention and detection of offences and </a:t>
            </a:r>
          </a:p>
          <a:p>
            <a:r>
              <a:rPr lang="en-GB" dirty="0"/>
              <a:t>Ensuring that offenders are brought to justice</a:t>
            </a:r>
          </a:p>
          <a:p>
            <a:endParaRPr lang="en-GB" dirty="0"/>
          </a:p>
        </p:txBody>
      </p:sp>
    </p:spTree>
    <p:extLst>
      <p:ext uri="{BB962C8B-B14F-4D97-AF65-F5344CB8AC3E}">
        <p14:creationId xmlns:p14="http://schemas.microsoft.com/office/powerpoint/2010/main" val="12115561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F2C00-B266-679D-C362-48EA92EF2A9A}"/>
              </a:ext>
            </a:extLst>
          </p:cNvPr>
          <p:cNvSpPr>
            <a:spLocks noGrp="1"/>
          </p:cNvSpPr>
          <p:nvPr>
            <p:ph type="title"/>
          </p:nvPr>
        </p:nvSpPr>
        <p:spPr/>
        <p:txBody>
          <a:bodyPr/>
          <a:lstStyle/>
          <a:p>
            <a:r>
              <a:rPr lang="en-GB" dirty="0"/>
              <a:t>Debrief</a:t>
            </a:r>
          </a:p>
        </p:txBody>
      </p:sp>
    </p:spTree>
    <p:extLst>
      <p:ext uri="{BB962C8B-B14F-4D97-AF65-F5344CB8AC3E}">
        <p14:creationId xmlns:p14="http://schemas.microsoft.com/office/powerpoint/2010/main" val="30406756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973</Words>
  <Application>Microsoft Office PowerPoint</Application>
  <PresentationFormat>Widescreen</PresentationFormat>
  <Paragraphs>88</Paragraphs>
  <Slides>16</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Calibri</vt:lpstr>
      <vt:lpstr>Office Theme</vt:lpstr>
      <vt:lpstr>In this session….</vt:lpstr>
      <vt:lpstr>PowerPoint Presentation</vt:lpstr>
      <vt:lpstr>As part of your role, you will be called upon to attend court</vt:lpstr>
      <vt:lpstr>PowerPoint Presentation</vt:lpstr>
      <vt:lpstr>PowerPoint Presentation</vt:lpstr>
      <vt:lpstr>PowerPoint Presentation</vt:lpstr>
      <vt:lpstr>PowerPoint Presentation</vt:lpstr>
      <vt:lpstr>Types of Offences</vt:lpstr>
      <vt:lpstr>Outcomes</vt:lpstr>
      <vt:lpstr>The Police Service in England and Wales</vt:lpstr>
      <vt:lpstr>Police Rank Structure in England and Wales</vt:lpstr>
      <vt:lpstr>Guess the rank!</vt:lpstr>
      <vt:lpstr>Answers:</vt:lpstr>
      <vt:lpstr>As a Police Officer in England and Wales</vt:lpstr>
      <vt:lpstr>Case exercise</vt:lpstr>
      <vt:lpstr>Debrief</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8</cp:revision>
  <dcterms:created xsi:type="dcterms:W3CDTF">2025-01-26T16:38:11Z</dcterms:created>
  <dcterms:modified xsi:type="dcterms:W3CDTF">2025-01-26T18:29:49Z</dcterms:modified>
</cp:coreProperties>
</file>