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99" r:id="rId2"/>
    <p:sldId id="259" r:id="rId3"/>
    <p:sldId id="261" r:id="rId4"/>
    <p:sldId id="262" r:id="rId5"/>
    <p:sldId id="260" r:id="rId6"/>
    <p:sldId id="310" r:id="rId7"/>
    <p:sldId id="296" r:id="rId8"/>
    <p:sldId id="264" r:id="rId9"/>
    <p:sldId id="265" r:id="rId10"/>
    <p:sldId id="303" r:id="rId11"/>
    <p:sldId id="266" r:id="rId12"/>
    <p:sldId id="309" r:id="rId13"/>
    <p:sldId id="311" r:id="rId14"/>
    <p:sldId id="279" r:id="rId15"/>
    <p:sldId id="280" r:id="rId16"/>
    <p:sldId id="282" r:id="rId17"/>
    <p:sldId id="283" r:id="rId18"/>
    <p:sldId id="285" r:id="rId19"/>
    <p:sldId id="276" r:id="rId20"/>
    <p:sldId id="294" r:id="rId21"/>
    <p:sldId id="295" r:id="rId22"/>
    <p:sldId id="302" r:id="rId23"/>
    <p:sldId id="31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B9A16-3C85-44A0-871B-0D9ED46CEE71}" v="37" dt="2018-11-01T16:25:49.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7" autoAdjust="0"/>
    <p:restoredTop sz="94027" autoAdjust="0"/>
  </p:normalViewPr>
  <p:slideViewPr>
    <p:cSldViewPr snapToGrid="0">
      <p:cViewPr>
        <p:scale>
          <a:sx n="83" d="100"/>
          <a:sy n="83" d="100"/>
        </p:scale>
        <p:origin x="2460"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356B9A16-3C85-44A0-871B-0D9ED46CEE71}"/>
    <pc:docChg chg="custSel modSld sldOrd">
      <pc:chgData name="Abdullah Al Mamun" userId="7b5ef901-f473-404d-ae81-8f91a9a08898" providerId="ADAL" clId="{356B9A16-3C85-44A0-871B-0D9ED46CEE71}" dt="2018-11-01T16:26:54.992" v="230" actId="114"/>
      <pc:docMkLst>
        <pc:docMk/>
      </pc:docMkLst>
      <pc:sldChg chg="modSp modAnim">
        <pc:chgData name="Abdullah Al Mamun" userId="7b5ef901-f473-404d-ae81-8f91a9a08898" providerId="ADAL" clId="{356B9A16-3C85-44A0-871B-0D9ED46CEE71}" dt="2018-11-01T15:46:09.352" v="42" actId="255"/>
        <pc:sldMkLst>
          <pc:docMk/>
          <pc:sldMk cId="3335062366" sldId="259"/>
        </pc:sldMkLst>
        <pc:spChg chg="mod">
          <ac:chgData name="Abdullah Al Mamun" userId="7b5ef901-f473-404d-ae81-8f91a9a08898" providerId="ADAL" clId="{356B9A16-3C85-44A0-871B-0D9ED46CEE71}" dt="2018-11-01T15:46:09.352" v="42" actId="255"/>
          <ac:spMkLst>
            <pc:docMk/>
            <pc:sldMk cId="3335062366" sldId="259"/>
            <ac:spMk id="5" creationId="{A90A8987-56C9-45DB-855B-839C6BA65487}"/>
          </ac:spMkLst>
        </pc:spChg>
        <pc:spChg chg="mod">
          <ac:chgData name="Abdullah Al Mamun" userId="7b5ef901-f473-404d-ae81-8f91a9a08898" providerId="ADAL" clId="{356B9A16-3C85-44A0-871B-0D9ED46CEE71}" dt="2018-11-01T15:45:11.884" v="29" actId="255"/>
          <ac:spMkLst>
            <pc:docMk/>
            <pc:sldMk cId="3335062366" sldId="259"/>
            <ac:spMk id="6" creationId="{2CB3B5AB-4FA6-43BC-A5D2-CC111913C505}"/>
          </ac:spMkLst>
        </pc:spChg>
        <pc:spChg chg="mod">
          <ac:chgData name="Abdullah Al Mamun" userId="7b5ef901-f473-404d-ae81-8f91a9a08898" providerId="ADAL" clId="{356B9A16-3C85-44A0-871B-0D9ED46CEE71}" dt="2018-11-01T15:45:55.961" v="40" actId="1076"/>
          <ac:spMkLst>
            <pc:docMk/>
            <pc:sldMk cId="3335062366" sldId="259"/>
            <ac:spMk id="7" creationId="{A004F461-24CE-474A-AF89-A0C24CAC7B95}"/>
          </ac:spMkLst>
        </pc:spChg>
      </pc:sldChg>
      <pc:sldChg chg="modSp">
        <pc:chgData name="Abdullah Al Mamun" userId="7b5ef901-f473-404d-ae81-8f91a9a08898" providerId="ADAL" clId="{356B9A16-3C85-44A0-871B-0D9ED46CEE71}" dt="2018-11-01T15:44:56.572" v="27" actId="207"/>
        <pc:sldMkLst>
          <pc:docMk/>
          <pc:sldMk cId="2949817090" sldId="260"/>
        </pc:sldMkLst>
        <pc:spChg chg="mod">
          <ac:chgData name="Abdullah Al Mamun" userId="7b5ef901-f473-404d-ae81-8f91a9a08898" providerId="ADAL" clId="{356B9A16-3C85-44A0-871B-0D9ED46CEE71}" dt="2018-11-01T15:44:36.697" v="24" actId="1076"/>
          <ac:spMkLst>
            <pc:docMk/>
            <pc:sldMk cId="2949817090" sldId="260"/>
            <ac:spMk id="2" creationId="{A64AC064-36FA-9640-B09B-26377764EF16}"/>
          </ac:spMkLst>
        </pc:spChg>
        <pc:spChg chg="mod">
          <ac:chgData name="Abdullah Al Mamun" userId="7b5ef901-f473-404d-ae81-8f91a9a08898" providerId="ADAL" clId="{356B9A16-3C85-44A0-871B-0D9ED46CEE71}" dt="2018-11-01T15:44:56.572" v="27" actId="207"/>
          <ac:spMkLst>
            <pc:docMk/>
            <pc:sldMk cId="2949817090" sldId="260"/>
            <ac:spMk id="5" creationId="{8DD5A2BA-F111-49B7-A597-BD63B07F2044}"/>
          </ac:spMkLst>
        </pc:spChg>
        <pc:picChg chg="mod">
          <ac:chgData name="Abdullah Al Mamun" userId="7b5ef901-f473-404d-ae81-8f91a9a08898" providerId="ADAL" clId="{356B9A16-3C85-44A0-871B-0D9ED46CEE71}" dt="2018-11-01T15:44:45.435" v="25" actId="1076"/>
          <ac:picMkLst>
            <pc:docMk/>
            <pc:sldMk cId="2949817090" sldId="260"/>
            <ac:picMk id="6" creationId="{7CD7BABF-3632-49CB-ABFA-ADB2F311CA3C}"/>
          </ac:picMkLst>
        </pc:picChg>
      </pc:sldChg>
      <pc:sldChg chg="addSp delSp modSp ord delAnim modAnim">
        <pc:chgData name="Abdullah Al Mamun" userId="7b5ef901-f473-404d-ae81-8f91a9a08898" providerId="ADAL" clId="{356B9A16-3C85-44A0-871B-0D9ED46CEE71}" dt="2018-11-01T15:50:16.630" v="104" actId="113"/>
        <pc:sldMkLst>
          <pc:docMk/>
          <pc:sldMk cId="2085896206" sldId="261"/>
        </pc:sldMkLst>
        <pc:spChg chg="add del mod">
          <ac:chgData name="Abdullah Al Mamun" userId="7b5ef901-f473-404d-ae81-8f91a9a08898" providerId="ADAL" clId="{356B9A16-3C85-44A0-871B-0D9ED46CEE71}" dt="2018-11-01T15:48:38.521" v="85" actId="478"/>
          <ac:spMkLst>
            <pc:docMk/>
            <pc:sldMk cId="2085896206" sldId="261"/>
            <ac:spMk id="3" creationId="{A09B3687-D457-4873-BAF7-8E1E333D8FB3}"/>
          </ac:spMkLst>
        </pc:spChg>
        <pc:spChg chg="mod">
          <ac:chgData name="Abdullah Al Mamun" userId="7b5ef901-f473-404d-ae81-8f91a9a08898" providerId="ADAL" clId="{356B9A16-3C85-44A0-871B-0D9ED46CEE71}" dt="2018-11-01T15:47:28.397" v="76" actId="20577"/>
          <ac:spMkLst>
            <pc:docMk/>
            <pc:sldMk cId="2085896206" sldId="261"/>
            <ac:spMk id="5" creationId="{E0EE6D95-A614-4857-BC2A-A1531FD3EB01}"/>
          </ac:spMkLst>
        </pc:spChg>
        <pc:spChg chg="add mod">
          <ac:chgData name="Abdullah Al Mamun" userId="7b5ef901-f473-404d-ae81-8f91a9a08898" providerId="ADAL" clId="{356B9A16-3C85-44A0-871B-0D9ED46CEE71}" dt="2018-11-01T15:50:16.630" v="104" actId="113"/>
          <ac:spMkLst>
            <pc:docMk/>
            <pc:sldMk cId="2085896206" sldId="261"/>
            <ac:spMk id="6" creationId="{030AF723-010D-43CB-92CC-75D7C3692833}"/>
          </ac:spMkLst>
        </pc:spChg>
        <pc:spChg chg="del mod">
          <ac:chgData name="Abdullah Al Mamun" userId="7b5ef901-f473-404d-ae81-8f91a9a08898" providerId="ADAL" clId="{356B9A16-3C85-44A0-871B-0D9ED46CEE71}" dt="2018-11-01T15:48:32.403" v="84" actId="478"/>
          <ac:spMkLst>
            <pc:docMk/>
            <pc:sldMk cId="2085896206" sldId="261"/>
            <ac:spMk id="39939" creationId="{00000000-0000-0000-0000-000000000000}"/>
          </ac:spMkLst>
        </pc:spChg>
      </pc:sldChg>
      <pc:sldChg chg="modSp ord">
        <pc:chgData name="Abdullah Al Mamun" userId="7b5ef901-f473-404d-ae81-8f91a9a08898" providerId="ADAL" clId="{356B9A16-3C85-44A0-871B-0D9ED46CEE71}" dt="2018-11-01T15:52:18.066" v="119" actId="1076"/>
        <pc:sldMkLst>
          <pc:docMk/>
          <pc:sldMk cId="1415374510" sldId="262"/>
        </pc:sldMkLst>
        <pc:spChg chg="mod">
          <ac:chgData name="Abdullah Al Mamun" userId="7b5ef901-f473-404d-ae81-8f91a9a08898" providerId="ADAL" clId="{356B9A16-3C85-44A0-871B-0D9ED46CEE71}" dt="2018-11-01T15:51:28.967" v="111" actId="1076"/>
          <ac:spMkLst>
            <pc:docMk/>
            <pc:sldMk cId="1415374510" sldId="262"/>
            <ac:spMk id="5" creationId="{517B9EBF-40DA-438E-9F7E-9CE0AD1D2F56}"/>
          </ac:spMkLst>
        </pc:spChg>
        <pc:spChg chg="mod">
          <ac:chgData name="Abdullah Al Mamun" userId="7b5ef901-f473-404d-ae81-8f91a9a08898" providerId="ADAL" clId="{356B9A16-3C85-44A0-871B-0D9ED46CEE71}" dt="2018-11-01T15:52:18.066" v="119" actId="1076"/>
          <ac:spMkLst>
            <pc:docMk/>
            <pc:sldMk cId="1415374510" sldId="262"/>
            <ac:spMk id="6" creationId="{A3E17981-024F-40FD-AEE5-74DD90BFE032}"/>
          </ac:spMkLst>
        </pc:spChg>
        <pc:spChg chg="mod">
          <ac:chgData name="Abdullah Al Mamun" userId="7b5ef901-f473-404d-ae81-8f91a9a08898" providerId="ADAL" clId="{356B9A16-3C85-44A0-871B-0D9ED46CEE71}" dt="2018-11-01T15:51:39.036" v="113" actId="1076"/>
          <ac:spMkLst>
            <pc:docMk/>
            <pc:sldMk cId="1415374510" sldId="262"/>
            <ac:spMk id="39939" creationId="{00000000-0000-0000-0000-000000000000}"/>
          </ac:spMkLst>
        </pc:spChg>
        <pc:picChg chg="mod">
          <ac:chgData name="Abdullah Al Mamun" userId="7b5ef901-f473-404d-ae81-8f91a9a08898" providerId="ADAL" clId="{356B9A16-3C85-44A0-871B-0D9ED46CEE71}" dt="2018-11-01T15:51:23.504" v="110" actId="1076"/>
          <ac:picMkLst>
            <pc:docMk/>
            <pc:sldMk cId="1415374510" sldId="262"/>
            <ac:picMk id="7" creationId="{D30798B1-ECD3-4199-803B-07C40CD281B2}"/>
          </ac:picMkLst>
        </pc:picChg>
      </pc:sldChg>
      <pc:sldChg chg="modSp">
        <pc:chgData name="Abdullah Al Mamun" userId="7b5ef901-f473-404d-ae81-8f91a9a08898" providerId="ADAL" clId="{356B9A16-3C85-44A0-871B-0D9ED46CEE71}" dt="2018-11-01T15:55:27.203" v="156" actId="2711"/>
        <pc:sldMkLst>
          <pc:docMk/>
          <pc:sldMk cId="690162940" sldId="263"/>
        </pc:sldMkLst>
        <pc:spChg chg="mod">
          <ac:chgData name="Abdullah Al Mamun" userId="7b5ef901-f473-404d-ae81-8f91a9a08898" providerId="ADAL" clId="{356B9A16-3C85-44A0-871B-0D9ED46CEE71}" dt="2018-11-01T15:55:23.623" v="155" actId="255"/>
          <ac:spMkLst>
            <pc:docMk/>
            <pc:sldMk cId="690162940" sldId="263"/>
            <ac:spMk id="5" creationId="{2964549B-9A31-4E33-ACEA-A58D974AB32B}"/>
          </ac:spMkLst>
        </pc:spChg>
        <pc:spChg chg="mod">
          <ac:chgData name="Abdullah Al Mamun" userId="7b5ef901-f473-404d-ae81-8f91a9a08898" providerId="ADAL" clId="{356B9A16-3C85-44A0-871B-0D9ED46CEE71}" dt="2018-11-01T15:55:27.203" v="156" actId="2711"/>
          <ac:spMkLst>
            <pc:docMk/>
            <pc:sldMk cId="690162940" sldId="263"/>
            <ac:spMk id="39939" creationId="{00000000-0000-0000-0000-000000000000}"/>
          </ac:spMkLst>
        </pc:spChg>
      </pc:sldChg>
      <pc:sldChg chg="modSp">
        <pc:chgData name="Abdullah Al Mamun" userId="7b5ef901-f473-404d-ae81-8f91a9a08898" providerId="ADAL" clId="{356B9A16-3C85-44A0-871B-0D9ED46CEE71}" dt="2018-11-01T15:56:02.695" v="163" actId="1076"/>
        <pc:sldMkLst>
          <pc:docMk/>
          <pc:sldMk cId="2731216218" sldId="264"/>
        </pc:sldMkLst>
        <pc:spChg chg="mod">
          <ac:chgData name="Abdullah Al Mamun" userId="7b5ef901-f473-404d-ae81-8f91a9a08898" providerId="ADAL" clId="{356B9A16-3C85-44A0-871B-0D9ED46CEE71}" dt="2018-11-01T15:56:02.695" v="163" actId="1076"/>
          <ac:spMkLst>
            <pc:docMk/>
            <pc:sldMk cId="2731216218" sldId="264"/>
            <ac:spMk id="2" creationId="{49B4675D-868B-4C6F-8794-49C89FED8085}"/>
          </ac:spMkLst>
        </pc:spChg>
        <pc:spChg chg="mod">
          <ac:chgData name="Abdullah Al Mamun" userId="7b5ef901-f473-404d-ae81-8f91a9a08898" providerId="ADAL" clId="{356B9A16-3C85-44A0-871B-0D9ED46CEE71}" dt="2018-11-01T15:55:39.344" v="158" actId="255"/>
          <ac:spMkLst>
            <pc:docMk/>
            <pc:sldMk cId="2731216218" sldId="264"/>
            <ac:spMk id="5" creationId="{A75A138E-7FC4-40BA-92A7-F8EEE5503EDA}"/>
          </ac:spMkLst>
        </pc:spChg>
      </pc:sldChg>
      <pc:sldChg chg="modSp">
        <pc:chgData name="Abdullah Al Mamun" userId="7b5ef901-f473-404d-ae81-8f91a9a08898" providerId="ADAL" clId="{356B9A16-3C85-44A0-871B-0D9ED46CEE71}" dt="2018-11-01T15:56:21.735" v="168" actId="1076"/>
        <pc:sldMkLst>
          <pc:docMk/>
          <pc:sldMk cId="4043851971" sldId="265"/>
        </pc:sldMkLst>
        <pc:spChg chg="mod">
          <ac:chgData name="Abdullah Al Mamun" userId="7b5ef901-f473-404d-ae81-8f91a9a08898" providerId="ADAL" clId="{356B9A16-3C85-44A0-871B-0D9ED46CEE71}" dt="2018-11-01T15:56:21.735" v="168" actId="1076"/>
          <ac:spMkLst>
            <pc:docMk/>
            <pc:sldMk cId="4043851971" sldId="265"/>
            <ac:spMk id="2" creationId="{07AF6A5B-C6F1-46D7-B50C-BD799BBA01A5}"/>
          </ac:spMkLst>
        </pc:spChg>
        <pc:spChg chg="mod">
          <ac:chgData name="Abdullah Al Mamun" userId="7b5ef901-f473-404d-ae81-8f91a9a08898" providerId="ADAL" clId="{356B9A16-3C85-44A0-871B-0D9ED46CEE71}" dt="2018-11-01T15:56:10.340" v="165" actId="207"/>
          <ac:spMkLst>
            <pc:docMk/>
            <pc:sldMk cId="4043851971" sldId="265"/>
            <ac:spMk id="5" creationId="{F29FE3C9-1CB8-4453-9A86-58AD22C418C1}"/>
          </ac:spMkLst>
        </pc:spChg>
      </pc:sldChg>
      <pc:sldChg chg="modSp">
        <pc:chgData name="Abdullah Al Mamun" userId="7b5ef901-f473-404d-ae81-8f91a9a08898" providerId="ADAL" clId="{356B9A16-3C85-44A0-871B-0D9ED46CEE71}" dt="2018-11-01T15:57:06.328" v="181" actId="1076"/>
        <pc:sldMkLst>
          <pc:docMk/>
          <pc:sldMk cId="839838713" sldId="266"/>
        </pc:sldMkLst>
        <pc:spChg chg="mod">
          <ac:chgData name="Abdullah Al Mamun" userId="7b5ef901-f473-404d-ae81-8f91a9a08898" providerId="ADAL" clId="{356B9A16-3C85-44A0-871B-0D9ED46CEE71}" dt="2018-11-01T15:56:48.463" v="177" actId="207"/>
          <ac:spMkLst>
            <pc:docMk/>
            <pc:sldMk cId="839838713" sldId="266"/>
            <ac:spMk id="2" creationId="{1A1F1104-BA29-414E-A56C-B3A750787317}"/>
          </ac:spMkLst>
        </pc:spChg>
        <pc:spChg chg="mod">
          <ac:chgData name="Abdullah Al Mamun" userId="7b5ef901-f473-404d-ae81-8f91a9a08898" providerId="ADAL" clId="{356B9A16-3C85-44A0-871B-0D9ED46CEE71}" dt="2018-11-01T15:57:06.328" v="181" actId="1076"/>
          <ac:spMkLst>
            <pc:docMk/>
            <pc:sldMk cId="839838713" sldId="266"/>
            <ac:spMk id="3" creationId="{F4EA1360-34BF-4F61-8581-10833710AA0A}"/>
          </ac:spMkLst>
        </pc:spChg>
      </pc:sldChg>
      <pc:sldChg chg="modSp">
        <pc:chgData name="Abdullah Al Mamun" userId="7b5ef901-f473-404d-ae81-8f91a9a08898" providerId="ADAL" clId="{356B9A16-3C85-44A0-871B-0D9ED46CEE71}" dt="2018-11-01T15:55:02.629" v="152" actId="255"/>
        <pc:sldMkLst>
          <pc:docMk/>
          <pc:sldMk cId="1900392415" sldId="296"/>
        </pc:sldMkLst>
        <pc:spChg chg="mod">
          <ac:chgData name="Abdullah Al Mamun" userId="7b5ef901-f473-404d-ae81-8f91a9a08898" providerId="ADAL" clId="{356B9A16-3C85-44A0-871B-0D9ED46CEE71}" dt="2018-11-01T15:55:02.629" v="152" actId="255"/>
          <ac:spMkLst>
            <pc:docMk/>
            <pc:sldMk cId="1900392415" sldId="296"/>
            <ac:spMk id="2" creationId="{98CB27F0-6677-45AE-8C18-1B13B2094039}"/>
          </ac:spMkLst>
        </pc:spChg>
        <pc:spChg chg="mod">
          <ac:chgData name="Abdullah Al Mamun" userId="7b5ef901-f473-404d-ae81-8f91a9a08898" providerId="ADAL" clId="{356B9A16-3C85-44A0-871B-0D9ED46CEE71}" dt="2018-11-01T15:54:48.419" v="148" actId="114"/>
          <ac:spMkLst>
            <pc:docMk/>
            <pc:sldMk cId="1900392415" sldId="296"/>
            <ac:spMk id="3" creationId="{6DD411BD-61E7-45AC-9F33-1BF71CEDC71A}"/>
          </ac:spMkLst>
        </pc:spChg>
      </pc:sldChg>
      <pc:sldChg chg="modSp">
        <pc:chgData name="Abdullah Al Mamun" userId="7b5ef901-f473-404d-ae81-8f91a9a08898" providerId="ADAL" clId="{356B9A16-3C85-44A0-871B-0D9ED46CEE71}" dt="2018-11-01T15:59:07.009" v="204" actId="20577"/>
        <pc:sldMkLst>
          <pc:docMk/>
          <pc:sldMk cId="1213926059" sldId="297"/>
        </pc:sldMkLst>
        <pc:spChg chg="mod">
          <ac:chgData name="Abdullah Al Mamun" userId="7b5ef901-f473-404d-ae81-8f91a9a08898" providerId="ADAL" clId="{356B9A16-3C85-44A0-871B-0D9ED46CEE71}" dt="2018-11-01T15:58:38.421" v="199" actId="1076"/>
          <ac:spMkLst>
            <pc:docMk/>
            <pc:sldMk cId="1213926059" sldId="297"/>
            <ac:spMk id="2" creationId="{2CCE092E-06DF-4495-A99E-ECFA29CBE278}"/>
          </ac:spMkLst>
        </pc:spChg>
        <pc:spChg chg="mod">
          <ac:chgData name="Abdullah Al Mamun" userId="7b5ef901-f473-404d-ae81-8f91a9a08898" providerId="ADAL" clId="{356B9A16-3C85-44A0-871B-0D9ED46CEE71}" dt="2018-11-01T15:59:07.009" v="204" actId="20577"/>
          <ac:spMkLst>
            <pc:docMk/>
            <pc:sldMk cId="1213926059" sldId="297"/>
            <ac:spMk id="3" creationId="{966C0039-E7E4-4234-BB5B-A049703DCDCB}"/>
          </ac:spMkLst>
        </pc:spChg>
      </pc:sldChg>
      <pc:sldChg chg="modSp">
        <pc:chgData name="Abdullah Al Mamun" userId="7b5ef901-f473-404d-ae81-8f91a9a08898" providerId="ADAL" clId="{356B9A16-3C85-44A0-871B-0D9ED46CEE71}" dt="2018-11-01T15:43:52.635" v="16" actId="207"/>
        <pc:sldMkLst>
          <pc:docMk/>
          <pc:sldMk cId="3205830729" sldId="299"/>
        </pc:sldMkLst>
        <pc:spChg chg="mod">
          <ac:chgData name="Abdullah Al Mamun" userId="7b5ef901-f473-404d-ae81-8f91a9a08898" providerId="ADAL" clId="{356B9A16-3C85-44A0-871B-0D9ED46CEE71}" dt="2018-11-01T15:42:34.136" v="1" actId="113"/>
          <ac:spMkLst>
            <pc:docMk/>
            <pc:sldMk cId="3205830729" sldId="299"/>
            <ac:spMk id="2" creationId="{0F4E039E-033A-44BF-A466-FFDFE31062ED}"/>
          </ac:spMkLst>
        </pc:spChg>
        <pc:spChg chg="mod">
          <ac:chgData name="Abdullah Al Mamun" userId="7b5ef901-f473-404d-ae81-8f91a9a08898" providerId="ADAL" clId="{356B9A16-3C85-44A0-871B-0D9ED46CEE71}" dt="2018-11-01T15:43:52.635" v="16" actId="207"/>
          <ac:spMkLst>
            <pc:docMk/>
            <pc:sldMk cId="3205830729" sldId="299"/>
            <ac:spMk id="13314" creationId="{00000000-0000-0000-0000-000000000000}"/>
          </ac:spMkLst>
        </pc:spChg>
      </pc:sldChg>
      <pc:sldChg chg="modSp">
        <pc:chgData name="Abdullah Al Mamun" userId="7b5ef901-f473-404d-ae81-8f91a9a08898" providerId="ADAL" clId="{356B9A16-3C85-44A0-871B-0D9ED46CEE71}" dt="2018-11-01T16:26:54.992" v="230" actId="114"/>
        <pc:sldMkLst>
          <pc:docMk/>
          <pc:sldMk cId="2533205901" sldId="301"/>
        </pc:sldMkLst>
        <pc:spChg chg="mod">
          <ac:chgData name="Abdullah Al Mamun" userId="7b5ef901-f473-404d-ae81-8f91a9a08898" providerId="ADAL" clId="{356B9A16-3C85-44A0-871B-0D9ED46CEE71}" dt="2018-11-01T15:59:54.389" v="209" actId="1076"/>
          <ac:spMkLst>
            <pc:docMk/>
            <pc:sldMk cId="2533205901" sldId="301"/>
            <ac:spMk id="2" creationId="{00000000-0000-0000-0000-000000000000}"/>
          </ac:spMkLst>
        </pc:spChg>
        <pc:spChg chg="mod">
          <ac:chgData name="Abdullah Al Mamun" userId="7b5ef901-f473-404d-ae81-8f91a9a08898" providerId="ADAL" clId="{356B9A16-3C85-44A0-871B-0D9ED46CEE71}" dt="2018-11-01T16:26:54.992" v="230" actId="114"/>
          <ac:spMkLst>
            <pc:docMk/>
            <pc:sldMk cId="2533205901" sldId="301"/>
            <ac:spMk id="3" creationId="{00000000-0000-0000-0000-000000000000}"/>
          </ac:spMkLst>
        </pc:spChg>
      </pc:sldChg>
      <pc:sldChg chg="modSp">
        <pc:chgData name="Abdullah Al Mamun" userId="7b5ef901-f473-404d-ae81-8f91a9a08898" providerId="ADAL" clId="{356B9A16-3C85-44A0-871B-0D9ED46CEE71}" dt="2018-11-01T15:56:38.797" v="174" actId="27636"/>
        <pc:sldMkLst>
          <pc:docMk/>
          <pc:sldMk cId="464236699" sldId="303"/>
        </pc:sldMkLst>
        <pc:spChg chg="mod">
          <ac:chgData name="Abdullah Al Mamun" userId="7b5ef901-f473-404d-ae81-8f91a9a08898" providerId="ADAL" clId="{356B9A16-3C85-44A0-871B-0D9ED46CEE71}" dt="2018-11-01T15:56:30.865" v="171" actId="207"/>
          <ac:spMkLst>
            <pc:docMk/>
            <pc:sldMk cId="464236699" sldId="303"/>
            <ac:spMk id="2" creationId="{75DC552A-45BA-4015-AFCF-030E1CB75FAE}"/>
          </ac:spMkLst>
        </pc:spChg>
        <pc:spChg chg="mod">
          <ac:chgData name="Abdullah Al Mamun" userId="7b5ef901-f473-404d-ae81-8f91a9a08898" providerId="ADAL" clId="{356B9A16-3C85-44A0-871B-0D9ED46CEE71}" dt="2018-11-01T15:56:38.797" v="174" actId="27636"/>
          <ac:spMkLst>
            <pc:docMk/>
            <pc:sldMk cId="464236699" sldId="303"/>
            <ac:spMk id="3" creationId="{004CCF13-3EFD-475E-9DDC-4303C0211B53}"/>
          </ac:spMkLst>
        </pc:spChg>
      </pc:sldChg>
      <pc:sldChg chg="modSp">
        <pc:chgData name="Abdullah Al Mamun" userId="7b5ef901-f473-404d-ae81-8f91a9a08898" providerId="ADAL" clId="{356B9A16-3C85-44A0-871B-0D9ED46CEE71}" dt="2018-11-01T16:26:26.736" v="227" actId="113"/>
        <pc:sldMkLst>
          <pc:docMk/>
          <pc:sldMk cId="1122338027" sldId="309"/>
        </pc:sldMkLst>
        <pc:spChg chg="mod">
          <ac:chgData name="Abdullah Al Mamun" userId="7b5ef901-f473-404d-ae81-8f91a9a08898" providerId="ADAL" clId="{356B9A16-3C85-44A0-871B-0D9ED46CEE71}" dt="2018-11-01T16:25:50.445" v="220" actId="113"/>
          <ac:spMkLst>
            <pc:docMk/>
            <pc:sldMk cId="1122338027" sldId="309"/>
            <ac:spMk id="2" creationId="{00000000-0000-0000-0000-000000000000}"/>
          </ac:spMkLst>
        </pc:spChg>
        <pc:spChg chg="mod">
          <ac:chgData name="Abdullah Al Mamun" userId="7b5ef901-f473-404d-ae81-8f91a9a08898" providerId="ADAL" clId="{356B9A16-3C85-44A0-871B-0D9ED46CEE71}" dt="2018-11-01T16:26:26.736" v="227" actId="113"/>
          <ac:spMkLst>
            <pc:docMk/>
            <pc:sldMk cId="1122338027" sldId="309"/>
            <ac:spMk id="3" creationId="{00000000-0000-0000-0000-000000000000}"/>
          </ac:spMkLst>
        </pc:spChg>
      </pc:sldChg>
      <pc:sldChg chg="modSp">
        <pc:chgData name="Abdullah Al Mamun" userId="7b5ef901-f473-404d-ae81-8f91a9a08898" providerId="ADAL" clId="{356B9A16-3C85-44A0-871B-0D9ED46CEE71}" dt="2018-11-01T15:54:38.234" v="146" actId="1076"/>
        <pc:sldMkLst>
          <pc:docMk/>
          <pc:sldMk cId="49019542" sldId="310"/>
        </pc:sldMkLst>
        <pc:spChg chg="mod">
          <ac:chgData name="Abdullah Al Mamun" userId="7b5ef901-f473-404d-ae81-8f91a9a08898" providerId="ADAL" clId="{356B9A16-3C85-44A0-871B-0D9ED46CEE71}" dt="2018-11-01T15:54:38.234" v="146" actId="1076"/>
          <ac:spMkLst>
            <pc:docMk/>
            <pc:sldMk cId="49019542" sldId="310"/>
            <ac:spMk id="3" creationId="{4BA378F0-0C87-904B-B802-DFDA2E8DF29F}"/>
          </ac:spMkLst>
        </pc:spChg>
        <pc:spChg chg="mod">
          <ac:chgData name="Abdullah Al Mamun" userId="7b5ef901-f473-404d-ae81-8f91a9a08898" providerId="ADAL" clId="{356B9A16-3C85-44A0-871B-0D9ED46CEE71}" dt="2018-11-01T15:54:36.227" v="145" actId="1076"/>
          <ac:spMkLst>
            <pc:docMk/>
            <pc:sldMk cId="49019542" sldId="310"/>
            <ac:spMk id="5" creationId="{8DD5A2BA-F111-49B7-A597-BD63B07F20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27/04/2020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A problem</a:t>
            </a:r>
            <a:r>
              <a:rPr lang="en-GB" altLang="en-US" b="0" baseline="0" dirty="0"/>
              <a:t>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endParaRPr lang="en-GB" altLang="en-US" b="0" dirty="0"/>
          </a:p>
          <a:p>
            <a:endParaRPr lang="en-GB" altLang="en-US" b="0" dirty="0"/>
          </a:p>
          <a:p>
            <a:r>
              <a:rPr lang="en-GB" altLang="en-US" b="0" dirty="0"/>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lang="en-GB" altLang="en-US" b="0" dirty="0"/>
          </a:p>
          <a:p>
            <a:r>
              <a:rPr lang="en-GB" altLang="en-US" b="0" dirty="0"/>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a:t>
            </a:r>
          </a:p>
          <a:p>
            <a:endParaRPr lang="en-GB" altLang="en-US" dirty="0"/>
          </a:p>
          <a:p>
            <a:endParaRPr lang="en-GB" altLang="en-US" dirty="0"/>
          </a:p>
          <a:p>
            <a:r>
              <a:rPr lang="en-GB" altLang="en-US" dirty="0"/>
              <a:t>Definition of Problem Solving</a:t>
            </a:r>
          </a:p>
          <a:p>
            <a:r>
              <a:rPr lang="en-GB" altLang="en-US" dirty="0"/>
              <a:t>2</a:t>
            </a:r>
          </a:p>
          <a:p>
            <a:r>
              <a:rPr lang="en-GB" altLang="en-US" dirty="0"/>
              <a:t> </a:t>
            </a:r>
          </a:p>
          <a:p>
            <a:r>
              <a:rPr lang="en-GB" altLang="en-US" dirty="0"/>
              <a:t> </a:t>
            </a:r>
          </a:p>
          <a:p>
            <a:r>
              <a:rPr lang="en-GB" altLang="en-US" dirty="0"/>
              <a:t>A working definition of problem solving can help clarify what constitutes a problem. Perhaps an obvious place to start is to recognise that a problem must be “problematic”, if a solution is clear then you don’t have a problem to solve, you have a decision to make!</a:t>
            </a:r>
          </a:p>
          <a:p>
            <a:endParaRPr lang="en-GB" altLang="en-US" dirty="0"/>
          </a:p>
          <a:p>
            <a:r>
              <a:rPr lang="en-GB" altLang="en-US" dirty="0"/>
              <a:t>It’s useful to think of four factors which help to build a definition of problem solving.</a:t>
            </a:r>
          </a:p>
          <a:p>
            <a:endParaRPr lang="en-GB" altLang="en-US" dirty="0"/>
          </a:p>
          <a:p>
            <a:r>
              <a:rPr lang="en-GB" altLang="en-US" dirty="0"/>
              <a:t>Problem solving is:</a:t>
            </a:r>
          </a:p>
          <a:p>
            <a:endParaRPr lang="en-GB" altLang="en-US" dirty="0"/>
          </a:p>
          <a:p>
            <a:r>
              <a:rPr lang="en-GB" altLang="en-US" dirty="0"/>
              <a:t>a systematic process which</a:t>
            </a:r>
          </a:p>
          <a:p>
            <a:r>
              <a:rPr lang="en-GB" altLang="en-US" dirty="0"/>
              <a:t>defines a problematic situation (where there is a gap between actual and expected or the situation is vague, or there is something that is unsatisfactory) and identifies the problem as an opportunity</a:t>
            </a:r>
          </a:p>
          <a:p>
            <a:r>
              <a:rPr lang="en-GB" altLang="en-US" dirty="0"/>
              <a:t>for which a resolution or solution is needed to </a:t>
            </a:r>
            <a:r>
              <a:rPr lang="en-GB" altLang="en-US" dirty="0" err="1"/>
              <a:t>beimplemented</a:t>
            </a:r>
            <a:r>
              <a:rPr lang="en-GB" altLang="en-US" dirty="0"/>
              <a:t> by an individual or group.</a:t>
            </a:r>
          </a:p>
          <a:p>
            <a:r>
              <a:rPr lang="en-GB" altLang="en-US" dirty="0"/>
              <a:t>and which finally, and crucially should </a:t>
            </a:r>
            <a:r>
              <a:rPr lang="en-GB" altLang="en-US" dirty="0" err="1"/>
              <a:t>beworthwhile</a:t>
            </a:r>
            <a:r>
              <a:rPr lang="en-GB" altLang="en-US" dirty="0"/>
              <a:t> solving.</a:t>
            </a:r>
          </a:p>
          <a:p>
            <a:r>
              <a:rPr lang="en-GB" altLang="en-US" dirty="0"/>
              <a:t>What may have surprised you in the words we used to help define problem solving is the idea of regarding problems as opportunities. The very word “problem” tends to have a negative sense, implying that there is a difficulty or issue to be resolved, and sometimes that is the case. However, often what are problems can and should be seen as opportunities. Opportunities to make something better or do something better, or perhaps help someone to become better.</a:t>
            </a:r>
          </a:p>
          <a:p>
            <a:endParaRPr lang="en-GB" altLang="en-US" dirty="0"/>
          </a:p>
          <a:p>
            <a:r>
              <a:rPr lang="en-GB" altLang="en-US" dirty="0"/>
              <a:t>For example, common problems can be found in all areas of our work like:</a:t>
            </a:r>
          </a:p>
          <a:p>
            <a:endParaRPr lang="en-GB" altLang="en-US" dirty="0"/>
          </a:p>
          <a:p>
            <a:r>
              <a:rPr lang="en-GB" altLang="en-US" dirty="0"/>
              <a:t>Conflict between teams or team members</a:t>
            </a:r>
          </a:p>
          <a:p>
            <a:r>
              <a:rPr lang="en-GB" altLang="en-US" dirty="0"/>
              <a:t>Customer issues with the service or product produced</a:t>
            </a:r>
          </a:p>
          <a:p>
            <a:r>
              <a:rPr lang="en-GB" altLang="en-US" dirty="0"/>
              <a:t>Processes that don’t work properly and you don’t know why</a:t>
            </a:r>
          </a:p>
          <a:p>
            <a:r>
              <a:rPr lang="en-GB" altLang="en-US" dirty="0"/>
              <a:t>Making cost savings</a:t>
            </a:r>
          </a:p>
          <a:p>
            <a:r>
              <a:rPr lang="en-GB" altLang="en-US" dirty="0"/>
              <a:t>Finding new customers</a:t>
            </a:r>
          </a:p>
          <a:p>
            <a:r>
              <a:rPr lang="en-GB" altLang="en-US" dirty="0"/>
              <a:t>Launching a new service</a:t>
            </a:r>
          </a:p>
          <a:p>
            <a:r>
              <a:rPr lang="en-GB" altLang="en-US" dirty="0"/>
              <a:t>All of which can be seen as opportunities. Perhaps just as important as the words we use in our definition of problem solving, is our attitude towards problem solving. Seeing problems as opportunities starts to change how we define a problem.</a:t>
            </a:r>
          </a:p>
          <a:p>
            <a:endParaRPr lang="en-GB" altLang="en-US" dirty="0"/>
          </a:p>
          <a:p>
            <a:r>
              <a:rPr lang="en-GB" altLang="en-US" dirty="0"/>
              <a:t>A Problem or a Decision?</a:t>
            </a:r>
          </a:p>
          <a:p>
            <a:r>
              <a:rPr lang="en-GB" altLang="en-US" dirty="0"/>
              <a:t>As a final thought it is worth contrasting problem solving with a definition of decision making. They both have similarities, and of course you must have decision making as part of a problem solving process. Decisions however tend to be a choice about alternatives and take you forward to action. Whereas problem solving tends to start by looking back at what has happened or is happening in order to understand how you might solve the problem you have.</a:t>
            </a:r>
          </a:p>
          <a:p>
            <a:endParaRPr lang="en-GB" altLang="en-US" dirty="0"/>
          </a:p>
          <a:p>
            <a:r>
              <a:rPr lang="en-GB" altLang="en-US" dirty="0"/>
              <a:t>The words we use to create a definition of problem solving matter when they help us to recognise that problems are really opportunities to do things better.</a:t>
            </a:r>
          </a:p>
          <a:p>
            <a:endParaRPr lang="en-GB" altLang="en-US" dirty="0"/>
          </a:p>
          <a:p>
            <a:endParaRPr lang="en-GB" altLang="en-US" dirty="0"/>
          </a:p>
          <a:p>
            <a:r>
              <a:rPr lang="en-GB" altLang="en-US" dirty="0"/>
              <a:t>Decision making, problem solving, and creative thinking have in common the fact that they are all forms of effective thinking. But there are some distinctions between them. You can, for example, think creatively, in the sense of having an original idea, without either making a decision or solving a problem. In this chapter the main focus is upon problem solving.</a:t>
            </a:r>
          </a:p>
          <a:p>
            <a:endParaRPr lang="en-GB" altLang="en-US" dirty="0"/>
          </a:p>
          <a:p>
            <a:r>
              <a:rPr lang="en-GB" altLang="en-US" dirty="0"/>
              <a:t>How problems differ from decisions</a:t>
            </a:r>
          </a:p>
          <a:p>
            <a:r>
              <a:rPr lang="en-GB" altLang="en-US" dirty="0"/>
              <a:t>What is a problem? A ‘problem’ is literally ‘something thrown in front of you’. Another of those Greek words by origin, it is related to ‘ballistics’. Originally what was thrown or put in front of one by the Greek teachers was the sort of puzzle or question that you encountered in the first chapter: ‘The nine dots’, ‘The six matchsticks’ and ‘Who owns the zebra?’ (Incidentally, has your Depth Mind come up with solutions – or extra solutions – to the first two yet?)</a:t>
            </a:r>
          </a:p>
          <a:p>
            <a:endParaRPr lang="en-GB" altLang="en-US" dirty="0"/>
          </a:p>
          <a:p>
            <a:r>
              <a:rPr lang="en-GB" altLang="en-US" dirty="0"/>
              <a:t>You will notice that in problems like these, all the elements of the solution are already there. All that you have to do is arrange or rearrange what has been given. In that sense, a problem is a solution in disguise.</a:t>
            </a:r>
          </a:p>
          <a:p>
            <a:endParaRPr lang="en-GB" altLang="en-US" dirty="0"/>
          </a:p>
          <a:p>
            <a:r>
              <a:rPr lang="en-GB" altLang="en-US" dirty="0"/>
              <a:t>As a result of solving such problems your life is not going to be different. By contrast, a decision usually does mean that life will be different. It opens the way to changes of some kind or other. Some of these changes are planned, wanted, expected or at least foreseen (the manifest consequences), whereas others are not. But solving or not solving a crossword puzzle is not going to change your life in any way.</a:t>
            </a:r>
          </a:p>
          <a:p>
            <a:endParaRPr lang="en-GB" altLang="en-US" dirty="0"/>
          </a:p>
          <a:p>
            <a:r>
              <a:rPr lang="en-GB" altLang="en-US" dirty="0"/>
              <a:t>In this respect such problems are similar to games – in fact, games are sets of problems. Why do we invent them? Because there is nothing that humans enjoy more than solving problems. The skills of a problem solver in this limited sense, however, differ from those of a decision maker. As a problem solver you have to be clever, with analytical skills well honed on </a:t>
            </a:r>
            <a:r>
              <a:rPr lang="en-GB" altLang="en-US" dirty="0" err="1"/>
              <a:t>manyother</a:t>
            </a:r>
            <a:r>
              <a:rPr lang="en-GB" altLang="en-US" dirty="0"/>
              <a:t> problems in that particular field. By contrast, a decision-maker needs a much wider range of skills and characteristics.</a:t>
            </a:r>
          </a:p>
          <a:p>
            <a:endParaRPr lang="en-GB" altLang="en-US" dirty="0"/>
          </a:p>
          <a:p>
            <a:r>
              <a:rPr lang="en-GB" altLang="en-US" dirty="0"/>
              <a:t>Moving away from puzzles and games, the problems we encounter in real life are mostly obstacles placed in front of us. If you decide to climb Mount Everest, for example, you may find that all goes well until – a day before your final ascent – a heavy storm suddenly develops on the South Col, the ridge leading to the summit. You have a problem! Notice that you would not have that particular problem – or any problems – on Everest unless you had made a decision to climb to the summit. It is not a problem for anyone else. And it would cease to be a problem for you if you changed your mind and decided to go off and climb some other mountain in the Himalayas.</a:t>
            </a:r>
          </a:p>
          <a:p>
            <a:endParaRPr lang="en-GB" altLang="en-US" dirty="0"/>
          </a:p>
          <a:p>
            <a:r>
              <a:rPr lang="en-GB" altLang="en-US" dirty="0"/>
              <a:t>Therefore problems as obstacles or difficulties in the path ahead of us are always secondary to the results of decision making. Decisions create problems. One way of solving them – or rather the problem state in your mind – is to alter your decision, or at least your plan. Did you have a contingency plan – a Plan B – for your route up the mountain if the weather deteriorated or avalanches (unexpected at this time of year) occurred?</a:t>
            </a:r>
          </a:p>
          <a:p>
            <a:endParaRPr lang="en-GB" altLang="en-US" dirty="0"/>
          </a:p>
          <a:p>
            <a:r>
              <a:rPr lang="en-GB" altLang="en-US" dirty="0"/>
              <a:t>If you stick with your decision, then, in consultation with your team, you have to find a way of overcoming the problem. Because the mental framework you must use is so similar to the decision-making process, a single model covering them both is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7416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Define the problem</a:t>
            </a:r>
          </a:p>
          <a:p>
            <a:r>
              <a:rPr lang="en-GB" altLang="en-US" dirty="0"/>
              <a:t>Diagnose the situation so that your focus is on the problem, not just its symptoms. Helpful techniques at this stage include using flowcharts to identify the expected steps of a process and cause-and-effect diagrams to define and </a:t>
            </a:r>
            <a:r>
              <a:rPr lang="en-GB" altLang="en-US" dirty="0" err="1"/>
              <a:t>analyze</a:t>
            </a:r>
            <a:r>
              <a:rPr lang="en-GB" altLang="en-US" dirty="0"/>
              <a:t> root causes.</a:t>
            </a:r>
          </a:p>
          <a:p>
            <a:endParaRPr lang="en-GB" altLang="en-US" dirty="0"/>
          </a:p>
          <a:p>
            <a:r>
              <a:rPr lang="en-GB" altLang="en-US" dirty="0"/>
              <a:t>The chart below identifies key steps for defining problems. These steps support the involvement of interested parties, the use of factual information, comparison of expectations to reality and a focus on root causes of a problem. What’s needed is to:</a:t>
            </a:r>
          </a:p>
          <a:p>
            <a:endParaRPr lang="en-GB" altLang="en-US" dirty="0"/>
          </a:p>
          <a:p>
            <a:r>
              <a:rPr lang="en-GB" altLang="en-US" dirty="0"/>
              <a:t>Review and document how processes currently work (who does what, with what information, using what tools, communicating with what organizations and individuals, in what time frame, using what format, </a:t>
            </a:r>
            <a:r>
              <a:rPr lang="en-GB" altLang="en-US" dirty="0" err="1"/>
              <a:t>etc</a:t>
            </a:r>
            <a:r>
              <a:rPr lang="en-GB" altLang="en-US" dirty="0"/>
              <a:t>).</a:t>
            </a:r>
          </a:p>
          <a:p>
            <a:r>
              <a:rPr lang="en-GB" altLang="en-US" dirty="0"/>
              <a:t>Evaluate the possible impact of new tools and revised policies in the development of a model of “what should 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pPr marL="171450" indent="-171450">
              <a:buFont typeface="Arial" panose="020B0604020202020204" pitchFamily="34" charset="0"/>
              <a:buChar char="•"/>
            </a:pPr>
            <a:r>
              <a:rPr lang="en-GB" altLang="en-US" dirty="0"/>
              <a:t>What can you see that causes you to think there's a problem?</a:t>
            </a:r>
          </a:p>
          <a:p>
            <a:pPr marL="171450" indent="-171450">
              <a:buFont typeface="Arial" panose="020B0604020202020204" pitchFamily="34" charset="0"/>
              <a:buChar char="•"/>
            </a:pPr>
            <a:r>
              <a:rPr lang="en-GB" altLang="en-US" dirty="0"/>
              <a:t>Where is it happening?</a:t>
            </a:r>
          </a:p>
          <a:p>
            <a:pPr marL="171450" indent="-171450">
              <a:buFont typeface="Arial" panose="020B0604020202020204" pitchFamily="34" charset="0"/>
              <a:buChar char="•"/>
            </a:pPr>
            <a:r>
              <a:rPr lang="en-GB" altLang="en-US" dirty="0"/>
              <a:t>How is it happening?</a:t>
            </a:r>
          </a:p>
          <a:p>
            <a:pPr marL="171450" indent="-171450">
              <a:buFont typeface="Arial" panose="020B0604020202020204" pitchFamily="34" charset="0"/>
              <a:buChar char="•"/>
            </a:pPr>
            <a:r>
              <a:rPr lang="en-GB" altLang="en-US" dirty="0"/>
              <a:t>When is it happening?</a:t>
            </a:r>
          </a:p>
          <a:p>
            <a:pPr marL="171450" indent="-171450">
              <a:buFont typeface="Arial" panose="020B0604020202020204" pitchFamily="34" charset="0"/>
              <a:buChar char="•"/>
            </a:pPr>
            <a:r>
              <a:rPr lang="en-GB" altLang="en-US" dirty="0"/>
              <a:t>With whom is it happening? (HINT: Don't jump to "Who is causing the problem?" When we're stressed, blaming is often one of our first reactions. To be an effective manager, you need to address issues more than people.)</a:t>
            </a:r>
          </a:p>
          <a:p>
            <a:pPr marL="171450" indent="-171450">
              <a:buFont typeface="Arial" panose="020B0604020202020204" pitchFamily="34" charset="0"/>
              <a:buChar char="•"/>
            </a:pPr>
            <a:r>
              <a:rPr lang="en-GB" altLang="en-US" dirty="0"/>
              <a:t>Why is it happening?</a:t>
            </a:r>
          </a:p>
          <a:p>
            <a:pPr marL="171450" indent="-171450">
              <a:buFont typeface="Arial" panose="020B0604020202020204" pitchFamily="34" charset="0"/>
              <a:buChar char="•"/>
            </a:pPr>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pPr marL="171450" indent="-171450">
              <a:buFont typeface="Arial" panose="020B0604020202020204" pitchFamily="34" charset="0"/>
              <a:buChar char="•"/>
            </a:pPr>
            <a:endParaRPr lang="en-GB" altLang="en-US" dirty="0"/>
          </a:p>
          <a:p>
            <a:pPr marL="0" indent="0">
              <a:buFont typeface="Arial" panose="020B0604020202020204" pitchFamily="34" charset="0"/>
              <a:buNone/>
            </a:pPr>
            <a:r>
              <a:rPr lang="en-GB" altLang="en-US" dirty="0"/>
              <a:t>Defining complex problems:</a:t>
            </a:r>
          </a:p>
          <a:p>
            <a:pPr marL="0" indent="0">
              <a:buFont typeface="Arial" panose="020B0604020202020204" pitchFamily="34" charset="0"/>
              <a:buNone/>
            </a:pPr>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problem has been diagnosed the first thing to do is to carry out an initial analysis.</a:t>
            </a:r>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40790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Identify alternatives for approaches to resolve the problem</a:t>
            </a:r>
          </a:p>
          <a:p>
            <a:r>
              <a:rPr lang="en-GB"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dirty="0"/>
          </a:p>
          <a:p>
            <a:r>
              <a:rPr lang="en-GB" dirty="0"/>
              <a:t>4. Select an approach to resolve the problem</a:t>
            </a:r>
          </a:p>
          <a:p>
            <a:r>
              <a:rPr lang="en-GB" dirty="0"/>
              <a:t>When selecting the best approach, consider:</a:t>
            </a:r>
          </a:p>
          <a:p>
            <a:r>
              <a:rPr lang="en-GB" dirty="0"/>
              <a:t>Which approach is the most likely to solve the problem for the long term?</a:t>
            </a:r>
          </a:p>
          <a:p>
            <a:r>
              <a:rPr lang="en-GB" dirty="0"/>
              <a:t>Which approach is the most realistic to accomplish for now? Do you have the resources? Are they affordable? Do you have enough time to implement the approach?</a:t>
            </a:r>
          </a:p>
          <a:p>
            <a:r>
              <a:rPr lang="en-GB" dirty="0"/>
              <a:t>What is the extent of risk associated with each alternative?</a:t>
            </a:r>
          </a:p>
          <a:p>
            <a:r>
              <a:rPr lang="en-GB" dirty="0"/>
              <a:t>(The nature of this step, in particular, in the problem solving process is why problem solving and decision making are highly integrated.)</a:t>
            </a:r>
          </a:p>
        </p:txBody>
      </p:sp>
      <p:sp>
        <p:nvSpPr>
          <p:cNvPr id="4" name="Slide Number Placeholder 3"/>
          <p:cNvSpPr>
            <a:spLocks noGrp="1"/>
          </p:cNvSpPr>
          <p:nvPr>
            <p:ph type="sldNum" sz="quarter" idx="10"/>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727560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84A45511-6AA5-4B57-9CEC-EE6F76A5C586}" type="slidenum">
              <a:rPr lang="en-GB" altLang="en-US" sz="1300">
                <a:latin typeface="Verdana" pitchFamily="34" charset="0"/>
              </a:rPr>
              <a:pPr eaLnBrk="1" hangingPunct="1">
                <a:defRPr/>
              </a:pPr>
              <a:t>15</a:t>
            </a:fld>
            <a:endParaRPr lang="en-GB" altLang="en-US" sz="1300">
              <a:latin typeface="Verdana" pitchFamily="34" charset="0"/>
            </a:endParaRPr>
          </a:p>
        </p:txBody>
      </p:sp>
      <p:sp>
        <p:nvSpPr>
          <p:cNvPr id="66563"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60591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17</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931560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19</a:t>
            </a:fld>
            <a:endParaRPr lang="en-GB"/>
          </a:p>
        </p:txBody>
      </p:sp>
    </p:spTree>
    <p:extLst>
      <p:ext uri="{BB962C8B-B14F-4D97-AF65-F5344CB8AC3E}">
        <p14:creationId xmlns:p14="http://schemas.microsoft.com/office/powerpoint/2010/main" val="3777263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Recall that we discussed initial analysis as the first thing you should do when a problem is diagnosed. In carrying out the initial analysis, determining the scope and the impact of the problem is crucial to your choice of action / inaction (refer to slide 11)</a:t>
            </a:r>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8615926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27/04/2020</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1541108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27/04/2020</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2526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27/04/2020</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2765502"/>
            <a:ext cx="7772400" cy="2345417"/>
          </a:xfrm>
        </p:spPr>
        <p:txBody>
          <a:bodyPr>
            <a:normAutofit fontScale="90000"/>
          </a:bodyPr>
          <a:lstStyle/>
          <a:p>
            <a:r>
              <a:rPr lang="en-GB" altLang="en-US" sz="3600" b="1" dirty="0">
                <a:solidFill>
                  <a:srgbClr val="FFFF00"/>
                </a:solidFill>
                <a:effectLst>
                  <a:outerShdw blurRad="38100" dist="38100" dir="2700000" algn="tl">
                    <a:srgbClr val="000000">
                      <a:alpha val="43137"/>
                    </a:srgbClr>
                  </a:outerShdw>
                </a:effectLst>
                <a:ea typeface="Arial Rounded MT Bold" charset="0"/>
                <a:cs typeface="Arial Rounded MT Bold" charset="0"/>
              </a:rPr>
              <a:t>BMSK4004</a:t>
            </a:r>
            <a:br>
              <a:rPr lang="en-GB" altLang="en-US" b="1" dirty="0">
                <a:latin typeface="+mn-lt"/>
              </a:rPr>
            </a:br>
            <a:r>
              <a:rPr lang="en-GB" altLang="en-US" b="1" dirty="0">
                <a:latin typeface="+mn-lt"/>
              </a:rPr>
              <a:t> </a:t>
            </a:r>
            <a:r>
              <a:rPr lang="en-GB" altLang="en-US" sz="3600" b="1" dirty="0">
                <a:solidFill>
                  <a:srgbClr val="FFFF00"/>
                </a:solidFill>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br>
              <a:rPr lang="en-US" b="1" dirty="0">
                <a:latin typeface="+mn-lt"/>
                <a:cs typeface="+mj-ea"/>
              </a:rPr>
            </a:br>
            <a:r>
              <a:rPr lang="en-GB" altLang="en-US" sz="4000" b="1" dirty="0">
                <a:solidFill>
                  <a:srgbClr val="FF0000"/>
                </a:solidFill>
                <a:latin typeface="+mn-lt"/>
                <a:ea typeface="Arial Rounded MT Bold" charset="0"/>
                <a:cs typeface="Arial Rounded MT Bold" charset="0"/>
              </a:rPr>
              <a:t>Introduction</a:t>
            </a:r>
            <a:br>
              <a:rPr lang="en-US" b="1" dirty="0">
                <a:solidFill>
                  <a:srgbClr val="FF0000"/>
                </a:solidFill>
                <a:latin typeface="+mn-lt"/>
                <a:cs typeface="+mj-ea"/>
              </a:rPr>
            </a:br>
            <a:br>
              <a:rPr lang="en-GB" altLang="en-US" sz="1400" b="1" dirty="0">
                <a:solidFill>
                  <a:schemeClr val="bg1"/>
                </a:solidFill>
                <a:latin typeface="+mn-lt"/>
              </a:rPr>
            </a:br>
            <a:endParaRPr lang="en-GB" altLang="en-US" sz="1400" b="1" dirty="0">
              <a:solidFill>
                <a:schemeClr val="bg1"/>
              </a:solidFill>
              <a:latin typeface="+mn-lt"/>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ea typeface="+mn-ea"/>
                <a:cs typeface="+mn-cs"/>
              </a:rPr>
              <a:t>CertHE Skills for the Workplace</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14325" y="2036732"/>
            <a:ext cx="8456460" cy="3485063"/>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1456455" y="250299"/>
            <a:ext cx="6172200" cy="857250"/>
          </a:xfrm>
        </p:spPr>
        <p:txBody>
          <a:bodyPr>
            <a:norm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692570" y="1300158"/>
            <a:ext cx="769997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400" b="1" dirty="0">
                <a:latin typeface="+mn-lt"/>
              </a:rPr>
              <a:t>AIM: </a:t>
            </a:r>
            <a:r>
              <a:rPr lang="en-GB" altLang="en-US" sz="2400" i="1" dirty="0">
                <a:latin typeface="+mn-lt"/>
              </a:rPr>
              <a:t>To enable learners to make effective decisions to solve complex problems in the workplace</a:t>
            </a:r>
            <a:r>
              <a:rPr lang="en-GB" altLang="en-US" sz="2400" dirty="0">
                <a:latin typeface="+mn-lt"/>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745050" y="2621878"/>
            <a:ext cx="7595010" cy="289991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000" b="1" dirty="0">
                <a:cs typeface="Arial" panose="020B0604020202020204" pitchFamily="34" charset="0"/>
              </a:rPr>
              <a:t>Objectives</a:t>
            </a:r>
            <a:r>
              <a:rPr lang="en-GB" sz="2000" dirty="0">
                <a:cs typeface="Arial" panose="020B0604020202020204" pitchFamily="34" charset="0"/>
              </a:rPr>
              <a:t>:</a:t>
            </a:r>
          </a:p>
          <a:p>
            <a:pPr marL="89297" indent="0">
              <a:buNone/>
              <a:defRPr/>
            </a:pPr>
            <a:r>
              <a:rPr lang="en-GB" sz="2000" dirty="0">
                <a:cs typeface="Arial" panose="020B0604020202020204" pitchFamily="34" charset="0"/>
              </a:rPr>
              <a:t>At the end of this module the learner will:</a:t>
            </a:r>
          </a:p>
          <a:p>
            <a:pPr marL="89297" indent="0">
              <a:buNone/>
              <a:defRPr/>
            </a:pPr>
            <a:endParaRPr lang="en-GB" sz="2000" dirty="0">
              <a:cs typeface="Arial" panose="020B0604020202020204" pitchFamily="34" charset="0"/>
            </a:endParaRPr>
          </a:p>
          <a:p>
            <a:pPr>
              <a:defRPr/>
            </a:pPr>
            <a:r>
              <a:rPr lang="en-GB" sz="2000" dirty="0">
                <a:cs typeface="Arial" panose="020B0604020202020204" pitchFamily="34" charset="0"/>
              </a:rPr>
              <a:t>Be able to analyse a complex problem in the context of the workplace</a:t>
            </a:r>
          </a:p>
          <a:p>
            <a:pPr>
              <a:defRPr/>
            </a:pPr>
            <a:r>
              <a:rPr lang="en-GB" sz="2000" dirty="0">
                <a:cs typeface="Arial" panose="020B0604020202020204" pitchFamily="34" charset="0"/>
              </a:rPr>
              <a:t>Be able to apply decision making techniques when assessing possible solutions</a:t>
            </a:r>
          </a:p>
          <a:p>
            <a:pPr>
              <a:defRPr/>
            </a:pPr>
            <a:r>
              <a:rPr lang="en-GB" sz="2000" dirty="0">
                <a:cs typeface="Arial" panose="020B0604020202020204" pitchFamily="34" charset="0"/>
              </a:rPr>
              <a:t>Be able to plan how to implement the solution</a:t>
            </a:r>
          </a:p>
          <a:p>
            <a:pPr marL="0" indent="0">
              <a:buNone/>
              <a:defRPr/>
            </a:pPr>
            <a:endParaRPr lang="en-GB" sz="2000" dirty="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1427762" y="233784"/>
            <a:ext cx="6243638" cy="74409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 What is a Problem???</a:t>
            </a:r>
          </a:p>
        </p:txBody>
      </p:sp>
      <p:sp>
        <p:nvSpPr>
          <p:cNvPr id="6" name="Content Placeholder 2">
            <a:extLst>
              <a:ext uri="{FF2B5EF4-FFF2-40B4-BE49-F238E27FC236}">
                <a16:creationId xmlns:a16="http://schemas.microsoft.com/office/drawing/2014/main" id="{030AF723-010D-43CB-92CC-75D7C3692833}"/>
              </a:ext>
            </a:extLst>
          </p:cNvPr>
          <p:cNvSpPr txBox="1">
            <a:spLocks/>
          </p:cNvSpPr>
          <p:nvPr/>
        </p:nvSpPr>
        <p:spPr>
          <a:xfrm>
            <a:off x="434781" y="1299511"/>
            <a:ext cx="8229600" cy="4258978"/>
          </a:xfrm>
          <a:prstGeom prst="rect">
            <a:avLst/>
          </a:prstGeom>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dirty="0"/>
              <a:t>A perceived gap between the existing state and a desired state, or a deviation from a norm, standard, or status quo. </a:t>
            </a:r>
            <a:r>
              <a:rPr lang="en-GB" sz="1600" i="1" dirty="0"/>
              <a:t>(Business dictionary, 2020)</a:t>
            </a:r>
          </a:p>
          <a:p>
            <a:pPr>
              <a:spcBef>
                <a:spcPts val="0"/>
              </a:spcBef>
              <a:buFont typeface="Arial" pitchFamily="34" charset="0"/>
              <a:buNone/>
            </a:pPr>
            <a:endParaRPr lang="en-GB" i="1" dirty="0"/>
          </a:p>
          <a:p>
            <a:pPr>
              <a:spcBef>
                <a:spcPts val="0"/>
              </a:spcBef>
            </a:pPr>
            <a:r>
              <a:rPr lang="en-GB" dirty="0"/>
              <a:t>A matter or situation regarded as unwelcome or harmful and needing to be dealt with and overcome.</a:t>
            </a:r>
          </a:p>
          <a:p>
            <a:pPr>
              <a:buFont typeface="Arial" pitchFamily="34" charset="0"/>
              <a:buNone/>
            </a:pPr>
            <a:r>
              <a:rPr lang="en-GB" i="1" dirty="0"/>
              <a:t>	</a:t>
            </a:r>
            <a:r>
              <a:rPr lang="en-GB" sz="1600" i="1" dirty="0"/>
              <a:t>(Oxford dictionaries, 2020)</a:t>
            </a:r>
          </a:p>
          <a:p>
            <a:pPr>
              <a:buFont typeface="Arial" pitchFamily="34" charset="0"/>
              <a:buNone/>
            </a:pPr>
            <a:endParaRPr lang="cy-GB" altLang="en-US" dirty="0"/>
          </a:p>
          <a:p>
            <a:pPr marL="0" indent="0">
              <a:buNone/>
            </a:pPr>
            <a:r>
              <a:rPr lang="en-GB" altLang="en-US" dirty="0">
                <a:cs typeface="Arial" charset="0"/>
              </a:rPr>
              <a:t>A problem can be defined as a circumstance where there is a gap between the situation as you perceive it and what you believe the situation should be.</a:t>
            </a:r>
          </a:p>
          <a:p>
            <a:pPr>
              <a:buFont typeface="Arial" pitchFamily="34" charset="0"/>
              <a:buNone/>
            </a:pPr>
            <a:endParaRPr lang="cy-GB" dirty="0"/>
          </a:p>
        </p:txBody>
      </p:sp>
    </p:spTree>
    <p:extLst>
      <p:ext uri="{BB962C8B-B14F-4D97-AF65-F5344CB8AC3E}">
        <p14:creationId xmlns:p14="http://schemas.microsoft.com/office/powerpoint/2010/main" val="2085896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955706" y="1331578"/>
            <a:ext cx="7731094" cy="1039561"/>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894160" y="343563"/>
            <a:ext cx="7437120" cy="857250"/>
          </a:xfrm>
        </p:spPr>
        <p:txBody>
          <a:bodyPr>
            <a:no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1397080" y="1730675"/>
            <a:ext cx="6431280" cy="10395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dirty="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9947" y="3169333"/>
            <a:ext cx="2604106" cy="2447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708" y="193238"/>
            <a:ext cx="7294880" cy="857250"/>
          </a:xfrm>
        </p:spPr>
        <p:txBody>
          <a:bodyPr>
            <a:noAutofit/>
          </a:bodyPr>
          <a:lstStyle/>
          <a:p>
            <a:pPr>
              <a:defRPr/>
            </a:pPr>
            <a:r>
              <a:rPr lang="en-GB"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08" y="1101447"/>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5678393" y="1458410"/>
            <a:ext cx="3300751" cy="3477875"/>
          </a:xfrm>
          <a:prstGeom prst="rect">
            <a:avLst/>
          </a:prstGeom>
        </p:spPr>
        <p:txBody>
          <a:bodyPr wrap="square">
            <a:spAutoFit/>
          </a:bodyPr>
          <a:lstStyle/>
          <a:p>
            <a:r>
              <a:rPr lang="en-US" sz="2000" dirty="0"/>
              <a:t>Problem Solving is the process of taking corrective action to meet objectives.</a:t>
            </a:r>
          </a:p>
          <a:p>
            <a:endParaRPr lang="en-US" sz="2000" dirty="0"/>
          </a:p>
          <a:p>
            <a:r>
              <a:rPr lang="en-US" sz="2000" dirty="0"/>
              <a:t>Decision making is the process of selecting a course of action that will solve the problem. </a:t>
            </a:r>
          </a:p>
          <a:p>
            <a:endParaRPr lang="en-US" sz="2000" dirty="0"/>
          </a:p>
          <a:p>
            <a:r>
              <a:rPr lang="en-US" sz="2000" dirty="0"/>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708" y="102526"/>
            <a:ext cx="7294880" cy="856643"/>
          </a:xfrm>
        </p:spPr>
        <p:txBody>
          <a:bodyPr>
            <a:noAutofit/>
          </a:bodyPr>
          <a:lstStyle/>
          <a:p>
            <a:pPr>
              <a:defRPr/>
            </a:pPr>
            <a:r>
              <a:rPr lang="en-GB" sz="32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solving &amp; decision making</a:t>
            </a:r>
          </a:p>
        </p:txBody>
      </p:sp>
      <p:sp>
        <p:nvSpPr>
          <p:cNvPr id="3" name="Rectangle 2">
            <a:extLst>
              <a:ext uri="{FF2B5EF4-FFF2-40B4-BE49-F238E27FC236}">
                <a16:creationId xmlns:a16="http://schemas.microsoft.com/office/drawing/2014/main" id="{4BA378F0-0C87-904B-B802-DFDA2E8DF29F}"/>
              </a:ext>
            </a:extLst>
          </p:cNvPr>
          <p:cNvSpPr/>
          <p:nvPr/>
        </p:nvSpPr>
        <p:spPr>
          <a:xfrm>
            <a:off x="654133" y="959169"/>
            <a:ext cx="8040029" cy="4708981"/>
          </a:xfrm>
          <a:prstGeom prst="rect">
            <a:avLst/>
          </a:prstGeom>
        </p:spPr>
        <p:txBody>
          <a:bodyPr wrap="square">
            <a:spAutoFit/>
          </a:bodyPr>
          <a:lstStyle/>
          <a:p>
            <a:pPr marL="342900" indent="-342900">
              <a:buFont typeface="Arial" panose="020B0604020202020204" pitchFamily="34" charset="0"/>
              <a:buChar char="•"/>
            </a:pPr>
            <a:r>
              <a:rPr lang="en-US" sz="2000" dirty="0"/>
              <a:t>Problem solving and decision-making are important skills for business and life. Problem-solving often involves decision-making, and decision-making is especially important for management and leadership.</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There are processes and techniques to improve decision-making and the quality of decisions.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Decision-making is more natural to certain personalities, so these people should focus more on improving the quality of their decisions.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People that are less natural decision-makers are often able to make quality assessments, but then need to be more decisive in acting upon the assessments made.</a:t>
            </a:r>
          </a:p>
        </p:txBody>
      </p:sp>
    </p:spTree>
    <p:extLst>
      <p:ext uri="{BB962C8B-B14F-4D97-AF65-F5344CB8AC3E}">
        <p14:creationId xmlns:p14="http://schemas.microsoft.com/office/powerpoint/2010/main" val="49019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a:xfrm>
            <a:off x="457200" y="259889"/>
            <a:ext cx="8229600" cy="801994"/>
          </a:xfrm>
        </p:spPr>
        <p:txBody>
          <a:bodyPr>
            <a:normAutofit/>
          </a:bodyPr>
          <a:lstStyle/>
          <a:p>
            <a:r>
              <a:rPr lang="en-GB" sz="3600" b="1" dirty="0">
                <a:latin typeface="+mn-lt"/>
              </a:rPr>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b="1" i="1" dirty="0"/>
              <a:t>……..is a task best performed by teams and reliant on effective communication.</a:t>
            </a:r>
          </a:p>
          <a:p>
            <a:pPr marL="0" indent="0">
              <a:buNone/>
            </a:pPr>
            <a:endParaRPr lang="en-GB" dirty="0"/>
          </a:p>
          <a:p>
            <a:pPr marL="0" indent="0">
              <a:buNone/>
            </a:pPr>
            <a:r>
              <a:rPr lang="en-GB" dirty="0"/>
              <a:t>True? False? Why?</a:t>
            </a:r>
          </a:p>
          <a:p>
            <a:pPr marL="0" indent="0">
              <a:buNone/>
            </a:pPr>
            <a:endParaRPr lang="en-GB" dirty="0"/>
          </a:p>
        </p:txBody>
      </p:sp>
    </p:spTree>
    <p:extLst>
      <p:ext uri="{BB962C8B-B14F-4D97-AF65-F5344CB8AC3E}">
        <p14:creationId xmlns:p14="http://schemas.microsoft.com/office/powerpoint/2010/main" val="190039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581163" y="1511627"/>
            <a:ext cx="7981674" cy="3194721"/>
          </a:xfrm>
          <a:prstGeom prst="rect">
            <a:avLst/>
          </a:prstGeom>
        </p:spPr>
        <p:txBody>
          <a:bodyPr wrap="square">
            <a:spAutoFit/>
          </a:bodyPr>
          <a:lstStyle/>
          <a:p>
            <a:pPr>
              <a:lnSpc>
                <a:spcPct val="90000"/>
              </a:lnSpc>
              <a:buFontTx/>
              <a:buNone/>
            </a:pPr>
            <a:r>
              <a:rPr lang="en-GB" altLang="en-US" sz="2800" dirty="0">
                <a:cs typeface="Arial" charset="0"/>
              </a:rPr>
              <a:t>The first stage in the problem-solving process is recognising a problem exists:</a:t>
            </a:r>
          </a:p>
          <a:p>
            <a:pPr>
              <a:lnSpc>
                <a:spcPct val="90000"/>
              </a:lnSpc>
            </a:pPr>
            <a:endParaRPr lang="en-GB" altLang="en-US" sz="2800" dirty="0">
              <a:cs typeface="Arial" charset="0"/>
            </a:endParaRPr>
          </a:p>
          <a:p>
            <a:pPr marL="342900" indent="-342900">
              <a:lnSpc>
                <a:spcPct val="90000"/>
              </a:lnSpc>
              <a:buFont typeface="Arial" panose="020B0604020202020204" pitchFamily="34" charset="0"/>
              <a:buChar char="•"/>
            </a:pPr>
            <a:r>
              <a:rPr lang="en-GB" altLang="en-US" sz="2800" dirty="0">
                <a:cs typeface="Arial" charset="0"/>
              </a:rPr>
              <a:t>Many day-to-day problems can easily be resolved by taking decisive actions</a:t>
            </a:r>
          </a:p>
          <a:p>
            <a:pPr marL="342900" indent="-342900">
              <a:lnSpc>
                <a:spcPct val="90000"/>
              </a:lnSpc>
              <a:buFont typeface="Arial" panose="020B0604020202020204" pitchFamily="34" charset="0"/>
              <a:buChar char="•"/>
            </a:pPr>
            <a:endParaRPr lang="en-GB" altLang="en-US" sz="2800" dirty="0">
              <a:cs typeface="Arial" charset="0"/>
            </a:endParaRPr>
          </a:p>
          <a:p>
            <a:pPr marL="342900" indent="-342900">
              <a:lnSpc>
                <a:spcPct val="90000"/>
              </a:lnSpc>
              <a:buFont typeface="Arial" panose="020B0604020202020204" pitchFamily="34" charset="0"/>
              <a:buChar char="•"/>
            </a:pPr>
            <a:r>
              <a:rPr lang="en-GB" altLang="en-US" sz="2800" dirty="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922456" y="1659366"/>
            <a:ext cx="7299088" cy="3108543"/>
          </a:xfrm>
          <a:prstGeom prst="rect">
            <a:avLst/>
          </a:prstGeom>
        </p:spPr>
        <p:txBody>
          <a:bodyPr wrap="square">
            <a:spAutoFit/>
          </a:bodyPr>
          <a:lstStyle/>
          <a:p>
            <a:pPr marL="342900" indent="-342900">
              <a:buFont typeface="Arial" panose="020B0604020202020204" pitchFamily="34" charset="0"/>
              <a:buChar char="•"/>
            </a:pPr>
            <a:r>
              <a:rPr lang="en-GB" altLang="en-US" sz="2800" dirty="0">
                <a:cs typeface="Arial" charset="0"/>
              </a:rPr>
              <a:t>Continuously monitoring performance</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Listening to subordinates</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Observing subordinates’ behaviour</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Establishing the cause of the problem</a:t>
            </a:r>
            <a:endParaRPr lang="en-GB" sz="28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457200" y="197768"/>
            <a:ext cx="8229600" cy="1143000"/>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Initial Analysis</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2060222" y="1600200"/>
            <a:ext cx="5198534" cy="3917032"/>
          </a:xfrm>
        </p:spPr>
        <p:txBody>
          <a:bodyPr>
            <a:normAutofit/>
          </a:bodyPr>
          <a:lstStyle/>
          <a:p>
            <a:r>
              <a:rPr lang="en-GB" altLang="en-US" sz="2800" dirty="0">
                <a:cs typeface="Arial" charset="0"/>
              </a:rPr>
              <a:t>Gather information</a:t>
            </a:r>
          </a:p>
          <a:p>
            <a:endParaRPr lang="en-GB" altLang="en-US" sz="2800" dirty="0">
              <a:cs typeface="Arial" charset="0"/>
            </a:endParaRPr>
          </a:p>
          <a:p>
            <a:r>
              <a:rPr lang="en-GB" altLang="en-US" sz="2800" dirty="0">
                <a:cs typeface="Arial" charset="0"/>
              </a:rPr>
              <a:t>Define the scope</a:t>
            </a:r>
          </a:p>
          <a:p>
            <a:endParaRPr lang="en-GB" altLang="en-US" sz="2800" dirty="0">
              <a:cs typeface="Arial" charset="0"/>
            </a:endParaRPr>
          </a:p>
          <a:p>
            <a:r>
              <a:rPr lang="en-GB" altLang="en-US" sz="2800" dirty="0">
                <a:cs typeface="Arial" charset="0"/>
              </a:rPr>
              <a:t>Define the Impact</a:t>
            </a:r>
          </a:p>
          <a:p>
            <a:endParaRPr lang="en-GB" altLang="en-US" sz="2800" dirty="0">
              <a:cs typeface="Arial" charset="0"/>
            </a:endParaRPr>
          </a:p>
          <a:p>
            <a:r>
              <a:rPr lang="en-GB" altLang="en-US" sz="2800" dirty="0">
                <a:cs typeface="Arial" charset="0"/>
              </a:rPr>
              <a:t>Determine consequences</a:t>
            </a:r>
          </a:p>
          <a:p>
            <a:endParaRPr lang="en-GB" sz="2800" dirty="0"/>
          </a:p>
        </p:txBody>
      </p:sp>
    </p:spTree>
    <p:extLst>
      <p:ext uri="{BB962C8B-B14F-4D97-AF65-F5344CB8AC3E}">
        <p14:creationId xmlns:p14="http://schemas.microsoft.com/office/powerpoint/2010/main" val="464236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457200" y="152611"/>
            <a:ext cx="8229600" cy="1143000"/>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What next?</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1447162" y="1470484"/>
            <a:ext cx="6249675" cy="3917032"/>
          </a:xfrm>
        </p:spPr>
        <p:txBody>
          <a:bodyPr>
            <a:noAutofit/>
          </a:bodyPr>
          <a:lstStyle/>
          <a:p>
            <a:r>
              <a:rPr lang="en-GB" altLang="en-US" sz="2800" dirty="0">
                <a:cs typeface="Arial" charset="0"/>
              </a:rPr>
              <a:t>Decide to do nothing</a:t>
            </a:r>
          </a:p>
          <a:p>
            <a:r>
              <a:rPr lang="en-GB" altLang="en-US" sz="2800" dirty="0">
                <a:cs typeface="Arial" charset="0"/>
              </a:rPr>
              <a:t>Keep the problem under surveillance and review it (later date)</a:t>
            </a:r>
          </a:p>
          <a:p>
            <a:r>
              <a:rPr lang="en-GB" altLang="en-US" sz="2800" dirty="0">
                <a:cs typeface="Arial" charset="0"/>
              </a:rPr>
              <a:t>Contain the problem</a:t>
            </a:r>
          </a:p>
          <a:p>
            <a:r>
              <a:rPr lang="en-GB" altLang="en-US" sz="2800" dirty="0">
                <a:cs typeface="Arial" charset="0"/>
              </a:rPr>
              <a:t>Find a solution</a:t>
            </a:r>
            <a:endParaRPr lang="en-GB" sz="2800" dirty="0"/>
          </a:p>
        </p:txBody>
      </p:sp>
    </p:spTree>
    <p:extLst>
      <p:ext uri="{BB962C8B-B14F-4D97-AF65-F5344CB8AC3E}">
        <p14:creationId xmlns:p14="http://schemas.microsoft.com/office/powerpoint/2010/main" val="83983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3631"/>
            <a:ext cx="8229600" cy="831491"/>
          </a:xfrm>
        </p:spPr>
        <p:txBody>
          <a:bodyPr>
            <a:normAutofit/>
          </a:bodyPr>
          <a:lstStyle/>
          <a:p>
            <a:r>
              <a:rPr lang="en-GB" sz="3600" b="1" dirty="0">
                <a:solidFill>
                  <a:srgbClr val="0070C0"/>
                </a:solidFill>
                <a:latin typeface="+mn-lt"/>
              </a:rPr>
              <a:t>In Groups</a:t>
            </a:r>
          </a:p>
        </p:txBody>
      </p:sp>
      <p:sp>
        <p:nvSpPr>
          <p:cNvPr id="3" name="Content Placeholder 2"/>
          <p:cNvSpPr>
            <a:spLocks noGrp="1"/>
          </p:cNvSpPr>
          <p:nvPr>
            <p:ph idx="1"/>
          </p:nvPr>
        </p:nvSpPr>
        <p:spPr>
          <a:xfrm>
            <a:off x="457200" y="1614950"/>
            <a:ext cx="8229600" cy="936522"/>
          </a:xfrm>
        </p:spPr>
        <p:txBody>
          <a:bodyPr/>
          <a:lstStyle/>
          <a:p>
            <a:r>
              <a:rPr lang="en-GB" dirty="0"/>
              <a:t>Discuss and decide upon </a:t>
            </a:r>
            <a:r>
              <a:rPr lang="en-GB" b="1" dirty="0"/>
              <a:t>three problems that UK businesses are currently facing</a:t>
            </a:r>
          </a:p>
        </p:txBody>
      </p:sp>
    </p:spTree>
    <p:extLst>
      <p:ext uri="{BB962C8B-B14F-4D97-AF65-F5344CB8AC3E}">
        <p14:creationId xmlns:p14="http://schemas.microsoft.com/office/powerpoint/2010/main" val="112233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D6D4118-ECBE-354B-AF9F-8D2ACC22D784}"/>
              </a:ext>
            </a:extLst>
          </p:cNvPr>
          <p:cNvSpPr/>
          <p:nvPr/>
        </p:nvSpPr>
        <p:spPr>
          <a:xfrm>
            <a:off x="3595609" y="2908947"/>
            <a:ext cx="1952779" cy="646331"/>
          </a:xfrm>
          <a:prstGeom prst="rect">
            <a:avLst/>
          </a:prstGeom>
        </p:spPr>
        <p:txBody>
          <a:bodyPr wrap="none">
            <a:spAutoFit/>
          </a:bodyPr>
          <a:lstStyle/>
          <a:p>
            <a:r>
              <a:rPr lang="en-US" sz="3600" b="1" dirty="0">
                <a:solidFill>
                  <a:srgbClr val="FFFF00"/>
                </a:solidFill>
              </a:rPr>
              <a:t>Session 2</a:t>
            </a:r>
          </a:p>
        </p:txBody>
      </p:sp>
      <p:sp>
        <p:nvSpPr>
          <p:cNvPr id="3" name="Rectangle 2">
            <a:extLst>
              <a:ext uri="{FF2B5EF4-FFF2-40B4-BE49-F238E27FC236}">
                <a16:creationId xmlns:a16="http://schemas.microsoft.com/office/drawing/2014/main" id="{69E3740C-958D-4D78-A69B-1AADEF8D22C8}"/>
              </a:ext>
            </a:extLst>
          </p:cNvPr>
          <p:cNvSpPr/>
          <p:nvPr/>
        </p:nvSpPr>
        <p:spPr>
          <a:xfrm>
            <a:off x="1365318" y="3555278"/>
            <a:ext cx="6413359" cy="646331"/>
          </a:xfrm>
          <a:prstGeom prst="rect">
            <a:avLst/>
          </a:prstGeom>
        </p:spPr>
        <p:txBody>
          <a:bodyPr wrap="none">
            <a:spAutoFit/>
          </a:bodyPr>
          <a:lstStyle/>
          <a:p>
            <a:r>
              <a:rPr lang="en-GB" altLang="en-US" sz="3600" b="1" dirty="0">
                <a:solidFill>
                  <a:srgbClr val="FF0000"/>
                </a:solidFill>
                <a:effectLst>
                  <a:outerShdw blurRad="38100" dist="38100" dir="2700000" algn="tl">
                    <a:srgbClr val="000000">
                      <a:alpha val="43137"/>
                    </a:srgbClr>
                  </a:outerShdw>
                </a:effectLst>
                <a:cs typeface="Arial" panose="020B0604020202020204" pitchFamily="34" charset="0"/>
              </a:rPr>
              <a:t>Creative and Analytical Skills</a:t>
            </a:r>
            <a:endParaRPr lang="en-GB" sz="3600" dirty="0">
              <a:solidFill>
                <a:srgbClr val="FF0000"/>
              </a:solidFill>
            </a:endParaRPr>
          </a:p>
        </p:txBody>
      </p:sp>
    </p:spTree>
    <p:extLst>
      <p:ext uri="{BB962C8B-B14F-4D97-AF65-F5344CB8AC3E}">
        <p14:creationId xmlns:p14="http://schemas.microsoft.com/office/powerpoint/2010/main" val="815846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457200" y="628653"/>
            <a:ext cx="8229600" cy="1143000"/>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Creative and Analytical Skills</a:t>
            </a:r>
          </a:p>
        </p:txBody>
      </p:sp>
      <p:sp>
        <p:nvSpPr>
          <p:cNvPr id="161795" name="Rectangle 3"/>
          <p:cNvSpPr>
            <a:spLocks noGrp="1" noChangeArrowheads="1"/>
          </p:cNvSpPr>
          <p:nvPr>
            <p:ph idx="1"/>
          </p:nvPr>
        </p:nvSpPr>
        <p:spPr>
          <a:xfrm>
            <a:off x="457200" y="2286000"/>
            <a:ext cx="8229600" cy="1143000"/>
          </a:xfrm>
        </p:spPr>
        <p:txBody>
          <a:bodyPr>
            <a:normAutofit/>
          </a:bodyPr>
          <a:lstStyle/>
          <a:p>
            <a:pPr lvl="1" algn="ctr">
              <a:buFontTx/>
              <a:buNone/>
            </a:pPr>
            <a:r>
              <a:rPr lang="en-GB" altLang="en-US" sz="3200" dirty="0">
                <a:cs typeface="Arial" charset="0"/>
              </a:rPr>
              <a:t>Applying both analytical and creative skills:</a:t>
            </a:r>
          </a:p>
        </p:txBody>
      </p:sp>
      <p:sp>
        <p:nvSpPr>
          <p:cNvPr id="5" name="Slide Number Placeholder 6"/>
          <p:cNvSpPr>
            <a:spLocks noGrp="1"/>
          </p:cNvSpPr>
          <p:nvPr>
            <p:ph type="sldNum" sz="quarter" idx="12"/>
          </p:nvPr>
        </p:nvSpPr>
        <p:spPr/>
        <p:txBody>
          <a:bodyPr/>
          <a:lstStyle/>
          <a:p>
            <a:pPr>
              <a:defRPr/>
            </a:pPr>
            <a:fld id="{37F3857D-7631-4A2B-9535-C376DEC470D5}" type="slidenum">
              <a:rPr lang="en-GB" smtClean="0"/>
              <a:pPr>
                <a:defRPr/>
              </a:pPr>
              <a:t>14</a:t>
            </a:fld>
            <a:endParaRPr lang="en-GB"/>
          </a:p>
        </p:txBody>
      </p:sp>
    </p:spTree>
    <p:extLst>
      <p:ext uri="{BB962C8B-B14F-4D97-AF65-F5344CB8AC3E}">
        <p14:creationId xmlns:p14="http://schemas.microsoft.com/office/powerpoint/2010/main" val="16541878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1794"/>
                                        </p:tgtEl>
                                        <p:attrNameLst>
                                          <p:attrName>style.visibility</p:attrName>
                                        </p:attrNameLst>
                                      </p:cBhvr>
                                      <p:to>
                                        <p:strVal val="visible"/>
                                      </p:to>
                                    </p:set>
                                    <p:anim calcmode="lin" valueType="num">
                                      <p:cBhvr additive="base">
                                        <p:cTn id="7" dur="1000" fill="hold"/>
                                        <p:tgtEl>
                                          <p:spTgt spid="161794"/>
                                        </p:tgtEl>
                                        <p:attrNameLst>
                                          <p:attrName>ppt_x</p:attrName>
                                        </p:attrNameLst>
                                      </p:cBhvr>
                                      <p:tavLst>
                                        <p:tav tm="0">
                                          <p:val>
                                            <p:strVal val="#ppt_x"/>
                                          </p:val>
                                        </p:tav>
                                        <p:tav tm="100000">
                                          <p:val>
                                            <p:strVal val="#ppt_x"/>
                                          </p:val>
                                        </p:tav>
                                      </p:tavLst>
                                    </p:anim>
                                    <p:anim calcmode="lin" valueType="num">
                                      <p:cBhvr additive="base">
                                        <p:cTn id="8" dur="1000" fill="hold"/>
                                        <p:tgtEl>
                                          <p:spTgt spid="16179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1795">
                                            <p:txEl>
                                              <p:pRg st="0" end="0"/>
                                            </p:txEl>
                                          </p:spTgt>
                                        </p:tgtEl>
                                        <p:attrNameLst>
                                          <p:attrName>style.visibility</p:attrName>
                                        </p:attrNameLst>
                                      </p:cBhvr>
                                      <p:to>
                                        <p:strVal val="visible"/>
                                      </p:to>
                                    </p:set>
                                    <p:anim calcmode="lin" valueType="num">
                                      <p:cBhvr additive="base">
                                        <p:cTn id="13" dur="1000" fill="hold"/>
                                        <p:tgtEl>
                                          <p:spTgt spid="161795">
                                            <p:txEl>
                                              <p:pRg st="0" end="0"/>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6179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4" grpId="0"/>
      <p:bldP spid="16179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490665" y="255389"/>
            <a:ext cx="6000750" cy="912019"/>
          </a:xfrm>
        </p:spPr>
        <p:txBody>
          <a:bodyPr>
            <a:normAutofit/>
          </a:bodyPr>
          <a:lstStyle/>
          <a:p>
            <a:r>
              <a:rPr lang="en-GB" altLang="en-US" sz="3600" b="1" dirty="0">
                <a:solidFill>
                  <a:srgbClr val="0070C0"/>
                </a:solidFill>
                <a:latin typeface="+mn-lt"/>
              </a:rPr>
              <a:t>Exercise 1 - Dots</a:t>
            </a:r>
          </a:p>
        </p:txBody>
      </p:sp>
      <p:sp>
        <p:nvSpPr>
          <p:cNvPr id="26627" name="Rectangle 3"/>
          <p:cNvSpPr>
            <a:spLocks noGrp="1" noChangeArrowheads="1"/>
          </p:cNvSpPr>
          <p:nvPr>
            <p:ph type="body" sz="half" idx="1"/>
          </p:nvPr>
        </p:nvSpPr>
        <p:spPr>
          <a:xfrm>
            <a:off x="759640" y="1853208"/>
            <a:ext cx="3024165" cy="3151584"/>
          </a:xfrm>
        </p:spPr>
        <p:txBody>
          <a:bodyPr>
            <a:normAutofit/>
          </a:bodyPr>
          <a:lstStyle/>
          <a:p>
            <a:pPr>
              <a:buFontTx/>
              <a:buNone/>
            </a:pPr>
            <a:r>
              <a:rPr lang="en-GB" altLang="en-US" i="1" dirty="0">
                <a:cs typeface="Arial" charset="0"/>
              </a:rPr>
              <a:t>	Join all the dots using </a:t>
            </a:r>
            <a:r>
              <a:rPr lang="en-GB" altLang="en-US" b="1" i="1" dirty="0">
                <a:cs typeface="Arial" charset="0"/>
              </a:rPr>
              <a:t>four</a:t>
            </a:r>
            <a:r>
              <a:rPr lang="en-GB" altLang="en-US" i="1" dirty="0">
                <a:cs typeface="Arial" charset="0"/>
              </a:rPr>
              <a:t> lines without taking your pen off the paper</a:t>
            </a:r>
          </a:p>
          <a:p>
            <a:pPr>
              <a:buFontTx/>
              <a:buNone/>
            </a:pPr>
            <a:endParaRPr lang="en-GB" altLang="en-US" i="1" dirty="0">
              <a:cs typeface="Arial" charset="0"/>
            </a:endParaRPr>
          </a:p>
          <a:p>
            <a:pPr>
              <a:buFontTx/>
              <a:buNone/>
            </a:pPr>
            <a:r>
              <a:rPr lang="en-GB" altLang="en-US" i="1" dirty="0">
                <a:cs typeface="Arial" charset="0"/>
              </a:rPr>
              <a:t>	Individual - 3 mins</a:t>
            </a:r>
          </a:p>
          <a:p>
            <a:pPr>
              <a:buFontTx/>
              <a:buNone/>
            </a:pPr>
            <a:endParaRPr lang="en-GB" altLang="en-US" i="1" dirty="0">
              <a:cs typeface="Arial" charset="0"/>
            </a:endParaRPr>
          </a:p>
        </p:txBody>
      </p:sp>
      <p:graphicFrame>
        <p:nvGraphicFramePr>
          <p:cNvPr id="169988" name="Group 4"/>
          <p:cNvGraphicFramePr>
            <a:graphicFrameLocks noGrp="1"/>
          </p:cNvGraphicFramePr>
          <p:nvPr>
            <p:ph sz="half" idx="2"/>
            <p:extLst/>
          </p:nvPr>
        </p:nvGraphicFramePr>
        <p:xfrm>
          <a:off x="4247553" y="1490474"/>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36833755-BCB5-49F1-BF93-F12689AE9A36}" type="slidenum">
              <a:rPr lang="en-GB" smtClean="0"/>
              <a:pPr>
                <a:defRPr/>
              </a:pPr>
              <a:t>15</a:t>
            </a:fld>
            <a:endParaRPr lang="en-GB"/>
          </a:p>
        </p:txBody>
      </p:sp>
      <p:sp>
        <p:nvSpPr>
          <p:cNvPr id="26638" name="Line 26"/>
          <p:cNvSpPr>
            <a:spLocks noChangeShapeType="1"/>
          </p:cNvSpPr>
          <p:nvPr/>
        </p:nvSpPr>
        <p:spPr bwMode="auto">
          <a:xfrm>
            <a:off x="4463653"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39" name="Line 32"/>
          <p:cNvSpPr>
            <a:spLocks noChangeShapeType="1"/>
          </p:cNvSpPr>
          <p:nvPr/>
        </p:nvSpPr>
        <p:spPr bwMode="auto">
          <a:xfrm flipH="1">
            <a:off x="4463653"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0" name="Line 34"/>
          <p:cNvSpPr>
            <a:spLocks noChangeShapeType="1"/>
          </p:cNvSpPr>
          <p:nvPr/>
        </p:nvSpPr>
        <p:spPr bwMode="auto">
          <a:xfrm flipV="1">
            <a:off x="4463656"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1" name="Line 36"/>
          <p:cNvSpPr>
            <a:spLocks noChangeShapeType="1"/>
          </p:cNvSpPr>
          <p:nvPr/>
        </p:nvSpPr>
        <p:spPr bwMode="auto">
          <a:xfrm>
            <a:off x="4518422" y="2294335"/>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Tree>
    <p:extLst>
      <p:ext uri="{BB962C8B-B14F-4D97-AF65-F5344CB8AC3E}">
        <p14:creationId xmlns:p14="http://schemas.microsoft.com/office/powerpoint/2010/main" val="2660017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smtClean="0"/>
              <a:pPr>
                <a:defRPr/>
              </a:pPr>
              <a:t>16</a:t>
            </a:fld>
            <a:endParaRPr lang="en-GB"/>
          </a:p>
        </p:txBody>
      </p:sp>
      <p:sp>
        <p:nvSpPr>
          <p:cNvPr id="174082" name="Rectangle 2"/>
          <p:cNvSpPr>
            <a:spLocks noGrp="1" noChangeArrowheads="1"/>
          </p:cNvSpPr>
          <p:nvPr>
            <p:ph type="title"/>
          </p:nvPr>
        </p:nvSpPr>
        <p:spPr>
          <a:xfrm>
            <a:off x="457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1545894" y="1732435"/>
            <a:ext cx="6052212" cy="3875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647700" y="993771"/>
            <a:ext cx="8496300" cy="707886"/>
          </a:xfrm>
          <a:prstGeom prst="rect">
            <a:avLst/>
          </a:prstGeom>
          <a:noFill/>
        </p:spPr>
        <p:txBody>
          <a:bodyPr wrap="square" rtlCol="0">
            <a:spAutoFit/>
          </a:bodyPr>
          <a:lstStyle/>
          <a:p>
            <a:r>
              <a:rPr lang="en-GB" sz="2000" dirty="0">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3331173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457200" y="136521"/>
            <a:ext cx="8229600" cy="1143000"/>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Mental Agility</a:t>
            </a:r>
          </a:p>
        </p:txBody>
      </p:sp>
      <p:sp>
        <p:nvSpPr>
          <p:cNvPr id="159747" name="Rectangle 3"/>
          <p:cNvSpPr>
            <a:spLocks noGrp="1" noChangeArrowheads="1"/>
          </p:cNvSpPr>
          <p:nvPr>
            <p:ph idx="1"/>
          </p:nvPr>
        </p:nvSpPr>
        <p:spPr>
          <a:xfrm>
            <a:off x="457200" y="1958518"/>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17</a:t>
            </a:fld>
            <a:endParaRPr lang="en-GB"/>
          </a:p>
        </p:txBody>
      </p:sp>
      <p:sp>
        <p:nvSpPr>
          <p:cNvPr id="2" name="TextBox 1"/>
          <p:cNvSpPr txBox="1">
            <a:spLocks noChangeArrowheads="1"/>
          </p:cNvSpPr>
          <p:nvPr/>
        </p:nvSpPr>
        <p:spPr bwMode="auto">
          <a:xfrm>
            <a:off x="2226231" y="1958518"/>
            <a:ext cx="24156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latin typeface="Arial" charset="0"/>
              </a:rPr>
              <a:t>Pairs – 3 minutes </a:t>
            </a:r>
          </a:p>
        </p:txBody>
      </p:sp>
    </p:spTree>
    <p:extLst>
      <p:ext uri="{BB962C8B-B14F-4D97-AF65-F5344CB8AC3E}">
        <p14:creationId xmlns:p14="http://schemas.microsoft.com/office/powerpoint/2010/main" val="3030509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The size of the problem</a:t>
            </a:r>
          </a:p>
        </p:txBody>
      </p:sp>
      <p:sp>
        <p:nvSpPr>
          <p:cNvPr id="179203" name="Rectangle 3"/>
          <p:cNvSpPr>
            <a:spLocks noGrp="1" noChangeArrowheads="1"/>
          </p:cNvSpPr>
          <p:nvPr>
            <p:ph idx="1"/>
          </p:nvPr>
        </p:nvSpPr>
        <p:spPr>
          <a:xfrm>
            <a:off x="368301" y="1920479"/>
            <a:ext cx="8318500" cy="3554016"/>
          </a:xfrm>
        </p:spPr>
        <p:txBody>
          <a:bodyPr>
            <a:normAutofit/>
          </a:bodyPr>
          <a:lstStyle/>
          <a:p>
            <a:pPr>
              <a:buFontTx/>
              <a:buNone/>
            </a:pPr>
            <a:endParaRPr lang="en-GB" altLang="en-US" sz="2800" dirty="0">
              <a:cs typeface="Arial" charset="0"/>
            </a:endParaRPr>
          </a:p>
          <a:p>
            <a:pPr>
              <a:buFontTx/>
              <a:buNone/>
            </a:pPr>
            <a:r>
              <a:rPr lang="en-GB" altLang="en-US" sz="2800" dirty="0">
                <a:cs typeface="Arial" charset="0"/>
              </a:rPr>
              <a:t>	Problems can often be deceptive –  what appears to be a small problem can sometimes turn out to be a far bigger and possibly different problem.</a:t>
            </a:r>
          </a:p>
        </p:txBody>
      </p:sp>
      <p:sp>
        <p:nvSpPr>
          <p:cNvPr id="5" name="Slide Number Placeholder 6"/>
          <p:cNvSpPr>
            <a:spLocks noGrp="1"/>
          </p:cNvSpPr>
          <p:nvPr>
            <p:ph type="sldNum" sz="quarter" idx="12"/>
          </p:nvPr>
        </p:nvSpPr>
        <p:spPr/>
        <p:txBody>
          <a:bodyPr/>
          <a:lstStyle/>
          <a:p>
            <a:pPr>
              <a:defRPr/>
            </a:pPr>
            <a:fld id="{BED6C08D-3E94-47A2-BC5B-3696B4A060B9}" type="slidenum">
              <a:rPr lang="en-GB" smtClean="0"/>
              <a:pPr>
                <a:defRPr/>
              </a:pPr>
              <a:t>18</a:t>
            </a:fld>
            <a:endParaRPr lang="en-GB"/>
          </a:p>
        </p:txBody>
      </p:sp>
    </p:spTree>
    <p:extLst>
      <p:ext uri="{BB962C8B-B14F-4D97-AF65-F5344CB8AC3E}">
        <p14:creationId xmlns:p14="http://schemas.microsoft.com/office/powerpoint/2010/main" val="4270607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92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995487" y="225035"/>
            <a:ext cx="5153025" cy="525798"/>
          </a:xfrm>
        </p:spPr>
        <p:txBody>
          <a:bodyPr>
            <a:no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Categories</a:t>
            </a:r>
          </a:p>
        </p:txBody>
      </p:sp>
      <p:sp>
        <p:nvSpPr>
          <p:cNvPr id="27651" name="Rectangle 3"/>
          <p:cNvSpPr>
            <a:spLocks noGrp="1" noChangeArrowheads="1"/>
          </p:cNvSpPr>
          <p:nvPr>
            <p:ph idx="1"/>
          </p:nvPr>
        </p:nvSpPr>
        <p:spPr>
          <a:xfrm>
            <a:off x="582789" y="1031003"/>
            <a:ext cx="8104011" cy="2709333"/>
          </a:xfrm>
        </p:spPr>
        <p:txBody>
          <a:bodyPr>
            <a:normAutofit lnSpcReduction="10000"/>
          </a:bodyPr>
          <a:lstStyle/>
          <a:p>
            <a:pPr marL="89297" indent="0">
              <a:lnSpc>
                <a:spcPct val="90000"/>
              </a:lnSpc>
              <a:buNone/>
              <a:defRPr/>
            </a:pPr>
            <a:r>
              <a:rPr lang="en-GB" altLang="en-US" sz="2000" b="1" dirty="0">
                <a:cs typeface="Arial" panose="020B0604020202020204" pitchFamily="34" charset="0"/>
              </a:rPr>
              <a:t>Strategic problems  </a:t>
            </a:r>
            <a:r>
              <a:rPr lang="en-GB" altLang="en-US" sz="2000" dirty="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2000" u="sng" dirty="0">
              <a:cs typeface="Arial" panose="020B0604020202020204" pitchFamily="34" charset="0"/>
            </a:endParaRPr>
          </a:p>
          <a:p>
            <a:pPr marL="89297" indent="0">
              <a:lnSpc>
                <a:spcPct val="90000"/>
              </a:lnSpc>
              <a:buNone/>
              <a:defRPr/>
            </a:pPr>
            <a:r>
              <a:rPr lang="en-GB" altLang="en-US" sz="2000" b="1" dirty="0">
                <a:cs typeface="Arial" panose="020B0604020202020204" pitchFamily="34" charset="0"/>
              </a:rPr>
              <a:t>Operational problems  </a:t>
            </a:r>
            <a:r>
              <a:rPr lang="en-GB" altLang="en-US" sz="2000" dirty="0">
                <a:cs typeface="Arial" panose="020B0604020202020204" pitchFamily="34" charset="0"/>
              </a:rPr>
              <a:t>- are usually medium to short term and involve the management of resources to achieve particular objectives</a:t>
            </a:r>
          </a:p>
          <a:p>
            <a:pPr marL="89297" indent="0">
              <a:lnSpc>
                <a:spcPct val="90000"/>
              </a:lnSpc>
              <a:buNone/>
              <a:defRPr/>
            </a:pPr>
            <a:endParaRPr lang="en-GB" altLang="en-US" sz="2000" u="sng" dirty="0">
              <a:cs typeface="Arial" panose="020B0604020202020204" pitchFamily="34" charset="0"/>
            </a:endParaRPr>
          </a:p>
          <a:p>
            <a:pPr marL="89297" indent="0">
              <a:lnSpc>
                <a:spcPct val="90000"/>
              </a:lnSpc>
              <a:buNone/>
              <a:defRPr/>
            </a:pPr>
            <a:r>
              <a:rPr lang="en-GB" altLang="en-US" sz="2000" b="1" dirty="0">
                <a:cs typeface="Arial" panose="020B0604020202020204" pitchFamily="34" charset="0"/>
              </a:rPr>
              <a:t>Administrative problems  </a:t>
            </a:r>
            <a:r>
              <a:rPr lang="en-GB" altLang="en-US" sz="2000" dirty="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900">
                <a:latin typeface="Arial" charset="0"/>
                <a:cs typeface="Arial" charset="0"/>
              </a:rPr>
              <a:pPr fontAlgn="base">
                <a:spcBef>
                  <a:spcPct val="0"/>
                </a:spcBef>
                <a:spcAft>
                  <a:spcPct val="0"/>
                </a:spcAft>
              </a:pPr>
              <a:t>19</a:t>
            </a:fld>
            <a:endParaRPr lang="en-GB" altLang="en-US" sz="900">
              <a:latin typeface="Arial" charset="0"/>
              <a:cs typeface="Arial" charset="0"/>
            </a:endParaRPr>
          </a:p>
        </p:txBody>
      </p:sp>
      <p:sp>
        <p:nvSpPr>
          <p:cNvPr id="2" name="Rectangle 1">
            <a:extLst>
              <a:ext uri="{FF2B5EF4-FFF2-40B4-BE49-F238E27FC236}">
                <a16:creationId xmlns:a16="http://schemas.microsoft.com/office/drawing/2014/main" id="{5723DFD0-A1EF-0C45-AC83-714F74533A2B}"/>
              </a:ext>
            </a:extLst>
          </p:cNvPr>
          <p:cNvSpPr/>
          <p:nvPr/>
        </p:nvSpPr>
        <p:spPr>
          <a:xfrm>
            <a:off x="582789" y="4020506"/>
            <a:ext cx="8104011" cy="1477328"/>
          </a:xfrm>
          <a:prstGeom prst="rect">
            <a:avLst/>
          </a:prstGeom>
        </p:spPr>
        <p:txBody>
          <a:bodyPr wrap="square">
            <a:spAutoFit/>
          </a:bodyPr>
          <a:lstStyle/>
          <a:p>
            <a:pPr>
              <a:defRPr/>
            </a:pPr>
            <a:r>
              <a:rPr lang="en-GB" b="1" i="1" dirty="0"/>
              <a:t>In MS Teams Groups </a:t>
            </a:r>
            <a:r>
              <a:rPr lang="en-GB" i="1" dirty="0"/>
              <a:t>–</a:t>
            </a:r>
          </a:p>
          <a:p>
            <a:pPr>
              <a:defRPr/>
            </a:pPr>
            <a:endParaRPr lang="en-GB" i="1" dirty="0"/>
          </a:p>
          <a:p>
            <a:pPr marL="241539" indent="-241539">
              <a:buFont typeface="+mj-lt"/>
              <a:buAutoNum type="arabicPeriod"/>
              <a:defRPr/>
            </a:pPr>
            <a:r>
              <a:rPr lang="en-GB" i="1" dirty="0"/>
              <a:t>Work together to give two examples of each category  from the workplace – (each group will present to class)</a:t>
            </a:r>
          </a:p>
          <a:p>
            <a:pPr marL="241539" indent="-241539">
              <a:buFont typeface="+mj-lt"/>
              <a:buAutoNum type="arabicPeriod"/>
              <a:defRPr/>
            </a:pPr>
            <a:r>
              <a:rPr lang="en-GB" i="1" dirty="0"/>
              <a:t>Give an example of a strategic problem facing a government or economy </a:t>
            </a:r>
          </a:p>
        </p:txBody>
      </p:sp>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BCC8-4AF2-49D1-8B70-8D7BF4DDAD5A}"/>
              </a:ext>
            </a:extLst>
          </p:cNvPr>
          <p:cNvSpPr>
            <a:spLocks noGrp="1"/>
          </p:cNvSpPr>
          <p:nvPr>
            <p:ph type="title"/>
          </p:nvPr>
        </p:nvSpPr>
        <p:spPr>
          <a:xfrm>
            <a:off x="457200" y="197767"/>
            <a:ext cx="8229600" cy="1143000"/>
          </a:xfrm>
        </p:spPr>
        <p:txBody>
          <a:bodyPr>
            <a:normAutofit/>
          </a:bodyPr>
          <a:lstStyle/>
          <a:p>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Solving</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41A544F1-7940-4938-986F-7F731EA14081}"/>
              </a:ext>
            </a:extLst>
          </p:cNvPr>
          <p:cNvSpPr>
            <a:spLocks noGrp="1"/>
          </p:cNvSpPr>
          <p:nvPr>
            <p:ph idx="1"/>
          </p:nvPr>
        </p:nvSpPr>
        <p:spPr>
          <a:xfrm>
            <a:off x="902368" y="2857500"/>
            <a:ext cx="3396790" cy="1143000"/>
          </a:xfrm>
        </p:spPr>
        <p:txBody>
          <a:bodyPr>
            <a:normAutofit lnSpcReduction="10000"/>
          </a:bodyPr>
          <a:lstStyle/>
          <a:p>
            <a:pPr marL="0" indent="0">
              <a:buNone/>
            </a:pPr>
            <a:r>
              <a:rPr lang="en-GB" altLang="en-US" sz="3600" b="1" dirty="0"/>
              <a:t>Scope &amp; Impact</a:t>
            </a:r>
          </a:p>
          <a:p>
            <a:endParaRPr lang="en-GB" b="1" dirty="0"/>
          </a:p>
        </p:txBody>
      </p:sp>
      <p:pic>
        <p:nvPicPr>
          <p:cNvPr id="4" name="Picture 2" descr="http://barry-overstreet.com/wp-content/uploads/2013/03/Problem-Solving-Skills.jpg">
            <a:extLst>
              <a:ext uri="{FF2B5EF4-FFF2-40B4-BE49-F238E27FC236}">
                <a16:creationId xmlns:a16="http://schemas.microsoft.com/office/drawing/2014/main" id="{0294B3C6-CE9C-4D15-824C-EBAEC1299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650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444500" y="341335"/>
            <a:ext cx="8229600" cy="733822"/>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rPr>
              <a:t>Scope &amp; Impact</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350327" y="1314756"/>
            <a:ext cx="8443343" cy="1275992"/>
          </a:xfrm>
        </p:spPr>
        <p:txBody>
          <a:bodyPr/>
          <a:lstStyle/>
          <a:p>
            <a:r>
              <a:rPr lang="en-GB" dirty="0"/>
              <a:t>Scope – How wide does the problem reach? Who is affected?</a:t>
            </a:r>
          </a:p>
          <a:p>
            <a:r>
              <a:rPr lang="en-GB" dirty="0"/>
              <a:t>Impact – How are they affected?</a:t>
            </a:r>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9627" y="2953155"/>
            <a:ext cx="3924745" cy="2590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448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b="1" dirty="0">
                <a:solidFill>
                  <a:srgbClr val="0070C0"/>
                </a:solidFill>
                <a:latin typeface="+mn-lt"/>
              </a:rPr>
              <a:t>The NHS:  Principles and Inception</a:t>
            </a:r>
          </a:p>
        </p:txBody>
      </p:sp>
      <p:sp>
        <p:nvSpPr>
          <p:cNvPr id="3" name="Content Placeholder 2"/>
          <p:cNvSpPr>
            <a:spLocks noGrp="1"/>
          </p:cNvSpPr>
          <p:nvPr>
            <p:ph idx="1"/>
          </p:nvPr>
        </p:nvSpPr>
        <p:spPr>
          <a:xfrm>
            <a:off x="457200" y="1792386"/>
            <a:ext cx="8229600" cy="3273227"/>
          </a:xfrm>
        </p:spPr>
        <p:txBody>
          <a:bodyPr>
            <a:normAutofit/>
          </a:bodyPr>
          <a:lstStyle/>
          <a:p>
            <a:r>
              <a:rPr lang="cy-GB" dirty="0"/>
              <a:t>The NHS is a </a:t>
            </a:r>
            <a:r>
              <a:rPr lang="cy-GB" b="1" dirty="0"/>
              <a:t>public sector organisation</a:t>
            </a:r>
            <a:r>
              <a:rPr lang="cy-GB" dirty="0"/>
              <a:t>.</a:t>
            </a:r>
          </a:p>
          <a:p>
            <a:pPr>
              <a:buNone/>
            </a:pPr>
            <a:endParaRPr lang="cy-GB" dirty="0"/>
          </a:p>
          <a:p>
            <a:r>
              <a:rPr lang="cy-GB" dirty="0"/>
              <a:t>Its main principle is that it provides healthcare to all British citizens, </a:t>
            </a:r>
            <a:r>
              <a:rPr lang="cy-GB" b="1" dirty="0"/>
              <a:t>free at the point of use</a:t>
            </a:r>
            <a:r>
              <a:rPr lang="cy-GB" dirty="0"/>
              <a:t>, based on need.</a:t>
            </a:r>
          </a:p>
          <a:p>
            <a:endParaRPr lang="cy-GB" dirty="0"/>
          </a:p>
          <a:p>
            <a:r>
              <a:rPr lang="cy-GB" dirty="0"/>
              <a:t>It was founded in 1948 by a Welshman and Labour Health Minister, </a:t>
            </a:r>
            <a:r>
              <a:rPr lang="cy-GB" b="1" dirty="0"/>
              <a:t>Aneurin Bevan</a:t>
            </a:r>
            <a:r>
              <a:rPr lang="cy-GB" dirty="0"/>
              <a:t>.</a:t>
            </a:r>
          </a:p>
        </p:txBody>
      </p:sp>
      <p:sp>
        <p:nvSpPr>
          <p:cNvPr id="4" name="Slide Number Placeholder 3"/>
          <p:cNvSpPr>
            <a:spLocks noGrp="1"/>
          </p:cNvSpPr>
          <p:nvPr>
            <p:ph type="sldNum" sz="quarter" idx="12"/>
          </p:nvPr>
        </p:nvSpPr>
        <p:spPr/>
        <p:txBody>
          <a:bodyPr/>
          <a:lstStyle/>
          <a:p>
            <a:fld id="{04657A23-F046-44D7-AC1D-38111E7AC05F}" type="slidenum">
              <a:rPr lang="en-US" smtClean="0"/>
              <a:pPr/>
              <a:t>22</a:t>
            </a:fld>
            <a:endParaRPr lang="en-US"/>
          </a:p>
        </p:txBody>
      </p:sp>
    </p:spTree>
    <p:extLst>
      <p:ext uri="{BB962C8B-B14F-4D97-AF65-F5344CB8AC3E}">
        <p14:creationId xmlns:p14="http://schemas.microsoft.com/office/powerpoint/2010/main" val="127680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3600" dirty="0" err="1">
                <a:solidFill>
                  <a:srgbClr val="0070C0"/>
                </a:solidFill>
                <a:latin typeface="+mn-lt"/>
              </a:rPr>
              <a:t>Moodle</a:t>
            </a:r>
            <a:r>
              <a:rPr lang="cy-GB" sz="3600" dirty="0">
                <a:solidFill>
                  <a:srgbClr val="0070C0"/>
                </a:solidFill>
                <a:latin typeface="+mn-lt"/>
              </a:rPr>
              <a:t> </a:t>
            </a:r>
            <a:r>
              <a:rPr lang="cy-GB" sz="3600" dirty="0" err="1">
                <a:solidFill>
                  <a:srgbClr val="0070C0"/>
                </a:solidFill>
                <a:latin typeface="+mn-lt"/>
              </a:rPr>
              <a:t>activity</a:t>
            </a:r>
            <a:endParaRPr lang="cy-GB" sz="3600" dirty="0">
              <a:solidFill>
                <a:srgbClr val="0070C0"/>
              </a:solidFill>
              <a:latin typeface="+mn-lt"/>
            </a:endParaRPr>
          </a:p>
        </p:txBody>
      </p:sp>
      <p:sp>
        <p:nvSpPr>
          <p:cNvPr id="3" name="Content Placeholder 2"/>
          <p:cNvSpPr>
            <a:spLocks noGrp="1"/>
          </p:cNvSpPr>
          <p:nvPr>
            <p:ph idx="1"/>
          </p:nvPr>
        </p:nvSpPr>
        <p:spPr>
          <a:xfrm>
            <a:off x="457200" y="1837268"/>
            <a:ext cx="8229600" cy="1820332"/>
          </a:xfrm>
        </p:spPr>
        <p:txBody>
          <a:bodyPr/>
          <a:lstStyle/>
          <a:p>
            <a:r>
              <a:rPr lang="cy-GB" dirty="0"/>
              <a:t>Go </a:t>
            </a:r>
            <a:r>
              <a:rPr lang="en-GB" dirty="0"/>
              <a:t>over</a:t>
            </a:r>
            <a:r>
              <a:rPr lang="cy-GB" dirty="0"/>
              <a:t> to the </a:t>
            </a:r>
            <a:r>
              <a:rPr lang="cy-GB" dirty="0" err="1"/>
              <a:t>module</a:t>
            </a:r>
            <a:r>
              <a:rPr lang="cy-GB" dirty="0"/>
              <a:t> </a:t>
            </a:r>
            <a:r>
              <a:rPr lang="cy-GB" dirty="0" err="1"/>
              <a:t>page</a:t>
            </a:r>
            <a:r>
              <a:rPr lang="cy-GB" dirty="0"/>
              <a:t> </a:t>
            </a:r>
            <a:r>
              <a:rPr lang="cy-GB" dirty="0" err="1"/>
              <a:t>and</a:t>
            </a:r>
            <a:r>
              <a:rPr lang="cy-GB" dirty="0"/>
              <a:t> </a:t>
            </a:r>
            <a:r>
              <a:rPr lang="cy-GB" dirty="0" err="1"/>
              <a:t>click</a:t>
            </a:r>
            <a:r>
              <a:rPr lang="cy-GB" dirty="0"/>
              <a:t> </a:t>
            </a:r>
            <a:r>
              <a:rPr lang="cy-GB" dirty="0" err="1"/>
              <a:t>on</a:t>
            </a:r>
            <a:r>
              <a:rPr lang="cy-GB" dirty="0"/>
              <a:t> the </a:t>
            </a:r>
            <a:r>
              <a:rPr lang="cy-GB" dirty="0" err="1"/>
              <a:t>resource</a:t>
            </a:r>
            <a:r>
              <a:rPr lang="cy-GB" dirty="0"/>
              <a:t> </a:t>
            </a:r>
            <a:r>
              <a:rPr lang="cy-GB" dirty="0" err="1"/>
              <a:t>titled</a:t>
            </a:r>
            <a:r>
              <a:rPr lang="cy-GB" dirty="0"/>
              <a:t> ’</a:t>
            </a:r>
            <a:r>
              <a:rPr lang="cy-GB" dirty="0" err="1"/>
              <a:t>Activity</a:t>
            </a:r>
            <a:r>
              <a:rPr lang="cy-GB" dirty="0"/>
              <a:t> </a:t>
            </a:r>
            <a:r>
              <a:rPr lang="cy-GB" dirty="0" err="1"/>
              <a:t>page</a:t>
            </a:r>
            <a:r>
              <a:rPr lang="cy-GB" dirty="0"/>
              <a:t>’, </a:t>
            </a:r>
            <a:r>
              <a:rPr lang="cy-GB" dirty="0" err="1"/>
              <a:t>then</a:t>
            </a:r>
            <a:r>
              <a:rPr lang="cy-GB" dirty="0"/>
              <a:t> </a:t>
            </a:r>
            <a:r>
              <a:rPr lang="en-GB" dirty="0"/>
              <a:t>follow</a:t>
            </a:r>
            <a:r>
              <a:rPr lang="cy-GB" dirty="0"/>
              <a:t> the instructions to complete the </a:t>
            </a:r>
            <a:r>
              <a:rPr lang="cy-GB" dirty="0" err="1"/>
              <a:t>activity</a:t>
            </a:r>
            <a:r>
              <a:rPr lang="cy-GB" dirty="0"/>
              <a:t> </a:t>
            </a:r>
            <a:r>
              <a:rPr lang="cy-GB" dirty="0" err="1"/>
              <a:t>for</a:t>
            </a:r>
            <a:r>
              <a:rPr lang="cy-GB" dirty="0"/>
              <a:t> the </a:t>
            </a:r>
            <a:r>
              <a:rPr lang="cy-GB" dirty="0" err="1"/>
              <a:t>rest</a:t>
            </a:r>
            <a:r>
              <a:rPr lang="cy-GB" dirty="0"/>
              <a:t> of the </a:t>
            </a:r>
            <a:r>
              <a:rPr lang="cy-GB" dirty="0" err="1"/>
              <a:t>session</a:t>
            </a:r>
            <a:r>
              <a:rPr lang="cy-GB" dirty="0"/>
              <a:t>.</a:t>
            </a:r>
          </a:p>
        </p:txBody>
      </p:sp>
      <p:sp>
        <p:nvSpPr>
          <p:cNvPr id="4" name="Slide Number Placeholder 3"/>
          <p:cNvSpPr>
            <a:spLocks noGrp="1"/>
          </p:cNvSpPr>
          <p:nvPr>
            <p:ph type="sldNum" sz="quarter" idx="12"/>
          </p:nvPr>
        </p:nvSpPr>
        <p:spPr/>
        <p:txBody>
          <a:bodyPr/>
          <a:lstStyle/>
          <a:p>
            <a:fld id="{04657A23-F046-44D7-AC1D-38111E7AC05F}" type="slidenum">
              <a:rPr lang="en-US" smtClean="0"/>
              <a:pPr/>
              <a:t>23</a:t>
            </a:fld>
            <a:endParaRPr lang="en-US"/>
          </a:p>
        </p:txBody>
      </p:sp>
    </p:spTree>
    <p:extLst>
      <p:ext uri="{BB962C8B-B14F-4D97-AF65-F5344CB8AC3E}">
        <p14:creationId xmlns:p14="http://schemas.microsoft.com/office/powerpoint/2010/main" val="25124687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624</TotalTime>
  <Words>3363</Words>
  <Application>Microsoft Office PowerPoint</Application>
  <PresentationFormat>On-screen Show (4:3)</PresentationFormat>
  <Paragraphs>256</Paragraphs>
  <Slides>23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Rounded MT Bold</vt:lpstr>
      <vt:lpstr>Calibri</vt:lpstr>
      <vt:lpstr>Myriad Pro</vt:lpstr>
      <vt:lpstr>Verdana</vt:lpstr>
      <vt:lpstr>Wingdings</vt:lpstr>
      <vt:lpstr>20140311PresentationUWTSDTemplate</vt:lpstr>
      <vt:lpstr>BMSK4004  Problem Solving and Decision Making  Introduction  </vt:lpstr>
      <vt:lpstr>Aims &amp; Objectives</vt:lpstr>
      <vt:lpstr>PowerPoint Presentation</vt:lpstr>
      <vt:lpstr>Definition of decision making?</vt:lpstr>
      <vt:lpstr>Problem solving &amp; decision making</vt:lpstr>
      <vt:lpstr>Problem solving &amp; decision making</vt:lpstr>
      <vt:lpstr>Problem Solving…</vt:lpstr>
      <vt:lpstr>Diagnosing Problems</vt:lpstr>
      <vt:lpstr>Problems can be diagnosed through</vt:lpstr>
      <vt:lpstr>Initial Analysis</vt:lpstr>
      <vt:lpstr>What next?</vt:lpstr>
      <vt:lpstr>In Groups</vt:lpstr>
      <vt:lpstr>PowerPoint Presentation</vt:lpstr>
      <vt:lpstr>Creative and Analytical Skills</vt:lpstr>
      <vt:lpstr>Exercise 1 - Dots</vt:lpstr>
      <vt:lpstr>At First Glance</vt:lpstr>
      <vt:lpstr>Mental Agility</vt:lpstr>
      <vt:lpstr>The size of the problem</vt:lpstr>
      <vt:lpstr>Problem Categories</vt:lpstr>
      <vt:lpstr>Problem Solving</vt:lpstr>
      <vt:lpstr>Scope &amp; Impact</vt:lpstr>
      <vt:lpstr>The NHS:  Principles and Inception</vt:lpstr>
      <vt:lpstr>Moodle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Ernest Ovia</cp:lastModifiedBy>
  <cp:revision>52</cp:revision>
  <dcterms:created xsi:type="dcterms:W3CDTF">2017-12-11T18:00:04Z</dcterms:created>
  <dcterms:modified xsi:type="dcterms:W3CDTF">2020-04-27T15:34:57Z</dcterms:modified>
</cp:coreProperties>
</file>