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5" r:id="rId5"/>
    <p:sldId id="266" r:id="rId6"/>
    <p:sldId id="267" r:id="rId7"/>
    <p:sldId id="268" r:id="rId8"/>
    <p:sldId id="259" r:id="rId9"/>
    <p:sldId id="262" r:id="rId10"/>
    <p:sldId id="263" r:id="rId11"/>
    <p:sldId id="264"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2016" y="-1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F6508946-C098-423C-AF01-6A24FEEB2BED}" type="datetimeFigureOut">
              <a:rPr lang="en-GB" smtClean="0"/>
              <a:t>08/07/2016</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DFED4BF-9E1C-4873-AB80-EC1F58726CDA}" type="slidenum">
              <a:rPr lang="en-GB" smtClean="0"/>
              <a:t>‹#›</a:t>
            </a:fld>
            <a:endParaRPr lang="en-GB"/>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GB" smtClean="0"/>
              <a:t>Click to edit Master title style</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6508946-C098-423C-AF01-6A24FEEB2BED}" type="datetimeFigureOut">
              <a:rPr lang="en-GB" smtClean="0"/>
              <a:t>08/07/2016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ED4BF-9E1C-4873-AB80-EC1F58726CDA}" type="slidenum">
              <a:rPr lang="en-GB" smtClean="0"/>
              <a:t>‹#›</a:t>
            </a:fld>
            <a:endParaRPr lang="en-GB"/>
          </a:p>
        </p:txBody>
      </p:sp>
      <p:sp>
        <p:nvSpPr>
          <p:cNvPr id="11" name="Title 10"/>
          <p:cNvSpPr>
            <a:spLocks noGrp="1"/>
          </p:cNvSpPr>
          <p:nvPr>
            <p:ph type="title"/>
          </p:nvPr>
        </p:nvSpPr>
        <p:spPr/>
        <p:txBody>
          <a:bodyPr/>
          <a:lstStyle/>
          <a:p>
            <a:r>
              <a:rPr lang="en-GB" smtClean="0"/>
              <a:t>Click to edit Master title style</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n-GB" smtClean="0"/>
              <a:t>Click to edit Master title style</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F6508946-C098-423C-AF01-6A24FEEB2BED}" type="datetimeFigureOut">
              <a:rPr lang="en-GB" smtClean="0"/>
              <a:t>08/07/2016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ED4BF-9E1C-4873-AB80-EC1F58726CDA}"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6508946-C098-423C-AF01-6A24FEEB2BED}" type="datetimeFigureOut">
              <a:rPr lang="en-GB" smtClean="0"/>
              <a:t>08/07/2016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FED4BF-9E1C-4873-AB80-EC1F58726CDA}" type="slidenum">
              <a:rPr lang="en-GB" smtClean="0"/>
              <a:t>‹#›</a:t>
            </a:fld>
            <a:endParaRPr lang="en-GB"/>
          </a:p>
        </p:txBody>
      </p:sp>
      <p:sp>
        <p:nvSpPr>
          <p:cNvPr id="12" name="Title 11"/>
          <p:cNvSpPr>
            <a:spLocks noGrp="1"/>
          </p:cNvSpPr>
          <p:nvPr>
            <p:ph type="title"/>
          </p:nvPr>
        </p:nvSpPr>
        <p:spPr/>
        <p:txBody>
          <a:bodyPr/>
          <a:lstStyle>
            <a:lvl1pPr>
              <a:defRPr>
                <a:solidFill>
                  <a:schemeClr val="tx2"/>
                </a:solidFill>
              </a:defRPr>
            </a:lvl1pPr>
          </a:lstStyle>
          <a:p>
            <a:r>
              <a:rPr lang="en-GB" smtClean="0"/>
              <a:t>Click to edit Master title style</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F6508946-C098-423C-AF01-6A24FEEB2BED}" type="datetimeFigureOut">
              <a:rPr lang="en-GB" smtClean="0"/>
              <a:t>08/07/2016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FED4BF-9E1C-4873-AB80-EC1F58726CDA}" type="slidenum">
              <a:rPr lang="en-GB" smtClean="0"/>
              <a:t>‹#›</a:t>
            </a:fld>
            <a:endParaRPr lang="en-GB"/>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F6508946-C098-423C-AF01-6A24FEEB2BED}" type="datetimeFigureOut">
              <a:rPr lang="en-GB" smtClean="0"/>
              <a:t>08/07/2016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FED4BF-9E1C-4873-AB80-EC1F58726CDA}" type="slidenum">
              <a:rPr lang="en-GB" smtClean="0"/>
              <a:t>‹#›</a:t>
            </a:fld>
            <a:endParaRPr lang="en-GB"/>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508946-C098-423C-AF01-6A24FEEB2BED}" type="datetimeFigureOut">
              <a:rPr lang="en-GB" smtClean="0"/>
              <a:t>08/07/2016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FED4BF-9E1C-4873-AB80-EC1F58726CDA}"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n-GB" smtClean="0"/>
              <a:t>Click to edit Master title style</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6508946-C098-423C-AF01-6A24FEEB2BED}" type="datetimeFigureOut">
              <a:rPr lang="en-GB" smtClean="0"/>
              <a:t>08/07/2016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FED4BF-9E1C-4873-AB80-EC1F58726CDA}"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n-GB" smtClean="0"/>
              <a:t>Click to edit Master title style</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6508946-C098-423C-AF01-6A24FEEB2BED}" type="datetimeFigureOut">
              <a:rPr lang="en-GB" smtClean="0"/>
              <a:t>08/07/2016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FED4BF-9E1C-4873-AB80-EC1F58726CDA}"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6508946-C098-423C-AF01-6A24FEEB2BED}" type="datetimeFigureOut">
              <a:rPr lang="en-GB" smtClean="0"/>
              <a:t>08/07/2016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ED4BF-9E1C-4873-AB80-EC1F58726CDA}" type="slidenum">
              <a:rPr lang="en-GB" smtClean="0"/>
              <a:t>‹#›</a:t>
            </a:fld>
            <a:endParaRPr lang="en-GB"/>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6508946-C098-423C-AF01-6A24FEEB2BED}" type="datetimeFigureOut">
              <a:rPr lang="en-GB" smtClean="0"/>
              <a:t>08/07/2016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ED4BF-9E1C-4873-AB80-EC1F58726CDA}" type="slidenum">
              <a:rPr lang="en-GB" smtClean="0"/>
              <a:t>‹#›</a:t>
            </a:fld>
            <a:endParaRPr lang="en-GB"/>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n-GB" smtClean="0"/>
              <a:t>Click to edit Master title style</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F6508946-C098-423C-AF01-6A24FEEB2BED}" type="datetimeFigureOut">
              <a:rPr lang="en-GB" smtClean="0"/>
              <a:t>08/07/2016</a:t>
            </a:fld>
            <a:endParaRPr lang="en-GB"/>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GB"/>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2DFED4BF-9E1C-4873-AB80-EC1F58726CDA}"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Finding Key Points and Note-making</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063327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Before making notes, you need to find the main ideas in a text.  One of these is often, but not always, in the first sentence of a paragraph.</a:t>
            </a:r>
          </a:p>
          <a:p>
            <a:endParaRPr lang="en-GB" dirty="0"/>
          </a:p>
        </p:txBody>
      </p:sp>
      <p:sp>
        <p:nvSpPr>
          <p:cNvPr id="2" name="Title 1"/>
          <p:cNvSpPr>
            <a:spLocks noGrp="1"/>
          </p:cNvSpPr>
          <p:nvPr>
            <p:ph type="title"/>
          </p:nvPr>
        </p:nvSpPr>
        <p:spPr/>
        <p:txBody>
          <a:bodyPr/>
          <a:lstStyle/>
          <a:p>
            <a:r>
              <a:rPr lang="en-GB" dirty="0" smtClean="0"/>
              <a:t>Finding key points</a:t>
            </a:r>
            <a:endParaRPr lang="en-GB" dirty="0"/>
          </a:p>
        </p:txBody>
      </p:sp>
    </p:spTree>
    <p:extLst>
      <p:ext uri="{BB962C8B-B14F-4D97-AF65-F5344CB8AC3E}">
        <p14:creationId xmlns:p14="http://schemas.microsoft.com/office/powerpoint/2010/main" val="415167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When preparing to write an essay, you have to search for information and ideas relevant to your subject.  Therefore, the key points that you select must relate to the topic.  </a:t>
            </a:r>
          </a:p>
          <a:p>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898278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Read the paragraph on handout 1, about the growing market for products designed for older people, and underline two key points.  Then choose a title for the paragraph.</a:t>
            </a:r>
            <a:endParaRPr lang="en-US" dirty="0"/>
          </a:p>
        </p:txBody>
      </p:sp>
      <p:sp>
        <p:nvSpPr>
          <p:cNvPr id="3" name="Title 2"/>
          <p:cNvSpPr>
            <a:spLocks noGrp="1"/>
          </p:cNvSpPr>
          <p:nvPr>
            <p:ph type="title"/>
          </p:nvPr>
        </p:nvSpPr>
        <p:spPr/>
        <p:txBody>
          <a:bodyPr/>
          <a:lstStyle/>
          <a:p>
            <a:r>
              <a:rPr lang="en-US" dirty="0" smtClean="0"/>
              <a:t>Finding Key Points</a:t>
            </a:r>
            <a:endParaRPr lang="en-US" dirty="0"/>
          </a:p>
        </p:txBody>
      </p:sp>
    </p:spTree>
    <p:extLst>
      <p:ext uri="{BB962C8B-B14F-4D97-AF65-F5344CB8AC3E}">
        <p14:creationId xmlns:p14="http://schemas.microsoft.com/office/powerpoint/2010/main" val="3088085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Marketing to the Older Generation</a:t>
            </a:r>
          </a:p>
          <a:p>
            <a:r>
              <a:rPr lang="en-US" dirty="0" smtClean="0"/>
              <a:t>Selling to Retired People</a:t>
            </a:r>
          </a:p>
          <a:p>
            <a:r>
              <a:rPr lang="en-US" dirty="0" smtClean="0"/>
              <a:t>An Ageing Market</a:t>
            </a:r>
            <a:endParaRPr lang="en-US" dirty="0"/>
          </a:p>
        </p:txBody>
      </p:sp>
      <p:sp>
        <p:nvSpPr>
          <p:cNvPr id="3" name="Title 2"/>
          <p:cNvSpPr>
            <a:spLocks noGrp="1"/>
          </p:cNvSpPr>
          <p:nvPr>
            <p:ph type="title"/>
          </p:nvPr>
        </p:nvSpPr>
        <p:spPr/>
        <p:txBody>
          <a:bodyPr/>
          <a:lstStyle/>
          <a:p>
            <a:r>
              <a:rPr lang="en-US" dirty="0" smtClean="0"/>
              <a:t>Essay Title Examples</a:t>
            </a:r>
            <a:endParaRPr lang="en-US" dirty="0"/>
          </a:p>
        </p:txBody>
      </p:sp>
    </p:spTree>
    <p:extLst>
      <p:ext uri="{BB962C8B-B14F-4D97-AF65-F5344CB8AC3E}">
        <p14:creationId xmlns:p14="http://schemas.microsoft.com/office/powerpoint/2010/main" val="1217158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GB" dirty="0"/>
          </a:p>
          <a:p>
            <a:r>
              <a:rPr lang="en-US" dirty="0"/>
              <a:t>(a) 	The generation born after the Second World War, </a:t>
            </a:r>
            <a:r>
              <a:rPr lang="en-US" dirty="0" smtClean="0"/>
              <a:t>	sometimes </a:t>
            </a:r>
            <a:r>
              <a:rPr lang="en-US" dirty="0"/>
              <a:t>called the baby boomers, are now </a:t>
            </a:r>
            <a:r>
              <a:rPr lang="en-US" dirty="0" smtClean="0"/>
              <a:t>	reaching </a:t>
            </a:r>
            <a:r>
              <a:rPr lang="en-US" dirty="0"/>
              <a:t>retirement age, and businesses are </a:t>
            </a:r>
            <a:r>
              <a:rPr lang="en-US" dirty="0" smtClean="0"/>
              <a:t>	starting </a:t>
            </a:r>
            <a:r>
              <a:rPr lang="en-US" dirty="0"/>
              <a:t>to realise that they are a wealthier </a:t>
            </a:r>
            <a:r>
              <a:rPr lang="en-US" dirty="0" smtClean="0"/>
              <a:t>	market </a:t>
            </a:r>
            <a:r>
              <a:rPr lang="en-US" dirty="0"/>
              <a:t>than any previous retirement group.</a:t>
            </a:r>
            <a:endParaRPr lang="en-GB" dirty="0"/>
          </a:p>
          <a:p>
            <a:endParaRPr lang="en-GB" dirty="0"/>
          </a:p>
          <a:p>
            <a:endParaRPr lang="en-US" dirty="0"/>
          </a:p>
        </p:txBody>
      </p:sp>
      <p:sp>
        <p:nvSpPr>
          <p:cNvPr id="3" name="Title 2"/>
          <p:cNvSpPr>
            <a:spLocks noGrp="1"/>
          </p:cNvSpPr>
          <p:nvPr>
            <p:ph type="title"/>
          </p:nvPr>
        </p:nvSpPr>
        <p:spPr/>
        <p:txBody>
          <a:bodyPr/>
          <a:lstStyle/>
          <a:p>
            <a:r>
              <a:rPr lang="en-US" dirty="0"/>
              <a:t>Key Points</a:t>
            </a:r>
            <a:r>
              <a:rPr lang="en-GB" dirty="0"/>
              <a:t/>
            </a:r>
            <a:br>
              <a:rPr lang="en-GB" dirty="0"/>
            </a:br>
            <a:endParaRPr lang="en-US" dirty="0"/>
          </a:p>
        </p:txBody>
      </p:sp>
    </p:spTree>
    <p:extLst>
      <p:ext uri="{BB962C8B-B14F-4D97-AF65-F5344CB8AC3E}">
        <p14:creationId xmlns:p14="http://schemas.microsoft.com/office/powerpoint/2010/main" val="791855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(b)	There are, however, certain difficulties in selling </a:t>
            </a:r>
            <a:r>
              <a:rPr lang="en-US" dirty="0" smtClean="0"/>
              <a:t>	to </a:t>
            </a:r>
            <a:r>
              <a:rPr lang="en-US" dirty="0"/>
              <a:t>this market.  Some customers resent being </a:t>
            </a:r>
            <a:r>
              <a:rPr lang="en-US" dirty="0" smtClean="0"/>
              <a:t>	addressed </a:t>
            </a:r>
            <a:r>
              <a:rPr lang="en-US" dirty="0"/>
              <a:t>as ‘old’ since they see themselves are </a:t>
            </a:r>
            <a:r>
              <a:rPr lang="en-US" dirty="0" smtClean="0"/>
              <a:t>	more </a:t>
            </a:r>
            <a:r>
              <a:rPr lang="en-US" dirty="0"/>
              <a:t>youthful, while there is a huge variation in </a:t>
            </a:r>
            <a:r>
              <a:rPr lang="en-US" dirty="0" smtClean="0"/>
              <a:t>	the </a:t>
            </a:r>
            <a:r>
              <a:rPr lang="en-US" dirty="0"/>
              <a:t>profile of the baby boomers.</a:t>
            </a:r>
            <a:endParaRPr lang="en-GB" dirty="0"/>
          </a:p>
          <a:p>
            <a:endParaRPr lang="en-US" dirty="0"/>
          </a:p>
        </p:txBody>
      </p:sp>
      <p:sp>
        <p:nvSpPr>
          <p:cNvPr id="3" name="Title 2"/>
          <p:cNvSpPr>
            <a:spLocks noGrp="1"/>
          </p:cNvSpPr>
          <p:nvPr>
            <p:ph type="title"/>
          </p:nvPr>
        </p:nvSpPr>
        <p:spPr/>
        <p:txBody>
          <a:bodyPr/>
          <a:lstStyle/>
          <a:p>
            <a:r>
              <a:rPr lang="en-US" dirty="0"/>
              <a:t>Key Points</a:t>
            </a:r>
            <a:r>
              <a:rPr lang="en-GB" dirty="0"/>
              <a:t/>
            </a:r>
            <a:br>
              <a:rPr lang="en-GB" dirty="0"/>
            </a:br>
            <a:endParaRPr lang="en-US" dirty="0"/>
          </a:p>
        </p:txBody>
      </p:sp>
    </p:spTree>
    <p:extLst>
      <p:ext uri="{BB962C8B-B14F-4D97-AF65-F5344CB8AC3E}">
        <p14:creationId xmlns:p14="http://schemas.microsoft.com/office/powerpoint/2010/main" val="2083280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You are given an essay title:  ‘Does the state have a role in promoting public health?’</a:t>
            </a:r>
          </a:p>
          <a:p>
            <a:endParaRPr lang="en-GB" dirty="0" smtClean="0"/>
          </a:p>
          <a:p>
            <a:r>
              <a:rPr lang="en-GB" dirty="0" smtClean="0"/>
              <a:t>Read the article </a:t>
            </a:r>
            <a:r>
              <a:rPr lang="en-GB" dirty="0" smtClean="0"/>
              <a:t>in hand-out 3, and </a:t>
            </a:r>
            <a:r>
              <a:rPr lang="en-GB" dirty="0" smtClean="0"/>
              <a:t>underline FIVE key points that relate to the essay subject.</a:t>
            </a:r>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4152430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Currently over two-thirds of Americans are believed to be either overweight or obese, but recently it has been discovered that the situation may have stabilised. </a:t>
            </a:r>
          </a:p>
          <a:p>
            <a:r>
              <a:rPr lang="en-GB" dirty="0" smtClean="0"/>
              <a:t>This trend may have important consequences for the health care system: according to a recent study (Finkelstein et al, 2009) an obese American is likely to cost the system over 40 per cent more than someone with normal weight.</a:t>
            </a:r>
            <a:endParaRPr lang="en-GB" dirty="0"/>
          </a:p>
        </p:txBody>
      </p:sp>
      <p:sp>
        <p:nvSpPr>
          <p:cNvPr id="2" name="Title 1"/>
          <p:cNvSpPr>
            <a:spLocks noGrp="1"/>
          </p:cNvSpPr>
          <p:nvPr>
            <p:ph type="title"/>
          </p:nvPr>
        </p:nvSpPr>
        <p:spPr/>
        <p:txBody>
          <a:bodyPr/>
          <a:lstStyle/>
          <a:p>
            <a:r>
              <a:rPr lang="en-GB" dirty="0" smtClean="0"/>
              <a:t>Key points:</a:t>
            </a:r>
            <a:endParaRPr lang="en-GB" dirty="0"/>
          </a:p>
        </p:txBody>
      </p:sp>
    </p:spTree>
    <p:extLst>
      <p:ext uri="{BB962C8B-B14F-4D97-AF65-F5344CB8AC3E}">
        <p14:creationId xmlns:p14="http://schemas.microsoft.com/office/powerpoint/2010/main" val="1731801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……..but medical researchers still struggle to understand the basic causes of the problem, which is that obesity in America is now three times greater than fifty years ago.</a:t>
            </a:r>
          </a:p>
          <a:p>
            <a:r>
              <a:rPr lang="en-GB" dirty="0" smtClean="0"/>
              <a:t>those with irregular and badly paid employment are more likely to eat what is convenient and tasty ……Another possibility is that food now is cheaper relative to income……fewer calories are used in doing domestic chores around the house</a:t>
            </a:r>
            <a:endParaRPr lang="en-GB" dirty="0"/>
          </a:p>
        </p:txBody>
      </p:sp>
      <p:sp>
        <p:nvSpPr>
          <p:cNvPr id="2" name="Title 1"/>
          <p:cNvSpPr>
            <a:spLocks noGrp="1"/>
          </p:cNvSpPr>
          <p:nvPr>
            <p:ph type="title"/>
          </p:nvPr>
        </p:nvSpPr>
        <p:spPr/>
        <p:txBody>
          <a:bodyPr/>
          <a:lstStyle/>
          <a:p>
            <a:r>
              <a:rPr lang="en-GB" dirty="0" smtClean="0"/>
              <a:t>Key points:</a:t>
            </a:r>
            <a:endParaRPr lang="en-GB" dirty="0"/>
          </a:p>
        </p:txBody>
      </p:sp>
    </p:spTree>
    <p:extLst>
      <p:ext uri="{BB962C8B-B14F-4D97-AF65-F5344CB8AC3E}">
        <p14:creationId xmlns:p14="http://schemas.microsoft.com/office/powerpoint/2010/main" val="940869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Although Americans often dislike being told what to do by their government, these campaigns may finally be having an effect. </a:t>
            </a:r>
            <a:endParaRPr lang="en-GB" dirty="0"/>
          </a:p>
        </p:txBody>
      </p:sp>
      <p:sp>
        <p:nvSpPr>
          <p:cNvPr id="2" name="Title 1"/>
          <p:cNvSpPr>
            <a:spLocks noGrp="1"/>
          </p:cNvSpPr>
          <p:nvPr>
            <p:ph type="title"/>
          </p:nvPr>
        </p:nvSpPr>
        <p:spPr/>
        <p:txBody>
          <a:bodyPr/>
          <a:lstStyle/>
          <a:p>
            <a:r>
              <a:rPr lang="en-GB" dirty="0" smtClean="0"/>
              <a:t>Key points:</a:t>
            </a:r>
            <a:endParaRPr lang="en-GB" dirty="0"/>
          </a:p>
        </p:txBody>
      </p:sp>
    </p:spTree>
    <p:extLst>
      <p:ext uri="{BB962C8B-B14F-4D97-AF65-F5344CB8AC3E}">
        <p14:creationId xmlns:p14="http://schemas.microsoft.com/office/powerpoint/2010/main" val="11581317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Hardcover">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Hardcover.thmx</Template>
  <TotalTime>56</TotalTime>
  <Words>359</Words>
  <Application>Microsoft Macintosh PowerPoint</Application>
  <PresentationFormat>On-screen Show (4:3)</PresentationFormat>
  <Paragraphs>26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Hardcover</vt:lpstr>
      <vt:lpstr>Finding Key Points and Note-making</vt:lpstr>
      <vt:lpstr>Finding key points</vt:lpstr>
      <vt:lpstr>PowerPoint Presentation</vt:lpstr>
      <vt:lpstr>Finding Key Points</vt:lpstr>
      <vt:lpstr>Essay Title Examples</vt:lpstr>
      <vt:lpstr>Key Points </vt:lpstr>
      <vt:lpstr>Key Points </vt:lpstr>
      <vt:lpstr>PowerPoint Presentation</vt:lpstr>
      <vt:lpstr>Key points:</vt:lpstr>
      <vt:lpstr>Key points:</vt:lpstr>
      <vt:lpstr>Key points: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Finding Key Points and Note-making</dc:title>
  <dc:creator>Administrator</dc:creator>
  <cp:lastModifiedBy>S P</cp:lastModifiedBy>
  <cp:revision>6</cp:revision>
  <dcterms:created xsi:type="dcterms:W3CDTF">2015-08-21T07:08:02Z</dcterms:created>
  <dcterms:modified xsi:type="dcterms:W3CDTF">2016-07-08T08:22:10Z</dcterms:modified>
</cp:coreProperties>
</file>