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68"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346" autoAdjust="0"/>
  </p:normalViewPr>
  <p:slideViewPr>
    <p:cSldViewPr>
      <p:cViewPr varScale="1">
        <p:scale>
          <a:sx n="57" d="100"/>
          <a:sy n="57" d="100"/>
        </p:scale>
        <p:origin x="-86" y="-509"/>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94E37-D298-4D8B-A982-B0724E04F6D4}" type="datetimeFigureOut">
              <a:rPr lang="en-GB" smtClean="0"/>
              <a:t>19/04/2026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E79D9A-605E-41BB-86E3-DC3D156E57A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E79D9A-605E-41BB-86E3-DC3D156E57A1}" type="slidenum">
              <a:rPr lang="en-GB" smtClean="0"/>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E79D9A-605E-41BB-86E3-DC3D156E57A1}" type="slidenum">
              <a:rPr lang="en-GB" smtClean="0"/>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844BA518-18ED-4435-A996-D610DF59200E}" type="datetimeFigureOut">
              <a:rPr lang="en-GB" smtClean="0"/>
              <a:t>19/04/2026</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23C07467-5366-4FAA-A52D-8804FC6FAF24}"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844BA518-18ED-4435-A996-D610DF59200E}" type="datetimeFigureOut">
              <a:rPr lang="en-GB" smtClean="0"/>
              <a:t>19/04/2026</a:t>
            </a:fld>
            <a:endParaRPr lang="en-GB"/>
          </a:p>
        </p:txBody>
      </p:sp>
      <p:sp>
        <p:nvSpPr>
          <p:cNvPr id="9" name="Slide Number Placeholder 8"/>
          <p:cNvSpPr>
            <a:spLocks noGrp="1"/>
          </p:cNvSpPr>
          <p:nvPr>
            <p:ph type="sldNum" sz="quarter" idx="15"/>
          </p:nvPr>
        </p:nvSpPr>
        <p:spPr/>
        <p:txBody>
          <a:bodyPr rtlCol="0"/>
          <a:lstStyle/>
          <a:p>
            <a:fld id="{23C07467-5366-4FAA-A52D-8804FC6FAF24}"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844BA518-18ED-4435-A996-D610DF59200E}" type="datetimeFigureOut">
              <a:rPr lang="en-GB" smtClean="0"/>
              <a:t>19/04/2026</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23C07467-5366-4FAA-A52D-8804FC6FAF24}"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44BA518-18ED-4435-A996-D610DF59200E}"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C07467-5366-4FAA-A52D-8804FC6FAF24}"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844BA518-18ED-4435-A996-D610DF59200E}" type="datetimeFigureOut">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C07467-5366-4FAA-A52D-8804FC6FAF24}"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844BA518-18ED-4435-A996-D610DF59200E}" type="datetimeFigureOut">
              <a:rPr lang="en-GB" smtClean="0"/>
              <a:t>19/04/2026</a:t>
            </a:fld>
            <a:endParaRPr lang="en-GB"/>
          </a:p>
        </p:txBody>
      </p:sp>
      <p:sp>
        <p:nvSpPr>
          <p:cNvPr id="7" name="Slide Number Placeholder 6"/>
          <p:cNvSpPr>
            <a:spLocks noGrp="1"/>
          </p:cNvSpPr>
          <p:nvPr>
            <p:ph type="sldNum" sz="quarter" idx="11"/>
          </p:nvPr>
        </p:nvSpPr>
        <p:spPr/>
        <p:txBody>
          <a:bodyPr rtlCol="0"/>
          <a:lstStyle/>
          <a:p>
            <a:fld id="{23C07467-5366-4FAA-A52D-8804FC6FAF24}"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4BA518-18ED-4435-A996-D610DF59200E}" type="datetimeFigureOut">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C07467-5366-4FAA-A52D-8804FC6FAF2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844BA518-18ED-4435-A996-D610DF59200E}" type="datetimeFigureOut">
              <a:rPr lang="en-GB" smtClean="0"/>
              <a:t>19/04/2026</a:t>
            </a:fld>
            <a:endParaRPr lang="en-GB"/>
          </a:p>
        </p:txBody>
      </p:sp>
      <p:sp>
        <p:nvSpPr>
          <p:cNvPr id="22" name="Slide Number Placeholder 21"/>
          <p:cNvSpPr>
            <a:spLocks noGrp="1"/>
          </p:cNvSpPr>
          <p:nvPr>
            <p:ph type="sldNum" sz="quarter" idx="15"/>
          </p:nvPr>
        </p:nvSpPr>
        <p:spPr/>
        <p:txBody>
          <a:bodyPr rtlCol="0"/>
          <a:lstStyle/>
          <a:p>
            <a:fld id="{23C07467-5366-4FAA-A52D-8804FC6FAF24}"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844BA518-18ED-4435-A996-D610DF59200E}" type="datetimeFigureOut">
              <a:rPr lang="en-GB" smtClean="0"/>
              <a:t>19/04/2026</a:t>
            </a:fld>
            <a:endParaRPr lang="en-GB"/>
          </a:p>
        </p:txBody>
      </p:sp>
      <p:sp>
        <p:nvSpPr>
          <p:cNvPr id="18" name="Slide Number Placeholder 17"/>
          <p:cNvSpPr>
            <a:spLocks noGrp="1"/>
          </p:cNvSpPr>
          <p:nvPr>
            <p:ph type="sldNum" sz="quarter" idx="11"/>
          </p:nvPr>
        </p:nvSpPr>
        <p:spPr/>
        <p:txBody>
          <a:bodyPr rtlCol="0"/>
          <a:lstStyle/>
          <a:p>
            <a:fld id="{23C07467-5366-4FAA-A52D-8804FC6FAF24}"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4BA518-18ED-4435-A996-D610DF59200E}"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07467-5366-4FAA-A52D-8804FC6FAF2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44BA518-18ED-4435-A996-D610DF59200E}"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C07467-5366-4FAA-A52D-8804FC6FAF2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44BA518-18ED-4435-A996-D610DF59200E}" type="datetimeFigureOut">
              <a:rPr lang="en-GB" smtClean="0"/>
              <a:t>19/04/2026</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23C07467-5366-4FAA-A52D-8804FC6FAF2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476672"/>
            <a:ext cx="7272808" cy="1083986"/>
          </a:xfrm>
        </p:spPr>
        <p:txBody>
          <a:bodyPr>
            <a:normAutofit/>
          </a:bodyPr>
          <a:lstStyle/>
          <a:p>
            <a:r>
              <a:rPr lang="en-GB" sz="4000" dirty="0" smtClean="0">
                <a:latin typeface="Calibri" pitchFamily="34" charset="0"/>
                <a:cs typeface="Calibri" pitchFamily="34" charset="0"/>
              </a:rPr>
              <a:t>Is </a:t>
            </a:r>
            <a:r>
              <a:rPr lang="en-GB" sz="4000" dirty="0" err="1" smtClean="0">
                <a:latin typeface="Calibri" pitchFamily="34" charset="0"/>
                <a:cs typeface="Calibri" pitchFamily="34" charset="0"/>
              </a:rPr>
              <a:t>speciesism</a:t>
            </a:r>
            <a:r>
              <a:rPr lang="en-GB" sz="4000" dirty="0" smtClean="0">
                <a:latin typeface="Calibri" pitchFamily="34" charset="0"/>
                <a:cs typeface="Calibri" pitchFamily="34" charset="0"/>
              </a:rPr>
              <a:t> morally justifiable?</a:t>
            </a:r>
            <a:endParaRPr lang="en-GB" sz="4000" dirty="0">
              <a:latin typeface="Calibri" pitchFamily="34" charset="0"/>
              <a:cs typeface="Calibri" pitchFamily="34" charset="0"/>
            </a:endParaRPr>
          </a:p>
        </p:txBody>
      </p:sp>
      <p:sp>
        <p:nvSpPr>
          <p:cNvPr id="5" name="TextBox 4"/>
          <p:cNvSpPr txBox="1"/>
          <p:nvPr/>
        </p:nvSpPr>
        <p:spPr>
          <a:xfrm>
            <a:off x="1835696" y="116632"/>
            <a:ext cx="6984776" cy="369332"/>
          </a:xfrm>
          <a:prstGeom prst="rect">
            <a:avLst/>
          </a:prstGeom>
          <a:noFill/>
        </p:spPr>
        <p:txBody>
          <a:bodyPr wrap="square" rtlCol="0">
            <a:spAutoFit/>
          </a:bodyPr>
          <a:lstStyle/>
          <a:p>
            <a:r>
              <a:rPr lang="en-GB" dirty="0" smtClean="0"/>
              <a:t>Name: Ali Ejaz                    Module: Ethics of Life and Death</a:t>
            </a:r>
            <a:endParaRPr lang="en-GB" dirty="0"/>
          </a:p>
        </p:txBody>
      </p:sp>
      <p:pic>
        <p:nvPicPr>
          <p:cNvPr id="26626" name="Picture 2" descr="speciesism"/>
          <p:cNvPicPr>
            <a:picLocks noChangeAspect="1" noChangeArrowheads="1"/>
          </p:cNvPicPr>
          <p:nvPr/>
        </p:nvPicPr>
        <p:blipFill>
          <a:blip r:embed="rId2" cstate="print"/>
          <a:srcRect/>
          <a:stretch>
            <a:fillRect/>
          </a:stretch>
        </p:blipFill>
        <p:spPr bwMode="auto">
          <a:xfrm>
            <a:off x="3779912" y="1700808"/>
            <a:ext cx="4752528" cy="3635619"/>
          </a:xfrm>
          <a:prstGeom prst="rect">
            <a:avLst/>
          </a:prstGeom>
          <a:noFill/>
        </p:spPr>
      </p:pic>
      <p:sp>
        <p:nvSpPr>
          <p:cNvPr id="7" name="TextBox 6"/>
          <p:cNvSpPr txBox="1"/>
          <p:nvPr/>
        </p:nvSpPr>
        <p:spPr>
          <a:xfrm>
            <a:off x="3779912" y="5373216"/>
            <a:ext cx="4968552" cy="584775"/>
          </a:xfrm>
          <a:prstGeom prst="rect">
            <a:avLst/>
          </a:prstGeom>
          <a:noFill/>
        </p:spPr>
        <p:txBody>
          <a:bodyPr wrap="square" rtlCol="0">
            <a:spAutoFit/>
          </a:bodyPr>
          <a:lstStyle/>
          <a:p>
            <a:r>
              <a:rPr lang="en-GB" sz="1600" dirty="0" smtClean="0">
                <a:latin typeface="Calibri" pitchFamily="34" charset="0"/>
                <a:cs typeface="Calibri" pitchFamily="34" charset="0"/>
              </a:rPr>
              <a:t>1. Image: depiction of human and animal on weighing scales</a:t>
            </a:r>
            <a:endParaRPr lang="en-GB" sz="1600" dirty="0">
              <a:latin typeface="Calibri" pitchFamily="34" charset="0"/>
              <a:cs typeface="Calibri" pitchFamily="34" charset="0"/>
            </a:endParaRPr>
          </a:p>
        </p:txBody>
      </p:sp>
      <p:sp>
        <p:nvSpPr>
          <p:cNvPr id="8" name="TextBox 7"/>
          <p:cNvSpPr txBox="1"/>
          <p:nvPr/>
        </p:nvSpPr>
        <p:spPr>
          <a:xfrm>
            <a:off x="323528" y="6027003"/>
            <a:ext cx="8568952" cy="830997"/>
          </a:xfrm>
          <a:prstGeom prst="rect">
            <a:avLst/>
          </a:prstGeom>
          <a:noFill/>
        </p:spPr>
        <p:txBody>
          <a:bodyPr wrap="square" rtlCol="0">
            <a:spAutoFit/>
          </a:bodyPr>
          <a:lstStyle/>
          <a:p>
            <a:r>
              <a:rPr lang="en-GB" sz="1600" dirty="0" smtClean="0">
                <a:latin typeface="Calibri" pitchFamily="34" charset="0"/>
                <a:cs typeface="Calibri" pitchFamily="34" charset="0"/>
              </a:rPr>
              <a:t>1. UCLA Animal Law Program, ‘Examining the Impact of Laws on Animals and Legal Advocacy to Protect Animals: Fundraising for the Animal History Museum’, </a:t>
            </a:r>
            <a:r>
              <a:rPr lang="en-GB" sz="1600" i="1" dirty="0" smtClean="0">
                <a:latin typeface="Calibri" pitchFamily="34" charset="0"/>
                <a:cs typeface="Calibri" pitchFamily="34" charset="0"/>
              </a:rPr>
              <a:t>UCLA Animal Law</a:t>
            </a:r>
            <a:r>
              <a:rPr lang="en-GB" sz="1600" dirty="0" smtClean="0">
                <a:latin typeface="Calibri" pitchFamily="34" charset="0"/>
                <a:cs typeface="Calibri" pitchFamily="34" charset="0"/>
              </a:rPr>
              <a:t> (12 September 2013) &lt;https://uclaanimallaw.wordpress.com/&gt; [accessed 15 April 2026].</a:t>
            </a:r>
            <a:endParaRPr lang="en-GB" sz="1600" dirty="0">
              <a:latin typeface="Calibri" pitchFamily="34" charset="0"/>
              <a:cs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467600" cy="1143000"/>
          </a:xfrm>
        </p:spPr>
        <p:txBody>
          <a:bodyPr/>
          <a:lstStyle/>
          <a:p>
            <a:r>
              <a:rPr lang="en-GB" dirty="0" smtClean="0">
                <a:latin typeface="Calibri" pitchFamily="34" charset="0"/>
                <a:cs typeface="Calibri" pitchFamily="34" charset="0"/>
              </a:rPr>
              <a:t>Abstract</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1412776"/>
            <a:ext cx="7467600" cy="4873752"/>
          </a:xfrm>
        </p:spPr>
        <p:txBody>
          <a:bodyPr>
            <a:normAutofit lnSpcReduction="10000"/>
          </a:bodyPr>
          <a:lstStyle/>
          <a:p>
            <a:pPr>
              <a:buNone/>
            </a:pPr>
            <a:endParaRPr lang="en-GB" dirty="0" smtClean="0"/>
          </a:p>
          <a:p>
            <a:pPr>
              <a:buNone/>
            </a:pPr>
            <a:r>
              <a:rPr lang="en-GB" dirty="0" smtClean="0"/>
              <a:t> </a:t>
            </a:r>
            <a:r>
              <a:rPr lang="en-GB" dirty="0" smtClean="0"/>
              <a:t>  </a:t>
            </a:r>
            <a:r>
              <a:rPr lang="en-GB" dirty="0" smtClean="0">
                <a:latin typeface="Calibri" pitchFamily="34" charset="0"/>
                <a:cs typeface="Calibri" pitchFamily="34" charset="0"/>
              </a:rPr>
              <a:t>‘</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a:t>
            </a:r>
            <a:r>
              <a:rPr lang="en-GB" dirty="0" smtClean="0">
                <a:latin typeface="Calibri" pitchFamily="34" charset="0"/>
                <a:cs typeface="Calibri" pitchFamily="34" charset="0"/>
              </a:rPr>
              <a:t>is the idea that humans have a higher moral position than </a:t>
            </a:r>
            <a:r>
              <a:rPr lang="en-GB" dirty="0" smtClean="0">
                <a:latin typeface="Calibri" pitchFamily="34" charset="0"/>
                <a:cs typeface="Calibri" pitchFamily="34" charset="0"/>
              </a:rPr>
              <a:t>animals. This presentation takes an informed look at whether this position is justifiable. It argues that anti-</a:t>
            </a:r>
            <a:r>
              <a:rPr lang="en-GB" dirty="0" err="1" smtClean="0">
                <a:latin typeface="Calibri" pitchFamily="34" charset="0"/>
                <a:cs typeface="Calibri" pitchFamily="34" charset="0"/>
              </a:rPr>
              <a:t>speciesist</a:t>
            </a:r>
            <a:r>
              <a:rPr lang="en-GB" dirty="0" smtClean="0">
                <a:latin typeface="Calibri" pitchFamily="34" charset="0"/>
                <a:cs typeface="Calibri" pitchFamily="34" charset="0"/>
              </a:rPr>
              <a:t> theorists such as Peter Singer and Tom Regan, have successfully established their arguments of the genuine moral status of animals. However, it challenges both approaches and posits that they fall short in establishing an equal moral status for both humans and animals. This presentation concludes that while an extreme form of </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in unjustifiable, a more limited and nuanced approach based on moral prioritisation can be justified.’</a:t>
            </a:r>
            <a:endParaRPr lang="en-GB" dirty="0" smtClean="0">
              <a:latin typeface="Calibri" pitchFamily="34" charset="0"/>
              <a:cs typeface="Calibri" pitchFamily="34" charset="0"/>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87424"/>
            <a:ext cx="7467600" cy="1143000"/>
          </a:xfrm>
        </p:spPr>
        <p:txBody>
          <a:bodyPr/>
          <a:lstStyle/>
          <a:p>
            <a:r>
              <a:rPr lang="en-GB" dirty="0" smtClean="0">
                <a:latin typeface="Calibri" pitchFamily="34" charset="0"/>
                <a:cs typeface="Calibri" pitchFamily="34" charset="0"/>
              </a:rPr>
              <a:t>Why this matters</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764704"/>
            <a:ext cx="7859216" cy="3096344"/>
          </a:xfrm>
        </p:spPr>
        <p:txBody>
          <a:bodyPr>
            <a:normAutofit/>
          </a:bodyPr>
          <a:lstStyle/>
          <a:p>
            <a:r>
              <a:rPr lang="en-GB" dirty="0" smtClean="0">
                <a:latin typeface="Calibri" pitchFamily="34" charset="0"/>
                <a:cs typeface="Calibri" pitchFamily="34" charset="0"/>
              </a:rPr>
              <a:t>Prevalence of animal testing, farming, zoos etc</a:t>
            </a:r>
          </a:p>
          <a:p>
            <a:r>
              <a:rPr lang="en-GB" dirty="0" smtClean="0">
                <a:latin typeface="Calibri" pitchFamily="34" charset="0"/>
                <a:cs typeface="Calibri" pitchFamily="34" charset="0"/>
              </a:rPr>
              <a:t>Often frustrating view of human moral </a:t>
            </a:r>
            <a:r>
              <a:rPr lang="en-GB" dirty="0" err="1" smtClean="0">
                <a:latin typeface="Calibri" pitchFamily="34" charset="0"/>
                <a:cs typeface="Calibri" pitchFamily="34" charset="0"/>
              </a:rPr>
              <a:t>exceptionalism</a:t>
            </a:r>
            <a:endParaRPr lang="en-GB" dirty="0" smtClean="0">
              <a:latin typeface="Calibri" pitchFamily="34" charset="0"/>
              <a:cs typeface="Calibri" pitchFamily="34" charset="0"/>
            </a:endParaRPr>
          </a:p>
          <a:p>
            <a:r>
              <a:rPr lang="en-GB" dirty="0" smtClean="0">
                <a:latin typeface="Calibri" pitchFamily="34" charset="0"/>
                <a:cs typeface="Calibri" pitchFamily="34" charset="0"/>
              </a:rPr>
              <a:t>Importance given to pets, often over humans and vice versa</a:t>
            </a:r>
          </a:p>
          <a:p>
            <a:r>
              <a:rPr lang="en-GB" dirty="0" smtClean="0">
                <a:latin typeface="Calibri" pitchFamily="34" charset="0"/>
                <a:cs typeface="Calibri" pitchFamily="34" charset="0"/>
              </a:rPr>
              <a:t>Main tension: moral equality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practical prioritisation</a:t>
            </a:r>
          </a:p>
          <a:p>
            <a:pPr>
              <a:buNone/>
            </a:pPr>
            <a:r>
              <a:rPr lang="en-GB" sz="2000" dirty="0" smtClean="0">
                <a:latin typeface="Calibri" pitchFamily="34" charset="0"/>
                <a:cs typeface="Calibri" pitchFamily="34" charset="0"/>
              </a:rPr>
              <a:t>            </a:t>
            </a:r>
          </a:p>
          <a:p>
            <a:pPr>
              <a:buNone/>
            </a:pPr>
            <a:r>
              <a:rPr lang="en-GB" sz="2000" dirty="0" smtClean="0">
                <a:latin typeface="Calibri" pitchFamily="34" charset="0"/>
                <a:cs typeface="Calibri" pitchFamily="34" charset="0"/>
              </a:rPr>
              <a:t> </a:t>
            </a:r>
            <a:r>
              <a:rPr lang="en-GB" sz="2000" dirty="0" smtClean="0">
                <a:latin typeface="Calibri" pitchFamily="34" charset="0"/>
                <a:cs typeface="Calibri" pitchFamily="34" charset="0"/>
              </a:rPr>
              <a:t>             ‘Humans are not unique possessing….consciousness.’</a:t>
            </a:r>
          </a:p>
          <a:p>
            <a:pPr>
              <a:buNone/>
            </a:pPr>
            <a:r>
              <a:rPr lang="en-GB" sz="2000" dirty="0" smtClean="0">
                <a:latin typeface="Calibri" pitchFamily="34" charset="0"/>
                <a:cs typeface="Calibri" pitchFamily="34" charset="0"/>
              </a:rPr>
              <a:t>               (Cambridge Declaration on Consciousness)</a:t>
            </a:r>
            <a:endParaRPr lang="en-GB" sz="2000" dirty="0">
              <a:latin typeface="Calibri" pitchFamily="34" charset="0"/>
              <a:cs typeface="Calibri" pitchFamily="34" charset="0"/>
            </a:endParaRPr>
          </a:p>
        </p:txBody>
      </p:sp>
      <p:sp>
        <p:nvSpPr>
          <p:cNvPr id="9" name="TextBox 8"/>
          <p:cNvSpPr txBox="1"/>
          <p:nvPr/>
        </p:nvSpPr>
        <p:spPr>
          <a:xfrm>
            <a:off x="251520" y="6237312"/>
            <a:ext cx="8208912" cy="584775"/>
          </a:xfrm>
          <a:prstGeom prst="rect">
            <a:avLst/>
          </a:prstGeom>
          <a:noFill/>
        </p:spPr>
        <p:txBody>
          <a:bodyPr wrap="square" rtlCol="0">
            <a:spAutoFit/>
          </a:bodyPr>
          <a:lstStyle/>
          <a:p>
            <a:r>
              <a:rPr lang="en-GB" sz="1600" dirty="0" smtClean="0">
                <a:latin typeface="Calibri" pitchFamily="34" charset="0"/>
                <a:cs typeface="Calibri" pitchFamily="34" charset="0"/>
              </a:rPr>
              <a:t>2. Philip Low </a:t>
            </a:r>
            <a:r>
              <a:rPr lang="en-GB" sz="1600" i="1" dirty="0" smtClean="0">
                <a:latin typeface="Calibri" pitchFamily="34" charset="0"/>
                <a:cs typeface="Calibri" pitchFamily="34" charset="0"/>
              </a:rPr>
              <a:t>et al.</a:t>
            </a:r>
            <a:r>
              <a:rPr lang="en-GB" sz="1600" dirty="0" smtClean="0">
                <a:latin typeface="Calibri" pitchFamily="34" charset="0"/>
                <a:cs typeface="Calibri" pitchFamily="34" charset="0"/>
              </a:rPr>
              <a:t>, ‘The Cambridge Declaration on Consciousness’ (7 July 2012) &lt;https://philiplow.foundation/consciousness/&gt; [accessed 15 April 2026].</a:t>
            </a:r>
            <a:endParaRPr lang="en-GB" sz="1600" dirty="0">
              <a:latin typeface="Calibri" pitchFamily="34" charset="0"/>
              <a:cs typeface="Calibri" pitchFamily="34" charset="0"/>
            </a:endParaRPr>
          </a:p>
        </p:txBody>
      </p:sp>
      <p:pic>
        <p:nvPicPr>
          <p:cNvPr id="11266" name="Picture 2"/>
          <p:cNvPicPr>
            <a:picLocks noChangeAspect="1" noChangeArrowheads="1"/>
          </p:cNvPicPr>
          <p:nvPr/>
        </p:nvPicPr>
        <p:blipFill>
          <a:blip r:embed="rId2" cstate="print"/>
          <a:srcRect/>
          <a:stretch>
            <a:fillRect/>
          </a:stretch>
        </p:blipFill>
        <p:spPr bwMode="auto">
          <a:xfrm>
            <a:off x="683568" y="3933056"/>
            <a:ext cx="7610475" cy="1819275"/>
          </a:xfrm>
          <a:prstGeom prst="rect">
            <a:avLst/>
          </a:prstGeom>
          <a:noFill/>
          <a:ln w="9525">
            <a:noFill/>
            <a:miter lim="800000"/>
            <a:headEnd/>
            <a:tailEnd/>
          </a:ln>
        </p:spPr>
      </p:pic>
      <p:sp>
        <p:nvSpPr>
          <p:cNvPr id="14" name="TextBox 13"/>
          <p:cNvSpPr txBox="1"/>
          <p:nvPr/>
        </p:nvSpPr>
        <p:spPr>
          <a:xfrm>
            <a:off x="611560" y="5661248"/>
            <a:ext cx="7632848" cy="307777"/>
          </a:xfrm>
          <a:prstGeom prst="rect">
            <a:avLst/>
          </a:prstGeom>
          <a:noFill/>
        </p:spPr>
        <p:txBody>
          <a:bodyPr wrap="square" rtlCol="0">
            <a:spAutoFit/>
          </a:bodyPr>
          <a:lstStyle/>
          <a:p>
            <a:r>
              <a:rPr lang="en-GB" sz="1400" dirty="0" smtClean="0">
                <a:latin typeface="Calibri" pitchFamily="34" charset="0"/>
                <a:cs typeface="Calibri" pitchFamily="34" charset="0"/>
              </a:rPr>
              <a:t>2. Image: Extract from ‘The Cambridge Declaration on Consciousness</a:t>
            </a:r>
            <a:endParaRPr lang="en-GB" sz="1400" dirty="0">
              <a:latin typeface="Calibri" pitchFamily="34" charset="0"/>
              <a:cs typeface="Calibri"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87424"/>
            <a:ext cx="7467600" cy="1143000"/>
          </a:xfrm>
        </p:spPr>
        <p:txBody>
          <a:bodyPr/>
          <a:lstStyle/>
          <a:p>
            <a:r>
              <a:rPr lang="en-GB" dirty="0" smtClean="0">
                <a:latin typeface="Calibri" pitchFamily="34" charset="0"/>
                <a:cs typeface="Calibri" pitchFamily="34" charset="0"/>
              </a:rPr>
              <a:t>Singer: Anti-</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(Utilitarianism</a:t>
            </a:r>
            <a:r>
              <a:rPr lang="en-GB" dirty="0" smtClean="0"/>
              <a:t>)</a:t>
            </a:r>
            <a:endParaRPr lang="en-GB" dirty="0"/>
          </a:p>
        </p:txBody>
      </p:sp>
      <p:sp>
        <p:nvSpPr>
          <p:cNvPr id="3" name="Content Placeholder 2"/>
          <p:cNvSpPr>
            <a:spLocks noGrp="1"/>
          </p:cNvSpPr>
          <p:nvPr>
            <p:ph sz="quarter" idx="1"/>
          </p:nvPr>
        </p:nvSpPr>
        <p:spPr>
          <a:xfrm>
            <a:off x="323528" y="908719"/>
            <a:ext cx="7992888" cy="4938627"/>
          </a:xfrm>
        </p:spPr>
        <p:txBody>
          <a:bodyPr>
            <a:normAutofit lnSpcReduction="10000"/>
          </a:bodyPr>
          <a:lstStyle/>
          <a:p>
            <a:r>
              <a:rPr lang="en-GB" dirty="0" smtClean="0"/>
              <a:t>‘</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is a prejudice or attitude of bias…’ (Singer, p.6)</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Main claim: </a:t>
            </a:r>
          </a:p>
          <a:p>
            <a:r>
              <a:rPr lang="en-GB" dirty="0" smtClean="0">
                <a:latin typeface="Calibri" pitchFamily="34" charset="0"/>
                <a:cs typeface="Calibri" pitchFamily="34" charset="0"/>
              </a:rPr>
              <a:t>Suffering is the moral deciding factor</a:t>
            </a:r>
          </a:p>
          <a:p>
            <a:r>
              <a:rPr lang="en-GB" dirty="0" smtClean="0">
                <a:latin typeface="Calibri" pitchFamily="34" charset="0"/>
                <a:cs typeface="Calibri" pitchFamily="34" charset="0"/>
              </a:rPr>
              <a:t>Requirement of equal consideration of interests </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Critique:</a:t>
            </a:r>
          </a:p>
          <a:p>
            <a:r>
              <a:rPr lang="en-GB" dirty="0" smtClean="0">
                <a:latin typeface="Calibri" pitchFamily="34" charset="0"/>
                <a:cs typeface="Calibri" pitchFamily="34" charset="0"/>
              </a:rPr>
              <a:t>Strong against unequal treatment</a:t>
            </a:r>
          </a:p>
          <a:p>
            <a:r>
              <a:rPr lang="en-GB" dirty="0" smtClean="0">
                <a:latin typeface="Calibri" pitchFamily="34" charset="0"/>
                <a:cs typeface="Calibri" pitchFamily="34" charset="0"/>
              </a:rPr>
              <a:t>Struggles with moral priority, relationships, and </a:t>
            </a:r>
            <a:r>
              <a:rPr lang="en-GB" dirty="0" err="1" smtClean="0">
                <a:latin typeface="Calibri" pitchFamily="34" charset="0"/>
                <a:cs typeface="Calibri" pitchFamily="34" charset="0"/>
              </a:rPr>
              <a:t>demandingness</a:t>
            </a:r>
            <a:endParaRPr lang="en-GB" dirty="0" smtClean="0">
              <a:latin typeface="Calibri" pitchFamily="34" charset="0"/>
              <a:cs typeface="Calibri" pitchFamily="34" charset="0"/>
            </a:endParaRP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Risks out of control moral obligations</a:t>
            </a:r>
          </a:p>
          <a:p>
            <a:endParaRPr lang="en-GB" dirty="0">
              <a:latin typeface="Calibri" pitchFamily="34" charset="0"/>
              <a:cs typeface="Calibri" pitchFamily="34" charset="0"/>
            </a:endParaRPr>
          </a:p>
        </p:txBody>
      </p:sp>
      <p:sp>
        <p:nvSpPr>
          <p:cNvPr id="4" name="TextBox 3"/>
          <p:cNvSpPr txBox="1"/>
          <p:nvPr/>
        </p:nvSpPr>
        <p:spPr>
          <a:xfrm>
            <a:off x="179512" y="6309320"/>
            <a:ext cx="8136904" cy="338554"/>
          </a:xfrm>
          <a:prstGeom prst="rect">
            <a:avLst/>
          </a:prstGeom>
          <a:noFill/>
        </p:spPr>
        <p:txBody>
          <a:bodyPr wrap="square" rtlCol="0">
            <a:spAutoFit/>
          </a:bodyPr>
          <a:lstStyle/>
          <a:p>
            <a:r>
              <a:rPr lang="it-IT" sz="1600" dirty="0" smtClean="0">
                <a:latin typeface="Calibri" pitchFamily="34" charset="0"/>
                <a:cs typeface="Calibri" pitchFamily="34" charset="0"/>
              </a:rPr>
              <a:t>3. Peter Singer, </a:t>
            </a:r>
            <a:r>
              <a:rPr lang="it-IT" sz="1600" i="1" dirty="0" smtClean="0">
                <a:latin typeface="Calibri" pitchFamily="34" charset="0"/>
                <a:cs typeface="Calibri" pitchFamily="34" charset="0"/>
              </a:rPr>
              <a:t>Animal Liberation</a:t>
            </a:r>
            <a:r>
              <a:rPr lang="it-IT" sz="1600" dirty="0" smtClean="0">
                <a:latin typeface="Calibri" pitchFamily="34" charset="0"/>
                <a:cs typeface="Calibri" pitchFamily="34" charset="0"/>
              </a:rPr>
              <a:t> (London: Pimlico, 1995), p.6.</a:t>
            </a:r>
            <a:endParaRPr lang="en-GB" sz="1600" dirty="0">
              <a:latin typeface="Calibri" pitchFamily="34" charset="0"/>
              <a:cs typeface="Calibri"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7467600" cy="580926"/>
          </a:xfrm>
        </p:spPr>
        <p:txBody>
          <a:bodyPr/>
          <a:lstStyle/>
          <a:p>
            <a:r>
              <a:rPr lang="en-GB" dirty="0" smtClean="0">
                <a:latin typeface="Calibri" pitchFamily="34" charset="0"/>
                <a:cs typeface="Calibri" pitchFamily="34" charset="0"/>
              </a:rPr>
              <a:t>Regan: animal rights theory</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980728"/>
            <a:ext cx="7467600" cy="4873752"/>
          </a:xfrm>
        </p:spPr>
        <p:txBody>
          <a:bodyPr>
            <a:normAutofit lnSpcReduction="10000"/>
          </a:bodyPr>
          <a:lstStyle/>
          <a:p>
            <a:r>
              <a:rPr lang="en-GB" dirty="0" smtClean="0">
                <a:latin typeface="Calibri" pitchFamily="34" charset="0"/>
                <a:cs typeface="Calibri" pitchFamily="34" charset="0"/>
              </a:rPr>
              <a:t>‘Individuals are subjects-of-a-life….and…have inherent value.’ (Regan, p.243)</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Claim: animals have inherent value and rights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Critique: </a:t>
            </a:r>
          </a:p>
          <a:p>
            <a:r>
              <a:rPr lang="en-GB" dirty="0" smtClean="0">
                <a:latin typeface="Calibri" pitchFamily="34" charset="0"/>
                <a:cs typeface="Calibri" pitchFamily="34" charset="0"/>
              </a:rPr>
              <a:t>Protects animals from </a:t>
            </a:r>
            <a:r>
              <a:rPr lang="en-GB" dirty="0" err="1" smtClean="0">
                <a:latin typeface="Calibri" pitchFamily="34" charset="0"/>
                <a:cs typeface="Calibri" pitchFamily="34" charset="0"/>
              </a:rPr>
              <a:t>explotation</a:t>
            </a:r>
            <a:endParaRPr lang="en-GB" dirty="0" smtClean="0">
              <a:latin typeface="Calibri" pitchFamily="34" charset="0"/>
              <a:cs typeface="Calibri" pitchFamily="34" charset="0"/>
            </a:endParaRPr>
          </a:p>
          <a:p>
            <a:r>
              <a:rPr lang="en-GB" dirty="0" smtClean="0">
                <a:latin typeface="Calibri" pitchFamily="34" charset="0"/>
                <a:cs typeface="Calibri" pitchFamily="34" charset="0"/>
              </a:rPr>
              <a:t>Falls into absolutism – save many animals or one human?</a:t>
            </a:r>
          </a:p>
          <a:p>
            <a:r>
              <a:rPr lang="en-GB" dirty="0" smtClean="0">
                <a:latin typeface="Calibri" pitchFamily="34" charset="0"/>
                <a:cs typeface="Calibri" pitchFamily="34" charset="0"/>
              </a:rPr>
              <a:t>Relies too heavily on idea of ‘equal inherent value’</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Lacks coherence in conflict cases e.g. animal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human</a:t>
            </a:r>
          </a:p>
          <a:p>
            <a:endParaRPr lang="en-GB" dirty="0" smtClean="0">
              <a:latin typeface="Calibri" pitchFamily="34" charset="0"/>
              <a:cs typeface="Calibri" pitchFamily="34" charset="0"/>
            </a:endParaRPr>
          </a:p>
          <a:p>
            <a:endParaRPr lang="en-GB" dirty="0">
              <a:latin typeface="Calibri" pitchFamily="34" charset="0"/>
              <a:cs typeface="Calibri" pitchFamily="34" charset="0"/>
            </a:endParaRPr>
          </a:p>
        </p:txBody>
      </p:sp>
      <p:sp>
        <p:nvSpPr>
          <p:cNvPr id="4" name="TextBox 3"/>
          <p:cNvSpPr txBox="1"/>
          <p:nvPr/>
        </p:nvSpPr>
        <p:spPr>
          <a:xfrm>
            <a:off x="251520" y="6237312"/>
            <a:ext cx="8208912" cy="338554"/>
          </a:xfrm>
          <a:prstGeom prst="rect">
            <a:avLst/>
          </a:prstGeom>
          <a:noFill/>
        </p:spPr>
        <p:txBody>
          <a:bodyPr wrap="square" rtlCol="0">
            <a:spAutoFit/>
          </a:bodyPr>
          <a:lstStyle/>
          <a:p>
            <a:r>
              <a:rPr lang="en-GB" sz="1600" dirty="0" smtClean="0">
                <a:latin typeface="Calibri" pitchFamily="34" charset="0"/>
                <a:cs typeface="Calibri" pitchFamily="34" charset="0"/>
              </a:rPr>
              <a:t>4. Tom Regan, </a:t>
            </a:r>
            <a:r>
              <a:rPr lang="en-GB" sz="1600" i="1" dirty="0" smtClean="0">
                <a:latin typeface="Calibri" pitchFamily="34" charset="0"/>
                <a:cs typeface="Calibri" pitchFamily="34" charset="0"/>
              </a:rPr>
              <a:t>The Case for Animal Rights</a:t>
            </a:r>
            <a:r>
              <a:rPr lang="en-GB" sz="1600" dirty="0" smtClean="0">
                <a:latin typeface="Calibri" pitchFamily="34" charset="0"/>
                <a:cs typeface="Calibri" pitchFamily="34" charset="0"/>
              </a:rPr>
              <a:t> (Berkeley: University of California Press, 1983), p. 243.</a:t>
            </a:r>
            <a:endParaRPr lang="en-GB" sz="1600" dirty="0">
              <a:latin typeface="Calibri" pitchFamily="34" charset="0"/>
              <a:cs typeface="Calibri"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7467600" cy="1143000"/>
          </a:xfrm>
        </p:spPr>
        <p:txBody>
          <a:bodyPr/>
          <a:lstStyle/>
          <a:p>
            <a:r>
              <a:rPr lang="en-GB" dirty="0" smtClean="0">
                <a:latin typeface="Calibri" pitchFamily="34" charset="0"/>
                <a:cs typeface="Calibri" pitchFamily="34" charset="0"/>
              </a:rPr>
              <a:t>Cohen: defence of </a:t>
            </a:r>
            <a:r>
              <a:rPr lang="en-GB" dirty="0" err="1" smtClean="0">
                <a:latin typeface="Calibri" pitchFamily="34" charset="0"/>
                <a:cs typeface="Calibri" pitchFamily="34" charset="0"/>
              </a:rPr>
              <a:t>speciesism</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467544" y="1268760"/>
            <a:ext cx="7467600" cy="4781128"/>
          </a:xfrm>
        </p:spPr>
        <p:txBody>
          <a:bodyPr>
            <a:normAutofit fontScale="92500" lnSpcReduction="20000"/>
          </a:bodyPr>
          <a:lstStyle/>
          <a:p>
            <a:r>
              <a:rPr lang="en-GB" dirty="0" smtClean="0">
                <a:latin typeface="Calibri" pitchFamily="34" charset="0"/>
                <a:cs typeface="Calibri" pitchFamily="34" charset="0"/>
              </a:rPr>
              <a:t>‘Rights arise… only among beings who… make moral claims…’ (Cohen, p.865)</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Claim: </a:t>
            </a:r>
          </a:p>
          <a:p>
            <a:r>
              <a:rPr lang="en-GB" dirty="0" smtClean="0">
                <a:latin typeface="Calibri" pitchFamily="34" charset="0"/>
                <a:cs typeface="Calibri" pitchFamily="34" charset="0"/>
              </a:rPr>
              <a:t>The moral community is exclusive to moral agents</a:t>
            </a:r>
          </a:p>
          <a:p>
            <a:r>
              <a:rPr lang="en-GB" dirty="0" smtClean="0">
                <a:latin typeface="Calibri" pitchFamily="34" charset="0"/>
                <a:cs typeface="Calibri" pitchFamily="34" charset="0"/>
              </a:rPr>
              <a:t>Animals are excluded due to moral agency deficit</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Critique:</a:t>
            </a:r>
          </a:p>
          <a:p>
            <a:r>
              <a:rPr lang="en-GB" dirty="0" smtClean="0">
                <a:latin typeface="Calibri" pitchFamily="34" charset="0"/>
                <a:cs typeface="Calibri" pitchFamily="34" charset="0"/>
              </a:rPr>
              <a:t>Clear explanation of human rights</a:t>
            </a:r>
          </a:p>
          <a:p>
            <a:r>
              <a:rPr lang="en-GB" dirty="0" smtClean="0">
                <a:latin typeface="Calibri" pitchFamily="34" charset="0"/>
                <a:cs typeface="Calibri" pitchFamily="34" charset="0"/>
              </a:rPr>
              <a:t>But struggles with marginal cases issue</a:t>
            </a:r>
          </a:p>
          <a:p>
            <a:r>
              <a:rPr lang="en-GB" dirty="0" smtClean="0">
                <a:latin typeface="Calibri" pitchFamily="34" charset="0"/>
                <a:cs typeface="Calibri" pitchFamily="34" charset="0"/>
              </a:rPr>
              <a:t>Children and cognitively impaired, lack agency but have rights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This take risks excluding vulnerable humans or making species membership a privilege </a:t>
            </a:r>
          </a:p>
          <a:p>
            <a:endParaRPr lang="en-GB" dirty="0" smtClean="0">
              <a:latin typeface="Calibri" pitchFamily="34" charset="0"/>
              <a:cs typeface="Calibri" pitchFamily="34" charset="0"/>
            </a:endParaRPr>
          </a:p>
          <a:p>
            <a:pPr>
              <a:buNone/>
            </a:pPr>
            <a:endParaRPr lang="en-GB" dirty="0" smtClean="0">
              <a:latin typeface="Calibri" pitchFamily="34" charset="0"/>
              <a:cs typeface="Calibri" pitchFamily="34" charset="0"/>
            </a:endParaRPr>
          </a:p>
          <a:p>
            <a:endParaRPr lang="en-GB" dirty="0">
              <a:latin typeface="Calibri" pitchFamily="34" charset="0"/>
              <a:cs typeface="Calibri" pitchFamily="34" charset="0"/>
            </a:endParaRPr>
          </a:p>
        </p:txBody>
      </p:sp>
      <p:sp>
        <p:nvSpPr>
          <p:cNvPr id="5" name="TextBox 4"/>
          <p:cNvSpPr txBox="1"/>
          <p:nvPr/>
        </p:nvSpPr>
        <p:spPr>
          <a:xfrm>
            <a:off x="251520" y="6165304"/>
            <a:ext cx="8064896" cy="584775"/>
          </a:xfrm>
          <a:prstGeom prst="rect">
            <a:avLst/>
          </a:prstGeom>
          <a:noFill/>
        </p:spPr>
        <p:txBody>
          <a:bodyPr wrap="square" rtlCol="0">
            <a:spAutoFit/>
          </a:bodyPr>
          <a:lstStyle/>
          <a:p>
            <a:r>
              <a:rPr lang="en-GB" sz="1600" dirty="0" smtClean="0">
                <a:latin typeface="Calibri" pitchFamily="34" charset="0"/>
                <a:cs typeface="Calibri" pitchFamily="34" charset="0"/>
              </a:rPr>
              <a:t>5. Carl Cohen, ‘The Case for the Use of Animals in Biomedical Research’, </a:t>
            </a:r>
            <a:r>
              <a:rPr lang="en-GB" sz="1600" i="1" dirty="0" smtClean="0">
                <a:latin typeface="Calibri" pitchFamily="34" charset="0"/>
                <a:cs typeface="Calibri" pitchFamily="34" charset="0"/>
              </a:rPr>
              <a:t>The New England Journal of Medicine</a:t>
            </a:r>
            <a:r>
              <a:rPr lang="en-GB" sz="1600" dirty="0" smtClean="0">
                <a:latin typeface="Calibri" pitchFamily="34" charset="0"/>
                <a:cs typeface="Calibri" pitchFamily="34" charset="0"/>
              </a:rPr>
              <a:t>, 315.14 (1986), p.865.</a:t>
            </a:r>
            <a:endParaRPr lang="en-GB" sz="1600" dirty="0">
              <a:latin typeface="Calibri" pitchFamily="34" charset="0"/>
              <a:cs typeface="Calibri"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Marginal cases problem</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1556792"/>
            <a:ext cx="7467600" cy="4873752"/>
          </a:xfrm>
        </p:spPr>
        <p:txBody>
          <a:bodyPr/>
          <a:lstStyle/>
          <a:p>
            <a:r>
              <a:rPr lang="en-GB" dirty="0" smtClean="0"/>
              <a:t>‘</a:t>
            </a:r>
            <a:r>
              <a:rPr lang="en-GB" dirty="0" smtClean="0">
                <a:latin typeface="Calibri" pitchFamily="34" charset="0"/>
                <a:cs typeface="Calibri" pitchFamily="34" charset="0"/>
              </a:rPr>
              <a:t>Very young children… lack these faculties, yet… have more rights…’ (</a:t>
            </a:r>
            <a:r>
              <a:rPr lang="en-GB" dirty="0" err="1" smtClean="0">
                <a:latin typeface="Calibri" pitchFamily="34" charset="0"/>
                <a:cs typeface="Calibri" pitchFamily="34" charset="0"/>
              </a:rPr>
              <a:t>Baggini</a:t>
            </a:r>
            <a:r>
              <a:rPr lang="en-GB" dirty="0" smtClean="0">
                <a:latin typeface="Calibri" pitchFamily="34" charset="0"/>
                <a:cs typeface="Calibri" pitchFamily="34" charset="0"/>
              </a:rPr>
              <a:t>, p.198)</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Problem: if moral status is based on rationality, then some humans are excluded</a:t>
            </a:r>
          </a:p>
          <a:p>
            <a:r>
              <a:rPr lang="en-GB" dirty="0" smtClean="0">
                <a:latin typeface="Calibri" pitchFamily="34" charset="0"/>
                <a:cs typeface="Calibri" pitchFamily="34" charset="0"/>
              </a:rPr>
              <a:t>If not, then animals must be included</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Conclusion: Cohen’s perspective is either inconsistent or </a:t>
            </a:r>
          </a:p>
          <a:p>
            <a:pPr>
              <a:buNone/>
            </a:pPr>
            <a:r>
              <a:rPr lang="en-GB" dirty="0" smtClean="0">
                <a:latin typeface="Calibri" pitchFamily="34" charset="0"/>
                <a:cs typeface="Calibri" pitchFamily="34" charset="0"/>
              </a:rPr>
              <a:t>    incomplete</a:t>
            </a:r>
          </a:p>
          <a:p>
            <a:endParaRPr lang="en-GB" dirty="0">
              <a:latin typeface="Calibri" pitchFamily="34" charset="0"/>
              <a:cs typeface="Calibri" pitchFamily="34" charset="0"/>
            </a:endParaRPr>
          </a:p>
        </p:txBody>
      </p:sp>
      <p:sp>
        <p:nvSpPr>
          <p:cNvPr id="4" name="TextBox 3"/>
          <p:cNvSpPr txBox="1"/>
          <p:nvPr/>
        </p:nvSpPr>
        <p:spPr>
          <a:xfrm>
            <a:off x="179512" y="6381328"/>
            <a:ext cx="8352928" cy="338554"/>
          </a:xfrm>
          <a:prstGeom prst="rect">
            <a:avLst/>
          </a:prstGeom>
          <a:noFill/>
        </p:spPr>
        <p:txBody>
          <a:bodyPr wrap="square" rtlCol="0">
            <a:spAutoFit/>
          </a:bodyPr>
          <a:lstStyle/>
          <a:p>
            <a:r>
              <a:rPr lang="en-GB" sz="1600" dirty="0" smtClean="0">
                <a:latin typeface="Calibri" pitchFamily="34" charset="0"/>
                <a:cs typeface="Calibri" pitchFamily="34" charset="0"/>
              </a:rPr>
              <a:t>6. Julian </a:t>
            </a:r>
            <a:r>
              <a:rPr lang="en-GB" sz="1600" dirty="0" err="1" smtClean="0">
                <a:latin typeface="Calibri" pitchFamily="34" charset="0"/>
                <a:cs typeface="Calibri" pitchFamily="34" charset="0"/>
              </a:rPr>
              <a:t>Baggini</a:t>
            </a:r>
            <a:r>
              <a:rPr lang="en-GB" sz="1600" dirty="0" smtClean="0">
                <a:latin typeface="Calibri" pitchFamily="34" charset="0"/>
                <a:cs typeface="Calibri" pitchFamily="34" charset="0"/>
              </a:rPr>
              <a:t> and Peter S. </a:t>
            </a:r>
            <a:r>
              <a:rPr lang="en-GB" sz="1600" dirty="0" err="1" smtClean="0">
                <a:latin typeface="Calibri" pitchFamily="34" charset="0"/>
                <a:cs typeface="Calibri" pitchFamily="34" charset="0"/>
              </a:rPr>
              <a:t>Fosl</a:t>
            </a:r>
            <a:r>
              <a:rPr lang="en-GB" sz="1600" dirty="0" smtClean="0">
                <a:latin typeface="Calibri" pitchFamily="34" charset="0"/>
                <a:cs typeface="Calibri" pitchFamily="34" charset="0"/>
              </a:rPr>
              <a:t>, </a:t>
            </a:r>
            <a:r>
              <a:rPr lang="en-GB" sz="1600" i="1" dirty="0" smtClean="0">
                <a:latin typeface="Calibri" pitchFamily="34" charset="0"/>
                <a:cs typeface="Calibri" pitchFamily="34" charset="0"/>
              </a:rPr>
              <a:t>The Ethics Toolkit</a:t>
            </a:r>
            <a:r>
              <a:rPr lang="en-GB" sz="1600" dirty="0" smtClean="0">
                <a:latin typeface="Calibri" pitchFamily="34" charset="0"/>
                <a:cs typeface="Calibri" pitchFamily="34" charset="0"/>
              </a:rPr>
              <a:t> (Oxford: Wiley-Blackwell, 2010), pp. 197–98.</a:t>
            </a:r>
            <a:endParaRPr lang="en-GB" sz="1600" dirty="0">
              <a:latin typeface="Calibri" pitchFamily="34" charset="0"/>
              <a:cs typeface="Calibri"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Key philosophical tensions</a:t>
            </a:r>
            <a:endParaRPr lang="en-GB" dirty="0">
              <a:latin typeface="Calibri" pitchFamily="34" charset="0"/>
              <a:cs typeface="Calibri" pitchFamily="34" charset="0"/>
            </a:endParaRPr>
          </a:p>
        </p:txBody>
      </p:sp>
      <p:sp>
        <p:nvSpPr>
          <p:cNvPr id="3" name="Content Placeholder 2"/>
          <p:cNvSpPr>
            <a:spLocks noGrp="1"/>
          </p:cNvSpPr>
          <p:nvPr>
            <p:ph sz="quarter" idx="1"/>
          </p:nvPr>
        </p:nvSpPr>
        <p:spPr/>
        <p:txBody>
          <a:bodyPr/>
          <a:lstStyle/>
          <a:p>
            <a:r>
              <a:rPr lang="en-GB" dirty="0" smtClean="0">
                <a:latin typeface="Calibri" pitchFamily="34" charset="0"/>
                <a:cs typeface="Calibri" pitchFamily="34" charset="0"/>
              </a:rPr>
              <a:t>Main conflicts in this debate:</a:t>
            </a:r>
          </a:p>
          <a:p>
            <a:r>
              <a:rPr lang="en-GB" dirty="0" smtClean="0">
                <a:latin typeface="Calibri" pitchFamily="34" charset="0"/>
                <a:cs typeface="Calibri" pitchFamily="34" charset="0"/>
              </a:rPr>
              <a:t>Sentience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moral agency</a:t>
            </a:r>
          </a:p>
          <a:p>
            <a:r>
              <a:rPr lang="en-GB" dirty="0" smtClean="0">
                <a:latin typeface="Calibri" pitchFamily="34" charset="0"/>
                <a:cs typeface="Calibri" pitchFamily="34" charset="0"/>
              </a:rPr>
              <a:t>Rights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utility</a:t>
            </a:r>
          </a:p>
          <a:p>
            <a:r>
              <a:rPr lang="en-GB" dirty="0" smtClean="0">
                <a:latin typeface="Calibri" pitchFamily="34" charset="0"/>
                <a:cs typeface="Calibri" pitchFamily="34" charset="0"/>
              </a:rPr>
              <a:t>Equality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prioritisation</a:t>
            </a:r>
          </a:p>
          <a:p>
            <a:r>
              <a:rPr lang="en-GB" dirty="0" smtClean="0">
                <a:latin typeface="Calibri" pitchFamily="34" charset="0"/>
                <a:cs typeface="Calibri" pitchFamily="34" charset="0"/>
              </a:rPr>
              <a:t>Moral duties </a:t>
            </a:r>
            <a:r>
              <a:rPr lang="en-GB" dirty="0" err="1" smtClean="0">
                <a:latin typeface="Calibri" pitchFamily="34" charset="0"/>
                <a:cs typeface="Calibri" pitchFamily="34" charset="0"/>
              </a:rPr>
              <a:t>vs</a:t>
            </a:r>
            <a:r>
              <a:rPr lang="en-GB" dirty="0" smtClean="0">
                <a:latin typeface="Calibri" pitchFamily="34" charset="0"/>
                <a:cs typeface="Calibri" pitchFamily="34" charset="0"/>
              </a:rPr>
              <a:t> obligations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None of the theories is able to resolve all the tensions</a:t>
            </a:r>
            <a:r>
              <a:rPr lang="en-GB" dirty="0" smtClean="0">
                <a:latin typeface="Calibri" pitchFamily="34" charset="0"/>
                <a:cs typeface="Calibri" pitchFamily="34" charset="0"/>
              </a:rPr>
              <a:t> </a:t>
            </a:r>
            <a:r>
              <a:rPr lang="en-GB" dirty="0" smtClean="0">
                <a:latin typeface="Calibri" pitchFamily="34" charset="0"/>
                <a:cs typeface="Calibri" pitchFamily="34" charset="0"/>
              </a:rPr>
              <a:t>without compromising somewhere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My position</a:t>
            </a:r>
            <a:endParaRPr lang="en-GB" dirty="0">
              <a:latin typeface="Calibri" pitchFamily="34" charset="0"/>
              <a:cs typeface="Calibri" pitchFamily="34" charset="0"/>
            </a:endParaRPr>
          </a:p>
        </p:txBody>
      </p:sp>
      <p:sp>
        <p:nvSpPr>
          <p:cNvPr id="3" name="Content Placeholder 2"/>
          <p:cNvSpPr>
            <a:spLocks noGrp="1"/>
          </p:cNvSpPr>
          <p:nvPr>
            <p:ph sz="quarter" idx="1"/>
          </p:nvPr>
        </p:nvSpPr>
        <p:spPr/>
        <p:txBody>
          <a:bodyPr/>
          <a:lstStyle/>
          <a:p>
            <a:r>
              <a:rPr lang="en-GB" dirty="0" smtClean="0">
                <a:latin typeface="Calibri" pitchFamily="34" charset="0"/>
                <a:cs typeface="Calibri" pitchFamily="34" charset="0"/>
              </a:rPr>
              <a:t>Singer and Regan are justified that animals have genuine moral status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However</a:t>
            </a:r>
            <a:r>
              <a:rPr lang="en-GB" smtClean="0">
                <a:latin typeface="Calibri" pitchFamily="34" charset="0"/>
                <a:cs typeface="Calibri" pitchFamily="34" charset="0"/>
              </a:rPr>
              <a:t>, both </a:t>
            </a:r>
            <a:r>
              <a:rPr lang="en-GB" dirty="0" smtClean="0">
                <a:latin typeface="Calibri" pitchFamily="34" charset="0"/>
                <a:cs typeface="Calibri" pitchFamily="34" charset="0"/>
              </a:rPr>
              <a:t>ignore the importance of ‘structured prioritisation’</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Therefore: a limited form of </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could be justified</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Not based on species alone but on: moral relationships, responsibility, and urgency</a:t>
            </a:r>
            <a:endParaRPr lang="en-GB" dirty="0" smtClean="0">
              <a:latin typeface="Calibri" pitchFamily="34" charset="0"/>
              <a:cs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7467600" cy="724942"/>
          </a:xfrm>
        </p:spPr>
        <p:txBody>
          <a:bodyPr/>
          <a:lstStyle/>
          <a:p>
            <a:r>
              <a:rPr lang="en-GB" dirty="0" smtClean="0">
                <a:latin typeface="Calibri" pitchFamily="34" charset="0"/>
                <a:cs typeface="Calibri" pitchFamily="34" charset="0"/>
              </a:rPr>
              <a:t>Why strict equality falls short</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251520" y="1052736"/>
            <a:ext cx="7467600" cy="4873752"/>
          </a:xfrm>
        </p:spPr>
        <p:txBody>
          <a:bodyPr/>
          <a:lstStyle/>
          <a:p>
            <a:r>
              <a:rPr lang="en-GB" dirty="0" smtClean="0">
                <a:latin typeface="Calibri" pitchFamily="34" charset="0"/>
                <a:cs typeface="Calibri" pitchFamily="34" charset="0"/>
              </a:rPr>
              <a:t>‘Agents would no longer be required always to produce the best overall outcome…’ (</a:t>
            </a:r>
            <a:r>
              <a:rPr lang="en-GB" dirty="0" err="1" smtClean="0">
                <a:latin typeface="Calibri" pitchFamily="34" charset="0"/>
                <a:cs typeface="Calibri" pitchFamily="34" charset="0"/>
              </a:rPr>
              <a:t>Scheffler</a:t>
            </a:r>
            <a:r>
              <a:rPr lang="en-GB" dirty="0" smtClean="0">
                <a:latin typeface="Calibri" pitchFamily="34" charset="0"/>
                <a:cs typeface="Calibri" pitchFamily="34" charset="0"/>
              </a:rPr>
              <a:t>, pp.15-16)</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Key point: Moral reasoning is not purely ‘treat everyone the same’</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We realistically prioritise: humans we affect, emergency needs, social obligations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Therefore: equality of consideration does not mean equality of treatment</a:t>
            </a:r>
            <a:endParaRPr lang="en-GB" dirty="0" smtClean="0">
              <a:latin typeface="Calibri" pitchFamily="34" charset="0"/>
              <a:cs typeface="Calibri" pitchFamily="34" charset="0"/>
            </a:endParaRPr>
          </a:p>
        </p:txBody>
      </p:sp>
      <p:sp>
        <p:nvSpPr>
          <p:cNvPr id="4" name="TextBox 3"/>
          <p:cNvSpPr txBox="1"/>
          <p:nvPr/>
        </p:nvSpPr>
        <p:spPr>
          <a:xfrm>
            <a:off x="179512" y="6309320"/>
            <a:ext cx="8352928" cy="338554"/>
          </a:xfrm>
          <a:prstGeom prst="rect">
            <a:avLst/>
          </a:prstGeom>
          <a:noFill/>
        </p:spPr>
        <p:txBody>
          <a:bodyPr wrap="square" rtlCol="0">
            <a:spAutoFit/>
          </a:bodyPr>
          <a:lstStyle/>
          <a:p>
            <a:r>
              <a:rPr lang="en-GB" sz="1600" dirty="0" smtClean="0">
                <a:latin typeface="Calibri" pitchFamily="34" charset="0"/>
                <a:cs typeface="Calibri" pitchFamily="34" charset="0"/>
              </a:rPr>
              <a:t>7. Samuel </a:t>
            </a:r>
            <a:r>
              <a:rPr lang="en-GB" sz="1600" dirty="0" err="1" smtClean="0">
                <a:latin typeface="Calibri" pitchFamily="34" charset="0"/>
                <a:cs typeface="Calibri" pitchFamily="34" charset="0"/>
              </a:rPr>
              <a:t>Scheffler</a:t>
            </a:r>
            <a:r>
              <a:rPr lang="en-GB" sz="1600" dirty="0" smtClean="0">
                <a:latin typeface="Calibri" pitchFamily="34" charset="0"/>
                <a:cs typeface="Calibri" pitchFamily="34" charset="0"/>
              </a:rPr>
              <a:t>, </a:t>
            </a:r>
            <a:r>
              <a:rPr lang="en-GB" sz="1600" i="1" dirty="0" smtClean="0">
                <a:latin typeface="Calibri" pitchFamily="34" charset="0"/>
                <a:cs typeface="Calibri" pitchFamily="34" charset="0"/>
              </a:rPr>
              <a:t>The Rejection of </a:t>
            </a:r>
            <a:r>
              <a:rPr lang="en-GB" sz="1600" i="1" dirty="0" err="1" smtClean="0">
                <a:latin typeface="Calibri" pitchFamily="34" charset="0"/>
                <a:cs typeface="Calibri" pitchFamily="34" charset="0"/>
              </a:rPr>
              <a:t>Consequentialism</a:t>
            </a:r>
            <a:r>
              <a:rPr lang="en-GB" sz="1600" dirty="0" smtClean="0">
                <a:latin typeface="Calibri" pitchFamily="34" charset="0"/>
                <a:cs typeface="Calibri" pitchFamily="34" charset="0"/>
              </a:rPr>
              <a:t> (Oxford: Clarendon Press, 1994), pp. 15–16.</a:t>
            </a:r>
            <a:endParaRPr lang="en-GB" sz="1600" dirty="0">
              <a:latin typeface="Calibri" pitchFamily="34" charset="0"/>
              <a:cs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7467600" cy="638944"/>
          </a:xfrm>
        </p:spPr>
        <p:txBody>
          <a:bodyPr/>
          <a:lstStyle/>
          <a:p>
            <a:r>
              <a:rPr lang="en-GB" dirty="0" smtClean="0">
                <a:latin typeface="Calibri" pitchFamily="34" charset="0"/>
                <a:cs typeface="Calibri" pitchFamily="34" charset="0"/>
              </a:rPr>
              <a:t>Positive middle View</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764704"/>
            <a:ext cx="7467600" cy="4873752"/>
          </a:xfrm>
        </p:spPr>
        <p:txBody>
          <a:bodyPr/>
          <a:lstStyle/>
          <a:p>
            <a:r>
              <a:rPr lang="en-GB" dirty="0" smtClean="0">
                <a:latin typeface="Calibri" pitchFamily="34" charset="0"/>
                <a:cs typeface="Calibri" pitchFamily="34" charset="0"/>
              </a:rPr>
              <a:t>‘All sentient animals should enjoy… opportunities to flourish.’ (Nussbaum, p.352)</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‘It is… justifiable to give different rights… in different contexts.’ (</a:t>
            </a:r>
            <a:r>
              <a:rPr lang="en-GB" dirty="0" err="1" smtClean="0">
                <a:latin typeface="Calibri" pitchFamily="34" charset="0"/>
                <a:cs typeface="Calibri" pitchFamily="34" charset="0"/>
              </a:rPr>
              <a:t>Baggini</a:t>
            </a:r>
            <a:r>
              <a:rPr lang="en-GB" dirty="0" smtClean="0">
                <a:latin typeface="Calibri" pitchFamily="34" charset="0"/>
                <a:cs typeface="Calibri" pitchFamily="34" charset="0"/>
              </a:rPr>
              <a:t>, pp.197-198)</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Synthesis: animals deserve protection and consideration</a:t>
            </a:r>
          </a:p>
          <a:p>
            <a:r>
              <a:rPr lang="en-GB" dirty="0" smtClean="0">
                <a:latin typeface="Calibri" pitchFamily="34" charset="0"/>
                <a:cs typeface="Calibri" pitchFamily="34" charset="0"/>
              </a:rPr>
              <a:t>However: moral consideration differs on vulnerability, obligations and extent of flourishing</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Supports a structured moral status, not equality</a:t>
            </a:r>
            <a:endParaRPr lang="en-GB" dirty="0" smtClean="0">
              <a:latin typeface="Calibri" pitchFamily="34" charset="0"/>
              <a:cs typeface="Calibri" pitchFamily="34" charset="0"/>
            </a:endParaRPr>
          </a:p>
          <a:p>
            <a:endParaRPr lang="en-GB" dirty="0">
              <a:latin typeface="Calibri" pitchFamily="34" charset="0"/>
              <a:cs typeface="Calibri" pitchFamily="34" charset="0"/>
            </a:endParaRPr>
          </a:p>
        </p:txBody>
      </p:sp>
      <p:sp>
        <p:nvSpPr>
          <p:cNvPr id="4" name="TextBox 3"/>
          <p:cNvSpPr txBox="1"/>
          <p:nvPr/>
        </p:nvSpPr>
        <p:spPr>
          <a:xfrm>
            <a:off x="179512" y="5733256"/>
            <a:ext cx="8064896" cy="584775"/>
          </a:xfrm>
          <a:prstGeom prst="rect">
            <a:avLst/>
          </a:prstGeom>
          <a:noFill/>
        </p:spPr>
        <p:txBody>
          <a:bodyPr wrap="square" rtlCol="0">
            <a:spAutoFit/>
          </a:bodyPr>
          <a:lstStyle/>
          <a:p>
            <a:r>
              <a:rPr lang="en-GB" sz="1600" dirty="0" smtClean="0">
                <a:latin typeface="Calibri" pitchFamily="34" charset="0"/>
                <a:cs typeface="Calibri" pitchFamily="34" charset="0"/>
              </a:rPr>
              <a:t>8. Martha Nussbaum, </a:t>
            </a:r>
            <a:r>
              <a:rPr lang="en-GB" sz="1600" i="1" dirty="0" smtClean="0">
                <a:latin typeface="Calibri" pitchFamily="34" charset="0"/>
                <a:cs typeface="Calibri" pitchFamily="34" charset="0"/>
              </a:rPr>
              <a:t>Frontiers of Justice</a:t>
            </a:r>
            <a:r>
              <a:rPr lang="en-GB" sz="1600" dirty="0" smtClean="0">
                <a:latin typeface="Calibri" pitchFamily="34" charset="0"/>
                <a:cs typeface="Calibri" pitchFamily="34" charset="0"/>
              </a:rPr>
              <a:t> (Cambridge, MA: Harvard University Press, 2006), pp. 351-352.</a:t>
            </a:r>
            <a:endParaRPr lang="en-GB" sz="1600" dirty="0">
              <a:latin typeface="Calibri" pitchFamily="34" charset="0"/>
              <a:cs typeface="Calibri" pitchFamily="34" charset="0"/>
            </a:endParaRPr>
          </a:p>
        </p:txBody>
      </p:sp>
      <p:sp>
        <p:nvSpPr>
          <p:cNvPr id="5" name="TextBox 4"/>
          <p:cNvSpPr txBox="1"/>
          <p:nvPr/>
        </p:nvSpPr>
        <p:spPr>
          <a:xfrm>
            <a:off x="179512" y="6381328"/>
            <a:ext cx="8352928" cy="338554"/>
          </a:xfrm>
          <a:prstGeom prst="rect">
            <a:avLst/>
          </a:prstGeom>
          <a:noFill/>
        </p:spPr>
        <p:txBody>
          <a:bodyPr wrap="square" rtlCol="0">
            <a:spAutoFit/>
          </a:bodyPr>
          <a:lstStyle/>
          <a:p>
            <a:r>
              <a:rPr lang="en-GB" sz="1600" dirty="0" smtClean="0">
                <a:latin typeface="Calibri" pitchFamily="34" charset="0"/>
                <a:cs typeface="Calibri" pitchFamily="34" charset="0"/>
              </a:rPr>
              <a:t>9. Julian </a:t>
            </a:r>
            <a:r>
              <a:rPr lang="en-GB" sz="1600" dirty="0" err="1" smtClean="0">
                <a:latin typeface="Calibri" pitchFamily="34" charset="0"/>
                <a:cs typeface="Calibri" pitchFamily="34" charset="0"/>
              </a:rPr>
              <a:t>Baggini</a:t>
            </a:r>
            <a:r>
              <a:rPr lang="en-GB" sz="1600" dirty="0" smtClean="0">
                <a:latin typeface="Calibri" pitchFamily="34" charset="0"/>
                <a:cs typeface="Calibri" pitchFamily="34" charset="0"/>
              </a:rPr>
              <a:t> and Peter S. </a:t>
            </a:r>
            <a:r>
              <a:rPr lang="en-GB" sz="1600" dirty="0" err="1" smtClean="0">
                <a:latin typeface="Calibri" pitchFamily="34" charset="0"/>
                <a:cs typeface="Calibri" pitchFamily="34" charset="0"/>
              </a:rPr>
              <a:t>Fosl</a:t>
            </a:r>
            <a:r>
              <a:rPr lang="en-GB" sz="1600" dirty="0" smtClean="0">
                <a:latin typeface="Calibri" pitchFamily="34" charset="0"/>
                <a:cs typeface="Calibri" pitchFamily="34" charset="0"/>
              </a:rPr>
              <a:t>, </a:t>
            </a:r>
            <a:r>
              <a:rPr lang="en-GB" sz="1600" i="1" dirty="0" smtClean="0">
                <a:latin typeface="Calibri" pitchFamily="34" charset="0"/>
                <a:cs typeface="Calibri" pitchFamily="34" charset="0"/>
              </a:rPr>
              <a:t>The Ethics Toolkit</a:t>
            </a:r>
            <a:r>
              <a:rPr lang="en-GB" sz="1600" dirty="0" smtClean="0">
                <a:latin typeface="Calibri" pitchFamily="34" charset="0"/>
                <a:cs typeface="Calibri" pitchFamily="34" charset="0"/>
              </a:rPr>
              <a:t> (Oxford: Wiley-Blackwell, 2010), pp. 197–98.</a:t>
            </a:r>
            <a:endParaRPr lang="en-GB" sz="1600" dirty="0">
              <a:latin typeface="Calibri" pitchFamily="34" charset="0"/>
              <a:cs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itchFamily="34" charset="0"/>
                <a:cs typeface="Calibri" pitchFamily="34" charset="0"/>
              </a:rPr>
              <a:t>Conclusion</a:t>
            </a:r>
            <a:endParaRPr lang="en-GB" dirty="0">
              <a:latin typeface="Calibri" pitchFamily="34" charset="0"/>
              <a:cs typeface="Calibri" pitchFamily="34" charset="0"/>
            </a:endParaRPr>
          </a:p>
        </p:txBody>
      </p:sp>
      <p:sp>
        <p:nvSpPr>
          <p:cNvPr id="3" name="Content Placeholder 2"/>
          <p:cNvSpPr>
            <a:spLocks noGrp="1"/>
          </p:cNvSpPr>
          <p:nvPr>
            <p:ph sz="quarter" idx="1"/>
          </p:nvPr>
        </p:nvSpPr>
        <p:spPr/>
        <p:txBody>
          <a:bodyPr/>
          <a:lstStyle/>
          <a:p>
            <a:r>
              <a:rPr lang="en-GB" dirty="0" smtClean="0">
                <a:latin typeface="Calibri" pitchFamily="34" charset="0"/>
                <a:cs typeface="Calibri" pitchFamily="34" charset="0"/>
              </a:rPr>
              <a:t>Singer: exposes bias BUT overlooks moral nuance</a:t>
            </a:r>
          </a:p>
          <a:p>
            <a:r>
              <a:rPr lang="en-GB" dirty="0" smtClean="0">
                <a:latin typeface="Calibri" pitchFamily="34" charset="0"/>
                <a:cs typeface="Calibri" pitchFamily="34" charset="0"/>
              </a:rPr>
              <a:t>Regan: strong take on rights BUT too rigid</a:t>
            </a:r>
          </a:p>
          <a:p>
            <a:r>
              <a:rPr lang="en-GB" dirty="0" smtClean="0">
                <a:latin typeface="Calibri" pitchFamily="34" charset="0"/>
                <a:cs typeface="Calibri" pitchFamily="34" charset="0"/>
              </a:rPr>
              <a:t>Cohen: maintains priority of humans BUT struggles to justify marginal cases</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Finally: as a form of prejudice, </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is unjustifiable</a:t>
            </a:r>
          </a:p>
          <a:p>
            <a:r>
              <a:rPr lang="en-GB" dirty="0" smtClean="0">
                <a:latin typeface="Calibri" pitchFamily="34" charset="0"/>
                <a:cs typeface="Calibri" pitchFamily="34" charset="0"/>
              </a:rPr>
              <a:t>However: justified when viewed as ‘moral prioritisation’ instead of ‘discrimination’ </a:t>
            </a:r>
          </a:p>
          <a:p>
            <a:endParaRPr lang="en-GB" dirty="0" smtClean="0">
              <a:latin typeface="Calibri" pitchFamily="34" charset="0"/>
              <a:cs typeface="Calibri" pitchFamily="34" charset="0"/>
            </a:endParaRPr>
          </a:p>
          <a:p>
            <a:r>
              <a:rPr lang="en-GB" dirty="0" smtClean="0">
                <a:latin typeface="Calibri" pitchFamily="34" charset="0"/>
                <a:cs typeface="Calibri" pitchFamily="34" charset="0"/>
              </a:rPr>
              <a:t>Therefore: a limited, structured, nuanced form of </a:t>
            </a:r>
            <a:r>
              <a:rPr lang="en-GB" dirty="0" err="1" smtClean="0">
                <a:latin typeface="Calibri" pitchFamily="34" charset="0"/>
                <a:cs typeface="Calibri" pitchFamily="34" charset="0"/>
              </a:rPr>
              <a:t>speciesism</a:t>
            </a:r>
            <a:r>
              <a:rPr lang="en-GB" dirty="0" smtClean="0">
                <a:latin typeface="Calibri" pitchFamily="34" charset="0"/>
                <a:cs typeface="Calibri" pitchFamily="34" charset="0"/>
              </a:rPr>
              <a:t> based on priority is justifiable</a:t>
            </a:r>
            <a:endParaRPr lang="en-GB" dirty="0">
              <a:latin typeface="Calibri" pitchFamily="34" charset="0"/>
              <a:cs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humanjourney.org.uk/cf5f0a62/bc5258ef4dae02de398cb05ec0f6e1d835fb80b2.jpg"/>
          <p:cNvPicPr>
            <a:picLocks noChangeAspect="1" noChangeArrowheads="1"/>
          </p:cNvPicPr>
          <p:nvPr/>
        </p:nvPicPr>
        <p:blipFill>
          <a:blip r:embed="rId2" cstate="print"/>
          <a:srcRect/>
          <a:stretch>
            <a:fillRect/>
          </a:stretch>
        </p:blipFill>
        <p:spPr bwMode="auto">
          <a:xfrm>
            <a:off x="971600" y="620688"/>
            <a:ext cx="6696744" cy="4441000"/>
          </a:xfrm>
          <a:prstGeom prst="rect">
            <a:avLst/>
          </a:prstGeom>
          <a:noFill/>
        </p:spPr>
      </p:pic>
      <p:sp>
        <p:nvSpPr>
          <p:cNvPr id="5" name="TextBox 4"/>
          <p:cNvSpPr txBox="1"/>
          <p:nvPr/>
        </p:nvSpPr>
        <p:spPr>
          <a:xfrm>
            <a:off x="971600" y="5157192"/>
            <a:ext cx="3409010" cy="338554"/>
          </a:xfrm>
          <a:prstGeom prst="rect">
            <a:avLst/>
          </a:prstGeom>
          <a:noFill/>
        </p:spPr>
        <p:txBody>
          <a:bodyPr wrap="none" rtlCol="0">
            <a:spAutoFit/>
          </a:bodyPr>
          <a:lstStyle/>
          <a:p>
            <a:r>
              <a:rPr lang="en-GB" sz="1600" dirty="0" smtClean="0">
                <a:latin typeface="Calibri" pitchFamily="34" charset="0"/>
                <a:cs typeface="Calibri" pitchFamily="34" charset="0"/>
              </a:rPr>
              <a:t>10. Image: Homeless man petting dogs</a:t>
            </a:r>
            <a:endParaRPr lang="en-GB" sz="1600" dirty="0">
              <a:latin typeface="Calibri" pitchFamily="34" charset="0"/>
              <a:cs typeface="Calibri" pitchFamily="34" charset="0"/>
            </a:endParaRPr>
          </a:p>
        </p:txBody>
      </p:sp>
      <p:sp>
        <p:nvSpPr>
          <p:cNvPr id="6" name="TextBox 5"/>
          <p:cNvSpPr txBox="1"/>
          <p:nvPr/>
        </p:nvSpPr>
        <p:spPr>
          <a:xfrm>
            <a:off x="179512" y="6273225"/>
            <a:ext cx="8352928" cy="584775"/>
          </a:xfrm>
          <a:prstGeom prst="rect">
            <a:avLst/>
          </a:prstGeom>
          <a:noFill/>
        </p:spPr>
        <p:txBody>
          <a:bodyPr wrap="square" rtlCol="0">
            <a:spAutoFit/>
          </a:bodyPr>
          <a:lstStyle/>
          <a:p>
            <a:r>
              <a:rPr lang="en-GB" sz="1600" dirty="0" smtClean="0">
                <a:latin typeface="Calibri" pitchFamily="34" charset="0"/>
                <a:cs typeface="Calibri" pitchFamily="34" charset="0"/>
              </a:rPr>
              <a:t>10. David </a:t>
            </a:r>
            <a:r>
              <a:rPr lang="en-GB" sz="1600" dirty="0" err="1" smtClean="0">
                <a:latin typeface="Calibri" pitchFamily="34" charset="0"/>
                <a:cs typeface="Calibri" pitchFamily="34" charset="0"/>
              </a:rPr>
              <a:t>Misselbrook</a:t>
            </a:r>
            <a:r>
              <a:rPr lang="en-GB" sz="1600" dirty="0" smtClean="0">
                <a:latin typeface="Calibri" pitchFamily="34" charset="0"/>
                <a:cs typeface="Calibri" pitchFamily="34" charset="0"/>
              </a:rPr>
              <a:t>, ‘</a:t>
            </a:r>
            <a:r>
              <a:rPr lang="en-GB" sz="1600" dirty="0" err="1" smtClean="0">
                <a:latin typeface="Calibri" pitchFamily="34" charset="0"/>
                <a:cs typeface="Calibri" pitchFamily="34" charset="0"/>
              </a:rPr>
              <a:t>Speciesism</a:t>
            </a:r>
            <a:r>
              <a:rPr lang="en-GB" sz="1600" dirty="0" smtClean="0">
                <a:latin typeface="Calibri" pitchFamily="34" charset="0"/>
                <a:cs typeface="Calibri" pitchFamily="34" charset="0"/>
              </a:rPr>
              <a:t>’, </a:t>
            </a:r>
            <a:r>
              <a:rPr lang="en-GB" sz="1600" i="1" dirty="0" smtClean="0">
                <a:latin typeface="Calibri" pitchFamily="34" charset="0"/>
                <a:cs typeface="Calibri" pitchFamily="34" charset="0"/>
              </a:rPr>
              <a:t>The Human Journey</a:t>
            </a:r>
            <a:r>
              <a:rPr lang="en-GB" sz="1600" dirty="0" smtClean="0">
                <a:latin typeface="Calibri" pitchFamily="34" charset="0"/>
                <a:cs typeface="Calibri" pitchFamily="34" charset="0"/>
              </a:rPr>
              <a:t>, CMF File 26 (2004) &lt;https://humanjourney.org.uk/articles/speciesism/&gt; [accessed 18 April 2026].</a:t>
            </a:r>
            <a:endParaRPr lang="en-GB" sz="1600" dirty="0">
              <a:latin typeface="Calibri" pitchFamily="34" charset="0"/>
              <a:cs typeface="Calibri"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467600" cy="1143000"/>
          </a:xfrm>
        </p:spPr>
        <p:txBody>
          <a:bodyPr/>
          <a:lstStyle/>
          <a:p>
            <a:r>
              <a:rPr lang="en-GB" dirty="0" smtClean="0">
                <a:latin typeface="Calibri" pitchFamily="34" charset="0"/>
                <a:cs typeface="Calibri" pitchFamily="34" charset="0"/>
              </a:rPr>
              <a:t>Primary sources ordered in sequence of usage</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395536" y="1268760"/>
            <a:ext cx="7467600" cy="4873752"/>
          </a:xfrm>
        </p:spPr>
        <p:txBody>
          <a:bodyPr>
            <a:normAutofit/>
          </a:bodyPr>
          <a:lstStyle/>
          <a:p>
            <a:endParaRPr lang="en-GB" sz="1800" dirty="0" smtClean="0">
              <a:latin typeface="Calibri" pitchFamily="34" charset="0"/>
              <a:cs typeface="Calibri" pitchFamily="34" charset="0"/>
            </a:endParaRPr>
          </a:p>
          <a:p>
            <a:pPr>
              <a:buNone/>
            </a:pPr>
            <a:r>
              <a:rPr lang="en-GB" sz="1800" dirty="0" smtClean="0">
                <a:latin typeface="Calibri" pitchFamily="34" charset="0"/>
                <a:cs typeface="Calibri" pitchFamily="34" charset="0"/>
              </a:rPr>
              <a:t>2.  Low</a:t>
            </a:r>
            <a:r>
              <a:rPr lang="en-GB" sz="1800" dirty="0" smtClean="0">
                <a:latin typeface="Calibri" pitchFamily="34" charset="0"/>
                <a:cs typeface="Calibri" pitchFamily="34" charset="0"/>
              </a:rPr>
              <a:t>, Philip, et al., ‘The Cambridge Declaration on Consciousness’ (7 July </a:t>
            </a:r>
            <a:r>
              <a:rPr lang="en-GB" sz="1800" dirty="0" smtClean="0">
                <a:latin typeface="Calibri" pitchFamily="34" charset="0"/>
                <a:cs typeface="Calibri" pitchFamily="34" charset="0"/>
              </a:rPr>
              <a:t>&lt;2012</a:t>
            </a:r>
            <a:r>
              <a:rPr lang="en-GB" sz="1800" dirty="0" smtClean="0">
                <a:latin typeface="Calibri" pitchFamily="34" charset="0"/>
                <a:cs typeface="Calibri" pitchFamily="34" charset="0"/>
              </a:rPr>
              <a:t>) https://philiplow.foundation/consciousness</a:t>
            </a:r>
            <a:r>
              <a:rPr lang="en-GB" sz="1800" dirty="0" smtClean="0">
                <a:latin typeface="Calibri" pitchFamily="34" charset="0"/>
                <a:cs typeface="Calibri" pitchFamily="34" charset="0"/>
              </a:rPr>
              <a:t>/&gt; </a:t>
            </a:r>
            <a:r>
              <a:rPr lang="en-GB" sz="1800" dirty="0" smtClean="0">
                <a:latin typeface="Calibri" pitchFamily="34" charset="0"/>
                <a:cs typeface="Calibri" pitchFamily="34" charset="0"/>
              </a:rPr>
              <a:t>[accessed 15 April 2026]. </a:t>
            </a:r>
            <a:endParaRPr lang="en-GB" sz="1800" dirty="0" smtClean="0">
              <a:latin typeface="Calibri" pitchFamily="34" charset="0"/>
              <a:cs typeface="Calibri" pitchFamily="34" charset="0"/>
            </a:endParaRPr>
          </a:p>
          <a:p>
            <a:pPr>
              <a:buNone/>
            </a:pPr>
            <a:endParaRPr lang="en-GB" sz="1800" dirty="0" smtClean="0">
              <a:latin typeface="Calibri" pitchFamily="34" charset="0"/>
              <a:cs typeface="Calibri" pitchFamily="34" charset="0"/>
            </a:endParaRPr>
          </a:p>
          <a:p>
            <a:pPr>
              <a:buNone/>
            </a:pPr>
            <a:r>
              <a:rPr lang="en-GB" sz="1800" dirty="0" smtClean="0">
                <a:latin typeface="Calibri" pitchFamily="34" charset="0"/>
                <a:cs typeface="Calibri" pitchFamily="34" charset="0"/>
              </a:rPr>
              <a:t>1</a:t>
            </a:r>
            <a:r>
              <a:rPr lang="en-GB" sz="1800" dirty="0" smtClean="0">
                <a:latin typeface="Calibri" pitchFamily="34" charset="0"/>
                <a:cs typeface="Calibri" pitchFamily="34" charset="0"/>
              </a:rPr>
              <a:t>0. </a:t>
            </a:r>
            <a:r>
              <a:rPr lang="en-GB" sz="1800" dirty="0" err="1" smtClean="0">
                <a:latin typeface="Calibri" pitchFamily="34" charset="0"/>
                <a:cs typeface="Calibri" pitchFamily="34" charset="0"/>
              </a:rPr>
              <a:t>Misselbrook</a:t>
            </a:r>
            <a:r>
              <a:rPr lang="en-GB" sz="1800" dirty="0" smtClean="0">
                <a:latin typeface="Calibri" pitchFamily="34" charset="0"/>
                <a:cs typeface="Calibri" pitchFamily="34" charset="0"/>
              </a:rPr>
              <a:t>, David, ‘</a:t>
            </a:r>
            <a:r>
              <a:rPr lang="en-GB" sz="1800" dirty="0" err="1" smtClean="0">
                <a:latin typeface="Calibri" pitchFamily="34" charset="0"/>
                <a:cs typeface="Calibri" pitchFamily="34" charset="0"/>
              </a:rPr>
              <a:t>Speciesism</a:t>
            </a:r>
            <a:r>
              <a:rPr lang="en-GB" sz="1800" dirty="0" smtClean="0">
                <a:latin typeface="Calibri" pitchFamily="34" charset="0"/>
                <a:cs typeface="Calibri" pitchFamily="34" charset="0"/>
              </a:rPr>
              <a:t>’, </a:t>
            </a:r>
            <a:r>
              <a:rPr lang="en-GB" sz="1800" i="1" dirty="0" smtClean="0">
                <a:latin typeface="Calibri" pitchFamily="34" charset="0"/>
                <a:cs typeface="Calibri" pitchFamily="34" charset="0"/>
              </a:rPr>
              <a:t>The Human Journey</a:t>
            </a:r>
            <a:r>
              <a:rPr lang="en-GB" sz="1800" dirty="0" smtClean="0">
                <a:latin typeface="Calibri" pitchFamily="34" charset="0"/>
                <a:cs typeface="Calibri" pitchFamily="34" charset="0"/>
              </a:rPr>
              <a:t>, CMF File 26 (2004) </a:t>
            </a:r>
            <a:r>
              <a:rPr lang="en-GB" sz="1800" dirty="0" smtClean="0">
                <a:latin typeface="Calibri" pitchFamily="34" charset="0"/>
                <a:cs typeface="Calibri" pitchFamily="34" charset="0"/>
              </a:rPr>
              <a:t>&lt;https</a:t>
            </a:r>
            <a:r>
              <a:rPr lang="en-GB" sz="1800" dirty="0" smtClean="0">
                <a:latin typeface="Calibri" pitchFamily="34" charset="0"/>
                <a:cs typeface="Calibri" pitchFamily="34" charset="0"/>
              </a:rPr>
              <a:t>://humanjourney.org.uk/articles/speciesism</a:t>
            </a:r>
            <a:r>
              <a:rPr lang="en-GB" sz="1800" dirty="0" smtClean="0">
                <a:latin typeface="Calibri" pitchFamily="34" charset="0"/>
                <a:cs typeface="Calibri" pitchFamily="34" charset="0"/>
              </a:rPr>
              <a:t>/&gt; </a:t>
            </a:r>
            <a:r>
              <a:rPr lang="en-GB" sz="1800" dirty="0" smtClean="0">
                <a:latin typeface="Calibri" pitchFamily="34" charset="0"/>
                <a:cs typeface="Calibri" pitchFamily="34" charset="0"/>
              </a:rPr>
              <a:t>[accessed 18 April 2026</a:t>
            </a:r>
            <a:r>
              <a:rPr lang="en-GB" sz="1800" dirty="0" smtClean="0">
                <a:latin typeface="Calibri" pitchFamily="34" charset="0"/>
                <a:cs typeface="Calibri" pitchFamily="34" charset="0"/>
              </a:rPr>
              <a:t>].</a:t>
            </a:r>
          </a:p>
          <a:p>
            <a:endParaRPr lang="en-GB" sz="1800" dirty="0" smtClean="0">
              <a:latin typeface="Calibri" pitchFamily="34" charset="0"/>
              <a:cs typeface="Calibri" pitchFamily="34" charset="0"/>
            </a:endParaRPr>
          </a:p>
          <a:p>
            <a:pPr>
              <a:buNone/>
            </a:pPr>
            <a:r>
              <a:rPr lang="en-GB" sz="1800" dirty="0" smtClean="0">
                <a:latin typeface="Calibri" pitchFamily="34" charset="0"/>
                <a:cs typeface="Calibri" pitchFamily="34" charset="0"/>
              </a:rPr>
              <a:t>1.  UCLA Animal Law Program, ‘Examining the Impact of Laws on Animals and Legal Advocacy to Protect Animals: Fundraising for the Animal History Museum’, </a:t>
            </a:r>
            <a:r>
              <a:rPr lang="en-GB" sz="1800" i="1" dirty="0" smtClean="0">
                <a:latin typeface="Calibri" pitchFamily="34" charset="0"/>
                <a:cs typeface="Calibri" pitchFamily="34" charset="0"/>
              </a:rPr>
              <a:t>UCLA Animal Law</a:t>
            </a:r>
            <a:r>
              <a:rPr lang="en-GB" sz="1800" dirty="0" smtClean="0">
                <a:latin typeface="Calibri" pitchFamily="34" charset="0"/>
                <a:cs typeface="Calibri" pitchFamily="34" charset="0"/>
              </a:rPr>
              <a:t> (12 September 2013) &lt;https://uclaanimallaw.wordpress.com/&gt; [accessed 15 April 2026].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15416"/>
            <a:ext cx="7467600" cy="1143000"/>
          </a:xfrm>
        </p:spPr>
        <p:txBody>
          <a:bodyPr/>
          <a:lstStyle/>
          <a:p>
            <a:r>
              <a:rPr lang="en-GB" dirty="0" smtClean="0">
                <a:latin typeface="Calibri" pitchFamily="34" charset="0"/>
                <a:cs typeface="Calibri" pitchFamily="34" charset="0"/>
              </a:rPr>
              <a:t>Secondary sources ordered in sequence of usage</a:t>
            </a:r>
            <a:endParaRPr lang="en-GB" dirty="0">
              <a:latin typeface="Calibri" pitchFamily="34" charset="0"/>
              <a:cs typeface="Calibri" pitchFamily="34" charset="0"/>
            </a:endParaRPr>
          </a:p>
        </p:txBody>
      </p:sp>
      <p:sp>
        <p:nvSpPr>
          <p:cNvPr id="3" name="Content Placeholder 2"/>
          <p:cNvSpPr>
            <a:spLocks noGrp="1"/>
          </p:cNvSpPr>
          <p:nvPr>
            <p:ph sz="quarter" idx="1"/>
          </p:nvPr>
        </p:nvSpPr>
        <p:spPr>
          <a:xfrm>
            <a:off x="467544" y="1124744"/>
            <a:ext cx="7467600" cy="4873752"/>
          </a:xfrm>
        </p:spPr>
        <p:txBody>
          <a:bodyPr>
            <a:normAutofit fontScale="85000" lnSpcReduction="20000"/>
          </a:bodyPr>
          <a:lstStyle/>
          <a:p>
            <a:pPr marL="457200" indent="-457200">
              <a:buNone/>
            </a:pPr>
            <a:r>
              <a:rPr lang="en-GB" dirty="0" smtClean="0">
                <a:latin typeface="Calibri" pitchFamily="34" charset="0"/>
                <a:cs typeface="Calibri" pitchFamily="34" charset="0"/>
              </a:rPr>
              <a:t>6. </a:t>
            </a:r>
            <a:r>
              <a:rPr lang="en-GB" dirty="0" err="1" smtClean="0">
                <a:latin typeface="Calibri" pitchFamily="34" charset="0"/>
                <a:cs typeface="Calibri" pitchFamily="34" charset="0"/>
              </a:rPr>
              <a:t>Baggini</a:t>
            </a:r>
            <a:r>
              <a:rPr lang="en-GB" dirty="0" smtClean="0">
                <a:latin typeface="Calibri" pitchFamily="34" charset="0"/>
                <a:cs typeface="Calibri" pitchFamily="34" charset="0"/>
              </a:rPr>
              <a:t>, Julian, and Peter S. </a:t>
            </a:r>
            <a:r>
              <a:rPr lang="en-GB" dirty="0" err="1" smtClean="0">
                <a:latin typeface="Calibri" pitchFamily="34" charset="0"/>
                <a:cs typeface="Calibri" pitchFamily="34" charset="0"/>
              </a:rPr>
              <a:t>Fosl</a:t>
            </a:r>
            <a:r>
              <a:rPr lang="en-GB" dirty="0" smtClean="0">
                <a:latin typeface="Calibri" pitchFamily="34" charset="0"/>
                <a:cs typeface="Calibri" pitchFamily="34" charset="0"/>
              </a:rPr>
              <a:t>, </a:t>
            </a:r>
            <a:r>
              <a:rPr lang="en-GB" i="1" dirty="0" smtClean="0">
                <a:latin typeface="Calibri" pitchFamily="34" charset="0"/>
                <a:cs typeface="Calibri" pitchFamily="34" charset="0"/>
              </a:rPr>
              <a:t>The Ethics Toolkit</a:t>
            </a:r>
            <a:r>
              <a:rPr lang="en-GB" dirty="0" smtClean="0">
                <a:latin typeface="Calibri" pitchFamily="34" charset="0"/>
                <a:cs typeface="Calibri" pitchFamily="34" charset="0"/>
              </a:rPr>
              <a:t> (Oxford: Wiley-Blackwell, 2010). </a:t>
            </a:r>
            <a:endParaRPr lang="en-GB" dirty="0" smtClean="0">
              <a:latin typeface="Calibri" pitchFamily="34" charset="0"/>
              <a:cs typeface="Calibri" pitchFamily="34" charset="0"/>
            </a:endParaRPr>
          </a:p>
          <a:p>
            <a:pPr marL="457200" indent="-457200">
              <a:buNone/>
            </a:pPr>
            <a:r>
              <a:rPr lang="en-GB" dirty="0" smtClean="0">
                <a:latin typeface="Calibri" pitchFamily="34" charset="0"/>
                <a:cs typeface="Calibri" pitchFamily="34" charset="0"/>
              </a:rPr>
              <a:t>9.  </a:t>
            </a:r>
            <a:r>
              <a:rPr lang="en-GB" dirty="0" err="1" smtClean="0">
                <a:latin typeface="Calibri" pitchFamily="34" charset="0"/>
                <a:cs typeface="Calibri" pitchFamily="34" charset="0"/>
              </a:rPr>
              <a:t>Baggini</a:t>
            </a:r>
            <a:r>
              <a:rPr lang="en-GB" dirty="0" smtClean="0">
                <a:latin typeface="Calibri" pitchFamily="34" charset="0"/>
                <a:cs typeface="Calibri" pitchFamily="34" charset="0"/>
              </a:rPr>
              <a:t>, Julian, and Peter S. </a:t>
            </a:r>
            <a:r>
              <a:rPr lang="en-GB" dirty="0" err="1" smtClean="0">
                <a:latin typeface="Calibri" pitchFamily="34" charset="0"/>
                <a:cs typeface="Calibri" pitchFamily="34" charset="0"/>
              </a:rPr>
              <a:t>Fosl</a:t>
            </a:r>
            <a:r>
              <a:rPr lang="en-GB" dirty="0" smtClean="0">
                <a:latin typeface="Calibri" pitchFamily="34" charset="0"/>
                <a:cs typeface="Calibri" pitchFamily="34" charset="0"/>
              </a:rPr>
              <a:t>, </a:t>
            </a:r>
            <a:r>
              <a:rPr lang="en-GB" i="1" dirty="0" smtClean="0">
                <a:latin typeface="Calibri" pitchFamily="34" charset="0"/>
                <a:cs typeface="Calibri" pitchFamily="34" charset="0"/>
              </a:rPr>
              <a:t>The Ethics Toolkit</a:t>
            </a:r>
            <a:r>
              <a:rPr lang="en-GB" dirty="0" smtClean="0">
                <a:latin typeface="Calibri" pitchFamily="34" charset="0"/>
                <a:cs typeface="Calibri" pitchFamily="34" charset="0"/>
              </a:rPr>
              <a:t> (Oxford: </a:t>
            </a:r>
            <a:r>
              <a:rPr lang="en-GB" dirty="0" smtClean="0">
                <a:latin typeface="Calibri" pitchFamily="34" charset="0"/>
                <a:cs typeface="Calibri" pitchFamily="34" charset="0"/>
              </a:rPr>
              <a:t>Wiley Blackwell</a:t>
            </a:r>
            <a:r>
              <a:rPr lang="en-GB" dirty="0" smtClean="0">
                <a:latin typeface="Calibri" pitchFamily="34" charset="0"/>
                <a:cs typeface="Calibri" pitchFamily="34" charset="0"/>
              </a:rPr>
              <a:t>, 2010). </a:t>
            </a:r>
          </a:p>
          <a:p>
            <a:pPr>
              <a:buNone/>
            </a:pPr>
            <a:r>
              <a:rPr lang="en-GB" dirty="0" smtClean="0">
                <a:latin typeface="Calibri" pitchFamily="34" charset="0"/>
                <a:cs typeface="Calibri" pitchFamily="34" charset="0"/>
              </a:rPr>
              <a:t>5.  Cohen</a:t>
            </a:r>
            <a:r>
              <a:rPr lang="en-GB" dirty="0" smtClean="0">
                <a:latin typeface="Calibri" pitchFamily="34" charset="0"/>
                <a:cs typeface="Calibri" pitchFamily="34" charset="0"/>
              </a:rPr>
              <a:t>, Carl, ‘The Case for the Use of Animals in Biomedical Research’, </a:t>
            </a:r>
            <a:r>
              <a:rPr lang="en-GB" i="1" dirty="0" smtClean="0">
                <a:latin typeface="Calibri" pitchFamily="34" charset="0"/>
                <a:cs typeface="Calibri" pitchFamily="34" charset="0"/>
              </a:rPr>
              <a:t>The New England Journal of Medicine</a:t>
            </a:r>
            <a:r>
              <a:rPr lang="en-GB" dirty="0" smtClean="0">
                <a:latin typeface="Calibri" pitchFamily="34" charset="0"/>
                <a:cs typeface="Calibri" pitchFamily="34" charset="0"/>
              </a:rPr>
              <a:t>, 315.14 (1986). </a:t>
            </a:r>
            <a:endParaRPr lang="en-GB" dirty="0" smtClean="0">
              <a:latin typeface="Calibri" pitchFamily="34" charset="0"/>
              <a:cs typeface="Calibri" pitchFamily="34" charset="0"/>
            </a:endParaRPr>
          </a:p>
          <a:p>
            <a:pPr>
              <a:buNone/>
            </a:pPr>
            <a:r>
              <a:rPr lang="en-GB" dirty="0" smtClean="0">
                <a:latin typeface="Calibri" pitchFamily="34" charset="0"/>
                <a:cs typeface="Calibri" pitchFamily="34" charset="0"/>
              </a:rPr>
              <a:t>8.  Nussbaum</a:t>
            </a:r>
            <a:r>
              <a:rPr lang="en-GB" dirty="0" smtClean="0">
                <a:latin typeface="Calibri" pitchFamily="34" charset="0"/>
                <a:cs typeface="Calibri" pitchFamily="34" charset="0"/>
              </a:rPr>
              <a:t>, Martha, </a:t>
            </a:r>
            <a:r>
              <a:rPr lang="en-GB" i="1" dirty="0" smtClean="0">
                <a:latin typeface="Calibri" pitchFamily="34" charset="0"/>
                <a:cs typeface="Calibri" pitchFamily="34" charset="0"/>
              </a:rPr>
              <a:t>Frontiers of Justice</a:t>
            </a:r>
            <a:r>
              <a:rPr lang="en-GB" dirty="0" smtClean="0">
                <a:latin typeface="Calibri" pitchFamily="34" charset="0"/>
                <a:cs typeface="Calibri" pitchFamily="34" charset="0"/>
              </a:rPr>
              <a:t> (Cambridge, MA: Harvard University Press, 2006). </a:t>
            </a:r>
            <a:endParaRPr lang="en-GB" dirty="0" smtClean="0">
              <a:latin typeface="Calibri" pitchFamily="34" charset="0"/>
              <a:cs typeface="Calibri" pitchFamily="34" charset="0"/>
            </a:endParaRPr>
          </a:p>
          <a:p>
            <a:r>
              <a:rPr lang="en-GB" dirty="0" smtClean="0">
                <a:latin typeface="Calibri" pitchFamily="34" charset="0"/>
                <a:cs typeface="Calibri" pitchFamily="34" charset="0"/>
              </a:rPr>
              <a:t>Regan, Tom, and Carl Cohen, </a:t>
            </a:r>
            <a:r>
              <a:rPr lang="en-GB" i="1" dirty="0" smtClean="0">
                <a:latin typeface="Calibri" pitchFamily="34" charset="0"/>
                <a:cs typeface="Calibri" pitchFamily="34" charset="0"/>
              </a:rPr>
              <a:t>The Animal Rights Debate</a:t>
            </a:r>
            <a:r>
              <a:rPr lang="en-GB" dirty="0" smtClean="0">
                <a:latin typeface="Calibri" pitchFamily="34" charset="0"/>
                <a:cs typeface="Calibri" pitchFamily="34" charset="0"/>
              </a:rPr>
              <a:t> (Lanham, MD: </a:t>
            </a:r>
            <a:r>
              <a:rPr lang="en-GB" dirty="0" err="1" smtClean="0">
                <a:latin typeface="Calibri" pitchFamily="34" charset="0"/>
                <a:cs typeface="Calibri" pitchFamily="34" charset="0"/>
              </a:rPr>
              <a:t>Rowman</a:t>
            </a:r>
            <a:r>
              <a:rPr lang="en-GB" dirty="0" smtClean="0">
                <a:latin typeface="Calibri" pitchFamily="34" charset="0"/>
                <a:cs typeface="Calibri" pitchFamily="34" charset="0"/>
              </a:rPr>
              <a:t> &amp; Littlefield, </a:t>
            </a:r>
            <a:r>
              <a:rPr lang="en-GB" dirty="0" smtClean="0">
                <a:latin typeface="Calibri" pitchFamily="34" charset="0"/>
                <a:cs typeface="Calibri" pitchFamily="34" charset="0"/>
              </a:rPr>
              <a:t>2001)</a:t>
            </a:r>
            <a:endParaRPr lang="en-GB" dirty="0" smtClean="0">
              <a:latin typeface="Calibri" pitchFamily="34" charset="0"/>
              <a:cs typeface="Calibri" pitchFamily="34" charset="0"/>
            </a:endParaRPr>
          </a:p>
          <a:p>
            <a:pPr>
              <a:buNone/>
            </a:pPr>
            <a:r>
              <a:rPr lang="en-GB" dirty="0" smtClean="0">
                <a:latin typeface="Calibri" pitchFamily="34" charset="0"/>
                <a:cs typeface="Calibri" pitchFamily="34" charset="0"/>
              </a:rPr>
              <a:t>4.  Regan</a:t>
            </a:r>
            <a:r>
              <a:rPr lang="en-GB" dirty="0" smtClean="0">
                <a:latin typeface="Calibri" pitchFamily="34" charset="0"/>
                <a:cs typeface="Calibri" pitchFamily="34" charset="0"/>
              </a:rPr>
              <a:t>, Tom, </a:t>
            </a:r>
            <a:r>
              <a:rPr lang="en-GB" i="1" dirty="0" smtClean="0">
                <a:latin typeface="Calibri" pitchFamily="34" charset="0"/>
                <a:cs typeface="Calibri" pitchFamily="34" charset="0"/>
              </a:rPr>
              <a:t>The Case for Animal Rights</a:t>
            </a:r>
            <a:r>
              <a:rPr lang="en-GB" dirty="0" smtClean="0">
                <a:latin typeface="Calibri" pitchFamily="34" charset="0"/>
                <a:cs typeface="Calibri" pitchFamily="34" charset="0"/>
              </a:rPr>
              <a:t> (Berkeley: University of California Press, 1983). </a:t>
            </a:r>
            <a:endParaRPr lang="en-GB" dirty="0" smtClean="0">
              <a:latin typeface="Calibri" pitchFamily="34" charset="0"/>
              <a:cs typeface="Calibri" pitchFamily="34" charset="0"/>
            </a:endParaRPr>
          </a:p>
          <a:p>
            <a:pPr>
              <a:buNone/>
            </a:pPr>
            <a:r>
              <a:rPr lang="en-GB" dirty="0" smtClean="0">
                <a:latin typeface="Calibri" pitchFamily="34" charset="0"/>
                <a:cs typeface="Calibri" pitchFamily="34" charset="0"/>
              </a:rPr>
              <a:t>7.  </a:t>
            </a:r>
            <a:r>
              <a:rPr lang="en-GB" dirty="0" err="1" smtClean="0">
                <a:latin typeface="Calibri" pitchFamily="34" charset="0"/>
                <a:cs typeface="Calibri" pitchFamily="34" charset="0"/>
              </a:rPr>
              <a:t>Scheffler</a:t>
            </a:r>
            <a:r>
              <a:rPr lang="en-GB" dirty="0" smtClean="0">
                <a:latin typeface="Calibri" pitchFamily="34" charset="0"/>
                <a:cs typeface="Calibri" pitchFamily="34" charset="0"/>
              </a:rPr>
              <a:t>, Samuel, </a:t>
            </a:r>
            <a:r>
              <a:rPr lang="en-GB" i="1" dirty="0" smtClean="0">
                <a:latin typeface="Calibri" pitchFamily="34" charset="0"/>
                <a:cs typeface="Calibri" pitchFamily="34" charset="0"/>
              </a:rPr>
              <a:t>The Rejection of </a:t>
            </a:r>
            <a:r>
              <a:rPr lang="en-GB" i="1" dirty="0" err="1" smtClean="0">
                <a:latin typeface="Calibri" pitchFamily="34" charset="0"/>
                <a:cs typeface="Calibri" pitchFamily="34" charset="0"/>
              </a:rPr>
              <a:t>Consequentialism</a:t>
            </a:r>
            <a:r>
              <a:rPr lang="en-GB" dirty="0" smtClean="0">
                <a:latin typeface="Calibri" pitchFamily="34" charset="0"/>
                <a:cs typeface="Calibri" pitchFamily="34" charset="0"/>
              </a:rPr>
              <a:t> (Oxford: Clarendon Press, 1994). </a:t>
            </a:r>
          </a:p>
          <a:p>
            <a:pPr>
              <a:buNone/>
            </a:pPr>
            <a:r>
              <a:rPr lang="en-GB" dirty="0" smtClean="0">
                <a:latin typeface="Calibri" pitchFamily="34" charset="0"/>
                <a:cs typeface="Calibri" pitchFamily="34" charset="0"/>
              </a:rPr>
              <a:t>3.  Singer</a:t>
            </a:r>
            <a:r>
              <a:rPr lang="en-GB" dirty="0" smtClean="0">
                <a:latin typeface="Calibri" pitchFamily="34" charset="0"/>
                <a:cs typeface="Calibri" pitchFamily="34" charset="0"/>
              </a:rPr>
              <a:t>, Peter, </a:t>
            </a:r>
            <a:r>
              <a:rPr lang="en-GB" i="1" dirty="0" smtClean="0">
                <a:latin typeface="Calibri" pitchFamily="34" charset="0"/>
                <a:cs typeface="Calibri" pitchFamily="34" charset="0"/>
              </a:rPr>
              <a:t>Animal Liberation</a:t>
            </a:r>
            <a:r>
              <a:rPr lang="en-GB" dirty="0" smtClean="0">
                <a:latin typeface="Calibri" pitchFamily="34" charset="0"/>
                <a:cs typeface="Calibri" pitchFamily="34" charset="0"/>
              </a:rPr>
              <a:t> (London: Pimlico, 1995</a:t>
            </a:r>
            <a:r>
              <a:rPr lang="en-GB" dirty="0" smtClean="0">
                <a:latin typeface="Calibri" pitchFamily="34" charset="0"/>
                <a:cs typeface="Calibri" pitchFamily="34" charset="0"/>
              </a:rPr>
              <a:t>).</a:t>
            </a:r>
          </a:p>
          <a:p>
            <a:r>
              <a:rPr lang="en-GB" i="1" dirty="0" smtClean="0">
                <a:latin typeface="Calibri" pitchFamily="34" charset="0"/>
                <a:cs typeface="Calibri" pitchFamily="34" charset="0"/>
              </a:rPr>
              <a:t>Practical Ethics</a:t>
            </a:r>
            <a:r>
              <a:rPr lang="en-GB" dirty="0" smtClean="0">
                <a:latin typeface="Calibri" pitchFamily="34" charset="0"/>
                <a:cs typeface="Calibri" pitchFamily="34" charset="0"/>
              </a:rPr>
              <a:t>, 3rd </a:t>
            </a:r>
            <a:r>
              <a:rPr lang="en-GB" dirty="0" err="1" smtClean="0">
                <a:latin typeface="Calibri" pitchFamily="34" charset="0"/>
                <a:cs typeface="Calibri" pitchFamily="34" charset="0"/>
              </a:rPr>
              <a:t>edn</a:t>
            </a:r>
            <a:r>
              <a:rPr lang="en-GB" dirty="0" smtClean="0">
                <a:latin typeface="Calibri" pitchFamily="34" charset="0"/>
                <a:cs typeface="Calibri" pitchFamily="34" charset="0"/>
              </a:rPr>
              <a:t> (Cambridge: Cambridge University Press, 2011)</a:t>
            </a:r>
            <a:endParaRPr lang="en-GB" dirty="0">
              <a:latin typeface="Calibri" pitchFamily="34" charset="0"/>
              <a:cs typeface="Calibri" pitchFamily="34" charset="0"/>
            </a:endParaRPr>
          </a:p>
        </p:txBody>
      </p:sp>
      <p:sp>
        <p:nvSpPr>
          <p:cNvPr id="4" name="TextBox 3"/>
          <p:cNvSpPr txBox="1"/>
          <p:nvPr/>
        </p:nvSpPr>
        <p:spPr>
          <a:xfrm>
            <a:off x="0" y="6381328"/>
            <a:ext cx="8100392" cy="338554"/>
          </a:xfrm>
          <a:prstGeom prst="rect">
            <a:avLst/>
          </a:prstGeom>
          <a:noFill/>
        </p:spPr>
        <p:txBody>
          <a:bodyPr wrap="square" rtlCol="0">
            <a:spAutoFit/>
          </a:bodyPr>
          <a:lstStyle/>
          <a:p>
            <a:r>
              <a:rPr lang="en-GB" sz="1600" dirty="0" smtClean="0">
                <a:latin typeface="Calibri" pitchFamily="34" charset="0"/>
                <a:cs typeface="Calibri" pitchFamily="34" charset="0"/>
              </a:rPr>
              <a:t>Note: References without numbers - used for wider reading</a:t>
            </a:r>
            <a:endParaRPr lang="en-GB" sz="1600" dirty="0">
              <a:latin typeface="Calibri" pitchFamily="34" charset="0"/>
              <a:cs typeface="Calibri"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304</TotalTime>
  <Words>1343</Words>
  <Application>Microsoft Office PowerPoint</Application>
  <PresentationFormat>On-screen Show (4:3)</PresentationFormat>
  <Paragraphs>133</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Oriel</vt:lpstr>
      <vt:lpstr>Is speciesism morally justifiable?</vt:lpstr>
      <vt:lpstr>Abstract</vt:lpstr>
      <vt:lpstr>Why this matters</vt:lpstr>
      <vt:lpstr>Singer: Anti-Speciesism (Utilitarianism)</vt:lpstr>
      <vt:lpstr>Regan: animal rights theory</vt:lpstr>
      <vt:lpstr>Cohen: defence of speciesism</vt:lpstr>
      <vt:lpstr>Marginal cases problem</vt:lpstr>
      <vt:lpstr>Key philosophical tensions</vt:lpstr>
      <vt:lpstr>My position</vt:lpstr>
      <vt:lpstr>Why strict equality falls short</vt:lpstr>
      <vt:lpstr>Positive middle View</vt:lpstr>
      <vt:lpstr>Conclusion</vt:lpstr>
      <vt:lpstr>Slide 13</vt:lpstr>
      <vt:lpstr>Primary sources ordered in sequence of usage</vt:lpstr>
      <vt:lpstr>Secondary sources ordered in sequence of usage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HP</cp:lastModifiedBy>
  <cp:revision>41</cp:revision>
  <dcterms:created xsi:type="dcterms:W3CDTF">2026-04-19T17:53:47Z</dcterms:created>
  <dcterms:modified xsi:type="dcterms:W3CDTF">2026-04-19T22:58:06Z</dcterms:modified>
</cp:coreProperties>
</file>