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0" autoAdjust="0"/>
    <p:restoredTop sz="94660"/>
  </p:normalViewPr>
  <p:slideViewPr>
    <p:cSldViewPr snapToGrid="0">
      <p:cViewPr varScale="1">
        <p:scale>
          <a:sx n="75" d="100"/>
          <a:sy n="75" d="100"/>
        </p:scale>
        <p:origin x="13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BD5DB-C351-4511-A521-C89F6B6A0751}" type="datetimeFigureOut">
              <a:rPr lang="en-GB" smtClean="0"/>
              <a:t>14/12/17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028AA-C760-42FD-993D-08CEA3CF2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0458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BD5DB-C351-4511-A521-C89F6B6A0751}" type="datetimeFigureOut">
              <a:rPr lang="en-GB" smtClean="0"/>
              <a:t>14/12/17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028AA-C760-42FD-993D-08CEA3CF2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145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BD5DB-C351-4511-A521-C89F6B6A0751}" type="datetimeFigureOut">
              <a:rPr lang="en-GB" smtClean="0"/>
              <a:t>14/12/17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028AA-C760-42FD-993D-08CEA3CF2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37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BD5DB-C351-4511-A521-C89F6B6A0751}" type="datetimeFigureOut">
              <a:rPr lang="en-GB" smtClean="0"/>
              <a:t>14/12/17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028AA-C760-42FD-993D-08CEA3CF2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38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BD5DB-C351-4511-A521-C89F6B6A0751}" type="datetimeFigureOut">
              <a:rPr lang="en-GB" smtClean="0"/>
              <a:t>14/12/17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028AA-C760-42FD-993D-08CEA3CF2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94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BD5DB-C351-4511-A521-C89F6B6A0751}" type="datetimeFigureOut">
              <a:rPr lang="en-GB" smtClean="0"/>
              <a:t>14/12/17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028AA-C760-42FD-993D-08CEA3CF2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06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BD5DB-C351-4511-A521-C89F6B6A0751}" type="datetimeFigureOut">
              <a:rPr lang="en-GB" smtClean="0"/>
              <a:t>14/12/17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028AA-C760-42FD-993D-08CEA3CF2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161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BD5DB-C351-4511-A521-C89F6B6A0751}" type="datetimeFigureOut">
              <a:rPr lang="en-GB" smtClean="0"/>
              <a:t>14/12/17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028AA-C760-42FD-993D-08CEA3CF2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387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BD5DB-C351-4511-A521-C89F6B6A0751}" type="datetimeFigureOut">
              <a:rPr lang="en-GB" smtClean="0"/>
              <a:t>14/12/17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028AA-C760-42FD-993D-08CEA3CF2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6907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BD5DB-C351-4511-A521-C89F6B6A0751}" type="datetimeFigureOut">
              <a:rPr lang="en-GB" smtClean="0"/>
              <a:t>14/12/17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028AA-C760-42FD-993D-08CEA3CF2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8819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BD5DB-C351-4511-A521-C89F6B6A0751}" type="datetimeFigureOut">
              <a:rPr lang="en-GB" smtClean="0"/>
              <a:t>14/12/17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028AA-C760-42FD-993D-08CEA3CF2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37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4BD5DB-C351-4511-A521-C89F6B6A0751}" type="datetimeFigureOut">
              <a:rPr lang="en-GB" smtClean="0"/>
              <a:t>14/12/17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C028AA-C760-42FD-993D-08CEA3CF2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391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www.youtube.com/watch?v=Nmx4gL7fv74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63133" y="303475"/>
            <a:ext cx="9144000" cy="1045104"/>
          </a:xfrm>
        </p:spPr>
        <p:txBody>
          <a:bodyPr/>
          <a:lstStyle/>
          <a:p>
            <a:r>
              <a:rPr lang="en-GB" dirty="0" smtClean="0"/>
              <a:t>Persuasive Systems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http://www.aryzauq.tv/wp-content/uploads/2016/10/bad-habit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4720" y="1348579"/>
            <a:ext cx="6600825" cy="4981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13185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persuasive systems?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“Software or information systems designed to reinforce, change or shape attitudes or behaviours or both without using coercion or deception” </a:t>
            </a:r>
            <a:r>
              <a:rPr lang="en-GB" sz="1400" i="1" dirty="0" smtClean="0"/>
              <a:t>[</a:t>
            </a:r>
            <a:r>
              <a:rPr lang="en-GB" sz="1400" i="1" dirty="0" err="1" smtClean="0"/>
              <a:t>Oinas-Kukkonen</a:t>
            </a:r>
            <a:r>
              <a:rPr lang="en-GB" sz="1400" i="1" dirty="0" smtClean="0"/>
              <a:t> and </a:t>
            </a:r>
            <a:r>
              <a:rPr lang="en-GB" sz="1400" i="1" dirty="0" err="1" smtClean="0"/>
              <a:t>Harjumaa</a:t>
            </a:r>
            <a:r>
              <a:rPr lang="en-GB" sz="1400" i="1" dirty="0" smtClean="0"/>
              <a:t> 2008].</a:t>
            </a:r>
          </a:p>
          <a:p>
            <a:r>
              <a:rPr lang="en-GB" sz="1400" i="1" dirty="0" smtClean="0"/>
              <a:t> </a:t>
            </a:r>
            <a:r>
              <a:rPr lang="en-GB" i="1" dirty="0" smtClean="0"/>
              <a:t>Examples from Fitbit</a:t>
            </a:r>
          </a:p>
          <a:p>
            <a:pPr marL="0" indent="0">
              <a:buNone/>
            </a:pPr>
            <a:r>
              <a:rPr lang="en-GB" sz="1400" i="1" dirty="0" smtClean="0"/>
              <a:t>https://www.youtube.com/user/FitbitOfficialSite</a:t>
            </a:r>
            <a:endParaRPr lang="en-GB" sz="1400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25" y="2662767"/>
            <a:ext cx="5629275" cy="327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747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Persuasive System Features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Primary task </a:t>
            </a:r>
            <a:r>
              <a:rPr lang="en-GB" dirty="0" smtClean="0"/>
              <a:t>support</a:t>
            </a:r>
          </a:p>
          <a:p>
            <a:pPr lvl="1"/>
            <a:r>
              <a:rPr lang="en-GB" dirty="0" smtClean="0"/>
              <a:t>Help user achieve their goals</a:t>
            </a:r>
            <a:r>
              <a:rPr lang="en-GB" dirty="0"/>
              <a:t>	</a:t>
            </a:r>
          </a:p>
          <a:p>
            <a:r>
              <a:rPr lang="en-GB" dirty="0"/>
              <a:t>Dialogue support </a:t>
            </a:r>
            <a:endParaRPr lang="en-GB" dirty="0" smtClean="0"/>
          </a:p>
          <a:p>
            <a:pPr lvl="1"/>
            <a:r>
              <a:rPr lang="en-GB" dirty="0" smtClean="0"/>
              <a:t>Keep user active and motivated</a:t>
            </a:r>
            <a:r>
              <a:rPr lang="en-GB" dirty="0"/>
              <a:t>	</a:t>
            </a:r>
          </a:p>
          <a:p>
            <a:r>
              <a:rPr lang="en-GB" dirty="0"/>
              <a:t>Credibility </a:t>
            </a:r>
            <a:r>
              <a:rPr lang="en-GB" dirty="0" smtClean="0"/>
              <a:t>support</a:t>
            </a:r>
          </a:p>
          <a:p>
            <a:pPr lvl="1"/>
            <a:r>
              <a:rPr lang="en-GB" dirty="0" smtClean="0"/>
              <a:t>Trustworthiness and expertise  </a:t>
            </a:r>
            <a:r>
              <a:rPr lang="en-GB" dirty="0"/>
              <a:t>	</a:t>
            </a:r>
          </a:p>
          <a:p>
            <a:r>
              <a:rPr lang="en-GB" dirty="0"/>
              <a:t>Social support 	</a:t>
            </a:r>
            <a:endParaRPr lang="en-GB" dirty="0" smtClean="0"/>
          </a:p>
          <a:p>
            <a:pPr lvl="1"/>
            <a:r>
              <a:rPr lang="en-GB" dirty="0" smtClean="0"/>
              <a:t>Sharing experiences and responsibility</a:t>
            </a:r>
            <a:endParaRPr lang="en-GB" dirty="0"/>
          </a:p>
          <a:p>
            <a:endParaRPr lang="en-GB" dirty="0"/>
          </a:p>
        </p:txBody>
      </p:sp>
      <p:sp>
        <p:nvSpPr>
          <p:cNvPr id="4" name="AutoShape 2" descr="https://www.noelleeming.co.nz/shop/content/dcassets/NL/fitbit/info/Blaze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3487" y="1545695"/>
            <a:ext cx="5762625" cy="3343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7846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task support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8483600" cy="4351338"/>
          </a:xfrm>
        </p:spPr>
        <p:txBody>
          <a:bodyPr>
            <a:normAutofit fontScale="92500"/>
          </a:bodyPr>
          <a:lstStyle/>
          <a:p>
            <a:r>
              <a:rPr lang="en-GB" dirty="0"/>
              <a:t>Reduction </a:t>
            </a:r>
            <a:r>
              <a:rPr lang="en-GB" dirty="0" smtClean="0"/>
              <a:t>: </a:t>
            </a:r>
            <a:r>
              <a:rPr lang="en-GB" dirty="0"/>
              <a:t>the system reduces complex </a:t>
            </a:r>
            <a:r>
              <a:rPr lang="en-GB" dirty="0" smtClean="0"/>
              <a:t>behaviour </a:t>
            </a:r>
            <a:r>
              <a:rPr lang="en-GB" dirty="0"/>
              <a:t>into simple tasks, which helps users to perform the target </a:t>
            </a:r>
            <a:r>
              <a:rPr lang="en-GB" dirty="0" smtClean="0"/>
              <a:t>behaviour and </a:t>
            </a:r>
            <a:r>
              <a:rPr lang="en-GB" dirty="0"/>
              <a:t>lessens the individuals’ cognitive burden. </a:t>
            </a:r>
            <a:endParaRPr lang="en-GB" dirty="0" smtClean="0"/>
          </a:p>
          <a:p>
            <a:r>
              <a:rPr lang="en-GB" dirty="0" smtClean="0"/>
              <a:t>Self Monitoring: Showing progress in charts or calculating progress towards goal</a:t>
            </a:r>
          </a:p>
          <a:p>
            <a:r>
              <a:rPr lang="en-GB" dirty="0" smtClean="0"/>
              <a:t>Personalised content: Setting profile, goals. Increases persuasiveness.</a:t>
            </a:r>
          </a:p>
          <a:p>
            <a:r>
              <a:rPr lang="en-GB" dirty="0" smtClean="0"/>
              <a:t>Rehearsal: Videos, diagrams to help plan behaviour.</a:t>
            </a:r>
          </a:p>
          <a:p>
            <a:r>
              <a:rPr lang="en-GB" dirty="0" smtClean="0"/>
              <a:t>Tunnelling: leading a user through a set of steps to achieve their goal.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AutoShape 2" descr="Image result for fitbit set targe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5215" y="1119717"/>
            <a:ext cx="2724318" cy="4701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15461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1734" y="0"/>
            <a:ext cx="10515600" cy="1325563"/>
          </a:xfrm>
        </p:spPr>
        <p:txBody>
          <a:bodyPr/>
          <a:lstStyle/>
          <a:p>
            <a:r>
              <a:rPr lang="en-GB" dirty="0"/>
              <a:t>Dialogue Support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0866" y="1122891"/>
            <a:ext cx="78994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Suggestions such </a:t>
            </a:r>
            <a:r>
              <a:rPr lang="en-GB" dirty="0"/>
              <a:t>as “Please eat half of a plate vegetables</a:t>
            </a:r>
            <a:r>
              <a:rPr lang="en-GB" dirty="0" smtClean="0"/>
              <a:t>” reminding </a:t>
            </a:r>
            <a:r>
              <a:rPr lang="en-GB" dirty="0"/>
              <a:t>users of their target </a:t>
            </a:r>
            <a:r>
              <a:rPr lang="en-GB" dirty="0" smtClean="0"/>
              <a:t>behaviour </a:t>
            </a:r>
            <a:r>
              <a:rPr lang="en-GB" dirty="0"/>
              <a:t>during the intervention. </a:t>
            </a:r>
            <a:endParaRPr lang="en-GB" dirty="0" smtClean="0"/>
          </a:p>
          <a:p>
            <a:r>
              <a:rPr lang="en-GB" dirty="0"/>
              <a:t>A system adopting a social role (e.g., doctor, teacher) may be more persuasive. </a:t>
            </a:r>
            <a:r>
              <a:rPr lang="en-GB" i="1" dirty="0" smtClean="0"/>
              <a:t>“</a:t>
            </a:r>
            <a:r>
              <a:rPr lang="en-GB" i="1" dirty="0"/>
              <a:t>When an interface features a computer-generated entity presenting explicit cues of identity or social agency, people’s expectations of predictable social performance are increased”. </a:t>
            </a:r>
            <a:r>
              <a:rPr lang="en-GB" sz="1600" dirty="0" smtClean="0"/>
              <a:t>Groom et al. (2009, p. 842)</a:t>
            </a:r>
          </a:p>
          <a:p>
            <a:r>
              <a:rPr lang="en-GB" dirty="0" smtClean="0"/>
              <a:t>Praise/Rewards: By offering a </a:t>
            </a:r>
            <a:r>
              <a:rPr lang="en-GB" dirty="0" smtClean="0"/>
              <a:t>message such as “Good job!” </a:t>
            </a:r>
            <a:r>
              <a:rPr lang="en-GB" dirty="0" smtClean="0"/>
              <a:t>, </a:t>
            </a:r>
            <a:r>
              <a:rPr lang="en-GB" dirty="0"/>
              <a:t>the system can make users more open to persuasion. </a:t>
            </a:r>
            <a:r>
              <a:rPr lang="en-GB" dirty="0" smtClean="0"/>
              <a:t>The persuasive system </a:t>
            </a:r>
            <a:r>
              <a:rPr lang="en-GB" dirty="0"/>
              <a:t>should reward the user for </a:t>
            </a:r>
            <a:r>
              <a:rPr lang="en-GB" dirty="0" smtClean="0"/>
              <a:t>achieving </a:t>
            </a:r>
            <a:r>
              <a:rPr lang="en-GB" dirty="0"/>
              <a:t>self-set goals. </a:t>
            </a:r>
            <a:endParaRPr lang="en-GB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0358" y="454025"/>
            <a:ext cx="3105150" cy="5543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8866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Credibility Support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8288867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Visual aesthetics play an important role in how users evaluate interactive systems </a:t>
            </a:r>
            <a:r>
              <a:rPr lang="en-GB" dirty="0" smtClean="0"/>
              <a:t>Users initially </a:t>
            </a:r>
            <a:r>
              <a:rPr lang="en-GB" dirty="0"/>
              <a:t>assess system credibility based on an intuitive first-hand </a:t>
            </a:r>
            <a:r>
              <a:rPr lang="en-GB" dirty="0" smtClean="0"/>
              <a:t>inspection (surface credibility). Advertising banners may reduce the perceived </a:t>
            </a:r>
            <a:r>
              <a:rPr lang="en-GB" dirty="0"/>
              <a:t>surface credibility. </a:t>
            </a:r>
            <a:endParaRPr lang="en-GB" dirty="0" smtClean="0"/>
          </a:p>
          <a:p>
            <a:r>
              <a:rPr lang="en-GB" dirty="0" err="1" smtClean="0"/>
              <a:t>Trustwortiness</a:t>
            </a:r>
            <a:r>
              <a:rPr lang="en-GB" dirty="0" smtClean="0"/>
              <a:t>: information </a:t>
            </a:r>
            <a:r>
              <a:rPr lang="en-GB" dirty="0"/>
              <a:t>demonstrating knowledge, experience, and competence. </a:t>
            </a:r>
            <a:r>
              <a:rPr lang="en-GB" dirty="0" smtClean="0"/>
              <a:t>Example </a:t>
            </a:r>
            <a:r>
              <a:rPr lang="en-GB" dirty="0"/>
              <a:t>implementation: an extensive </a:t>
            </a:r>
            <a:r>
              <a:rPr lang="en-GB" dirty="0" smtClean="0"/>
              <a:t>nutrition </a:t>
            </a:r>
            <a:r>
              <a:rPr lang="en-GB" dirty="0"/>
              <a:t>Q&amp;A section. </a:t>
            </a:r>
          </a:p>
          <a:p>
            <a:r>
              <a:rPr lang="en-GB" dirty="0"/>
              <a:t>R</a:t>
            </a:r>
            <a:r>
              <a:rPr lang="en-GB" dirty="0" smtClean="0"/>
              <a:t>eal-world feel: </a:t>
            </a:r>
            <a:r>
              <a:rPr lang="en-GB" dirty="0" smtClean="0"/>
              <a:t>A </a:t>
            </a:r>
            <a:r>
              <a:rPr lang="en-GB" dirty="0"/>
              <a:t>persuasive system should provide information about </a:t>
            </a:r>
            <a:r>
              <a:rPr lang="en-GB" dirty="0" smtClean="0"/>
              <a:t>and </a:t>
            </a:r>
            <a:r>
              <a:rPr lang="en-GB" dirty="0"/>
              <a:t>means to communicate </a:t>
            </a:r>
            <a:r>
              <a:rPr lang="en-GB" dirty="0" smtClean="0"/>
              <a:t>with the </a:t>
            </a:r>
            <a:r>
              <a:rPr lang="en-GB" dirty="0"/>
              <a:t>organization and/or actual people behind its content and services. </a:t>
            </a:r>
            <a:r>
              <a:rPr lang="en-GB" dirty="0" smtClean="0"/>
              <a:t>The </a:t>
            </a:r>
            <a:r>
              <a:rPr lang="en-GB" dirty="0"/>
              <a:t>perception of social presence increases online trust.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5581" y="2116666"/>
            <a:ext cx="2568106" cy="3337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2769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965200"/>
          </a:xfrm>
        </p:spPr>
        <p:txBody>
          <a:bodyPr>
            <a:normAutofit/>
          </a:bodyPr>
          <a:lstStyle/>
          <a:p>
            <a:r>
              <a:rPr lang="en-GB" dirty="0" smtClean="0"/>
              <a:t>Social Support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64127"/>
            <a:ext cx="12073467" cy="4351338"/>
          </a:xfrm>
        </p:spPr>
        <p:txBody>
          <a:bodyPr>
            <a:normAutofit/>
          </a:bodyPr>
          <a:lstStyle/>
          <a:p>
            <a:r>
              <a:rPr lang="en-GB" dirty="0" smtClean="0"/>
              <a:t>A user </a:t>
            </a:r>
            <a:r>
              <a:rPr lang="en-GB" dirty="0"/>
              <a:t>may be more motivated to perform a target </a:t>
            </a:r>
            <a:r>
              <a:rPr lang="en-GB" dirty="0" smtClean="0"/>
              <a:t>behaviour </a:t>
            </a:r>
            <a:r>
              <a:rPr lang="en-GB" dirty="0"/>
              <a:t>if the individual can observe others performing the </a:t>
            </a:r>
            <a:r>
              <a:rPr lang="en-GB" dirty="0" smtClean="0"/>
              <a:t>behaviour </a:t>
            </a:r>
            <a:r>
              <a:rPr lang="en-GB" dirty="0"/>
              <a:t>while using the </a:t>
            </a:r>
            <a:r>
              <a:rPr lang="en-GB" dirty="0" smtClean="0"/>
              <a:t>system (social learning)</a:t>
            </a:r>
          </a:p>
          <a:p>
            <a:r>
              <a:rPr lang="en-GB" dirty="0" smtClean="0"/>
              <a:t>Users </a:t>
            </a:r>
            <a:r>
              <a:rPr lang="en-GB" dirty="0"/>
              <a:t>may be more motivated to carry out the target </a:t>
            </a:r>
            <a:r>
              <a:rPr lang="en-GB" dirty="0" smtClean="0"/>
              <a:t>behaviour </a:t>
            </a:r>
            <a:r>
              <a:rPr lang="en-GB" dirty="0"/>
              <a:t>if they can compare their performance with others</a:t>
            </a:r>
            <a:r>
              <a:rPr lang="en-GB" dirty="0" smtClean="0"/>
              <a:t>’ (social comparison). </a:t>
            </a:r>
          </a:p>
          <a:p>
            <a:r>
              <a:rPr lang="en-GB" dirty="0" smtClean="0"/>
              <a:t>Social </a:t>
            </a:r>
            <a:r>
              <a:rPr lang="en-GB" dirty="0"/>
              <a:t>facilitation </a:t>
            </a:r>
            <a:r>
              <a:rPr lang="en-GB" dirty="0" smtClean="0"/>
              <a:t>allows </a:t>
            </a:r>
            <a:r>
              <a:rPr lang="en-GB" dirty="0"/>
              <a:t>users to observe others performing the </a:t>
            </a:r>
            <a:r>
              <a:rPr lang="en-GB" dirty="0" smtClean="0"/>
              <a:t>behaviour </a:t>
            </a:r>
            <a:r>
              <a:rPr lang="en-GB" dirty="0"/>
              <a:t>or be observed by others.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0066" y="3544819"/>
            <a:ext cx="5709708" cy="3220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4873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934" y="1690688"/>
            <a:ext cx="6730999" cy="4351338"/>
          </a:xfrm>
        </p:spPr>
        <p:txBody>
          <a:bodyPr/>
          <a:lstStyle/>
          <a:p>
            <a:r>
              <a:rPr lang="en-GB" dirty="0" smtClean="0"/>
              <a:t>Which Persuasive Systems features are present </a:t>
            </a:r>
            <a:r>
              <a:rPr lang="en-GB" dirty="0" err="1" smtClean="0"/>
              <a:t>inthe</a:t>
            </a:r>
            <a:r>
              <a:rPr lang="en-GB" dirty="0" smtClean="0"/>
              <a:t> Carrot Hunger App?</a:t>
            </a:r>
          </a:p>
          <a:p>
            <a:pPr marL="0" indent="0">
              <a:buNone/>
            </a:pPr>
            <a:r>
              <a:rPr lang="en-GB" sz="1600" dirty="0" smtClean="0">
                <a:hlinkClick r:id="rId2"/>
              </a:rPr>
              <a:t>https://www.youtube.com/watch?v=Nmx4gL7fv74</a:t>
            </a:r>
            <a:endParaRPr lang="en-GB" sz="1600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6650" y="508000"/>
            <a:ext cx="3867150" cy="57912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534" y="3403600"/>
            <a:ext cx="5095875" cy="3041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4555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424</Words>
  <Application>Microsoft Office PowerPoint</Application>
  <PresentationFormat>Widescreen</PresentationFormat>
  <Paragraphs>35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Persuasive Systems</vt:lpstr>
      <vt:lpstr>What are persuasive systems?</vt:lpstr>
      <vt:lpstr>Persuasive System Features</vt:lpstr>
      <vt:lpstr>Primary task support</vt:lpstr>
      <vt:lpstr>Dialogue Support </vt:lpstr>
      <vt:lpstr>Credibility Support</vt:lpstr>
      <vt:lpstr>Social Support</vt:lpstr>
      <vt:lpstr>Exercise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Persuasive Systems</dc:title>
  <dc:creator>Sue Maw</dc:creator>
  <cp:lastModifiedBy>Sue Maw</cp:lastModifiedBy>
  <cp:revision>3</cp:revision>
  <dcterms:created xsi:type="dcterms:W3CDTF">2017-12-14T15:40:54Z</dcterms:created>
  <dcterms:modified xsi:type="dcterms:W3CDTF">2017-12-14T17:08:32Z</dcterms:modified>
</cp:coreProperties>
</file>