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62" r:id="rId2"/>
    <p:sldId id="263" r:id="rId3"/>
    <p:sldId id="276" r:id="rId4"/>
    <p:sldId id="274" r:id="rId5"/>
    <p:sldId id="275" r:id="rId6"/>
    <p:sldId id="266" r:id="rId7"/>
    <p:sldId id="265" r:id="rId8"/>
    <p:sldId id="264" r:id="rId9"/>
    <p:sldId id="269" r:id="rId10"/>
    <p:sldId id="270" r:id="rId11"/>
    <p:sldId id="277" r:id="rId12"/>
    <p:sldId id="278" r:id="rId13"/>
    <p:sldId id="271" r:id="rId14"/>
    <p:sldId id="272" r:id="rId15"/>
    <p:sldId id="273" r:id="rId16"/>
    <p:sldId id="267" r:id="rId17"/>
    <p:sldId id="279" r:id="rId18"/>
    <p:sldId id="26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75" autoAdjust="0"/>
    <p:restoredTop sz="64507" autoAdjust="0"/>
  </p:normalViewPr>
  <p:slideViewPr>
    <p:cSldViewPr snapToGrid="0">
      <p:cViewPr varScale="1">
        <p:scale>
          <a:sx n="43" d="100"/>
          <a:sy n="43" d="100"/>
        </p:scale>
        <p:origin x="1500"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F791E3B-0247-4382-BAE2-C2EDE3F5F38A}"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GB"/>
        </a:p>
      </dgm:t>
    </dgm:pt>
    <dgm:pt modelId="{3E0F2AB8-016E-452E-BB9A-769797C7BD0F}">
      <dgm:prSet phldrT="[Text]"/>
      <dgm:spPr>
        <a:solidFill>
          <a:schemeClr val="tx2">
            <a:lumMod val="20000"/>
            <a:lumOff val="80000"/>
          </a:schemeClr>
        </a:solidFill>
      </dgm:spPr>
      <dgm:t>
        <a:bodyPr/>
        <a:lstStyle/>
        <a:p>
          <a:r>
            <a:rPr lang="en-GB" dirty="0"/>
            <a:t>Step 1</a:t>
          </a:r>
        </a:p>
      </dgm:t>
    </dgm:pt>
    <dgm:pt modelId="{CFED4060-99AA-4922-BC90-D65BBD04068C}" type="parTrans" cxnId="{29B78560-1EEF-4CE0-8FF2-D1057AF397BA}">
      <dgm:prSet/>
      <dgm:spPr/>
      <dgm:t>
        <a:bodyPr/>
        <a:lstStyle/>
        <a:p>
          <a:endParaRPr lang="en-GB"/>
        </a:p>
      </dgm:t>
    </dgm:pt>
    <dgm:pt modelId="{49DFB875-F614-42F9-847C-178311D4209D}" type="sibTrans" cxnId="{29B78560-1EEF-4CE0-8FF2-D1057AF397BA}">
      <dgm:prSet/>
      <dgm:spPr/>
      <dgm:t>
        <a:bodyPr/>
        <a:lstStyle/>
        <a:p>
          <a:endParaRPr lang="en-GB"/>
        </a:p>
      </dgm:t>
    </dgm:pt>
    <dgm:pt modelId="{CF3BD38A-FDB7-4554-AB86-8F5579F6902A}">
      <dgm:prSet phldrT="[Text]"/>
      <dgm:spPr/>
      <dgm:t>
        <a:bodyPr/>
        <a:lstStyle/>
        <a:p>
          <a:r>
            <a:rPr lang="en-GB" dirty="0">
              <a:solidFill>
                <a:schemeClr val="tx2"/>
              </a:solidFill>
            </a:rPr>
            <a:t>What is the question?</a:t>
          </a:r>
        </a:p>
      </dgm:t>
    </dgm:pt>
    <dgm:pt modelId="{AE491ED5-F5A8-448C-90B0-6371F497BEC3}" type="parTrans" cxnId="{9C6E0396-73A9-46C9-B179-E2E9E235890B}">
      <dgm:prSet/>
      <dgm:spPr/>
      <dgm:t>
        <a:bodyPr/>
        <a:lstStyle/>
        <a:p>
          <a:endParaRPr lang="en-GB"/>
        </a:p>
      </dgm:t>
    </dgm:pt>
    <dgm:pt modelId="{30EE798E-EE14-4BDB-B4B5-0489E3F2BB59}" type="sibTrans" cxnId="{9C6E0396-73A9-46C9-B179-E2E9E235890B}">
      <dgm:prSet/>
      <dgm:spPr/>
      <dgm:t>
        <a:bodyPr/>
        <a:lstStyle/>
        <a:p>
          <a:endParaRPr lang="en-GB"/>
        </a:p>
      </dgm:t>
    </dgm:pt>
    <dgm:pt modelId="{BD251788-5B77-42A7-B086-332C420F9F10}">
      <dgm:prSet phldrT="[Text]"/>
      <dgm:spPr>
        <a:solidFill>
          <a:schemeClr val="tx2">
            <a:lumMod val="20000"/>
            <a:lumOff val="80000"/>
          </a:schemeClr>
        </a:solidFill>
      </dgm:spPr>
      <dgm:t>
        <a:bodyPr/>
        <a:lstStyle/>
        <a:p>
          <a:r>
            <a:rPr lang="en-GB" dirty="0"/>
            <a:t>Step 2</a:t>
          </a:r>
        </a:p>
      </dgm:t>
    </dgm:pt>
    <dgm:pt modelId="{2EF10896-BDEA-46C5-B1E6-4EFC9BC78716}" type="parTrans" cxnId="{AD8022B3-C17A-4D68-BBDE-E95EB09C655C}">
      <dgm:prSet/>
      <dgm:spPr/>
      <dgm:t>
        <a:bodyPr/>
        <a:lstStyle/>
        <a:p>
          <a:endParaRPr lang="en-GB"/>
        </a:p>
      </dgm:t>
    </dgm:pt>
    <dgm:pt modelId="{C1911429-DE77-4A34-BE2A-15D61E5664B8}" type="sibTrans" cxnId="{AD8022B3-C17A-4D68-BBDE-E95EB09C655C}">
      <dgm:prSet/>
      <dgm:spPr/>
      <dgm:t>
        <a:bodyPr/>
        <a:lstStyle/>
        <a:p>
          <a:endParaRPr lang="en-GB"/>
        </a:p>
      </dgm:t>
    </dgm:pt>
    <dgm:pt modelId="{054DE194-8938-410D-B040-1FA37D0BCC3A}">
      <dgm:prSet phldrT="[Text]"/>
      <dgm:spPr/>
      <dgm:t>
        <a:bodyPr/>
        <a:lstStyle/>
        <a:p>
          <a:r>
            <a:rPr lang="en-GB" dirty="0">
              <a:solidFill>
                <a:schemeClr val="tx2"/>
              </a:solidFill>
            </a:rPr>
            <a:t>What is the answer?</a:t>
          </a:r>
        </a:p>
      </dgm:t>
    </dgm:pt>
    <dgm:pt modelId="{D50F2409-69CA-4462-9CCB-B55E0D3003BF}" type="parTrans" cxnId="{88B7CC18-86ED-4054-88D8-C12CE2ED8E34}">
      <dgm:prSet/>
      <dgm:spPr/>
      <dgm:t>
        <a:bodyPr/>
        <a:lstStyle/>
        <a:p>
          <a:endParaRPr lang="en-GB"/>
        </a:p>
      </dgm:t>
    </dgm:pt>
    <dgm:pt modelId="{BFE839B1-A3E9-45C2-8DFC-1F853319F97A}" type="sibTrans" cxnId="{88B7CC18-86ED-4054-88D8-C12CE2ED8E34}">
      <dgm:prSet/>
      <dgm:spPr/>
      <dgm:t>
        <a:bodyPr/>
        <a:lstStyle/>
        <a:p>
          <a:endParaRPr lang="en-GB"/>
        </a:p>
      </dgm:t>
    </dgm:pt>
    <dgm:pt modelId="{D6AB4A18-95A4-43C0-A78F-C1C2911D6329}">
      <dgm:prSet phldrT="[Text]"/>
      <dgm:spPr>
        <a:solidFill>
          <a:schemeClr val="tx2">
            <a:lumMod val="20000"/>
            <a:lumOff val="80000"/>
          </a:schemeClr>
        </a:solidFill>
      </dgm:spPr>
      <dgm:t>
        <a:bodyPr/>
        <a:lstStyle/>
        <a:p>
          <a:r>
            <a:rPr lang="en-GB" dirty="0"/>
            <a:t>Step 3</a:t>
          </a:r>
        </a:p>
      </dgm:t>
    </dgm:pt>
    <dgm:pt modelId="{616FE37E-2485-42DF-9814-57356510D3C2}" type="parTrans" cxnId="{591A0F72-E751-46DF-8835-6E44CCA9464E}">
      <dgm:prSet/>
      <dgm:spPr/>
      <dgm:t>
        <a:bodyPr/>
        <a:lstStyle/>
        <a:p>
          <a:endParaRPr lang="en-GB"/>
        </a:p>
      </dgm:t>
    </dgm:pt>
    <dgm:pt modelId="{67920BF5-A2F3-445D-9600-131D9A129B03}" type="sibTrans" cxnId="{591A0F72-E751-46DF-8835-6E44CCA9464E}">
      <dgm:prSet/>
      <dgm:spPr/>
      <dgm:t>
        <a:bodyPr/>
        <a:lstStyle/>
        <a:p>
          <a:endParaRPr lang="en-GB"/>
        </a:p>
      </dgm:t>
    </dgm:pt>
    <dgm:pt modelId="{0813E74C-88A0-4D92-8E61-EF4EF980336D}">
      <dgm:prSet phldrT="[Text]"/>
      <dgm:spPr>
        <a:solidFill>
          <a:schemeClr val="tx2">
            <a:lumMod val="20000"/>
            <a:lumOff val="80000"/>
          </a:schemeClr>
        </a:solidFill>
      </dgm:spPr>
      <dgm:t>
        <a:bodyPr/>
        <a:lstStyle/>
        <a:p>
          <a:r>
            <a:rPr lang="en-GB" dirty="0">
              <a:solidFill>
                <a:schemeClr val="tx2"/>
              </a:solidFill>
            </a:rPr>
            <a:t>What evidence led to that answer?</a:t>
          </a:r>
        </a:p>
      </dgm:t>
    </dgm:pt>
    <dgm:pt modelId="{3697C658-0424-4088-99AD-0D2FD134B1DB}" type="parTrans" cxnId="{20083A49-B6E2-4252-82BB-DCCD14D39C2A}">
      <dgm:prSet/>
      <dgm:spPr/>
      <dgm:t>
        <a:bodyPr/>
        <a:lstStyle/>
        <a:p>
          <a:endParaRPr lang="en-GB"/>
        </a:p>
      </dgm:t>
    </dgm:pt>
    <dgm:pt modelId="{E051028A-DC6E-4F9D-A174-F4B1E8DC6002}" type="sibTrans" cxnId="{20083A49-B6E2-4252-82BB-DCCD14D39C2A}">
      <dgm:prSet/>
      <dgm:spPr/>
      <dgm:t>
        <a:bodyPr/>
        <a:lstStyle/>
        <a:p>
          <a:endParaRPr lang="en-GB"/>
        </a:p>
      </dgm:t>
    </dgm:pt>
    <dgm:pt modelId="{76FE5502-DFA7-436D-9A24-33F64FBB463C}" type="pres">
      <dgm:prSet presAssocID="{6F791E3B-0247-4382-BAE2-C2EDE3F5F38A}" presName="Name0" presStyleCnt="0">
        <dgm:presLayoutVars>
          <dgm:dir/>
          <dgm:animLvl val="lvl"/>
          <dgm:resizeHandles val="exact"/>
        </dgm:presLayoutVars>
      </dgm:prSet>
      <dgm:spPr/>
    </dgm:pt>
    <dgm:pt modelId="{FD7843E2-7B9D-4CC8-9DD0-0A43074568C8}" type="pres">
      <dgm:prSet presAssocID="{3E0F2AB8-016E-452E-BB9A-769797C7BD0F}" presName="compositeNode" presStyleCnt="0">
        <dgm:presLayoutVars>
          <dgm:bulletEnabled val="1"/>
        </dgm:presLayoutVars>
      </dgm:prSet>
      <dgm:spPr/>
    </dgm:pt>
    <dgm:pt modelId="{D5F777C3-8F12-4182-8F1B-97E1A6DEB70C}" type="pres">
      <dgm:prSet presAssocID="{3E0F2AB8-016E-452E-BB9A-769797C7BD0F}" presName="bgRect" presStyleLbl="node1" presStyleIdx="0" presStyleCnt="3"/>
      <dgm:spPr/>
    </dgm:pt>
    <dgm:pt modelId="{381CF1AD-5440-4953-AC4F-7E18E7C54F04}" type="pres">
      <dgm:prSet presAssocID="{3E0F2AB8-016E-452E-BB9A-769797C7BD0F}" presName="parentNode" presStyleLbl="node1" presStyleIdx="0" presStyleCnt="3">
        <dgm:presLayoutVars>
          <dgm:chMax val="0"/>
          <dgm:bulletEnabled val="1"/>
        </dgm:presLayoutVars>
      </dgm:prSet>
      <dgm:spPr/>
    </dgm:pt>
    <dgm:pt modelId="{EE507485-3E47-4A59-9473-197A15A0625F}" type="pres">
      <dgm:prSet presAssocID="{3E0F2AB8-016E-452E-BB9A-769797C7BD0F}" presName="childNode" presStyleLbl="node1" presStyleIdx="0" presStyleCnt="3">
        <dgm:presLayoutVars>
          <dgm:bulletEnabled val="1"/>
        </dgm:presLayoutVars>
      </dgm:prSet>
      <dgm:spPr/>
    </dgm:pt>
    <dgm:pt modelId="{B2B4F167-3FA3-49C2-8CC3-24328E3F195C}" type="pres">
      <dgm:prSet presAssocID="{49DFB875-F614-42F9-847C-178311D4209D}" presName="hSp" presStyleCnt="0"/>
      <dgm:spPr/>
    </dgm:pt>
    <dgm:pt modelId="{3721A892-8EC7-47E3-B3CA-2A0F34184783}" type="pres">
      <dgm:prSet presAssocID="{49DFB875-F614-42F9-847C-178311D4209D}" presName="vProcSp" presStyleCnt="0"/>
      <dgm:spPr/>
    </dgm:pt>
    <dgm:pt modelId="{243EE9C2-F8C5-4BBE-9301-8296934E2826}" type="pres">
      <dgm:prSet presAssocID="{49DFB875-F614-42F9-847C-178311D4209D}" presName="vSp1" presStyleCnt="0"/>
      <dgm:spPr/>
    </dgm:pt>
    <dgm:pt modelId="{0B1D682A-9EF3-4CAD-AA9D-AA8C4BF43BEE}" type="pres">
      <dgm:prSet presAssocID="{49DFB875-F614-42F9-847C-178311D4209D}" presName="simulatedConn" presStyleLbl="solidFgAcc1" presStyleIdx="0" presStyleCnt="2"/>
      <dgm:spPr/>
    </dgm:pt>
    <dgm:pt modelId="{C910799A-5344-45DA-BDCC-86373CF4128B}" type="pres">
      <dgm:prSet presAssocID="{49DFB875-F614-42F9-847C-178311D4209D}" presName="vSp2" presStyleCnt="0"/>
      <dgm:spPr/>
    </dgm:pt>
    <dgm:pt modelId="{6FC46E2E-728F-4C4B-90A2-A775EE826FE4}" type="pres">
      <dgm:prSet presAssocID="{49DFB875-F614-42F9-847C-178311D4209D}" presName="sibTrans" presStyleCnt="0"/>
      <dgm:spPr/>
    </dgm:pt>
    <dgm:pt modelId="{1550256E-996A-478C-89EC-AE111F10F934}" type="pres">
      <dgm:prSet presAssocID="{BD251788-5B77-42A7-B086-332C420F9F10}" presName="compositeNode" presStyleCnt="0">
        <dgm:presLayoutVars>
          <dgm:bulletEnabled val="1"/>
        </dgm:presLayoutVars>
      </dgm:prSet>
      <dgm:spPr/>
    </dgm:pt>
    <dgm:pt modelId="{2C7DEF2E-A744-4D83-8AD1-EA4C4A3075AF}" type="pres">
      <dgm:prSet presAssocID="{BD251788-5B77-42A7-B086-332C420F9F10}" presName="bgRect" presStyleLbl="node1" presStyleIdx="1" presStyleCnt="3"/>
      <dgm:spPr/>
    </dgm:pt>
    <dgm:pt modelId="{9C04F536-4DA2-4628-9359-925FB7D3AD55}" type="pres">
      <dgm:prSet presAssocID="{BD251788-5B77-42A7-B086-332C420F9F10}" presName="parentNode" presStyleLbl="node1" presStyleIdx="1" presStyleCnt="3">
        <dgm:presLayoutVars>
          <dgm:chMax val="0"/>
          <dgm:bulletEnabled val="1"/>
        </dgm:presLayoutVars>
      </dgm:prSet>
      <dgm:spPr/>
    </dgm:pt>
    <dgm:pt modelId="{7FA92996-5041-43C3-BD3F-7144709A1866}" type="pres">
      <dgm:prSet presAssocID="{BD251788-5B77-42A7-B086-332C420F9F10}" presName="childNode" presStyleLbl="node1" presStyleIdx="1" presStyleCnt="3">
        <dgm:presLayoutVars>
          <dgm:bulletEnabled val="1"/>
        </dgm:presLayoutVars>
      </dgm:prSet>
      <dgm:spPr/>
    </dgm:pt>
    <dgm:pt modelId="{A5FA90FB-3243-41FA-AF49-843407B321C6}" type="pres">
      <dgm:prSet presAssocID="{C1911429-DE77-4A34-BE2A-15D61E5664B8}" presName="hSp" presStyleCnt="0"/>
      <dgm:spPr/>
    </dgm:pt>
    <dgm:pt modelId="{60331FE6-2CD3-4FB6-86B1-53FDF402798B}" type="pres">
      <dgm:prSet presAssocID="{C1911429-DE77-4A34-BE2A-15D61E5664B8}" presName="vProcSp" presStyleCnt="0"/>
      <dgm:spPr/>
    </dgm:pt>
    <dgm:pt modelId="{581EC8BC-F4BE-4935-B102-B06CDCC84D55}" type="pres">
      <dgm:prSet presAssocID="{C1911429-DE77-4A34-BE2A-15D61E5664B8}" presName="vSp1" presStyleCnt="0"/>
      <dgm:spPr/>
    </dgm:pt>
    <dgm:pt modelId="{DAAC5419-ABF5-4E61-A8A5-8D8CF838843A}" type="pres">
      <dgm:prSet presAssocID="{C1911429-DE77-4A34-BE2A-15D61E5664B8}" presName="simulatedConn" presStyleLbl="solidFgAcc1" presStyleIdx="1" presStyleCnt="2"/>
      <dgm:spPr/>
    </dgm:pt>
    <dgm:pt modelId="{CDB380BF-9CA4-4138-B394-E25A144F09C7}" type="pres">
      <dgm:prSet presAssocID="{C1911429-DE77-4A34-BE2A-15D61E5664B8}" presName="vSp2" presStyleCnt="0"/>
      <dgm:spPr/>
    </dgm:pt>
    <dgm:pt modelId="{BAC6AE5F-2ADA-4F37-A99B-5B1501B0E289}" type="pres">
      <dgm:prSet presAssocID="{C1911429-DE77-4A34-BE2A-15D61E5664B8}" presName="sibTrans" presStyleCnt="0"/>
      <dgm:spPr/>
    </dgm:pt>
    <dgm:pt modelId="{2A178B43-3C61-4672-B20F-202C91DBD8DD}" type="pres">
      <dgm:prSet presAssocID="{D6AB4A18-95A4-43C0-A78F-C1C2911D6329}" presName="compositeNode" presStyleCnt="0">
        <dgm:presLayoutVars>
          <dgm:bulletEnabled val="1"/>
        </dgm:presLayoutVars>
      </dgm:prSet>
      <dgm:spPr/>
    </dgm:pt>
    <dgm:pt modelId="{0656422D-E2A9-43A2-801D-3AE552F8144E}" type="pres">
      <dgm:prSet presAssocID="{D6AB4A18-95A4-43C0-A78F-C1C2911D6329}" presName="bgRect" presStyleLbl="node1" presStyleIdx="2" presStyleCnt="3"/>
      <dgm:spPr/>
    </dgm:pt>
    <dgm:pt modelId="{E8829297-A7FF-4144-84EA-425A21F6A820}" type="pres">
      <dgm:prSet presAssocID="{D6AB4A18-95A4-43C0-A78F-C1C2911D6329}" presName="parentNode" presStyleLbl="node1" presStyleIdx="2" presStyleCnt="3">
        <dgm:presLayoutVars>
          <dgm:chMax val="0"/>
          <dgm:bulletEnabled val="1"/>
        </dgm:presLayoutVars>
      </dgm:prSet>
      <dgm:spPr/>
    </dgm:pt>
    <dgm:pt modelId="{B6D3E0A8-74F5-454F-8774-92AE4B08F108}" type="pres">
      <dgm:prSet presAssocID="{D6AB4A18-95A4-43C0-A78F-C1C2911D6329}" presName="childNode" presStyleLbl="node1" presStyleIdx="2" presStyleCnt="3">
        <dgm:presLayoutVars>
          <dgm:bulletEnabled val="1"/>
        </dgm:presLayoutVars>
      </dgm:prSet>
      <dgm:spPr/>
    </dgm:pt>
  </dgm:ptLst>
  <dgm:cxnLst>
    <dgm:cxn modelId="{F7C29207-7894-43E7-9CD5-DBF2F9264AFF}" type="presOf" srcId="{054DE194-8938-410D-B040-1FA37D0BCC3A}" destId="{7FA92996-5041-43C3-BD3F-7144709A1866}" srcOrd="0" destOrd="0" presId="urn:microsoft.com/office/officeart/2005/8/layout/hProcess7"/>
    <dgm:cxn modelId="{24637911-EE6E-4179-9298-7B7ABA29CA51}" type="presOf" srcId="{3E0F2AB8-016E-452E-BB9A-769797C7BD0F}" destId="{381CF1AD-5440-4953-AC4F-7E18E7C54F04}" srcOrd="1" destOrd="0" presId="urn:microsoft.com/office/officeart/2005/8/layout/hProcess7"/>
    <dgm:cxn modelId="{88B7CC18-86ED-4054-88D8-C12CE2ED8E34}" srcId="{BD251788-5B77-42A7-B086-332C420F9F10}" destId="{054DE194-8938-410D-B040-1FA37D0BCC3A}" srcOrd="0" destOrd="0" parTransId="{D50F2409-69CA-4462-9CCB-B55E0D3003BF}" sibTransId="{BFE839B1-A3E9-45C2-8DFC-1F853319F97A}"/>
    <dgm:cxn modelId="{0EA5F15D-8F75-4F65-A567-E3BCEC6D8B1F}" type="presOf" srcId="{6F791E3B-0247-4382-BAE2-C2EDE3F5F38A}" destId="{76FE5502-DFA7-436D-9A24-33F64FBB463C}" srcOrd="0" destOrd="0" presId="urn:microsoft.com/office/officeart/2005/8/layout/hProcess7"/>
    <dgm:cxn modelId="{29B78560-1EEF-4CE0-8FF2-D1057AF397BA}" srcId="{6F791E3B-0247-4382-BAE2-C2EDE3F5F38A}" destId="{3E0F2AB8-016E-452E-BB9A-769797C7BD0F}" srcOrd="0" destOrd="0" parTransId="{CFED4060-99AA-4922-BC90-D65BBD04068C}" sibTransId="{49DFB875-F614-42F9-847C-178311D4209D}"/>
    <dgm:cxn modelId="{9A800161-FD16-498F-BA7E-525141ADE339}" type="presOf" srcId="{CF3BD38A-FDB7-4554-AB86-8F5579F6902A}" destId="{EE507485-3E47-4A59-9473-197A15A0625F}" srcOrd="0" destOrd="0" presId="urn:microsoft.com/office/officeart/2005/8/layout/hProcess7"/>
    <dgm:cxn modelId="{BEADDF62-CA5F-4338-8349-BA0B894BA046}" type="presOf" srcId="{BD251788-5B77-42A7-B086-332C420F9F10}" destId="{2C7DEF2E-A744-4D83-8AD1-EA4C4A3075AF}" srcOrd="0" destOrd="0" presId="urn:microsoft.com/office/officeart/2005/8/layout/hProcess7"/>
    <dgm:cxn modelId="{FB0D7C43-6D9B-42CD-BA76-FFC43A0590E5}" type="presOf" srcId="{BD251788-5B77-42A7-B086-332C420F9F10}" destId="{9C04F536-4DA2-4628-9359-925FB7D3AD55}" srcOrd="1" destOrd="0" presId="urn:microsoft.com/office/officeart/2005/8/layout/hProcess7"/>
    <dgm:cxn modelId="{BCE87065-C659-4E95-A96F-22BC47C4561E}" type="presOf" srcId="{D6AB4A18-95A4-43C0-A78F-C1C2911D6329}" destId="{E8829297-A7FF-4144-84EA-425A21F6A820}" srcOrd="1" destOrd="0" presId="urn:microsoft.com/office/officeart/2005/8/layout/hProcess7"/>
    <dgm:cxn modelId="{5159EC45-7B0B-479F-99D3-3C8F4A7D5DE6}" type="presOf" srcId="{0813E74C-88A0-4D92-8E61-EF4EF980336D}" destId="{B6D3E0A8-74F5-454F-8774-92AE4B08F108}" srcOrd="0" destOrd="0" presId="urn:microsoft.com/office/officeart/2005/8/layout/hProcess7"/>
    <dgm:cxn modelId="{20083A49-B6E2-4252-82BB-DCCD14D39C2A}" srcId="{D6AB4A18-95A4-43C0-A78F-C1C2911D6329}" destId="{0813E74C-88A0-4D92-8E61-EF4EF980336D}" srcOrd="0" destOrd="0" parTransId="{3697C658-0424-4088-99AD-0D2FD134B1DB}" sibTransId="{E051028A-DC6E-4F9D-A174-F4B1E8DC6002}"/>
    <dgm:cxn modelId="{591A0F72-E751-46DF-8835-6E44CCA9464E}" srcId="{6F791E3B-0247-4382-BAE2-C2EDE3F5F38A}" destId="{D6AB4A18-95A4-43C0-A78F-C1C2911D6329}" srcOrd="2" destOrd="0" parTransId="{616FE37E-2485-42DF-9814-57356510D3C2}" sibTransId="{67920BF5-A2F3-445D-9600-131D9A129B03}"/>
    <dgm:cxn modelId="{9CD35656-287A-4D99-BF61-216FC321508D}" type="presOf" srcId="{3E0F2AB8-016E-452E-BB9A-769797C7BD0F}" destId="{D5F777C3-8F12-4182-8F1B-97E1A6DEB70C}" srcOrd="0" destOrd="0" presId="urn:microsoft.com/office/officeart/2005/8/layout/hProcess7"/>
    <dgm:cxn modelId="{613CC077-7466-4272-8549-05B6CFC59457}" type="presOf" srcId="{D6AB4A18-95A4-43C0-A78F-C1C2911D6329}" destId="{0656422D-E2A9-43A2-801D-3AE552F8144E}" srcOrd="0" destOrd="0" presId="urn:microsoft.com/office/officeart/2005/8/layout/hProcess7"/>
    <dgm:cxn modelId="{9C6E0396-73A9-46C9-B179-E2E9E235890B}" srcId="{3E0F2AB8-016E-452E-BB9A-769797C7BD0F}" destId="{CF3BD38A-FDB7-4554-AB86-8F5579F6902A}" srcOrd="0" destOrd="0" parTransId="{AE491ED5-F5A8-448C-90B0-6371F497BEC3}" sibTransId="{30EE798E-EE14-4BDB-B4B5-0489E3F2BB59}"/>
    <dgm:cxn modelId="{AD8022B3-C17A-4D68-BBDE-E95EB09C655C}" srcId="{6F791E3B-0247-4382-BAE2-C2EDE3F5F38A}" destId="{BD251788-5B77-42A7-B086-332C420F9F10}" srcOrd="1" destOrd="0" parTransId="{2EF10896-BDEA-46C5-B1E6-4EFC9BC78716}" sibTransId="{C1911429-DE77-4A34-BE2A-15D61E5664B8}"/>
    <dgm:cxn modelId="{D292F004-E92B-4969-B253-5C10EE081C49}" type="presParOf" srcId="{76FE5502-DFA7-436D-9A24-33F64FBB463C}" destId="{FD7843E2-7B9D-4CC8-9DD0-0A43074568C8}" srcOrd="0" destOrd="0" presId="urn:microsoft.com/office/officeart/2005/8/layout/hProcess7"/>
    <dgm:cxn modelId="{F43D8E22-693D-4C0E-9862-0848DED75C23}" type="presParOf" srcId="{FD7843E2-7B9D-4CC8-9DD0-0A43074568C8}" destId="{D5F777C3-8F12-4182-8F1B-97E1A6DEB70C}" srcOrd="0" destOrd="0" presId="urn:microsoft.com/office/officeart/2005/8/layout/hProcess7"/>
    <dgm:cxn modelId="{E9A994F2-AFF2-4D46-88BE-BEBF1A5B95F4}" type="presParOf" srcId="{FD7843E2-7B9D-4CC8-9DD0-0A43074568C8}" destId="{381CF1AD-5440-4953-AC4F-7E18E7C54F04}" srcOrd="1" destOrd="0" presId="urn:microsoft.com/office/officeart/2005/8/layout/hProcess7"/>
    <dgm:cxn modelId="{96680DD9-CE36-466E-85CE-4A31F5901FCB}" type="presParOf" srcId="{FD7843E2-7B9D-4CC8-9DD0-0A43074568C8}" destId="{EE507485-3E47-4A59-9473-197A15A0625F}" srcOrd="2" destOrd="0" presId="urn:microsoft.com/office/officeart/2005/8/layout/hProcess7"/>
    <dgm:cxn modelId="{8B64DD2E-5A6D-4972-AE9E-612A60C56F0A}" type="presParOf" srcId="{76FE5502-DFA7-436D-9A24-33F64FBB463C}" destId="{B2B4F167-3FA3-49C2-8CC3-24328E3F195C}" srcOrd="1" destOrd="0" presId="urn:microsoft.com/office/officeart/2005/8/layout/hProcess7"/>
    <dgm:cxn modelId="{CF919BEE-9A6E-46AC-88AC-E7605FC0A10F}" type="presParOf" srcId="{76FE5502-DFA7-436D-9A24-33F64FBB463C}" destId="{3721A892-8EC7-47E3-B3CA-2A0F34184783}" srcOrd="2" destOrd="0" presId="urn:microsoft.com/office/officeart/2005/8/layout/hProcess7"/>
    <dgm:cxn modelId="{5B2FA9B5-746B-455F-B4C9-9BD3FE20556E}" type="presParOf" srcId="{3721A892-8EC7-47E3-B3CA-2A0F34184783}" destId="{243EE9C2-F8C5-4BBE-9301-8296934E2826}" srcOrd="0" destOrd="0" presId="urn:microsoft.com/office/officeart/2005/8/layout/hProcess7"/>
    <dgm:cxn modelId="{08D9BA4D-FF48-4427-B366-AB11CD5A9127}" type="presParOf" srcId="{3721A892-8EC7-47E3-B3CA-2A0F34184783}" destId="{0B1D682A-9EF3-4CAD-AA9D-AA8C4BF43BEE}" srcOrd="1" destOrd="0" presId="urn:microsoft.com/office/officeart/2005/8/layout/hProcess7"/>
    <dgm:cxn modelId="{F8F1D68B-F483-4DF3-A36B-D53A7DA17841}" type="presParOf" srcId="{3721A892-8EC7-47E3-B3CA-2A0F34184783}" destId="{C910799A-5344-45DA-BDCC-86373CF4128B}" srcOrd="2" destOrd="0" presId="urn:microsoft.com/office/officeart/2005/8/layout/hProcess7"/>
    <dgm:cxn modelId="{172AD111-56E8-40FE-BDC9-1A70B2ABDF5E}" type="presParOf" srcId="{76FE5502-DFA7-436D-9A24-33F64FBB463C}" destId="{6FC46E2E-728F-4C4B-90A2-A775EE826FE4}" srcOrd="3" destOrd="0" presId="urn:microsoft.com/office/officeart/2005/8/layout/hProcess7"/>
    <dgm:cxn modelId="{91010FB9-1548-4DBD-865A-4933C348FCB2}" type="presParOf" srcId="{76FE5502-DFA7-436D-9A24-33F64FBB463C}" destId="{1550256E-996A-478C-89EC-AE111F10F934}" srcOrd="4" destOrd="0" presId="urn:microsoft.com/office/officeart/2005/8/layout/hProcess7"/>
    <dgm:cxn modelId="{31924FF6-37AE-4A36-8B8A-B086EC47E05E}" type="presParOf" srcId="{1550256E-996A-478C-89EC-AE111F10F934}" destId="{2C7DEF2E-A744-4D83-8AD1-EA4C4A3075AF}" srcOrd="0" destOrd="0" presId="urn:microsoft.com/office/officeart/2005/8/layout/hProcess7"/>
    <dgm:cxn modelId="{18D251B6-CC84-4692-A387-B9566A49583A}" type="presParOf" srcId="{1550256E-996A-478C-89EC-AE111F10F934}" destId="{9C04F536-4DA2-4628-9359-925FB7D3AD55}" srcOrd="1" destOrd="0" presId="urn:microsoft.com/office/officeart/2005/8/layout/hProcess7"/>
    <dgm:cxn modelId="{1634B87E-E8FF-4754-8B11-C7F9D24A0610}" type="presParOf" srcId="{1550256E-996A-478C-89EC-AE111F10F934}" destId="{7FA92996-5041-43C3-BD3F-7144709A1866}" srcOrd="2" destOrd="0" presId="urn:microsoft.com/office/officeart/2005/8/layout/hProcess7"/>
    <dgm:cxn modelId="{5EE2BB99-F28D-4C31-92E1-DE7601CDBED0}" type="presParOf" srcId="{76FE5502-DFA7-436D-9A24-33F64FBB463C}" destId="{A5FA90FB-3243-41FA-AF49-843407B321C6}" srcOrd="5" destOrd="0" presId="urn:microsoft.com/office/officeart/2005/8/layout/hProcess7"/>
    <dgm:cxn modelId="{EEA0B7B6-E333-48AE-96FD-88DF8D1A900D}" type="presParOf" srcId="{76FE5502-DFA7-436D-9A24-33F64FBB463C}" destId="{60331FE6-2CD3-4FB6-86B1-53FDF402798B}" srcOrd="6" destOrd="0" presId="urn:microsoft.com/office/officeart/2005/8/layout/hProcess7"/>
    <dgm:cxn modelId="{2FA41198-B131-4330-BBBA-276308E30AB1}" type="presParOf" srcId="{60331FE6-2CD3-4FB6-86B1-53FDF402798B}" destId="{581EC8BC-F4BE-4935-B102-B06CDCC84D55}" srcOrd="0" destOrd="0" presId="urn:microsoft.com/office/officeart/2005/8/layout/hProcess7"/>
    <dgm:cxn modelId="{ACF878E0-EAA7-4FD6-80A1-471882B8472D}" type="presParOf" srcId="{60331FE6-2CD3-4FB6-86B1-53FDF402798B}" destId="{DAAC5419-ABF5-4E61-A8A5-8D8CF838843A}" srcOrd="1" destOrd="0" presId="urn:microsoft.com/office/officeart/2005/8/layout/hProcess7"/>
    <dgm:cxn modelId="{498DD4FD-25EA-41B3-9AA9-46D28DC80035}" type="presParOf" srcId="{60331FE6-2CD3-4FB6-86B1-53FDF402798B}" destId="{CDB380BF-9CA4-4138-B394-E25A144F09C7}" srcOrd="2" destOrd="0" presId="urn:microsoft.com/office/officeart/2005/8/layout/hProcess7"/>
    <dgm:cxn modelId="{DD4C678F-01D4-40C4-A8D0-459CA0B5489D}" type="presParOf" srcId="{76FE5502-DFA7-436D-9A24-33F64FBB463C}" destId="{BAC6AE5F-2ADA-4F37-A99B-5B1501B0E289}" srcOrd="7" destOrd="0" presId="urn:microsoft.com/office/officeart/2005/8/layout/hProcess7"/>
    <dgm:cxn modelId="{00501DA2-698E-43AA-82A8-7005834321A0}" type="presParOf" srcId="{76FE5502-DFA7-436D-9A24-33F64FBB463C}" destId="{2A178B43-3C61-4672-B20F-202C91DBD8DD}" srcOrd="8" destOrd="0" presId="urn:microsoft.com/office/officeart/2005/8/layout/hProcess7"/>
    <dgm:cxn modelId="{8632C457-EE72-4CD2-B581-7A730055B209}" type="presParOf" srcId="{2A178B43-3C61-4672-B20F-202C91DBD8DD}" destId="{0656422D-E2A9-43A2-801D-3AE552F8144E}" srcOrd="0" destOrd="0" presId="urn:microsoft.com/office/officeart/2005/8/layout/hProcess7"/>
    <dgm:cxn modelId="{4EDC4224-9D68-4DDC-B274-36655B3272F8}" type="presParOf" srcId="{2A178B43-3C61-4672-B20F-202C91DBD8DD}" destId="{E8829297-A7FF-4144-84EA-425A21F6A820}" srcOrd="1" destOrd="0" presId="urn:microsoft.com/office/officeart/2005/8/layout/hProcess7"/>
    <dgm:cxn modelId="{57858588-5E10-4E6D-BF64-F64242D7A2BB}" type="presParOf" srcId="{2A178B43-3C61-4672-B20F-202C91DBD8DD}" destId="{B6D3E0A8-74F5-454F-8774-92AE4B08F108}" srcOrd="2" destOrd="0" presId="urn:microsoft.com/office/officeart/2005/8/layout/hProcess7"/>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F777C3-8F12-4182-8F1B-97E1A6DEB70C}">
      <dsp:nvSpPr>
        <dsp:cNvPr id="0" name=""/>
        <dsp:cNvSpPr/>
      </dsp:nvSpPr>
      <dsp:spPr>
        <a:xfrm>
          <a:off x="753" y="0"/>
          <a:ext cx="3243660" cy="2597644"/>
        </a:xfrm>
        <a:prstGeom prst="roundRect">
          <a:avLst>
            <a:gd name="adj" fmla="val 5000"/>
          </a:avLst>
        </a:prstGeom>
        <a:solidFill>
          <a:schemeClr val="tx2">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16586" rIns="151130" bIns="0" numCol="1" spcCol="1270" anchor="t" anchorCtr="0">
          <a:noAutofit/>
        </a:bodyPr>
        <a:lstStyle/>
        <a:p>
          <a:pPr marL="0" lvl="0" indent="0" algn="r" defTabSz="1511300">
            <a:lnSpc>
              <a:spcPct val="90000"/>
            </a:lnSpc>
            <a:spcBef>
              <a:spcPct val="0"/>
            </a:spcBef>
            <a:spcAft>
              <a:spcPct val="35000"/>
            </a:spcAft>
            <a:buNone/>
          </a:pPr>
          <a:r>
            <a:rPr lang="en-GB" sz="3400" kern="1200" dirty="0"/>
            <a:t>Step 1</a:t>
          </a:r>
        </a:p>
      </dsp:txBody>
      <dsp:txXfrm rot="16200000">
        <a:off x="-739914" y="740667"/>
        <a:ext cx="2130068" cy="648732"/>
      </dsp:txXfrm>
    </dsp:sp>
    <dsp:sp modelId="{EE507485-3E47-4A59-9473-197A15A0625F}">
      <dsp:nvSpPr>
        <dsp:cNvPr id="0" name=""/>
        <dsp:cNvSpPr/>
      </dsp:nvSpPr>
      <dsp:spPr>
        <a:xfrm>
          <a:off x="649485" y="0"/>
          <a:ext cx="2416527" cy="2597644"/>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137160" rIns="0" bIns="0" numCol="1" spcCol="1270" anchor="t" anchorCtr="0">
          <a:noAutofit/>
        </a:bodyPr>
        <a:lstStyle/>
        <a:p>
          <a:pPr marL="0" lvl="0" indent="0" algn="l" defTabSz="1778000">
            <a:lnSpc>
              <a:spcPct val="90000"/>
            </a:lnSpc>
            <a:spcBef>
              <a:spcPct val="0"/>
            </a:spcBef>
            <a:spcAft>
              <a:spcPct val="35000"/>
            </a:spcAft>
            <a:buNone/>
          </a:pPr>
          <a:r>
            <a:rPr lang="en-GB" sz="4000" kern="1200" dirty="0">
              <a:solidFill>
                <a:schemeClr val="tx2"/>
              </a:solidFill>
            </a:rPr>
            <a:t>What is the question?</a:t>
          </a:r>
        </a:p>
      </dsp:txBody>
      <dsp:txXfrm>
        <a:off x="649485" y="0"/>
        <a:ext cx="2416527" cy="2597644"/>
      </dsp:txXfrm>
    </dsp:sp>
    <dsp:sp modelId="{2C7DEF2E-A744-4D83-8AD1-EA4C4A3075AF}">
      <dsp:nvSpPr>
        <dsp:cNvPr id="0" name=""/>
        <dsp:cNvSpPr/>
      </dsp:nvSpPr>
      <dsp:spPr>
        <a:xfrm>
          <a:off x="3357942" y="0"/>
          <a:ext cx="3243660" cy="2597644"/>
        </a:xfrm>
        <a:prstGeom prst="roundRect">
          <a:avLst>
            <a:gd name="adj" fmla="val 5000"/>
          </a:avLst>
        </a:prstGeom>
        <a:solidFill>
          <a:schemeClr val="tx2">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16586" rIns="151130" bIns="0" numCol="1" spcCol="1270" anchor="t" anchorCtr="0">
          <a:noAutofit/>
        </a:bodyPr>
        <a:lstStyle/>
        <a:p>
          <a:pPr marL="0" lvl="0" indent="0" algn="r" defTabSz="1511300">
            <a:lnSpc>
              <a:spcPct val="90000"/>
            </a:lnSpc>
            <a:spcBef>
              <a:spcPct val="0"/>
            </a:spcBef>
            <a:spcAft>
              <a:spcPct val="35000"/>
            </a:spcAft>
            <a:buNone/>
          </a:pPr>
          <a:r>
            <a:rPr lang="en-GB" sz="3400" kern="1200" dirty="0"/>
            <a:t>Step 2</a:t>
          </a:r>
        </a:p>
      </dsp:txBody>
      <dsp:txXfrm rot="16200000">
        <a:off x="2617274" y="740667"/>
        <a:ext cx="2130068" cy="648732"/>
      </dsp:txXfrm>
    </dsp:sp>
    <dsp:sp modelId="{0B1D682A-9EF3-4CAD-AA9D-AA8C4BF43BEE}">
      <dsp:nvSpPr>
        <dsp:cNvPr id="0" name=""/>
        <dsp:cNvSpPr/>
      </dsp:nvSpPr>
      <dsp:spPr>
        <a:xfrm rot="5400000">
          <a:off x="3183407" y="1982183"/>
          <a:ext cx="381507" cy="486549"/>
        </a:xfrm>
        <a:prstGeom prst="flowChartExtra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FA92996-5041-43C3-BD3F-7144709A1866}">
      <dsp:nvSpPr>
        <dsp:cNvPr id="0" name=""/>
        <dsp:cNvSpPr/>
      </dsp:nvSpPr>
      <dsp:spPr>
        <a:xfrm>
          <a:off x="4006674" y="0"/>
          <a:ext cx="2416527" cy="2597644"/>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137160" rIns="0" bIns="0" numCol="1" spcCol="1270" anchor="t" anchorCtr="0">
          <a:noAutofit/>
        </a:bodyPr>
        <a:lstStyle/>
        <a:p>
          <a:pPr marL="0" lvl="0" indent="0" algn="l" defTabSz="1778000">
            <a:lnSpc>
              <a:spcPct val="90000"/>
            </a:lnSpc>
            <a:spcBef>
              <a:spcPct val="0"/>
            </a:spcBef>
            <a:spcAft>
              <a:spcPct val="35000"/>
            </a:spcAft>
            <a:buNone/>
          </a:pPr>
          <a:r>
            <a:rPr lang="en-GB" sz="4000" kern="1200" dirty="0">
              <a:solidFill>
                <a:schemeClr val="tx2"/>
              </a:solidFill>
            </a:rPr>
            <a:t>What is the answer?</a:t>
          </a:r>
        </a:p>
      </dsp:txBody>
      <dsp:txXfrm>
        <a:off x="4006674" y="0"/>
        <a:ext cx="2416527" cy="2597644"/>
      </dsp:txXfrm>
    </dsp:sp>
    <dsp:sp modelId="{0656422D-E2A9-43A2-801D-3AE552F8144E}">
      <dsp:nvSpPr>
        <dsp:cNvPr id="0" name=""/>
        <dsp:cNvSpPr/>
      </dsp:nvSpPr>
      <dsp:spPr>
        <a:xfrm>
          <a:off x="6715131" y="0"/>
          <a:ext cx="3243660" cy="2597644"/>
        </a:xfrm>
        <a:prstGeom prst="roundRect">
          <a:avLst>
            <a:gd name="adj" fmla="val 5000"/>
          </a:avLst>
        </a:prstGeom>
        <a:solidFill>
          <a:schemeClr val="tx2">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16586" rIns="151130" bIns="0" numCol="1" spcCol="1270" anchor="t" anchorCtr="0">
          <a:noAutofit/>
        </a:bodyPr>
        <a:lstStyle/>
        <a:p>
          <a:pPr marL="0" lvl="0" indent="0" algn="r" defTabSz="1511300">
            <a:lnSpc>
              <a:spcPct val="90000"/>
            </a:lnSpc>
            <a:spcBef>
              <a:spcPct val="0"/>
            </a:spcBef>
            <a:spcAft>
              <a:spcPct val="35000"/>
            </a:spcAft>
            <a:buNone/>
          </a:pPr>
          <a:r>
            <a:rPr lang="en-GB" sz="3400" kern="1200" dirty="0"/>
            <a:t>Step 3</a:t>
          </a:r>
        </a:p>
      </dsp:txBody>
      <dsp:txXfrm rot="16200000">
        <a:off x="5974463" y="740667"/>
        <a:ext cx="2130068" cy="648732"/>
      </dsp:txXfrm>
    </dsp:sp>
    <dsp:sp modelId="{DAAC5419-ABF5-4E61-A8A5-8D8CF838843A}">
      <dsp:nvSpPr>
        <dsp:cNvPr id="0" name=""/>
        <dsp:cNvSpPr/>
      </dsp:nvSpPr>
      <dsp:spPr>
        <a:xfrm rot="5400000">
          <a:off x="6540596" y="1982183"/>
          <a:ext cx="381507" cy="486549"/>
        </a:xfrm>
        <a:prstGeom prst="flowChartExtra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6D3E0A8-74F5-454F-8774-92AE4B08F108}">
      <dsp:nvSpPr>
        <dsp:cNvPr id="0" name=""/>
        <dsp:cNvSpPr/>
      </dsp:nvSpPr>
      <dsp:spPr>
        <a:xfrm>
          <a:off x="7363863" y="0"/>
          <a:ext cx="2416527" cy="2597644"/>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137160" rIns="0" bIns="0" numCol="1" spcCol="1270" anchor="t" anchorCtr="0">
          <a:noAutofit/>
        </a:bodyPr>
        <a:lstStyle/>
        <a:p>
          <a:pPr marL="0" lvl="0" indent="0" algn="l" defTabSz="1778000">
            <a:lnSpc>
              <a:spcPct val="90000"/>
            </a:lnSpc>
            <a:spcBef>
              <a:spcPct val="0"/>
            </a:spcBef>
            <a:spcAft>
              <a:spcPct val="35000"/>
            </a:spcAft>
            <a:buNone/>
          </a:pPr>
          <a:r>
            <a:rPr lang="en-GB" sz="4000" kern="1200" dirty="0">
              <a:solidFill>
                <a:schemeClr val="tx2"/>
              </a:solidFill>
            </a:rPr>
            <a:t>What evidence led to that answer?</a:t>
          </a:r>
        </a:p>
      </dsp:txBody>
      <dsp:txXfrm>
        <a:off x="7363863" y="0"/>
        <a:ext cx="2416527" cy="2597644"/>
      </dsp:txXfrm>
    </dsp:sp>
  </dsp:spTree>
</dsp:drawing>
</file>

<file path=ppt/diagrams/layout1.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18E2D1-EA69-46F9-812C-50A9AD9AA37D}" type="datetimeFigureOut">
              <a:rPr lang="en-GB" smtClean="0"/>
              <a:t>02/05/2020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B9CF2F-158F-47C4-856B-A94C882A3B27}" type="slidenum">
              <a:rPr lang="en-GB" smtClean="0"/>
              <a:t>‹#›</a:t>
            </a:fld>
            <a:endParaRPr lang="en-GB"/>
          </a:p>
        </p:txBody>
      </p:sp>
    </p:spTree>
    <p:extLst>
      <p:ext uri="{BB962C8B-B14F-4D97-AF65-F5344CB8AC3E}">
        <p14:creationId xmlns:p14="http://schemas.microsoft.com/office/powerpoint/2010/main" val="24432725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CB4271E-F92B-4EED-B98C-5C622011C8E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52237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Aim of your writing is to show you understand the subject generally and can apply that knowledge to the specific question/assessment criteria.</a:t>
            </a:r>
          </a:p>
          <a:p>
            <a:r>
              <a:rPr lang="en-GB" dirty="0"/>
              <a:t> - Formal doesn’t mean complicated, long sentences. Keep your writing clear and to the point</a:t>
            </a:r>
          </a:p>
          <a:p>
            <a:r>
              <a:rPr lang="en-GB" dirty="0"/>
              <a:t> - Use sub headings to structure and focus your answer. Consider using the question/assessment criteria as headings</a:t>
            </a:r>
          </a:p>
          <a:p>
            <a:r>
              <a:rPr lang="en-GB" dirty="0"/>
              <a:t> - Action words - What is the question asking you to do </a:t>
            </a:r>
            <a:r>
              <a:rPr lang="en-GB" dirty="0" err="1"/>
              <a:t>eg</a:t>
            </a:r>
            <a:r>
              <a:rPr lang="en-GB" dirty="0"/>
              <a:t> Describe, Explain, Assess, Evaluate etc?</a:t>
            </a:r>
          </a:p>
          <a:p>
            <a:r>
              <a:rPr lang="en-GB" dirty="0"/>
              <a:t> - Keep the assessment criteria in mind to ensure your answer stays focused on this. </a:t>
            </a:r>
          </a:p>
          <a:p>
            <a:r>
              <a:rPr lang="en-GB" dirty="0"/>
              <a:t> - Compare and contrast views from different research, important to show you have read around the subject and can give a balanced view</a:t>
            </a:r>
          </a:p>
          <a:p>
            <a:r>
              <a:rPr lang="en-GB" dirty="0"/>
              <a:t> - Underpin all of your work and cite the source, a question may be asking what your organisation does but need to support this with reference to theory/best practice/research.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CB4271E-F92B-4EED-B98C-5C622011C8E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521257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4B9CF2F-158F-47C4-856B-A94C882A3B27}" type="slidenum">
              <a:rPr lang="en-GB" smtClean="0"/>
              <a:t>5</a:t>
            </a:fld>
            <a:endParaRPr lang="en-GB"/>
          </a:p>
        </p:txBody>
      </p:sp>
    </p:spTree>
    <p:extLst>
      <p:ext uri="{BB962C8B-B14F-4D97-AF65-F5344CB8AC3E}">
        <p14:creationId xmlns:p14="http://schemas.microsoft.com/office/powerpoint/2010/main" val="18931723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4B9CF2F-158F-47C4-856B-A94C882A3B27}" type="slidenum">
              <a:rPr lang="en-GB" smtClean="0"/>
              <a:t>6</a:t>
            </a:fld>
            <a:endParaRPr lang="en-GB"/>
          </a:p>
        </p:txBody>
      </p:sp>
    </p:spTree>
    <p:extLst>
      <p:ext uri="{BB962C8B-B14F-4D97-AF65-F5344CB8AC3E}">
        <p14:creationId xmlns:p14="http://schemas.microsoft.com/office/powerpoint/2010/main" val="36114385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CB4271E-F92B-4EED-B98C-5C622011C8E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485716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CB4271E-F92B-4EED-B98C-5C622011C8E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23765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4B9CF2F-158F-47C4-856B-A94C882A3B27}" type="slidenum">
              <a:rPr lang="en-GB" smtClean="0"/>
              <a:t>12</a:t>
            </a:fld>
            <a:endParaRPr lang="en-GB"/>
          </a:p>
        </p:txBody>
      </p:sp>
    </p:spTree>
    <p:extLst>
      <p:ext uri="{BB962C8B-B14F-4D97-AF65-F5344CB8AC3E}">
        <p14:creationId xmlns:p14="http://schemas.microsoft.com/office/powerpoint/2010/main" val="3353187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CB4271E-F92B-4EED-B98C-5C622011C8E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070149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Similarity score - If you have a score above 0%, please check that you have correctly referenced your sources and have not over-used quotes (</a:t>
            </a:r>
            <a:r>
              <a:rPr lang="en-US" sz="1200" b="0" i="0" u="none" strike="noStrike" kern="1200" dirty="0" err="1">
                <a:solidFill>
                  <a:schemeClr val="tx1"/>
                </a:solidFill>
                <a:effectLst/>
                <a:latin typeface="+mn-lt"/>
                <a:ea typeface="+mn-ea"/>
                <a:cs typeface="+mn-cs"/>
              </a:rPr>
              <a:t>ie</a:t>
            </a:r>
            <a:r>
              <a:rPr lang="en-US" sz="1200" b="0" i="0" u="none" strike="noStrike" kern="1200" dirty="0">
                <a:solidFill>
                  <a:schemeClr val="tx1"/>
                </a:solidFill>
                <a:effectLst/>
                <a:latin typeface="+mn-lt"/>
                <a:ea typeface="+mn-ea"/>
                <a:cs typeface="+mn-cs"/>
              </a:rPr>
              <a:t> make sure you have used your own words in order to demonstrate understanding of your topic area - this is called paraphrasing).</a:t>
            </a:r>
            <a:endParaRPr lang="en-GB" dirty="0"/>
          </a:p>
        </p:txBody>
      </p:sp>
      <p:sp>
        <p:nvSpPr>
          <p:cNvPr id="4" name="Slide Number Placeholder 3"/>
          <p:cNvSpPr>
            <a:spLocks noGrp="1"/>
          </p:cNvSpPr>
          <p:nvPr>
            <p:ph type="sldNum" sz="quarter" idx="5"/>
          </p:nvPr>
        </p:nvSpPr>
        <p:spPr/>
        <p:txBody>
          <a:bodyPr/>
          <a:lstStyle/>
          <a:p>
            <a:fld id="{64B9CF2F-158F-47C4-856B-A94C882A3B27}" type="slidenum">
              <a:rPr lang="en-GB" smtClean="0"/>
              <a:t>16</a:t>
            </a:fld>
            <a:endParaRPr lang="en-GB"/>
          </a:p>
        </p:txBody>
      </p:sp>
    </p:spTree>
    <p:extLst>
      <p:ext uri="{BB962C8B-B14F-4D97-AF65-F5344CB8AC3E}">
        <p14:creationId xmlns:p14="http://schemas.microsoft.com/office/powerpoint/2010/main" val="21813684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B4AC248-0CF1-48D4-AC85-EACF871FD432}" type="datetimeFigureOut">
              <a:rPr lang="en-GB" smtClean="0"/>
              <a:t>02/05/2020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6431390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4AC248-0CF1-48D4-AC85-EACF871FD432}" type="datetimeFigureOut">
              <a:rPr lang="en-GB" smtClean="0"/>
              <a:t>02/05/2020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36362810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B4AC248-0CF1-48D4-AC85-EACF871FD432}" type="datetimeFigureOut">
              <a:rPr lang="en-GB" smtClean="0"/>
              <a:t>02/05/2020</a:t>
            </a:fld>
            <a:endParaRPr lang="en-GB"/>
          </a:p>
        </p:txBody>
      </p:sp>
      <p:sp>
        <p:nvSpPr>
          <p:cNvPr id="6" name="Slide Number Placeholder 5"/>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15331774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B4AC248-0CF1-48D4-AC85-EACF871FD432}" type="datetimeFigureOut">
              <a:rPr lang="en-GB" smtClean="0"/>
              <a:t>02/05/2020</a:t>
            </a:fld>
            <a:endParaRPr lang="en-GB"/>
          </a:p>
        </p:txBody>
      </p:sp>
      <p:sp>
        <p:nvSpPr>
          <p:cNvPr id="7" name="Slide Number Placeholder 6"/>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112398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B4AC248-0CF1-48D4-AC85-EACF871FD432}" type="datetimeFigureOut">
              <a:rPr lang="en-GB" smtClean="0"/>
              <a:t>02/05/2020</a:t>
            </a:fld>
            <a:endParaRPr lang="en-GB"/>
          </a:p>
        </p:txBody>
      </p:sp>
      <p:sp>
        <p:nvSpPr>
          <p:cNvPr id="9" name="Slide Number Placeholder 8"/>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32784376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B4AC248-0CF1-48D4-AC85-EACF871FD432}" type="datetimeFigureOut">
              <a:rPr lang="en-GB" smtClean="0"/>
              <a:t>02/05/2020</a:t>
            </a:fld>
            <a:endParaRPr lang="en-GB"/>
          </a:p>
        </p:txBody>
      </p:sp>
      <p:sp>
        <p:nvSpPr>
          <p:cNvPr id="5" name="Slide Number Placeholder 4"/>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12061398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4AC248-0CF1-48D4-AC85-EACF871FD432}" type="datetimeFigureOut">
              <a:rPr lang="en-GB" smtClean="0"/>
              <a:t>02/05/2020</a:t>
            </a:fld>
            <a:endParaRPr lang="en-GB"/>
          </a:p>
        </p:txBody>
      </p:sp>
      <p:sp>
        <p:nvSpPr>
          <p:cNvPr id="4" name="Slide Number Placeholder 3"/>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4821751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B4AC248-0CF1-48D4-AC85-EACF871FD432}" type="datetimeFigureOut">
              <a:rPr lang="en-GB" smtClean="0"/>
              <a:t>02/05/2020</a:t>
            </a:fld>
            <a:endParaRPr lang="en-GB"/>
          </a:p>
        </p:txBody>
      </p:sp>
      <p:sp>
        <p:nvSpPr>
          <p:cNvPr id="7" name="Slide Number Placeholder 6"/>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335996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B4AC248-0CF1-48D4-AC85-EACF871FD432}" type="datetimeFigureOut">
              <a:rPr lang="en-GB" smtClean="0"/>
              <a:t>02/05/2020</a:t>
            </a:fld>
            <a:endParaRPr lang="en-GB"/>
          </a:p>
        </p:txBody>
      </p:sp>
      <p:sp>
        <p:nvSpPr>
          <p:cNvPr id="7" name="Slide Number Placeholder 6"/>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14077552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4AC248-0CF1-48D4-AC85-EACF871FD432}" type="datetimeFigureOut">
              <a:rPr lang="en-GB" smtClean="0"/>
              <a:t>02/05/2020</a:t>
            </a:fld>
            <a:endParaRPr lang="en-GB"/>
          </a:p>
        </p:txBody>
      </p:sp>
      <p:sp>
        <p:nvSpPr>
          <p:cNvPr id="6" name="Slide Number Placeholder 5"/>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30110829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4AC248-0CF1-48D4-AC85-EACF871FD432}" type="datetimeFigureOut">
              <a:rPr lang="en-GB" smtClean="0"/>
              <a:t>02/05/2020</a:t>
            </a:fld>
            <a:endParaRPr lang="en-GB"/>
          </a:p>
        </p:txBody>
      </p:sp>
      <p:sp>
        <p:nvSpPr>
          <p:cNvPr id="6" name="Slide Number Placeholder 5"/>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3128613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B4AC248-0CF1-48D4-AC85-EACF871FD432}" type="datetimeFigureOut">
              <a:rPr lang="en-GB" smtClean="0"/>
              <a:t>02/05/2020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F0EE20B9-07D7-407A-84FB-D7EA1F27C97A}" type="slidenum">
              <a:rPr lang="en-GB" smtClean="0"/>
              <a:t>‹#›</a:t>
            </a:fld>
            <a:endParaRPr lang="en-GB"/>
          </a:p>
        </p:txBody>
      </p:sp>
    </p:spTree>
    <p:extLst>
      <p:ext uri="{BB962C8B-B14F-4D97-AF65-F5344CB8AC3E}">
        <p14:creationId xmlns:p14="http://schemas.microsoft.com/office/powerpoint/2010/main" val="4234137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uwtsd.ac.uk/media/uwtsd-website/content-assets/documents/library-and-learning-resources/infoskills/Harvard-eng_v.1.2.pdf"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7D292-2C34-4A2A-9129-8B28D90346C8}"/>
              </a:ext>
            </a:extLst>
          </p:cNvPr>
          <p:cNvSpPr>
            <a:spLocks noGrp="1"/>
          </p:cNvSpPr>
          <p:nvPr>
            <p:ph type="ctrTitle"/>
          </p:nvPr>
        </p:nvSpPr>
        <p:spPr/>
        <p:txBody>
          <a:bodyPr/>
          <a:lstStyle/>
          <a:p>
            <a:r>
              <a:rPr lang="en-GB" dirty="0"/>
              <a:t>Guide to Good Academic Writing and Referencing</a:t>
            </a:r>
          </a:p>
        </p:txBody>
      </p:sp>
      <p:sp>
        <p:nvSpPr>
          <p:cNvPr id="3" name="Subtitle 2">
            <a:extLst>
              <a:ext uri="{FF2B5EF4-FFF2-40B4-BE49-F238E27FC236}">
                <a16:creationId xmlns:a16="http://schemas.microsoft.com/office/drawing/2014/main" id="{A6BC5D8C-D27E-4854-984C-696607058727}"/>
              </a:ext>
            </a:extLst>
          </p:cNvPr>
          <p:cNvSpPr>
            <a:spLocks noGrp="1"/>
          </p:cNvSpPr>
          <p:nvPr>
            <p:ph type="subTitle" idx="1"/>
          </p:nvPr>
        </p:nvSpPr>
        <p:spPr/>
        <p:txBody>
          <a:bodyPr>
            <a:normAutofit/>
          </a:bodyPr>
          <a:lstStyle/>
          <a:p>
            <a:r>
              <a:rPr lang="en-GB" sz="4000" dirty="0">
                <a:solidFill>
                  <a:schemeClr val="bg1">
                    <a:lumMod val="95000"/>
                  </a:schemeClr>
                </a:solidFill>
              </a:rPr>
              <a:t>Rachael Jones</a:t>
            </a:r>
          </a:p>
        </p:txBody>
      </p:sp>
    </p:spTree>
    <p:extLst>
      <p:ext uri="{BB962C8B-B14F-4D97-AF65-F5344CB8AC3E}">
        <p14:creationId xmlns:p14="http://schemas.microsoft.com/office/powerpoint/2010/main" val="2146007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BA3AB-A6BE-4091-B9AA-A2C1039B16B7}"/>
              </a:ext>
            </a:extLst>
          </p:cNvPr>
          <p:cNvSpPr>
            <a:spLocks noGrp="1"/>
          </p:cNvSpPr>
          <p:nvPr>
            <p:ph type="title"/>
          </p:nvPr>
        </p:nvSpPr>
        <p:spPr/>
        <p:txBody>
          <a:bodyPr/>
          <a:lstStyle/>
          <a:p>
            <a:r>
              <a:rPr lang="en-GB" dirty="0"/>
              <a:t>The Guide</a:t>
            </a:r>
          </a:p>
        </p:txBody>
      </p:sp>
      <p:sp>
        <p:nvSpPr>
          <p:cNvPr id="3" name="Content Placeholder 2">
            <a:extLst>
              <a:ext uri="{FF2B5EF4-FFF2-40B4-BE49-F238E27FC236}">
                <a16:creationId xmlns:a16="http://schemas.microsoft.com/office/drawing/2014/main" id="{56E22744-0E3F-44FC-971F-0F37AA99196C}"/>
              </a:ext>
            </a:extLst>
          </p:cNvPr>
          <p:cNvSpPr>
            <a:spLocks noGrp="1"/>
          </p:cNvSpPr>
          <p:nvPr>
            <p:ph idx="1"/>
          </p:nvPr>
        </p:nvSpPr>
        <p:spPr>
          <a:xfrm>
            <a:off x="609600" y="1417638"/>
            <a:ext cx="10972800" cy="4099595"/>
          </a:xfrm>
        </p:spPr>
        <p:txBody>
          <a:bodyPr>
            <a:normAutofit/>
          </a:bodyPr>
          <a:lstStyle/>
          <a:p>
            <a:pPr marL="914400" lvl="1" indent="-514350">
              <a:buFont typeface="+mj-lt"/>
              <a:buAutoNum type="arabicPeriod"/>
            </a:pPr>
            <a:r>
              <a:rPr lang="en-GB" sz="2600" dirty="0"/>
              <a:t>Different Types of Assessment</a:t>
            </a:r>
          </a:p>
          <a:p>
            <a:pPr marL="914400" lvl="1" indent="-514350">
              <a:buFont typeface="+mj-lt"/>
              <a:buAutoNum type="arabicPeriod"/>
            </a:pPr>
            <a:r>
              <a:rPr lang="en-GB" sz="2600" dirty="0"/>
              <a:t>Good Academic Writing</a:t>
            </a:r>
          </a:p>
          <a:p>
            <a:pPr marL="914400" lvl="1" indent="-514350">
              <a:buFont typeface="+mj-lt"/>
              <a:buAutoNum type="arabicPeriod"/>
            </a:pPr>
            <a:r>
              <a:rPr lang="en-GB" sz="2600" dirty="0"/>
              <a:t>Plagiarism</a:t>
            </a:r>
          </a:p>
          <a:p>
            <a:pPr marL="914400" lvl="1" indent="-514350">
              <a:buFont typeface="+mj-lt"/>
              <a:buAutoNum type="arabicPeriod"/>
            </a:pPr>
            <a:r>
              <a:rPr lang="en-GB" sz="2600" dirty="0"/>
              <a:t>Referencing</a:t>
            </a:r>
          </a:p>
          <a:p>
            <a:pPr marL="914400" lvl="1" indent="-514350">
              <a:buFont typeface="+mj-lt"/>
              <a:buAutoNum type="arabicPeriod"/>
            </a:pPr>
            <a:r>
              <a:rPr lang="en-GB" sz="2600" dirty="0"/>
              <a:t>Good Examples</a:t>
            </a:r>
          </a:p>
          <a:p>
            <a:pPr marL="914400" lvl="1" indent="-514350">
              <a:buFont typeface="+mj-lt"/>
              <a:buAutoNum type="arabicPeriod"/>
            </a:pPr>
            <a:r>
              <a:rPr lang="en-GB" sz="2600" dirty="0"/>
              <a:t>Reference List</a:t>
            </a:r>
          </a:p>
          <a:p>
            <a:pPr marL="914400" lvl="1" indent="-514350">
              <a:buFont typeface="+mj-lt"/>
              <a:buAutoNum type="arabicPeriod"/>
            </a:pPr>
            <a:r>
              <a:rPr lang="en-GB" sz="2600" dirty="0"/>
              <a:t>Final Checks</a:t>
            </a:r>
          </a:p>
          <a:p>
            <a:pPr marL="914400" lvl="1" indent="-514350">
              <a:buFont typeface="+mj-lt"/>
              <a:buAutoNum type="arabicPeriod"/>
            </a:pPr>
            <a:r>
              <a:rPr lang="en-GB" sz="2600" dirty="0"/>
              <a:t>Support</a:t>
            </a:r>
          </a:p>
          <a:p>
            <a:pPr marL="914400" lvl="1" indent="-514350">
              <a:buFont typeface="+mj-lt"/>
              <a:buAutoNum type="arabicPeriod"/>
            </a:pPr>
            <a:endParaRPr lang="en-GB" dirty="0"/>
          </a:p>
          <a:p>
            <a:pPr marL="0" indent="0">
              <a:buNone/>
            </a:pPr>
            <a:endParaRPr lang="en-GB" sz="5400" dirty="0"/>
          </a:p>
          <a:p>
            <a:pPr marL="0" indent="0">
              <a:buNone/>
            </a:pPr>
            <a:endParaRPr lang="en-GB" sz="5100" dirty="0"/>
          </a:p>
        </p:txBody>
      </p:sp>
    </p:spTree>
    <p:extLst>
      <p:ext uri="{BB962C8B-B14F-4D97-AF65-F5344CB8AC3E}">
        <p14:creationId xmlns:p14="http://schemas.microsoft.com/office/powerpoint/2010/main" val="10829968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3DA2B-7BEC-4C31-B40B-B1A3965DC1B7}"/>
              </a:ext>
            </a:extLst>
          </p:cNvPr>
          <p:cNvSpPr>
            <a:spLocks noGrp="1"/>
          </p:cNvSpPr>
          <p:nvPr>
            <p:ph type="title"/>
          </p:nvPr>
        </p:nvSpPr>
        <p:spPr/>
        <p:txBody>
          <a:bodyPr/>
          <a:lstStyle/>
          <a:p>
            <a:r>
              <a:rPr lang="en-GB" dirty="0"/>
              <a:t>Different types of Assessment</a:t>
            </a:r>
          </a:p>
        </p:txBody>
      </p:sp>
      <p:sp>
        <p:nvSpPr>
          <p:cNvPr id="3" name="Content Placeholder 2">
            <a:extLst>
              <a:ext uri="{FF2B5EF4-FFF2-40B4-BE49-F238E27FC236}">
                <a16:creationId xmlns:a16="http://schemas.microsoft.com/office/drawing/2014/main" id="{8273E832-9D16-431C-9ABE-73E7CF4AE516}"/>
              </a:ext>
            </a:extLst>
          </p:cNvPr>
          <p:cNvSpPr>
            <a:spLocks noGrp="1"/>
          </p:cNvSpPr>
          <p:nvPr>
            <p:ph idx="1"/>
          </p:nvPr>
        </p:nvSpPr>
        <p:spPr/>
        <p:txBody>
          <a:bodyPr>
            <a:normAutofit fontScale="77500" lnSpcReduction="20000"/>
          </a:bodyPr>
          <a:lstStyle/>
          <a:p>
            <a:r>
              <a:rPr lang="en-GB" dirty="0"/>
              <a:t>Question and Answer</a:t>
            </a:r>
          </a:p>
          <a:p>
            <a:r>
              <a:rPr lang="en-GB" dirty="0"/>
              <a:t>Written Response</a:t>
            </a:r>
          </a:p>
          <a:p>
            <a:r>
              <a:rPr lang="en-GB" dirty="0"/>
              <a:t>Report</a:t>
            </a:r>
          </a:p>
          <a:p>
            <a:r>
              <a:rPr lang="en-GB" dirty="0"/>
              <a:t>Presentation</a:t>
            </a:r>
          </a:p>
          <a:p>
            <a:r>
              <a:rPr lang="en-GB" dirty="0"/>
              <a:t>Portfolio</a:t>
            </a:r>
          </a:p>
          <a:p>
            <a:r>
              <a:rPr lang="en-GB" dirty="0"/>
              <a:t>Etc. </a:t>
            </a:r>
          </a:p>
          <a:p>
            <a:pPr marL="0" indent="0">
              <a:buNone/>
            </a:pPr>
            <a:endParaRPr lang="en-GB" dirty="0"/>
          </a:p>
          <a:p>
            <a:pPr marL="0" indent="0" algn="ctr">
              <a:buNone/>
            </a:pPr>
            <a:r>
              <a:rPr lang="en-GB" dirty="0"/>
              <a:t>You will have assessment guidance for each module, giving more detail on what is expected for each one. </a:t>
            </a:r>
          </a:p>
          <a:p>
            <a:pPr marL="0" indent="0" algn="ctr">
              <a:buNone/>
            </a:pPr>
            <a:r>
              <a:rPr lang="en-GB" dirty="0"/>
              <a:t>The main principles in this guide will be applicable to all. </a:t>
            </a:r>
          </a:p>
        </p:txBody>
      </p:sp>
    </p:spTree>
    <p:extLst>
      <p:ext uri="{BB962C8B-B14F-4D97-AF65-F5344CB8AC3E}">
        <p14:creationId xmlns:p14="http://schemas.microsoft.com/office/powerpoint/2010/main" val="12736368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BA3AB-A6BE-4091-B9AA-A2C1039B16B7}"/>
              </a:ext>
            </a:extLst>
          </p:cNvPr>
          <p:cNvSpPr>
            <a:spLocks noGrp="1"/>
          </p:cNvSpPr>
          <p:nvPr>
            <p:ph type="title"/>
          </p:nvPr>
        </p:nvSpPr>
        <p:spPr/>
        <p:txBody>
          <a:bodyPr/>
          <a:lstStyle/>
          <a:p>
            <a:r>
              <a:rPr lang="en-GB" dirty="0"/>
              <a:t>Academic Writing</a:t>
            </a:r>
          </a:p>
        </p:txBody>
      </p:sp>
      <p:sp>
        <p:nvSpPr>
          <p:cNvPr id="3" name="Content Placeholder 2">
            <a:extLst>
              <a:ext uri="{FF2B5EF4-FFF2-40B4-BE49-F238E27FC236}">
                <a16:creationId xmlns:a16="http://schemas.microsoft.com/office/drawing/2014/main" id="{56E22744-0E3F-44FC-971F-0F37AA99196C}"/>
              </a:ext>
            </a:extLst>
          </p:cNvPr>
          <p:cNvSpPr>
            <a:spLocks noGrp="1"/>
          </p:cNvSpPr>
          <p:nvPr>
            <p:ph idx="1"/>
          </p:nvPr>
        </p:nvSpPr>
        <p:spPr>
          <a:xfrm>
            <a:off x="609600" y="1417638"/>
            <a:ext cx="10972800" cy="4099595"/>
          </a:xfrm>
        </p:spPr>
        <p:txBody>
          <a:bodyPr>
            <a:normAutofit/>
          </a:bodyPr>
          <a:lstStyle/>
          <a:p>
            <a:pPr>
              <a:buFont typeface="Wingdings" panose="05000000000000000000" pitchFamily="2" charset="2"/>
              <a:buChar char="ü"/>
            </a:pPr>
            <a:r>
              <a:rPr lang="en-GB" dirty="0"/>
              <a:t>Formal style, clear and grammatically correct</a:t>
            </a:r>
          </a:p>
          <a:p>
            <a:pPr>
              <a:buFont typeface="Wingdings" panose="05000000000000000000" pitchFamily="2" charset="2"/>
              <a:buChar char="ü"/>
            </a:pPr>
            <a:r>
              <a:rPr lang="en-GB" dirty="0"/>
              <a:t>Well structured, clear layout</a:t>
            </a:r>
          </a:p>
          <a:p>
            <a:pPr>
              <a:buFont typeface="Wingdings" panose="05000000000000000000" pitchFamily="2" charset="2"/>
              <a:buChar char="ü"/>
            </a:pPr>
            <a:r>
              <a:rPr lang="en-GB" dirty="0"/>
              <a:t>Answer the question/statement in the title</a:t>
            </a:r>
          </a:p>
          <a:p>
            <a:pPr>
              <a:buFont typeface="Wingdings" panose="05000000000000000000" pitchFamily="2" charset="2"/>
              <a:buChar char="ü"/>
            </a:pPr>
            <a:r>
              <a:rPr lang="en-GB" dirty="0"/>
              <a:t>Consider the ‘action’ words</a:t>
            </a:r>
          </a:p>
          <a:p>
            <a:pPr>
              <a:buFont typeface="Wingdings" panose="05000000000000000000" pitchFamily="2" charset="2"/>
              <a:buChar char="ü"/>
            </a:pPr>
            <a:r>
              <a:rPr lang="en-GB" dirty="0"/>
              <a:t>Based on research and experience</a:t>
            </a:r>
          </a:p>
          <a:p>
            <a:pPr>
              <a:buFont typeface="Wingdings" panose="05000000000000000000" pitchFamily="2" charset="2"/>
              <a:buChar char="ü"/>
            </a:pPr>
            <a:r>
              <a:rPr lang="en-GB" dirty="0"/>
              <a:t>Underpin your work</a:t>
            </a:r>
          </a:p>
          <a:p>
            <a:pPr>
              <a:buFont typeface="Wingdings" panose="05000000000000000000" pitchFamily="2" charset="2"/>
              <a:buChar char="ü"/>
            </a:pPr>
            <a:r>
              <a:rPr lang="en-GB" dirty="0"/>
              <a:t>Cite all of your sources</a:t>
            </a:r>
          </a:p>
          <a:p>
            <a:pPr marL="0" indent="0">
              <a:buNone/>
            </a:pPr>
            <a:endParaRPr lang="en-GB" sz="5400" dirty="0"/>
          </a:p>
          <a:p>
            <a:pPr marL="0" indent="0">
              <a:buNone/>
            </a:pPr>
            <a:endParaRPr lang="en-GB" sz="5100" dirty="0"/>
          </a:p>
        </p:txBody>
      </p:sp>
    </p:spTree>
    <p:extLst>
      <p:ext uri="{BB962C8B-B14F-4D97-AF65-F5344CB8AC3E}">
        <p14:creationId xmlns:p14="http://schemas.microsoft.com/office/powerpoint/2010/main" val="41096273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F6567-F1B9-4A50-B4AA-1476A1B7EEB1}"/>
              </a:ext>
            </a:extLst>
          </p:cNvPr>
          <p:cNvSpPr>
            <a:spLocks noGrp="1"/>
          </p:cNvSpPr>
          <p:nvPr>
            <p:ph type="title"/>
          </p:nvPr>
        </p:nvSpPr>
        <p:spPr/>
        <p:txBody>
          <a:bodyPr/>
          <a:lstStyle/>
          <a:p>
            <a:r>
              <a:rPr lang="en-GB" dirty="0"/>
              <a:t>Writing Tip</a:t>
            </a:r>
          </a:p>
        </p:txBody>
      </p:sp>
      <p:graphicFrame>
        <p:nvGraphicFramePr>
          <p:cNvPr id="6" name="Content Placeholder 5">
            <a:extLst>
              <a:ext uri="{FF2B5EF4-FFF2-40B4-BE49-F238E27FC236}">
                <a16:creationId xmlns:a16="http://schemas.microsoft.com/office/drawing/2014/main" id="{80293168-4063-469F-A4CD-5F9C0BCFE770}"/>
              </a:ext>
            </a:extLst>
          </p:cNvPr>
          <p:cNvGraphicFramePr>
            <a:graphicFrameLocks noGrp="1"/>
          </p:cNvGraphicFramePr>
          <p:nvPr>
            <p:ph idx="1"/>
            <p:extLst>
              <p:ext uri="{D42A27DB-BD31-4B8C-83A1-F6EECF244321}">
                <p14:modId xmlns:p14="http://schemas.microsoft.com/office/powerpoint/2010/main" val="4065689079"/>
              </p:ext>
            </p:extLst>
          </p:nvPr>
        </p:nvGraphicFramePr>
        <p:xfrm>
          <a:off x="1116227" y="2130178"/>
          <a:ext cx="9959546" cy="25976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9FD984B5-A244-42DC-8CD5-E7961240FA3E}"/>
              </a:ext>
            </a:extLst>
          </p:cNvPr>
          <p:cNvSpPr txBox="1"/>
          <p:nvPr/>
        </p:nvSpPr>
        <p:spPr>
          <a:xfrm>
            <a:off x="7591168" y="5071030"/>
            <a:ext cx="3991232" cy="369332"/>
          </a:xfrm>
          <a:prstGeom prst="rect">
            <a:avLst/>
          </a:prstGeom>
          <a:noFill/>
        </p:spPr>
        <p:txBody>
          <a:bodyPr wrap="square" rtlCol="0">
            <a:spAutoFit/>
          </a:bodyPr>
          <a:lstStyle/>
          <a:p>
            <a:r>
              <a:rPr lang="en-GB" dirty="0"/>
              <a:t>(Saunders, Lewis and Thornhill, 2003)</a:t>
            </a:r>
          </a:p>
        </p:txBody>
      </p:sp>
    </p:spTree>
    <p:extLst>
      <p:ext uri="{BB962C8B-B14F-4D97-AF65-F5344CB8AC3E}">
        <p14:creationId xmlns:p14="http://schemas.microsoft.com/office/powerpoint/2010/main" val="34223010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93953-340B-4CF9-ABF7-6C91DF9FF743}"/>
              </a:ext>
            </a:extLst>
          </p:cNvPr>
          <p:cNvSpPr>
            <a:spLocks noGrp="1"/>
          </p:cNvSpPr>
          <p:nvPr>
            <p:ph type="title"/>
          </p:nvPr>
        </p:nvSpPr>
        <p:spPr>
          <a:xfrm>
            <a:off x="609600" y="125759"/>
            <a:ext cx="10972800" cy="1143000"/>
          </a:xfrm>
        </p:spPr>
        <p:txBody>
          <a:bodyPr anchor="ctr">
            <a:normAutofit/>
          </a:bodyPr>
          <a:lstStyle/>
          <a:p>
            <a:r>
              <a:rPr lang="en-GB" dirty="0"/>
              <a:t>Plagiarism</a:t>
            </a:r>
          </a:p>
        </p:txBody>
      </p:sp>
      <p:pic>
        <p:nvPicPr>
          <p:cNvPr id="4" name="Picture 3">
            <a:extLst>
              <a:ext uri="{FF2B5EF4-FFF2-40B4-BE49-F238E27FC236}">
                <a16:creationId xmlns:a16="http://schemas.microsoft.com/office/drawing/2014/main" id="{15529E97-935D-4943-8886-2254F19DC684}"/>
              </a:ext>
            </a:extLst>
          </p:cNvPr>
          <p:cNvPicPr>
            <a:picLocks noChangeAspect="1"/>
          </p:cNvPicPr>
          <p:nvPr/>
        </p:nvPicPr>
        <p:blipFill>
          <a:blip r:embed="rId3"/>
          <a:stretch>
            <a:fillRect/>
          </a:stretch>
        </p:blipFill>
        <p:spPr>
          <a:xfrm>
            <a:off x="609600" y="1631823"/>
            <a:ext cx="5384800" cy="3594354"/>
          </a:xfrm>
          <a:prstGeom prst="rect">
            <a:avLst/>
          </a:prstGeom>
          <a:noFill/>
        </p:spPr>
      </p:pic>
      <p:sp>
        <p:nvSpPr>
          <p:cNvPr id="3" name="Content Placeholder 2">
            <a:extLst>
              <a:ext uri="{FF2B5EF4-FFF2-40B4-BE49-F238E27FC236}">
                <a16:creationId xmlns:a16="http://schemas.microsoft.com/office/drawing/2014/main" id="{C72CC1BE-559A-4080-B5B5-334EDEE06C65}"/>
              </a:ext>
            </a:extLst>
          </p:cNvPr>
          <p:cNvSpPr>
            <a:spLocks noGrp="1"/>
          </p:cNvSpPr>
          <p:nvPr>
            <p:ph sz="half" idx="2"/>
          </p:nvPr>
        </p:nvSpPr>
        <p:spPr>
          <a:xfrm>
            <a:off x="5994400" y="1371600"/>
            <a:ext cx="5868086" cy="4217641"/>
          </a:xfrm>
        </p:spPr>
        <p:txBody>
          <a:bodyPr>
            <a:normAutofit fontScale="92500" lnSpcReduction="20000"/>
          </a:bodyPr>
          <a:lstStyle/>
          <a:p>
            <a:pPr>
              <a:lnSpc>
                <a:spcPct val="90000"/>
              </a:lnSpc>
            </a:pPr>
            <a:r>
              <a:rPr lang="en-GB" sz="2400" dirty="0"/>
              <a:t>Plagiarism is trying to pass off another person’s work as your own.</a:t>
            </a:r>
          </a:p>
          <a:p>
            <a:pPr>
              <a:lnSpc>
                <a:spcPct val="90000"/>
              </a:lnSpc>
            </a:pPr>
            <a:r>
              <a:rPr lang="en-GB" sz="2400" dirty="0"/>
              <a:t>A type of unfair practice and dealt with seriously by the University. </a:t>
            </a:r>
          </a:p>
          <a:p>
            <a:pPr>
              <a:lnSpc>
                <a:spcPct val="90000"/>
              </a:lnSpc>
            </a:pPr>
            <a:r>
              <a:rPr lang="en-GB" sz="2400" dirty="0"/>
              <a:t>Assignments are your own work but you will use the work of others to support this (underpinning).</a:t>
            </a:r>
          </a:p>
          <a:p>
            <a:pPr>
              <a:lnSpc>
                <a:spcPct val="90000"/>
              </a:lnSpc>
            </a:pPr>
            <a:r>
              <a:rPr lang="en-GB" sz="2400" dirty="0"/>
              <a:t>It can be done unintentionally if sources are not acknowledged.</a:t>
            </a:r>
          </a:p>
          <a:p>
            <a:pPr>
              <a:lnSpc>
                <a:spcPct val="90000"/>
              </a:lnSpc>
            </a:pPr>
            <a:r>
              <a:rPr lang="en-GB" sz="2400" dirty="0"/>
              <a:t>The key is to remember to acknowledge your sources.</a:t>
            </a:r>
          </a:p>
          <a:p>
            <a:pPr>
              <a:lnSpc>
                <a:spcPct val="90000"/>
              </a:lnSpc>
            </a:pPr>
            <a:r>
              <a:rPr lang="en-GB" sz="2400" dirty="0"/>
              <a:t>Turnitin checks for similarity with other work.</a:t>
            </a:r>
          </a:p>
          <a:p>
            <a:pPr>
              <a:lnSpc>
                <a:spcPct val="90000"/>
              </a:lnSpc>
            </a:pPr>
            <a:r>
              <a:rPr lang="en-GB" sz="2400" dirty="0"/>
              <a:t>More details in the Programme of Study Handbook and Turnitin Guidance. </a:t>
            </a:r>
          </a:p>
          <a:p>
            <a:pPr>
              <a:lnSpc>
                <a:spcPct val="90000"/>
              </a:lnSpc>
            </a:pPr>
            <a:endParaRPr lang="en-GB" sz="1800" dirty="0"/>
          </a:p>
        </p:txBody>
      </p:sp>
    </p:spTree>
    <p:extLst>
      <p:ext uri="{BB962C8B-B14F-4D97-AF65-F5344CB8AC3E}">
        <p14:creationId xmlns:p14="http://schemas.microsoft.com/office/powerpoint/2010/main" val="5854772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BA3AB-A6BE-4091-B9AA-A2C1039B16B7}"/>
              </a:ext>
            </a:extLst>
          </p:cNvPr>
          <p:cNvSpPr>
            <a:spLocks noGrp="1"/>
          </p:cNvSpPr>
          <p:nvPr>
            <p:ph type="title"/>
          </p:nvPr>
        </p:nvSpPr>
        <p:spPr>
          <a:xfrm>
            <a:off x="609600" y="274638"/>
            <a:ext cx="10972800" cy="1143000"/>
          </a:xfrm>
        </p:spPr>
        <p:txBody>
          <a:bodyPr anchor="ctr">
            <a:normAutofit/>
          </a:bodyPr>
          <a:lstStyle/>
          <a:p>
            <a:r>
              <a:rPr lang="en-GB" dirty="0"/>
              <a:t>Referencing Handbook</a:t>
            </a:r>
          </a:p>
        </p:txBody>
      </p:sp>
      <p:sp>
        <p:nvSpPr>
          <p:cNvPr id="10" name="Content Placeholder 2">
            <a:extLst>
              <a:ext uri="{FF2B5EF4-FFF2-40B4-BE49-F238E27FC236}">
                <a16:creationId xmlns:a16="http://schemas.microsoft.com/office/drawing/2014/main" id="{1C9BC3F8-C2B6-4E4C-B68D-895D3D9D2C91}"/>
              </a:ext>
            </a:extLst>
          </p:cNvPr>
          <p:cNvSpPr>
            <a:spLocks noGrp="1"/>
          </p:cNvSpPr>
          <p:nvPr>
            <p:ph sz="half" idx="1"/>
          </p:nvPr>
        </p:nvSpPr>
        <p:spPr>
          <a:xfrm>
            <a:off x="609600" y="1600201"/>
            <a:ext cx="5384800" cy="3989040"/>
          </a:xfrm>
        </p:spPr>
        <p:txBody>
          <a:bodyPr>
            <a:normAutofit/>
          </a:bodyPr>
          <a:lstStyle/>
          <a:p>
            <a:r>
              <a:rPr lang="en-US" sz="2600"/>
              <a:t>The Harvard Guide: Library’s website under Student Essentials</a:t>
            </a:r>
          </a:p>
          <a:p>
            <a:pPr marL="0" indent="0">
              <a:buNone/>
            </a:pPr>
            <a:r>
              <a:rPr lang="en-US" sz="2600" i="1"/>
              <a:t>“The handbooks provide you with the basic principles of referencing and plagiarism, how to get support and what additional resources you can make use of for more specific examples of the referencing style you’re using.”</a:t>
            </a:r>
          </a:p>
          <a:p>
            <a:pPr marL="0" indent="0">
              <a:buNone/>
            </a:pPr>
            <a:endParaRPr lang="en-US" sz="2600"/>
          </a:p>
          <a:p>
            <a:endParaRPr lang="en-US" sz="2600"/>
          </a:p>
        </p:txBody>
      </p:sp>
      <p:pic>
        <p:nvPicPr>
          <p:cNvPr id="5" name="Content Placeholder 4" descr="A close up of text on a white background&#10;&#10;Description automatically generated">
            <a:hlinkClick r:id="rId3"/>
            <a:extLst>
              <a:ext uri="{FF2B5EF4-FFF2-40B4-BE49-F238E27FC236}">
                <a16:creationId xmlns:a16="http://schemas.microsoft.com/office/drawing/2014/main" id="{F05B91BF-90F5-45CF-8809-0A75689206E8}"/>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6895480" y="1600201"/>
            <a:ext cx="3989040" cy="3989040"/>
          </a:xfrm>
          <a:noFill/>
        </p:spPr>
      </p:pic>
    </p:spTree>
    <p:extLst>
      <p:ext uri="{BB962C8B-B14F-4D97-AF65-F5344CB8AC3E}">
        <p14:creationId xmlns:p14="http://schemas.microsoft.com/office/powerpoint/2010/main" val="11788421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BA3AB-A6BE-4091-B9AA-A2C1039B16B7}"/>
              </a:ext>
            </a:extLst>
          </p:cNvPr>
          <p:cNvSpPr>
            <a:spLocks noGrp="1"/>
          </p:cNvSpPr>
          <p:nvPr>
            <p:ph type="title"/>
          </p:nvPr>
        </p:nvSpPr>
        <p:spPr/>
        <p:txBody>
          <a:bodyPr/>
          <a:lstStyle/>
          <a:p>
            <a:r>
              <a:rPr lang="en-GB" dirty="0"/>
              <a:t>Referencing Tips</a:t>
            </a:r>
          </a:p>
        </p:txBody>
      </p:sp>
      <p:sp>
        <p:nvSpPr>
          <p:cNvPr id="3" name="Content Placeholder 2">
            <a:extLst>
              <a:ext uri="{FF2B5EF4-FFF2-40B4-BE49-F238E27FC236}">
                <a16:creationId xmlns:a16="http://schemas.microsoft.com/office/drawing/2014/main" id="{56E22744-0E3F-44FC-971F-0F37AA99196C}"/>
              </a:ext>
            </a:extLst>
          </p:cNvPr>
          <p:cNvSpPr>
            <a:spLocks noGrp="1"/>
          </p:cNvSpPr>
          <p:nvPr>
            <p:ph idx="1"/>
          </p:nvPr>
        </p:nvSpPr>
        <p:spPr>
          <a:xfrm>
            <a:off x="609600" y="1417638"/>
            <a:ext cx="11247620" cy="3925887"/>
          </a:xfrm>
        </p:spPr>
        <p:txBody>
          <a:bodyPr>
            <a:normAutofit fontScale="25000" lnSpcReduction="20000"/>
          </a:bodyPr>
          <a:lstStyle/>
          <a:p>
            <a:pPr>
              <a:lnSpc>
                <a:spcPct val="120000"/>
              </a:lnSpc>
              <a:buFont typeface="Wingdings" panose="05000000000000000000" pitchFamily="2" charset="2"/>
              <a:buChar char="Ø"/>
            </a:pPr>
            <a:r>
              <a:rPr lang="en-US" sz="9600" dirty="0"/>
              <a:t>Make sure that you know which referencing style your School recommends before you begin = </a:t>
            </a:r>
            <a:r>
              <a:rPr lang="en-US" sz="9600" b="1" dirty="0"/>
              <a:t>Harvard</a:t>
            </a:r>
            <a:r>
              <a:rPr lang="en-US" sz="9600" dirty="0"/>
              <a:t> </a:t>
            </a:r>
          </a:p>
          <a:p>
            <a:pPr>
              <a:lnSpc>
                <a:spcPct val="120000"/>
              </a:lnSpc>
              <a:buFont typeface="Wingdings" panose="05000000000000000000" pitchFamily="2" charset="2"/>
              <a:buChar char="Ø"/>
            </a:pPr>
            <a:r>
              <a:rPr lang="en-US" sz="9600" dirty="0"/>
              <a:t>Keep a record of the sources you read as you go along, and the date you accessed them. </a:t>
            </a:r>
          </a:p>
          <a:p>
            <a:pPr>
              <a:lnSpc>
                <a:spcPct val="120000"/>
              </a:lnSpc>
              <a:buFont typeface="Wingdings" panose="05000000000000000000" pitchFamily="2" charset="2"/>
              <a:buChar char="Ø"/>
            </a:pPr>
            <a:r>
              <a:rPr lang="en-US" sz="9600" dirty="0"/>
              <a:t>Be consistent in the records you keep and in the way you reference. </a:t>
            </a:r>
          </a:p>
          <a:p>
            <a:pPr>
              <a:lnSpc>
                <a:spcPct val="120000"/>
              </a:lnSpc>
              <a:buFont typeface="Wingdings" panose="05000000000000000000" pitchFamily="2" charset="2"/>
              <a:buChar char="Ø"/>
            </a:pPr>
            <a:r>
              <a:rPr lang="en-US" sz="9600" dirty="0"/>
              <a:t>Give yourself enough time to check your work. </a:t>
            </a:r>
          </a:p>
          <a:p>
            <a:pPr>
              <a:lnSpc>
                <a:spcPct val="120000"/>
              </a:lnSpc>
              <a:buFont typeface="Wingdings" panose="05000000000000000000" pitchFamily="2" charset="2"/>
              <a:buChar char="Ø"/>
            </a:pPr>
            <a:r>
              <a:rPr lang="en-US" sz="9600" dirty="0"/>
              <a:t>Try to put yourself in the shoes of the reader.  Think: “if I wanted to find the source of this information, could I?” </a:t>
            </a:r>
          </a:p>
          <a:p>
            <a:pPr>
              <a:lnSpc>
                <a:spcPct val="120000"/>
              </a:lnSpc>
              <a:buFont typeface="Wingdings" panose="05000000000000000000" pitchFamily="2" charset="2"/>
              <a:buChar char="Ø"/>
            </a:pPr>
            <a:r>
              <a:rPr lang="en-US" sz="9600" dirty="0"/>
              <a:t>If in doubt, seek clarification or ask for help!</a:t>
            </a:r>
          </a:p>
          <a:p>
            <a:pPr>
              <a:buFont typeface="Wingdings" panose="05000000000000000000" pitchFamily="2" charset="2"/>
              <a:buChar char="Ø"/>
            </a:pPr>
            <a:endParaRPr lang="en-US" sz="5400" dirty="0"/>
          </a:p>
          <a:p>
            <a:pPr marL="0" indent="0" algn="r">
              <a:buNone/>
            </a:pPr>
            <a:r>
              <a:rPr lang="en-US" sz="5400" dirty="0"/>
              <a:t>(Referencing Handbook, Harvard, UWTSD)</a:t>
            </a:r>
            <a:endParaRPr lang="en-GB" sz="5100" dirty="0"/>
          </a:p>
        </p:txBody>
      </p:sp>
    </p:spTree>
    <p:extLst>
      <p:ext uri="{BB962C8B-B14F-4D97-AF65-F5344CB8AC3E}">
        <p14:creationId xmlns:p14="http://schemas.microsoft.com/office/powerpoint/2010/main" val="24847888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93953-340B-4CF9-ABF7-6C91DF9FF743}"/>
              </a:ext>
            </a:extLst>
          </p:cNvPr>
          <p:cNvSpPr>
            <a:spLocks noGrp="1"/>
          </p:cNvSpPr>
          <p:nvPr>
            <p:ph type="title"/>
          </p:nvPr>
        </p:nvSpPr>
        <p:spPr/>
        <p:txBody>
          <a:bodyPr>
            <a:normAutofit/>
          </a:bodyPr>
          <a:lstStyle/>
          <a:p>
            <a:r>
              <a:rPr lang="en-GB" dirty="0"/>
              <a:t>In-text Citations</a:t>
            </a:r>
          </a:p>
        </p:txBody>
      </p:sp>
      <p:sp>
        <p:nvSpPr>
          <p:cNvPr id="4" name="Content Placeholder 2">
            <a:extLst>
              <a:ext uri="{FF2B5EF4-FFF2-40B4-BE49-F238E27FC236}">
                <a16:creationId xmlns:a16="http://schemas.microsoft.com/office/drawing/2014/main" id="{9B4FE043-1EE6-4B0A-BCCE-34DC440536A3}"/>
              </a:ext>
            </a:extLst>
          </p:cNvPr>
          <p:cNvSpPr>
            <a:spLocks noGrp="1"/>
          </p:cNvSpPr>
          <p:nvPr>
            <p:ph idx="1"/>
          </p:nvPr>
        </p:nvSpPr>
        <p:spPr>
          <a:xfrm>
            <a:off x="609600" y="1600200"/>
            <a:ext cx="10972800" cy="3916363"/>
          </a:xfrm>
        </p:spPr>
        <p:txBody>
          <a:bodyPr>
            <a:normAutofit fontScale="85000" lnSpcReduction="10000"/>
          </a:bodyPr>
          <a:lstStyle/>
          <a:p>
            <a:r>
              <a:rPr lang="en-US" dirty="0"/>
              <a:t>Used when referring to a source of information within the text of your assignment to show where it came from. </a:t>
            </a:r>
          </a:p>
          <a:p>
            <a:r>
              <a:rPr lang="en-US" dirty="0"/>
              <a:t>Consist of the author’s / editor’s surname, year of publication and, if required, page number e.g. (Taylor and Woodhams, 2016, p. 51).  </a:t>
            </a:r>
          </a:p>
          <a:p>
            <a:r>
              <a:rPr lang="en-US" dirty="0"/>
              <a:t>No need to include the author’s surname if it is referred to within the body of your work e.g. According to Taylor and Woodhams (2016, p.51).</a:t>
            </a:r>
          </a:p>
          <a:p>
            <a:r>
              <a:rPr lang="en-US" dirty="0"/>
              <a:t>If there are 4 or more authors, cite as (Taylor et al, 2016). </a:t>
            </a:r>
          </a:p>
          <a:p>
            <a:r>
              <a:rPr lang="en-US" dirty="0"/>
              <a:t>Referencing Handbook shows how to reference a range of sources.</a:t>
            </a:r>
            <a:endParaRPr lang="en-GB" dirty="0"/>
          </a:p>
        </p:txBody>
      </p:sp>
    </p:spTree>
    <p:extLst>
      <p:ext uri="{BB962C8B-B14F-4D97-AF65-F5344CB8AC3E}">
        <p14:creationId xmlns:p14="http://schemas.microsoft.com/office/powerpoint/2010/main" val="33766679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93953-340B-4CF9-ABF7-6C91DF9FF743}"/>
              </a:ext>
            </a:extLst>
          </p:cNvPr>
          <p:cNvSpPr>
            <a:spLocks noGrp="1"/>
          </p:cNvSpPr>
          <p:nvPr>
            <p:ph type="title"/>
          </p:nvPr>
        </p:nvSpPr>
        <p:spPr/>
        <p:txBody>
          <a:bodyPr>
            <a:normAutofit/>
          </a:bodyPr>
          <a:lstStyle/>
          <a:p>
            <a:r>
              <a:rPr lang="en-GB" dirty="0"/>
              <a:t>When to use in-text citations</a:t>
            </a:r>
          </a:p>
        </p:txBody>
      </p:sp>
      <p:sp>
        <p:nvSpPr>
          <p:cNvPr id="6" name="Content Placeholder 2">
            <a:extLst>
              <a:ext uri="{FF2B5EF4-FFF2-40B4-BE49-F238E27FC236}">
                <a16:creationId xmlns:a16="http://schemas.microsoft.com/office/drawing/2014/main" id="{B9DD514F-DC1B-4753-BDA9-488C550BC3B9}"/>
              </a:ext>
            </a:extLst>
          </p:cNvPr>
          <p:cNvSpPr>
            <a:spLocks noGrp="1"/>
          </p:cNvSpPr>
          <p:nvPr>
            <p:ph idx="1"/>
          </p:nvPr>
        </p:nvSpPr>
        <p:spPr>
          <a:xfrm>
            <a:off x="609600" y="1600200"/>
            <a:ext cx="10972800" cy="3916363"/>
          </a:xfrm>
        </p:spPr>
        <p:txBody>
          <a:bodyPr/>
          <a:lstStyle/>
          <a:p>
            <a:r>
              <a:rPr lang="en-GB" dirty="0"/>
              <a:t>Quotations – using the exact wording of another author</a:t>
            </a:r>
          </a:p>
          <a:p>
            <a:pPr lvl="1"/>
            <a:r>
              <a:rPr lang="en-GB" sz="2200" dirty="0"/>
              <a:t>Use sparingly </a:t>
            </a:r>
          </a:p>
          <a:p>
            <a:pPr lvl="1"/>
            <a:r>
              <a:rPr lang="en-GB" sz="2200" dirty="0"/>
              <a:t>Only when relevant</a:t>
            </a:r>
          </a:p>
          <a:p>
            <a:pPr lvl="1"/>
            <a:r>
              <a:rPr lang="en-GB" sz="2200" dirty="0"/>
              <a:t>Examples of long or short quotations. </a:t>
            </a:r>
          </a:p>
        </p:txBody>
      </p:sp>
      <p:sp>
        <p:nvSpPr>
          <p:cNvPr id="7" name="Content Placeholder 2">
            <a:extLst>
              <a:ext uri="{FF2B5EF4-FFF2-40B4-BE49-F238E27FC236}">
                <a16:creationId xmlns:a16="http://schemas.microsoft.com/office/drawing/2014/main" id="{8B6BDBB3-2B2A-4940-A6C1-5E738A9E4011}"/>
              </a:ext>
            </a:extLst>
          </p:cNvPr>
          <p:cNvSpPr txBox="1">
            <a:spLocks/>
          </p:cNvSpPr>
          <p:nvPr/>
        </p:nvSpPr>
        <p:spPr>
          <a:xfrm>
            <a:off x="609600" y="3558381"/>
            <a:ext cx="10515600" cy="1760056"/>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500" dirty="0"/>
              <a:t>Paraphrasing</a:t>
            </a:r>
          </a:p>
          <a:p>
            <a:pPr lvl="1"/>
            <a:r>
              <a:rPr lang="en-GB" sz="2600" dirty="0"/>
              <a:t>Taking someone else’s ideas and putting it in to your own words</a:t>
            </a:r>
          </a:p>
          <a:p>
            <a:pPr marL="457200" lvl="1" indent="0">
              <a:buNone/>
            </a:pPr>
            <a:r>
              <a:rPr lang="en-GB" dirty="0"/>
              <a:t> </a:t>
            </a:r>
          </a:p>
          <a:p>
            <a:r>
              <a:rPr lang="en-GB" sz="3800" dirty="0"/>
              <a:t>Summarising</a:t>
            </a:r>
          </a:p>
          <a:p>
            <a:pPr lvl="1"/>
            <a:r>
              <a:rPr lang="en-GB" sz="2600" dirty="0"/>
              <a:t>An overview of someone else’s ideas.</a:t>
            </a:r>
          </a:p>
          <a:p>
            <a:pPr lvl="1"/>
            <a:endParaRPr lang="en-GB" dirty="0"/>
          </a:p>
        </p:txBody>
      </p:sp>
    </p:spTree>
    <p:extLst>
      <p:ext uri="{BB962C8B-B14F-4D97-AF65-F5344CB8AC3E}">
        <p14:creationId xmlns:p14="http://schemas.microsoft.com/office/powerpoint/2010/main" val="1783742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C79D8-5BB8-4BAA-BFBA-E7DFEF84A0DA}"/>
              </a:ext>
            </a:extLst>
          </p:cNvPr>
          <p:cNvSpPr>
            <a:spLocks noGrp="1"/>
          </p:cNvSpPr>
          <p:nvPr>
            <p:ph type="title"/>
          </p:nvPr>
        </p:nvSpPr>
        <p:spPr/>
        <p:txBody>
          <a:bodyPr/>
          <a:lstStyle/>
          <a:p>
            <a:r>
              <a:rPr lang="en-GB" dirty="0"/>
              <a:t>Some Good Examples</a:t>
            </a:r>
          </a:p>
        </p:txBody>
      </p:sp>
      <p:sp>
        <p:nvSpPr>
          <p:cNvPr id="5" name="TextBox 4">
            <a:extLst>
              <a:ext uri="{FF2B5EF4-FFF2-40B4-BE49-F238E27FC236}">
                <a16:creationId xmlns:a16="http://schemas.microsoft.com/office/drawing/2014/main" id="{8734F9FF-8668-4B8D-B12F-31292223BB5E}"/>
              </a:ext>
            </a:extLst>
          </p:cNvPr>
          <p:cNvSpPr txBox="1"/>
          <p:nvPr/>
        </p:nvSpPr>
        <p:spPr>
          <a:xfrm>
            <a:off x="609600" y="1828800"/>
            <a:ext cx="10840995" cy="2431435"/>
          </a:xfrm>
          <a:prstGeom prst="rect">
            <a:avLst/>
          </a:prstGeom>
          <a:noFill/>
        </p:spPr>
        <p:txBody>
          <a:bodyPr wrap="square" rtlCol="0">
            <a:spAutoFit/>
          </a:bodyPr>
          <a:lstStyle/>
          <a:p>
            <a:r>
              <a:rPr lang="en-GB" sz="2800" b="1" dirty="0"/>
              <a:t>Example of summarising and quotation:</a:t>
            </a:r>
          </a:p>
          <a:p>
            <a:endParaRPr lang="en-GB" sz="2800" b="1" dirty="0"/>
          </a:p>
          <a:p>
            <a:r>
              <a:rPr lang="en-GB" sz="2400" dirty="0"/>
              <a:t>Taylor (2014, p17) highlights that organisations must consider labour markets and economic situations as well as profiling the existing workforce saying that if they are not considered the achievement of organisational goals through the workforce is </a:t>
            </a:r>
            <a:r>
              <a:rPr lang="en-GB" sz="2400" b="1" dirty="0"/>
              <a:t>“no more than…an aspiration”.</a:t>
            </a:r>
          </a:p>
        </p:txBody>
      </p:sp>
    </p:spTree>
    <p:extLst>
      <p:ext uri="{BB962C8B-B14F-4D97-AF65-F5344CB8AC3E}">
        <p14:creationId xmlns:p14="http://schemas.microsoft.com/office/powerpoint/2010/main" val="33976487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D25B1-B336-4DFD-ACB4-A354754E5514}"/>
              </a:ext>
            </a:extLst>
          </p:cNvPr>
          <p:cNvSpPr>
            <a:spLocks noGrp="1"/>
          </p:cNvSpPr>
          <p:nvPr>
            <p:ph type="title"/>
          </p:nvPr>
        </p:nvSpPr>
        <p:spPr/>
        <p:txBody>
          <a:bodyPr/>
          <a:lstStyle/>
          <a:p>
            <a:r>
              <a:rPr lang="en-GB" dirty="0"/>
              <a:t>Some Good Examples</a:t>
            </a:r>
          </a:p>
        </p:txBody>
      </p:sp>
      <p:sp>
        <p:nvSpPr>
          <p:cNvPr id="5" name="TextBox 4">
            <a:extLst>
              <a:ext uri="{FF2B5EF4-FFF2-40B4-BE49-F238E27FC236}">
                <a16:creationId xmlns:a16="http://schemas.microsoft.com/office/drawing/2014/main" id="{7154BC65-622B-4E9D-ABA0-EB7108C3DD13}"/>
              </a:ext>
            </a:extLst>
          </p:cNvPr>
          <p:cNvSpPr txBox="1"/>
          <p:nvPr/>
        </p:nvSpPr>
        <p:spPr>
          <a:xfrm>
            <a:off x="609600" y="1520785"/>
            <a:ext cx="10972800" cy="3816429"/>
          </a:xfrm>
          <a:prstGeom prst="rect">
            <a:avLst/>
          </a:prstGeom>
          <a:noFill/>
        </p:spPr>
        <p:txBody>
          <a:bodyPr wrap="square" rtlCol="0">
            <a:spAutoFit/>
          </a:bodyPr>
          <a:lstStyle/>
          <a:p>
            <a:r>
              <a:rPr lang="en-GB" sz="2800" b="1" dirty="0"/>
              <a:t>Paraphrasing a number of authors to provide a balanced opinion:</a:t>
            </a:r>
          </a:p>
          <a:p>
            <a:endParaRPr lang="en-GB" dirty="0"/>
          </a:p>
          <a:p>
            <a:r>
              <a:rPr lang="en-GB" sz="2400" dirty="0"/>
              <a:t>Recruitment consultants are the 4</a:t>
            </a:r>
            <a:r>
              <a:rPr lang="en-GB" sz="2400" baseline="30000" dirty="0"/>
              <a:t>th</a:t>
            </a:r>
            <a:r>
              <a:rPr lang="en-GB" sz="2400" dirty="0"/>
              <a:t> most effective method of recruitment, used predominantly in manufacturing and private sector services (CIPD, 2017). They reduce the workload for organisations (Armstrong, 2020) and can be particularly effective when recruiting in a new labour market (Taylor, 2014). However, they can be expensive (Armstrong, 2020) and there is a risk that candidates could be signposted to the highest paying customer rather than placing due to best fit (Redford, 2005).   </a:t>
            </a:r>
          </a:p>
        </p:txBody>
      </p:sp>
    </p:spTree>
    <p:extLst>
      <p:ext uri="{BB962C8B-B14F-4D97-AF65-F5344CB8AC3E}">
        <p14:creationId xmlns:p14="http://schemas.microsoft.com/office/powerpoint/2010/main" val="33446612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93953-340B-4CF9-ABF7-6C91DF9FF743}"/>
              </a:ext>
            </a:extLst>
          </p:cNvPr>
          <p:cNvSpPr>
            <a:spLocks noGrp="1"/>
          </p:cNvSpPr>
          <p:nvPr>
            <p:ph type="title"/>
          </p:nvPr>
        </p:nvSpPr>
        <p:spPr/>
        <p:txBody>
          <a:bodyPr>
            <a:normAutofit/>
          </a:bodyPr>
          <a:lstStyle/>
          <a:p>
            <a:r>
              <a:rPr lang="en-GB" dirty="0"/>
              <a:t>Reference List/Bibliography</a:t>
            </a:r>
          </a:p>
        </p:txBody>
      </p:sp>
      <p:sp>
        <p:nvSpPr>
          <p:cNvPr id="5" name="Content Placeholder 2">
            <a:extLst>
              <a:ext uri="{FF2B5EF4-FFF2-40B4-BE49-F238E27FC236}">
                <a16:creationId xmlns:a16="http://schemas.microsoft.com/office/drawing/2014/main" id="{5AD1124C-D888-47AA-AA78-C6D7E57D3AF0}"/>
              </a:ext>
            </a:extLst>
          </p:cNvPr>
          <p:cNvSpPr txBox="1">
            <a:spLocks/>
          </p:cNvSpPr>
          <p:nvPr/>
        </p:nvSpPr>
        <p:spPr>
          <a:xfrm>
            <a:off x="609600" y="1417638"/>
            <a:ext cx="10515600" cy="4351338"/>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20000"/>
              </a:lnSpc>
            </a:pPr>
            <a:r>
              <a:rPr lang="en-US" sz="2600" dirty="0"/>
              <a:t>Full publication details of the citation should be found in the reference list at the end of your assignment with details on when you accessed the source. </a:t>
            </a:r>
          </a:p>
          <a:p>
            <a:pPr marL="0" indent="0">
              <a:lnSpc>
                <a:spcPct val="120000"/>
              </a:lnSpc>
              <a:buNone/>
            </a:pPr>
            <a:endParaRPr lang="en-US" sz="2600" dirty="0"/>
          </a:p>
          <a:p>
            <a:pPr>
              <a:lnSpc>
                <a:spcPct val="120000"/>
              </a:lnSpc>
            </a:pPr>
            <a:r>
              <a:rPr lang="en-US" sz="2600" dirty="0" err="1"/>
              <a:t>Eg</a:t>
            </a:r>
            <a:r>
              <a:rPr lang="en-US" sz="2600" dirty="0"/>
              <a:t> Taylor, S. and Woodhams, C. (2016) </a:t>
            </a:r>
            <a:r>
              <a:rPr lang="en-US" sz="2600" i="1" dirty="0"/>
              <a:t>Human Resource Management: People and </a:t>
            </a:r>
            <a:r>
              <a:rPr lang="en-US" sz="2600" i="1" dirty="0" err="1"/>
              <a:t>Organisations</a:t>
            </a:r>
            <a:r>
              <a:rPr lang="en-US" sz="2600" dirty="0"/>
              <a:t>. 2nd </a:t>
            </a:r>
            <a:r>
              <a:rPr lang="en-US" sz="2600" dirty="0" err="1"/>
              <a:t>edn</a:t>
            </a:r>
            <a:r>
              <a:rPr lang="en-US" sz="2600" dirty="0"/>
              <a:t>. London: CIPD. Accessed 4/5/2020.</a:t>
            </a:r>
          </a:p>
          <a:p>
            <a:pPr marL="0" indent="0">
              <a:lnSpc>
                <a:spcPct val="120000"/>
              </a:lnSpc>
              <a:buNone/>
            </a:pPr>
            <a:endParaRPr lang="en-US" sz="2600" dirty="0"/>
          </a:p>
          <a:p>
            <a:pPr>
              <a:lnSpc>
                <a:spcPct val="120000"/>
              </a:lnSpc>
            </a:pPr>
            <a:r>
              <a:rPr lang="en-US" sz="2600" dirty="0"/>
              <a:t>Enables reader to locate your original source. </a:t>
            </a:r>
          </a:p>
          <a:p>
            <a:pPr marL="0" indent="0">
              <a:lnSpc>
                <a:spcPct val="120000"/>
              </a:lnSpc>
              <a:buNone/>
            </a:pPr>
            <a:endParaRPr lang="en-US" sz="2600" dirty="0"/>
          </a:p>
          <a:p>
            <a:pPr>
              <a:lnSpc>
                <a:spcPct val="120000"/>
              </a:lnSpc>
            </a:pPr>
            <a:r>
              <a:rPr lang="en-US" sz="2600" dirty="0"/>
              <a:t>Arranged in alphabetical order by the author’s surname or, if there is no author, by title. </a:t>
            </a:r>
          </a:p>
          <a:p>
            <a:pPr marL="0" indent="0">
              <a:lnSpc>
                <a:spcPct val="120000"/>
              </a:lnSpc>
              <a:buNone/>
            </a:pPr>
            <a:endParaRPr lang="en-US" sz="2600" dirty="0"/>
          </a:p>
          <a:p>
            <a:pPr>
              <a:lnSpc>
                <a:spcPct val="120000"/>
              </a:lnSpc>
            </a:pPr>
            <a:r>
              <a:rPr lang="en-US" sz="2600" dirty="0"/>
              <a:t>A bibliography is a list of all the sources you have read for your assignment but not used.</a:t>
            </a:r>
            <a:endParaRPr lang="en-GB" sz="2600" dirty="0"/>
          </a:p>
        </p:txBody>
      </p:sp>
    </p:spTree>
    <p:extLst>
      <p:ext uri="{BB962C8B-B14F-4D97-AF65-F5344CB8AC3E}">
        <p14:creationId xmlns:p14="http://schemas.microsoft.com/office/powerpoint/2010/main" val="21270306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93953-340B-4CF9-ABF7-6C91DF9FF743}"/>
              </a:ext>
            </a:extLst>
          </p:cNvPr>
          <p:cNvSpPr>
            <a:spLocks noGrp="1"/>
          </p:cNvSpPr>
          <p:nvPr>
            <p:ph type="title"/>
          </p:nvPr>
        </p:nvSpPr>
        <p:spPr/>
        <p:txBody>
          <a:bodyPr>
            <a:normAutofit fontScale="90000"/>
          </a:bodyPr>
          <a:lstStyle/>
          <a:p>
            <a:r>
              <a:rPr lang="en-GB" dirty="0"/>
              <a:t>Type of sources to include in your Reference List</a:t>
            </a:r>
          </a:p>
        </p:txBody>
      </p:sp>
      <p:sp>
        <p:nvSpPr>
          <p:cNvPr id="5" name="Content Placeholder 2">
            <a:extLst>
              <a:ext uri="{FF2B5EF4-FFF2-40B4-BE49-F238E27FC236}">
                <a16:creationId xmlns:a16="http://schemas.microsoft.com/office/drawing/2014/main" id="{5AD1124C-D888-47AA-AA78-C6D7E57D3AF0}"/>
              </a:ext>
            </a:extLst>
          </p:cNvPr>
          <p:cNvSpPr txBox="1">
            <a:spLocks/>
          </p:cNvSpPr>
          <p:nvPr/>
        </p:nvSpPr>
        <p:spPr>
          <a:xfrm>
            <a:off x="609600" y="1417638"/>
            <a:ext cx="10515600" cy="435133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anose="05000000000000000000" pitchFamily="2" charset="2"/>
              <a:buChar char="Ø"/>
            </a:pPr>
            <a:endParaRPr lang="en-GB" dirty="0"/>
          </a:p>
        </p:txBody>
      </p:sp>
      <p:sp>
        <p:nvSpPr>
          <p:cNvPr id="3" name="Rectangle 2">
            <a:extLst>
              <a:ext uri="{FF2B5EF4-FFF2-40B4-BE49-F238E27FC236}">
                <a16:creationId xmlns:a16="http://schemas.microsoft.com/office/drawing/2014/main" id="{EC220ABF-C00F-4FBD-BD68-2D7DA7F2FB69}"/>
              </a:ext>
            </a:extLst>
          </p:cNvPr>
          <p:cNvSpPr/>
          <p:nvPr/>
        </p:nvSpPr>
        <p:spPr>
          <a:xfrm>
            <a:off x="770562" y="1477482"/>
            <a:ext cx="10650876" cy="3601371"/>
          </a:xfrm>
          <a:prstGeom prst="rect">
            <a:avLst/>
          </a:prstGeom>
        </p:spPr>
        <p:txBody>
          <a:bodyPr wrap="square">
            <a:spAutoFit/>
          </a:bodyPr>
          <a:lstStyle/>
          <a:p>
            <a:pPr marL="342900" lvl="0" indent="-342900">
              <a:lnSpc>
                <a:spcPct val="115000"/>
              </a:lnSpc>
              <a:spcAft>
                <a:spcPts val="0"/>
              </a:spcAft>
              <a:buFont typeface="Symbol" panose="05050102010706020507" pitchFamily="18" charset="2"/>
              <a:buChar char=""/>
            </a:pPr>
            <a:r>
              <a:rPr lang="en-GB" sz="2000" dirty="0">
                <a:ea typeface="Times New Roman" panose="02020603050405020304" pitchFamily="18" charset="0"/>
                <a:cs typeface="Arial" panose="020B0604020202020204" pitchFamily="34" charset="0"/>
              </a:rPr>
              <a:t>Books – general ones such as Armstrong’s Handbook of Human Resource Management Practice and the core text books, plus specific ones relating to your topic.</a:t>
            </a:r>
            <a:endParaRPr lang="en-GB" sz="2000" dirty="0">
              <a:effectLst/>
              <a:ea typeface="Times New Roman" panose="02020603050405020304" pitchFamily="18" charset="0"/>
              <a:cs typeface="Times New Roman" panose="02020603050405020304" pitchFamily="18" charset="0"/>
            </a:endParaRPr>
          </a:p>
          <a:p>
            <a:pPr marL="342900" lvl="0" indent="-342900">
              <a:lnSpc>
                <a:spcPct val="115000"/>
              </a:lnSpc>
              <a:spcAft>
                <a:spcPts val="0"/>
              </a:spcAft>
              <a:buFont typeface="Symbol" panose="05050102010706020507" pitchFamily="18" charset="2"/>
              <a:buChar char=""/>
            </a:pPr>
            <a:r>
              <a:rPr lang="en-GB" sz="2000" dirty="0">
                <a:ea typeface="Times New Roman" panose="02020603050405020304" pitchFamily="18" charset="0"/>
                <a:cs typeface="Arial" panose="020B0604020202020204" pitchFamily="34" charset="0"/>
              </a:rPr>
              <a:t>CIPD Fact-sheets, reports and other information from the website.</a:t>
            </a:r>
            <a:endParaRPr lang="en-GB" sz="2000" dirty="0">
              <a:effectLst/>
              <a:ea typeface="Times New Roman" panose="02020603050405020304" pitchFamily="18" charset="0"/>
              <a:cs typeface="Times New Roman" panose="02020603050405020304" pitchFamily="18" charset="0"/>
            </a:endParaRPr>
          </a:p>
          <a:p>
            <a:pPr marL="342900" lvl="0" indent="-342900">
              <a:lnSpc>
                <a:spcPct val="115000"/>
              </a:lnSpc>
              <a:spcAft>
                <a:spcPts val="0"/>
              </a:spcAft>
              <a:buFont typeface="Symbol" panose="05050102010706020507" pitchFamily="18" charset="2"/>
              <a:buChar char=""/>
            </a:pPr>
            <a:r>
              <a:rPr lang="en-GB" sz="2000" dirty="0">
                <a:ea typeface="Times New Roman" panose="02020603050405020304" pitchFamily="18" charset="0"/>
                <a:cs typeface="Arial" panose="020B0604020202020204" pitchFamily="34" charset="0"/>
              </a:rPr>
              <a:t>Magazine and journal articles – People Management, Personnel Today, HR Magazine, Harvard Business Review and journals such as Human Resource Management Journal. </a:t>
            </a:r>
            <a:endParaRPr lang="en-GB" sz="2000" dirty="0">
              <a:effectLst/>
              <a:ea typeface="Times New Roman" panose="02020603050405020304" pitchFamily="18" charset="0"/>
              <a:cs typeface="Times New Roman" panose="02020603050405020304" pitchFamily="18" charset="0"/>
            </a:endParaRPr>
          </a:p>
          <a:p>
            <a:pPr marL="342900" lvl="0" indent="-342900">
              <a:lnSpc>
                <a:spcPct val="115000"/>
              </a:lnSpc>
              <a:spcAft>
                <a:spcPts val="0"/>
              </a:spcAft>
              <a:buFont typeface="Symbol" panose="05050102010706020507" pitchFamily="18" charset="2"/>
              <a:buChar char=""/>
            </a:pPr>
            <a:r>
              <a:rPr lang="en-GB" sz="2000" dirty="0">
                <a:ea typeface="Times New Roman" panose="02020603050405020304" pitchFamily="18" charset="0"/>
                <a:cs typeface="Arial" panose="020B0604020202020204" pitchFamily="34" charset="0"/>
              </a:rPr>
              <a:t>Reports from consulting/research firms such as Deloitte, McKinsey, Roffey Park.</a:t>
            </a:r>
            <a:endParaRPr lang="en-GB" sz="2000" dirty="0">
              <a:effectLst/>
              <a:ea typeface="Times New Roman" panose="02020603050405020304" pitchFamily="18" charset="0"/>
              <a:cs typeface="Times New Roman" panose="02020603050405020304" pitchFamily="18" charset="0"/>
            </a:endParaRPr>
          </a:p>
          <a:p>
            <a:pPr marL="342900" lvl="0" indent="-342900">
              <a:lnSpc>
                <a:spcPct val="115000"/>
              </a:lnSpc>
              <a:spcAft>
                <a:spcPts val="0"/>
              </a:spcAft>
              <a:buFont typeface="Symbol" panose="05050102010706020507" pitchFamily="18" charset="2"/>
              <a:buChar char=""/>
            </a:pPr>
            <a:r>
              <a:rPr lang="en-GB" sz="2000" dirty="0">
                <a:ea typeface="Times New Roman" panose="02020603050405020304" pitchFamily="18" charset="0"/>
                <a:cs typeface="Arial" panose="020B0604020202020204" pitchFamily="34" charset="0"/>
              </a:rPr>
              <a:t>Government reports.  </a:t>
            </a:r>
            <a:endParaRPr lang="en-GB" sz="2000" dirty="0">
              <a:effectLst/>
              <a:ea typeface="Times New Roman" panose="02020603050405020304" pitchFamily="18" charset="0"/>
              <a:cs typeface="Times New Roman" panose="02020603050405020304" pitchFamily="18" charset="0"/>
            </a:endParaRPr>
          </a:p>
          <a:p>
            <a:pPr marL="342900" lvl="0" indent="-342900">
              <a:lnSpc>
                <a:spcPct val="115000"/>
              </a:lnSpc>
              <a:spcAft>
                <a:spcPts val="0"/>
              </a:spcAft>
              <a:buFont typeface="Symbol" panose="05050102010706020507" pitchFamily="18" charset="2"/>
              <a:buChar char=""/>
            </a:pPr>
            <a:r>
              <a:rPr lang="en-GB" sz="2000" dirty="0">
                <a:ea typeface="Times New Roman" panose="02020603050405020304" pitchFamily="18" charset="0"/>
                <a:cs typeface="Arial" panose="020B0604020202020204" pitchFamily="34" charset="0"/>
              </a:rPr>
              <a:t>Newspaper articles – Guardian, Telegraph, Times etc. </a:t>
            </a:r>
            <a:endParaRPr lang="en-GB" sz="2000" dirty="0">
              <a:effectLst/>
              <a:ea typeface="Times New Roman" panose="02020603050405020304" pitchFamily="18" charset="0"/>
              <a:cs typeface="Times New Roman" panose="02020603050405020304" pitchFamily="18" charset="0"/>
            </a:endParaRPr>
          </a:p>
          <a:p>
            <a:pPr marL="342900" lvl="0" indent="-342900">
              <a:lnSpc>
                <a:spcPct val="115000"/>
              </a:lnSpc>
              <a:spcAft>
                <a:spcPts val="0"/>
              </a:spcAft>
              <a:buFont typeface="Symbol" panose="05050102010706020507" pitchFamily="18" charset="2"/>
              <a:buChar char=""/>
            </a:pPr>
            <a:r>
              <a:rPr lang="en-GB" sz="2000" dirty="0">
                <a:ea typeface="Times New Roman" panose="02020603050405020304" pitchFamily="18" charset="0"/>
                <a:cs typeface="Arial" panose="020B0604020202020204" pitchFamily="34" charset="0"/>
              </a:rPr>
              <a:t>Credible websites – CIPD, ACAS, gov.uk, managers.org.uk, scienceforwork.com, engageforsuccess.org. </a:t>
            </a:r>
            <a:endParaRPr lang="en-GB" sz="2000" dirty="0">
              <a:effectLst/>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930564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350B3F00-DB21-4FBF-AB9A-C639FE89A581}"/>
              </a:ext>
            </a:extLst>
          </p:cNvPr>
          <p:cNvSpPr>
            <a:spLocks noGrp="1"/>
          </p:cNvSpPr>
          <p:nvPr>
            <p:ph type="title"/>
          </p:nvPr>
        </p:nvSpPr>
        <p:spPr>
          <a:xfrm>
            <a:off x="609601" y="273050"/>
            <a:ext cx="4011084" cy="1162050"/>
          </a:xfrm>
        </p:spPr>
        <p:txBody>
          <a:bodyPr anchor="b">
            <a:normAutofit/>
          </a:bodyPr>
          <a:lstStyle/>
          <a:p>
            <a:r>
              <a:rPr lang="en-US" sz="2400" dirty="0"/>
              <a:t>Example Title Page</a:t>
            </a:r>
          </a:p>
        </p:txBody>
      </p:sp>
      <p:pic>
        <p:nvPicPr>
          <p:cNvPr id="4" name="Picture 3">
            <a:extLst>
              <a:ext uri="{FF2B5EF4-FFF2-40B4-BE49-F238E27FC236}">
                <a16:creationId xmlns:a16="http://schemas.microsoft.com/office/drawing/2014/main" id="{D6D7A7B6-106A-4EED-B606-3435CC48B396}"/>
              </a:ext>
            </a:extLst>
          </p:cNvPr>
          <p:cNvPicPr>
            <a:picLocks noChangeAspect="1"/>
          </p:cNvPicPr>
          <p:nvPr/>
        </p:nvPicPr>
        <p:blipFill>
          <a:blip r:embed="rId3"/>
          <a:stretch>
            <a:fillRect/>
          </a:stretch>
        </p:blipFill>
        <p:spPr>
          <a:xfrm>
            <a:off x="6122837" y="273051"/>
            <a:ext cx="4103458" cy="5172173"/>
          </a:xfrm>
          <a:prstGeom prst="rect">
            <a:avLst/>
          </a:prstGeom>
          <a:noFill/>
        </p:spPr>
      </p:pic>
      <p:sp>
        <p:nvSpPr>
          <p:cNvPr id="15" name="Text Placeholder 3">
            <a:extLst>
              <a:ext uri="{FF2B5EF4-FFF2-40B4-BE49-F238E27FC236}">
                <a16:creationId xmlns:a16="http://schemas.microsoft.com/office/drawing/2014/main" id="{19A64088-64D6-41FE-95ED-94C3490926D9}"/>
              </a:ext>
            </a:extLst>
          </p:cNvPr>
          <p:cNvSpPr>
            <a:spLocks noGrp="1"/>
          </p:cNvSpPr>
          <p:nvPr>
            <p:ph type="body" sz="half" idx="2"/>
          </p:nvPr>
        </p:nvSpPr>
        <p:spPr>
          <a:xfrm>
            <a:off x="609601" y="1435101"/>
            <a:ext cx="4011084" cy="4029891"/>
          </a:xfrm>
        </p:spPr>
        <p:txBody>
          <a:bodyPr>
            <a:normAutofit/>
          </a:bodyPr>
          <a:lstStyle/>
          <a:p>
            <a:r>
              <a:rPr lang="en-US" sz="1800" dirty="0"/>
              <a:t>Word copy on Moodle</a:t>
            </a:r>
          </a:p>
          <a:p>
            <a:r>
              <a:rPr lang="en-US" sz="1800" dirty="0"/>
              <a:t>Include with each assignment</a:t>
            </a:r>
          </a:p>
        </p:txBody>
      </p:sp>
    </p:spTree>
    <p:extLst>
      <p:ext uri="{BB962C8B-B14F-4D97-AF65-F5344CB8AC3E}">
        <p14:creationId xmlns:p14="http://schemas.microsoft.com/office/powerpoint/2010/main" val="31878672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93953-340B-4CF9-ABF7-6C91DF9FF743}"/>
              </a:ext>
            </a:extLst>
          </p:cNvPr>
          <p:cNvSpPr>
            <a:spLocks noGrp="1"/>
          </p:cNvSpPr>
          <p:nvPr>
            <p:ph type="title"/>
          </p:nvPr>
        </p:nvSpPr>
        <p:spPr/>
        <p:txBody>
          <a:bodyPr>
            <a:normAutofit/>
          </a:bodyPr>
          <a:lstStyle/>
          <a:p>
            <a:r>
              <a:rPr lang="en-GB" dirty="0"/>
              <a:t>Once you have completed your assignment:</a:t>
            </a:r>
          </a:p>
        </p:txBody>
      </p:sp>
      <p:sp>
        <p:nvSpPr>
          <p:cNvPr id="3" name="Content Placeholder 2">
            <a:extLst>
              <a:ext uri="{FF2B5EF4-FFF2-40B4-BE49-F238E27FC236}">
                <a16:creationId xmlns:a16="http://schemas.microsoft.com/office/drawing/2014/main" id="{C72CC1BE-559A-4080-B5B5-334EDEE06C65}"/>
              </a:ext>
            </a:extLst>
          </p:cNvPr>
          <p:cNvSpPr>
            <a:spLocks noGrp="1"/>
          </p:cNvSpPr>
          <p:nvPr>
            <p:ph idx="1"/>
          </p:nvPr>
        </p:nvSpPr>
        <p:spPr/>
        <p:txBody>
          <a:bodyPr>
            <a:normAutofit/>
          </a:bodyPr>
          <a:lstStyle/>
          <a:p>
            <a:pPr>
              <a:buFont typeface="Wingdings" panose="05000000000000000000" pitchFamily="2" charset="2"/>
              <a:buChar char="ü"/>
            </a:pPr>
            <a:r>
              <a:rPr lang="en-GB" dirty="0"/>
              <a:t>Complete a final proofread of your assignment</a:t>
            </a:r>
          </a:p>
          <a:p>
            <a:pPr>
              <a:buFont typeface="Wingdings" panose="05000000000000000000" pitchFamily="2" charset="2"/>
              <a:buChar char="ü"/>
            </a:pPr>
            <a:r>
              <a:rPr lang="en-GB" dirty="0"/>
              <a:t>Check you are within the word count, edit your work if not</a:t>
            </a:r>
          </a:p>
          <a:p>
            <a:pPr>
              <a:buFont typeface="Wingdings" panose="05000000000000000000" pitchFamily="2" charset="2"/>
              <a:buChar char="ü"/>
            </a:pPr>
            <a:r>
              <a:rPr lang="en-GB" dirty="0"/>
              <a:t>Double check your referencing </a:t>
            </a:r>
          </a:p>
          <a:p>
            <a:pPr>
              <a:buFont typeface="Wingdings" panose="05000000000000000000" pitchFamily="2" charset="2"/>
              <a:buChar char="ü"/>
            </a:pPr>
            <a:r>
              <a:rPr lang="en-GB" dirty="0"/>
              <a:t>Check the layout and if you have included a title page</a:t>
            </a:r>
          </a:p>
          <a:p>
            <a:pPr>
              <a:buFont typeface="Wingdings" panose="05000000000000000000" pitchFamily="2" charset="2"/>
              <a:buChar char="ü"/>
            </a:pPr>
            <a:r>
              <a:rPr lang="en-GB" dirty="0"/>
              <a:t>Check your similarity score on the draft Turnitin link</a:t>
            </a:r>
          </a:p>
          <a:p>
            <a:pPr>
              <a:buFont typeface="Wingdings" panose="05000000000000000000" pitchFamily="2" charset="2"/>
              <a:buChar char="ü"/>
            </a:pPr>
            <a:r>
              <a:rPr lang="en-GB" dirty="0"/>
              <a:t>Submit your assignment on Turnitin </a:t>
            </a:r>
          </a:p>
        </p:txBody>
      </p:sp>
    </p:spTree>
    <p:extLst>
      <p:ext uri="{BB962C8B-B14F-4D97-AF65-F5344CB8AC3E}">
        <p14:creationId xmlns:p14="http://schemas.microsoft.com/office/powerpoint/2010/main" val="25635222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BB7A8-14F4-42BE-82CB-E9CC8A72C1A6}"/>
              </a:ext>
            </a:extLst>
          </p:cNvPr>
          <p:cNvSpPr>
            <a:spLocks noGrp="1"/>
          </p:cNvSpPr>
          <p:nvPr>
            <p:ph type="title"/>
          </p:nvPr>
        </p:nvSpPr>
        <p:spPr/>
        <p:txBody>
          <a:bodyPr/>
          <a:lstStyle/>
          <a:p>
            <a:r>
              <a:rPr lang="en-GB" dirty="0"/>
              <a:t>Links on Moodle</a:t>
            </a:r>
          </a:p>
        </p:txBody>
      </p:sp>
      <p:pic>
        <p:nvPicPr>
          <p:cNvPr id="7" name="Content Placeholder 6">
            <a:extLst>
              <a:ext uri="{FF2B5EF4-FFF2-40B4-BE49-F238E27FC236}">
                <a16:creationId xmlns:a16="http://schemas.microsoft.com/office/drawing/2014/main" id="{B252EF1F-8FFC-4FEC-BEA4-B514EE56CC5F}"/>
              </a:ext>
            </a:extLst>
          </p:cNvPr>
          <p:cNvPicPr>
            <a:picLocks noGrp="1" noChangeAspect="1"/>
          </p:cNvPicPr>
          <p:nvPr>
            <p:ph idx="1"/>
          </p:nvPr>
        </p:nvPicPr>
        <p:blipFill>
          <a:blip r:embed="rId2"/>
          <a:stretch>
            <a:fillRect/>
          </a:stretch>
        </p:blipFill>
        <p:spPr>
          <a:xfrm>
            <a:off x="1176337" y="2271712"/>
            <a:ext cx="9839325" cy="2314575"/>
          </a:xfrm>
          <a:prstGeom prst="rect">
            <a:avLst/>
          </a:prstGeom>
        </p:spPr>
      </p:pic>
    </p:spTree>
    <p:extLst>
      <p:ext uri="{BB962C8B-B14F-4D97-AF65-F5344CB8AC3E}">
        <p14:creationId xmlns:p14="http://schemas.microsoft.com/office/powerpoint/2010/main" val="7350950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367B9-9EE1-4C67-B431-0231E9943D7D}"/>
              </a:ext>
            </a:extLst>
          </p:cNvPr>
          <p:cNvSpPr>
            <a:spLocks noGrp="1"/>
          </p:cNvSpPr>
          <p:nvPr>
            <p:ph type="title"/>
          </p:nvPr>
        </p:nvSpPr>
        <p:spPr/>
        <p:txBody>
          <a:bodyPr/>
          <a:lstStyle/>
          <a:p>
            <a:r>
              <a:rPr lang="en-GB" dirty="0"/>
              <a:t>Support</a:t>
            </a:r>
          </a:p>
        </p:txBody>
      </p:sp>
      <p:sp>
        <p:nvSpPr>
          <p:cNvPr id="3" name="Content Placeholder 2">
            <a:extLst>
              <a:ext uri="{FF2B5EF4-FFF2-40B4-BE49-F238E27FC236}">
                <a16:creationId xmlns:a16="http://schemas.microsoft.com/office/drawing/2014/main" id="{C3BBC492-8D65-401E-9EF7-2A978D078111}"/>
              </a:ext>
            </a:extLst>
          </p:cNvPr>
          <p:cNvSpPr>
            <a:spLocks noGrp="1"/>
          </p:cNvSpPr>
          <p:nvPr>
            <p:ph idx="1"/>
          </p:nvPr>
        </p:nvSpPr>
        <p:spPr/>
        <p:txBody>
          <a:bodyPr/>
          <a:lstStyle/>
          <a:p>
            <a:r>
              <a:rPr lang="en-GB" dirty="0"/>
              <a:t>Assessment guidance</a:t>
            </a:r>
          </a:p>
          <a:p>
            <a:r>
              <a:rPr lang="en-GB" dirty="0"/>
              <a:t>Contact the module lecturer</a:t>
            </a:r>
          </a:p>
          <a:p>
            <a:r>
              <a:rPr lang="en-GB" dirty="0"/>
              <a:t>University Guides and Handbooks</a:t>
            </a:r>
          </a:p>
          <a:p>
            <a:r>
              <a:rPr lang="en-GB" dirty="0"/>
              <a:t>Study skills support with Student Services</a:t>
            </a:r>
          </a:p>
          <a:p>
            <a:r>
              <a:rPr lang="en-GB" dirty="0"/>
              <a:t>CIPD Study Guides</a:t>
            </a:r>
          </a:p>
          <a:p>
            <a:endParaRPr lang="en-GB" dirty="0"/>
          </a:p>
        </p:txBody>
      </p:sp>
    </p:spTree>
    <p:extLst>
      <p:ext uri="{BB962C8B-B14F-4D97-AF65-F5344CB8AC3E}">
        <p14:creationId xmlns:p14="http://schemas.microsoft.com/office/powerpoint/2010/main" val="3334928913"/>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2917</TotalTime>
  <Words>1267</Words>
  <Application>Microsoft Office PowerPoint</Application>
  <PresentationFormat>Widescreen</PresentationFormat>
  <Paragraphs>134</Paragraphs>
  <Slides>18</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Myriad Pro</vt:lpstr>
      <vt:lpstr>Symbol</vt:lpstr>
      <vt:lpstr>Wingdings</vt:lpstr>
      <vt:lpstr>ThemeUWTSD</vt:lpstr>
      <vt:lpstr>Guide to Good Academic Writing and Referencing</vt:lpstr>
      <vt:lpstr>The Guide</vt:lpstr>
      <vt:lpstr>Different types of Assessment</vt:lpstr>
      <vt:lpstr>Academic Writing</vt:lpstr>
      <vt:lpstr>Writing Tip</vt:lpstr>
      <vt:lpstr>Plagiarism</vt:lpstr>
      <vt:lpstr>Referencing Handbook</vt:lpstr>
      <vt:lpstr>Referencing Tips</vt:lpstr>
      <vt:lpstr>In-text Citations</vt:lpstr>
      <vt:lpstr>When to use in-text citations</vt:lpstr>
      <vt:lpstr>Some Good Examples</vt:lpstr>
      <vt:lpstr>Some Good Examples</vt:lpstr>
      <vt:lpstr>Reference List/Bibliography</vt:lpstr>
      <vt:lpstr>Type of sources to include in your Reference List</vt:lpstr>
      <vt:lpstr>Example Title Page</vt:lpstr>
      <vt:lpstr>Once you have completed your assignment:</vt:lpstr>
      <vt:lpstr>Links on Moodle</vt:lpstr>
      <vt:lpstr>Support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Guide to Good Academic Writing and Referencing</dc:title>
  <dc:creator>Rachael Jones</dc:creator>
  <cp:lastModifiedBy>Rachael Jones</cp:lastModifiedBy>
  <cp:revision>6</cp:revision>
  <dcterms:created xsi:type="dcterms:W3CDTF">2020-04-27T14:47:14Z</dcterms:created>
  <dcterms:modified xsi:type="dcterms:W3CDTF">2020-05-04T09:56:22Z</dcterms:modified>
</cp:coreProperties>
</file>