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92CA"/>
    <a:srgbClr val="B45DC5"/>
    <a:srgbClr val="C589CD"/>
    <a:srgbClr val="AF72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990"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0121F-67B6-400C-A825-658F428258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B5E36B-7096-49A3-81FD-987B57E75C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1C81D7-1CBF-4B40-913E-2DF4794F42E5}"/>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D9D1BAAC-D6F3-43E6-AFF2-E1FDEFCCB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CC1FC-4C61-4057-8E07-5DCD69647E3F}"/>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2707005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7FB47-9294-461F-A55D-C98A22E44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59A7B-332F-4753-8D0A-2B755B7F5A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468614-ED89-4277-8F97-82CBE1C185C5}"/>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2DAEFD98-277B-4F44-B9A1-94168DE64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19BE9-773E-40E9-822D-FD29C5A59DA6}"/>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1083880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1C8DE-DE71-4622-8240-F4FAC67B9E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5E3B8A-78DD-4417-A05E-5B69C6844E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BCE603-4F6C-4587-9A66-FF798E2A14B3}"/>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84282DDA-D58E-40BD-AB08-602821B740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BEFBE-0CC0-4C12-9CDF-C36ECE2383FD}"/>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1808302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26CEB-37A4-49FF-AE89-6B64966F8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F60F55-C1EC-4390-BD94-921EDFA9F8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BE6E68-D21E-4339-8CD8-B8E6AA584F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A26B25-F5C9-4144-B1AF-6FB00E977734}"/>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6" name="Footer Placeholder 5">
            <a:extLst>
              <a:ext uri="{FF2B5EF4-FFF2-40B4-BE49-F238E27FC236}">
                <a16:creationId xmlns:a16="http://schemas.microsoft.com/office/drawing/2014/main" id="{1F13539A-D2E6-4DBF-BEEC-97EF0C490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4CA2C-566E-4172-B452-51A64DA539E4}"/>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163753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2FAF3-B6BC-440C-9284-336971D313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35B4DD-5FC6-4A0F-8374-9152758A8E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8A7A8D-FA3C-4442-9200-3017A8E0FB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899BB3-6CF2-46EB-9297-42766386E6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3C4857-C556-47E0-BB38-71DD70855E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A85CCA-9282-4C87-9F58-3F7DBBE4B53B}"/>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8" name="Footer Placeholder 7">
            <a:extLst>
              <a:ext uri="{FF2B5EF4-FFF2-40B4-BE49-F238E27FC236}">
                <a16:creationId xmlns:a16="http://schemas.microsoft.com/office/drawing/2014/main" id="{226D440E-B3E7-48C5-A788-E3A606B467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968C0C-45EB-4B3D-96FA-413345196C98}"/>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31302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049C5-8BE1-477A-997C-1B599C47CC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C148AE-6717-484C-A032-23DC22FBCBC6}"/>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4" name="Footer Placeholder 3">
            <a:extLst>
              <a:ext uri="{FF2B5EF4-FFF2-40B4-BE49-F238E27FC236}">
                <a16:creationId xmlns:a16="http://schemas.microsoft.com/office/drawing/2014/main" id="{20AF1EDC-660B-4740-A695-E63C79D376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D63C71-EC05-44DB-8480-ACFEB88F86FB}"/>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1904760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1E25E4-8002-4E28-9F16-2D00A4D3ED41}"/>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3" name="Footer Placeholder 2">
            <a:extLst>
              <a:ext uri="{FF2B5EF4-FFF2-40B4-BE49-F238E27FC236}">
                <a16:creationId xmlns:a16="http://schemas.microsoft.com/office/drawing/2014/main" id="{2AB34265-D838-4330-9BA7-4D8939966D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0AE6A5-BFF0-42AF-A67A-168BD7A56EB6}"/>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3660342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11DD-00AD-4169-B28E-756D2D8D2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8190BA-8E35-48C9-8644-AF830965D8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25AD7E-8F98-4E6F-883A-235B841A84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4EEEE1-61E4-4169-931A-9F3C2FFDEA7F}"/>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6" name="Footer Placeholder 5">
            <a:extLst>
              <a:ext uri="{FF2B5EF4-FFF2-40B4-BE49-F238E27FC236}">
                <a16:creationId xmlns:a16="http://schemas.microsoft.com/office/drawing/2014/main" id="{EEE9DC0A-7B8B-41F6-927E-ED3773B546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34581-AB49-47AF-B383-FBE70F3D314F}"/>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823391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D18-D68C-4EBC-9850-C43DCE6F44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FB9A88-7885-4EFE-874B-E15C3A5E7B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40E21A-7D42-427C-9203-8031E51C8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750192-E0F4-4499-9FDE-5F0A35F10C04}"/>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6" name="Footer Placeholder 5">
            <a:extLst>
              <a:ext uri="{FF2B5EF4-FFF2-40B4-BE49-F238E27FC236}">
                <a16:creationId xmlns:a16="http://schemas.microsoft.com/office/drawing/2014/main" id="{46F28D78-6429-46B4-960D-716DFA0D3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17AE1-3E15-45BE-A25B-DB556140CC28}"/>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2995455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F0B8D-F540-45C5-B0BC-EE950439FC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1EB775-1EFF-4668-9F95-4A83812C1B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B9D2F3-AD61-453B-9FB6-4BA9F0228958}"/>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54299993-22AD-40BB-97CA-63D12B043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22CD9C-3BD3-46E3-AB1D-F9B2A982E125}"/>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2127191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2BA12C-2CFC-4A7A-A675-3A531CB2FC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14537C-A783-4173-8919-9A4BDF5D6F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1E6AD-B547-4DF4-8F34-49C7138DC51E}"/>
              </a:ext>
            </a:extLst>
          </p:cNvPr>
          <p:cNvSpPr>
            <a:spLocks noGrp="1"/>
          </p:cNvSpPr>
          <p:nvPr>
            <p:ph type="dt" sz="half" idx="10"/>
          </p:nvPr>
        </p:nvSpPr>
        <p:spPr/>
        <p:txBody>
          <a:body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52E1ED56-0983-44C4-8CFD-12ECEADA70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5F535-601E-42B3-896B-7CFC57C69B63}"/>
              </a:ext>
            </a:extLst>
          </p:cNvPr>
          <p:cNvSpPr>
            <a:spLocks noGrp="1"/>
          </p:cNvSpPr>
          <p:nvPr>
            <p:ph type="sldNum" sz="quarter" idx="12"/>
          </p:nvPr>
        </p:nvSpPr>
        <p:spPr/>
        <p:txBody>
          <a:bodyPr/>
          <a:lstStyle/>
          <a:p>
            <a:fld id="{210D49D1-5A1E-402B-AED7-DA02A834C1AB}" type="slidenum">
              <a:rPr lang="en-GB" smtClean="0"/>
              <a:t>‹#›</a:t>
            </a:fld>
            <a:endParaRPr lang="en-GB"/>
          </a:p>
        </p:txBody>
      </p:sp>
    </p:spTree>
    <p:extLst>
      <p:ext uri="{BB962C8B-B14F-4D97-AF65-F5344CB8AC3E}">
        <p14:creationId xmlns:p14="http://schemas.microsoft.com/office/powerpoint/2010/main" val="319769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35B0E3-5D70-4956-BB2B-38A8408099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915A71-EF94-4A8F-98F0-414F4DCA5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515AE2-4469-47F6-90CC-3D0514CDA8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A7CA8C-6E11-402C-8190-93316A6FC480}" type="datetimeFigureOut">
              <a:rPr lang="en-GB" smtClean="0"/>
              <a:t>11/01/2020</a:t>
            </a:fld>
            <a:endParaRPr lang="en-GB"/>
          </a:p>
        </p:txBody>
      </p:sp>
      <p:sp>
        <p:nvSpPr>
          <p:cNvPr id="5" name="Footer Placeholder 4">
            <a:extLst>
              <a:ext uri="{FF2B5EF4-FFF2-40B4-BE49-F238E27FC236}">
                <a16:creationId xmlns:a16="http://schemas.microsoft.com/office/drawing/2014/main" id="{16A7A5E6-E37E-47B7-BC3A-4B2BFAB20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47348D-01E6-4D91-814A-A6231E5E5A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0D49D1-5A1E-402B-AED7-DA02A834C1AB}" type="slidenum">
              <a:rPr lang="en-GB" smtClean="0"/>
              <a:t>‹#›</a:t>
            </a:fld>
            <a:endParaRPr lang="en-GB"/>
          </a:p>
        </p:txBody>
      </p:sp>
    </p:spTree>
    <p:extLst>
      <p:ext uri="{BB962C8B-B14F-4D97-AF65-F5344CB8AC3E}">
        <p14:creationId xmlns:p14="http://schemas.microsoft.com/office/powerpoint/2010/main" val="264145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pluginfile.php/321694/mod_resource/content/1/Report%20writing%20in%20psychology%20-%20Jan%202019%20-%20final%20version.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41">
            <a:extLst>
              <a:ext uri="{FF2B5EF4-FFF2-40B4-BE49-F238E27FC236}">
                <a16:creationId xmlns:a16="http://schemas.microsoft.com/office/drawing/2014/main" id="{098B9805-10A0-407C-AB31-C8E330759199}"/>
              </a:ext>
            </a:extLst>
          </p:cNvPr>
          <p:cNvSpPr txBox="1">
            <a:spLocks noChangeArrowheads="1"/>
          </p:cNvSpPr>
          <p:nvPr/>
        </p:nvSpPr>
        <p:spPr bwMode="auto">
          <a:xfrm>
            <a:off x="3696080" y="37948"/>
            <a:ext cx="4799802" cy="592595"/>
          </a:xfrm>
          <a:prstGeom prst="snip2DiagRect">
            <a:avLst/>
          </a:prstGeom>
          <a:solidFill>
            <a:srgbClr val="CA92CA"/>
          </a:solidFill>
          <a:ln w="25400">
            <a:solidFill>
              <a:schemeClr val="bg1"/>
            </a:solidFill>
            <a:miter lim="800000"/>
          </a:ln>
        </p:spPr>
        <p:txBody>
          <a:bodyPr lIns="53524" tIns="26761" rIns="53524" bIns="26761" anchor="ctr"/>
          <a:lstStyle>
            <a:defPPr>
              <a:defRPr kern="1200" smtId="4294967295"/>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r>
              <a:rPr lang="en-US" altLang="zh-CN" sz="2000" dirty="0">
                <a:solidFill>
                  <a:schemeClr val="bg1"/>
                </a:solidFill>
                <a:latin typeface="Arial"/>
                <a:ea typeface="SimSun" pitchFamily="2" charset="-122"/>
              </a:rPr>
              <a:t>Importance of Report Writing Structure</a:t>
            </a:r>
          </a:p>
          <a:p>
            <a:pPr algn="ctr"/>
            <a:r>
              <a:rPr lang="en-US" altLang="zh-CN" sz="1400" dirty="0">
                <a:solidFill>
                  <a:schemeClr val="bg1"/>
                </a:solidFill>
                <a:latin typeface="Arial"/>
                <a:ea typeface="SimSun" pitchFamily="2" charset="-122"/>
              </a:rPr>
              <a:t>Dominik Grunski</a:t>
            </a:r>
          </a:p>
        </p:txBody>
      </p:sp>
      <p:sp>
        <p:nvSpPr>
          <p:cNvPr id="7" name="TextBox 6">
            <a:extLst>
              <a:ext uri="{FF2B5EF4-FFF2-40B4-BE49-F238E27FC236}">
                <a16:creationId xmlns:a16="http://schemas.microsoft.com/office/drawing/2014/main" id="{B22FBB1E-384F-4E4C-AA54-9EA067191063}"/>
              </a:ext>
            </a:extLst>
          </p:cNvPr>
          <p:cNvSpPr txBox="1"/>
          <p:nvPr/>
        </p:nvSpPr>
        <p:spPr>
          <a:xfrm>
            <a:off x="125907" y="971456"/>
            <a:ext cx="3493971" cy="2677656"/>
          </a:xfrm>
          <a:prstGeom prst="rect">
            <a:avLst/>
          </a:prstGeom>
          <a:solidFill>
            <a:schemeClr val="bg1">
              <a:lumMod val="95000"/>
            </a:schemeClr>
          </a:solidFill>
        </p:spPr>
        <p:txBody>
          <a:bodyPr wrap="square" rtlCol="0">
            <a:spAutoFit/>
          </a:bodyPr>
          <a:lstStyle/>
          <a:p>
            <a:r>
              <a:rPr lang="en-GB" sz="1200" dirty="0"/>
              <a:t>The Title Page is used to convey the main aspects of a study through the title. The title itself should be no longer than 15 words to avoid overwhelming the reader. The title usually includes specific keywords which best describe the main </a:t>
            </a:r>
          </a:p>
          <a:p>
            <a:r>
              <a:rPr lang="en-GB" sz="1200" dirty="0"/>
              <a:t>Following on from the Title Page is the Abstract, which is a brief paragraph of around 150 words which concisely describes the goal of the study. The Abstract contains the main information from each section of the study, namely the introduction, method, results and discussion. The Abstract should be written as the last part of a study to ensure that the study is fully understood and written as concisely as possible.</a:t>
            </a:r>
            <a:endParaRPr lang="en-GB" sz="1000" dirty="0"/>
          </a:p>
        </p:txBody>
      </p:sp>
      <p:sp>
        <p:nvSpPr>
          <p:cNvPr id="8" name="TextBox 7">
            <a:extLst>
              <a:ext uri="{FF2B5EF4-FFF2-40B4-BE49-F238E27FC236}">
                <a16:creationId xmlns:a16="http://schemas.microsoft.com/office/drawing/2014/main" id="{07BAD670-4439-4BAD-A7DE-BFEB0EBD3616}"/>
              </a:ext>
            </a:extLst>
          </p:cNvPr>
          <p:cNvSpPr txBox="1"/>
          <p:nvPr/>
        </p:nvSpPr>
        <p:spPr>
          <a:xfrm>
            <a:off x="8572035" y="971456"/>
            <a:ext cx="3493971" cy="2677656"/>
          </a:xfrm>
          <a:prstGeom prst="rect">
            <a:avLst/>
          </a:prstGeom>
          <a:solidFill>
            <a:schemeClr val="bg1">
              <a:lumMod val="95000"/>
            </a:schemeClr>
          </a:solidFill>
        </p:spPr>
        <p:txBody>
          <a:bodyPr wrap="square" rtlCol="0">
            <a:spAutoFit/>
          </a:bodyPr>
          <a:lstStyle/>
          <a:p>
            <a:r>
              <a:rPr lang="en-GB" sz="1200" dirty="0"/>
              <a:t>The results section is used to give a detailed overview of the data collected from the study. The type of analysis used for both quantitative and qualitative data must also be listed. Qualitative sections generally describe the results briefly go into the deeper analysis later, including data such as participant quotations where appropriate. The Quantitative section includes data such as statistical analyses, descriptive statistics and inferential statistics. Only graphs, tables and charts should be included rather than raw data to more effectively explain and put into perspective some of the more complicated data. This section shouldn’t discuss implications of the study, only present the results. </a:t>
            </a:r>
          </a:p>
        </p:txBody>
      </p:sp>
      <p:sp>
        <p:nvSpPr>
          <p:cNvPr id="9" name="Rectangle 10">
            <a:extLst>
              <a:ext uri="{FF2B5EF4-FFF2-40B4-BE49-F238E27FC236}">
                <a16:creationId xmlns:a16="http://schemas.microsoft.com/office/drawing/2014/main" id="{33E669D7-D358-40FC-8A8E-99C023959B18}"/>
              </a:ext>
            </a:extLst>
          </p:cNvPr>
          <p:cNvSpPr>
            <a:spLocks noChangeArrowheads="1"/>
          </p:cNvSpPr>
          <p:nvPr/>
        </p:nvSpPr>
        <p:spPr bwMode="auto">
          <a:xfrm>
            <a:off x="125902" y="630543"/>
            <a:ext cx="3493970" cy="340913"/>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1600" dirty="0">
                <a:solidFill>
                  <a:schemeClr val="bg1"/>
                </a:solidFill>
                <a:effectLst/>
                <a:latin typeface="Quattrocento" panose="02020802030000000404" pitchFamily="18" charset="0"/>
              </a:rPr>
              <a:t>Title Page &amp; </a:t>
            </a:r>
            <a:r>
              <a:rPr lang="en-US" sz="1600" dirty="0">
                <a:solidFill>
                  <a:schemeClr val="bg1"/>
                </a:solidFill>
                <a:latin typeface="Quattrocento" panose="02020802030000000404" pitchFamily="18" charset="0"/>
              </a:rPr>
              <a:t>Abstract</a:t>
            </a:r>
            <a:endParaRPr lang="en-US" sz="1600" dirty="0">
              <a:solidFill>
                <a:schemeClr val="bg1"/>
              </a:solidFill>
              <a:effectLst/>
              <a:latin typeface="Quattrocento" panose="02020802030000000404" pitchFamily="18" charset="0"/>
            </a:endParaRPr>
          </a:p>
        </p:txBody>
      </p:sp>
      <p:sp>
        <p:nvSpPr>
          <p:cNvPr id="6" name="Rectangle 10">
            <a:extLst>
              <a:ext uri="{FF2B5EF4-FFF2-40B4-BE49-F238E27FC236}">
                <a16:creationId xmlns:a16="http://schemas.microsoft.com/office/drawing/2014/main" id="{1851E055-D05B-4843-B41C-C3B5861CAA4E}"/>
              </a:ext>
            </a:extLst>
          </p:cNvPr>
          <p:cNvSpPr>
            <a:spLocks noChangeArrowheads="1"/>
          </p:cNvSpPr>
          <p:nvPr/>
        </p:nvSpPr>
        <p:spPr bwMode="auto">
          <a:xfrm>
            <a:off x="8572072" y="638938"/>
            <a:ext cx="3493970" cy="340913"/>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1600" dirty="0">
                <a:solidFill>
                  <a:schemeClr val="bg1"/>
                </a:solidFill>
                <a:latin typeface="Quattrocento" panose="02020802030000000404" pitchFamily="18" charset="0"/>
              </a:rPr>
              <a:t>Results</a:t>
            </a:r>
            <a:endParaRPr lang="en-US" sz="1600" dirty="0">
              <a:solidFill>
                <a:schemeClr val="bg1"/>
              </a:solidFill>
              <a:effectLst/>
              <a:latin typeface="Quattrocento" panose="02020802030000000404" pitchFamily="18" charset="0"/>
            </a:endParaRPr>
          </a:p>
        </p:txBody>
      </p:sp>
      <p:sp>
        <p:nvSpPr>
          <p:cNvPr id="10" name="Rectangle 10">
            <a:extLst>
              <a:ext uri="{FF2B5EF4-FFF2-40B4-BE49-F238E27FC236}">
                <a16:creationId xmlns:a16="http://schemas.microsoft.com/office/drawing/2014/main" id="{D14C392D-448D-454F-9737-223316B2CED9}"/>
              </a:ext>
            </a:extLst>
          </p:cNvPr>
          <p:cNvSpPr>
            <a:spLocks noChangeArrowheads="1"/>
          </p:cNvSpPr>
          <p:nvPr/>
        </p:nvSpPr>
        <p:spPr bwMode="auto">
          <a:xfrm>
            <a:off x="125909" y="3781719"/>
            <a:ext cx="3493970" cy="340913"/>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1600" dirty="0">
                <a:solidFill>
                  <a:schemeClr val="bg1"/>
                </a:solidFill>
                <a:latin typeface="Quattrocento" panose="02020802030000000404" pitchFamily="18" charset="0"/>
              </a:rPr>
              <a:t>Introduction</a:t>
            </a:r>
            <a:endParaRPr lang="en-US" sz="1600" dirty="0">
              <a:solidFill>
                <a:schemeClr val="bg1"/>
              </a:solidFill>
              <a:effectLst/>
              <a:latin typeface="Quattrocento" panose="02020802030000000404" pitchFamily="18" charset="0"/>
            </a:endParaRPr>
          </a:p>
        </p:txBody>
      </p:sp>
      <p:sp>
        <p:nvSpPr>
          <p:cNvPr id="13" name="TextBox 12">
            <a:extLst>
              <a:ext uri="{FF2B5EF4-FFF2-40B4-BE49-F238E27FC236}">
                <a16:creationId xmlns:a16="http://schemas.microsoft.com/office/drawing/2014/main" id="{90563426-BA4E-4891-B68E-51293661AF89}"/>
              </a:ext>
            </a:extLst>
          </p:cNvPr>
          <p:cNvSpPr txBox="1"/>
          <p:nvPr/>
        </p:nvSpPr>
        <p:spPr>
          <a:xfrm>
            <a:off x="125906" y="4131026"/>
            <a:ext cx="3493971" cy="2677656"/>
          </a:xfrm>
          <a:prstGeom prst="rect">
            <a:avLst/>
          </a:prstGeom>
          <a:solidFill>
            <a:schemeClr val="bg1">
              <a:lumMod val="95000"/>
            </a:schemeClr>
          </a:solidFill>
        </p:spPr>
        <p:txBody>
          <a:bodyPr wrap="square" rtlCol="0">
            <a:spAutoFit/>
          </a:bodyPr>
          <a:lstStyle/>
          <a:p>
            <a:r>
              <a:rPr lang="en-GB" sz="1200" dirty="0"/>
              <a:t>The introduction is used to give background and an aim to the present study. A wide range of past psychological empirical literature which relates to the current study is included. Generally, the literature should include information about several theories, models and concepts which support the research question. The introduction can start off broad while looking into the more general literature around the topic and by the end of the introduction the literature should be specific to show the reasoning behind choosing this research question. It is important that the introduction flows smoothly and is as unbiased as possible to show both sides of the argument.</a:t>
            </a:r>
          </a:p>
        </p:txBody>
      </p:sp>
      <p:sp>
        <p:nvSpPr>
          <p:cNvPr id="15" name="TextBox 14">
            <a:extLst>
              <a:ext uri="{FF2B5EF4-FFF2-40B4-BE49-F238E27FC236}">
                <a16:creationId xmlns:a16="http://schemas.microsoft.com/office/drawing/2014/main" id="{396601ED-D845-4C70-8664-630E25BF664E}"/>
              </a:ext>
            </a:extLst>
          </p:cNvPr>
          <p:cNvSpPr txBox="1"/>
          <p:nvPr/>
        </p:nvSpPr>
        <p:spPr>
          <a:xfrm>
            <a:off x="8572078" y="4122631"/>
            <a:ext cx="3493971" cy="2677656"/>
          </a:xfrm>
          <a:prstGeom prst="rect">
            <a:avLst/>
          </a:prstGeom>
          <a:solidFill>
            <a:schemeClr val="bg1">
              <a:lumMod val="95000"/>
            </a:schemeClr>
          </a:solidFill>
        </p:spPr>
        <p:txBody>
          <a:bodyPr wrap="square" rtlCol="0">
            <a:spAutoFit/>
          </a:bodyPr>
          <a:lstStyle/>
          <a:p>
            <a:r>
              <a:rPr lang="en-GB" sz="1200" dirty="0"/>
              <a:t>The Discussion section is used to critically analyse the implications of the study and the results. A brief summary of the findings should be included; however it shouldn’t contain any statistics from the results section. The results should be interpreted and related back to the research question/hypothesis and compared to research which was discussed in the introduction. The section should end with an informed conclusion. The reference section is used to cite any sources which were used in the study (such as in the introduction) so any other paper included in the study can be found easily. The appendices should include copies of any questionnaires, consent and debrief forms, images etc.</a:t>
            </a:r>
          </a:p>
        </p:txBody>
      </p:sp>
      <p:sp>
        <p:nvSpPr>
          <p:cNvPr id="17" name="Rectangle 10">
            <a:extLst>
              <a:ext uri="{FF2B5EF4-FFF2-40B4-BE49-F238E27FC236}">
                <a16:creationId xmlns:a16="http://schemas.microsoft.com/office/drawing/2014/main" id="{9C08A01D-5262-4048-B522-4E2DBB390CFA}"/>
              </a:ext>
            </a:extLst>
          </p:cNvPr>
          <p:cNvSpPr>
            <a:spLocks noChangeArrowheads="1"/>
          </p:cNvSpPr>
          <p:nvPr/>
        </p:nvSpPr>
        <p:spPr bwMode="auto">
          <a:xfrm>
            <a:off x="4105232" y="835458"/>
            <a:ext cx="3981487" cy="340913"/>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1600" dirty="0">
                <a:solidFill>
                  <a:schemeClr val="bg1"/>
                </a:solidFill>
                <a:latin typeface="Quattrocento" panose="02020802030000000404" pitchFamily="18" charset="0"/>
              </a:rPr>
              <a:t>Method</a:t>
            </a:r>
            <a:endParaRPr lang="en-US" sz="1600" dirty="0">
              <a:solidFill>
                <a:schemeClr val="bg1"/>
              </a:solidFill>
              <a:effectLst/>
              <a:latin typeface="Quattrocento" panose="02020802030000000404" pitchFamily="18" charset="0"/>
            </a:endParaRPr>
          </a:p>
        </p:txBody>
      </p:sp>
      <p:sp>
        <p:nvSpPr>
          <p:cNvPr id="19" name="Rectangle 10">
            <a:extLst>
              <a:ext uri="{FF2B5EF4-FFF2-40B4-BE49-F238E27FC236}">
                <a16:creationId xmlns:a16="http://schemas.microsoft.com/office/drawing/2014/main" id="{306916E5-30A0-4249-9CD0-4DD0B66452C0}"/>
              </a:ext>
            </a:extLst>
          </p:cNvPr>
          <p:cNvSpPr>
            <a:spLocks noChangeArrowheads="1"/>
          </p:cNvSpPr>
          <p:nvPr/>
        </p:nvSpPr>
        <p:spPr bwMode="auto">
          <a:xfrm>
            <a:off x="8572080" y="3781718"/>
            <a:ext cx="3493970" cy="340913"/>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1600" dirty="0">
                <a:solidFill>
                  <a:schemeClr val="bg1"/>
                </a:solidFill>
                <a:latin typeface="Quattrocento" panose="02020802030000000404" pitchFamily="18" charset="0"/>
              </a:rPr>
              <a:t>Discussion &amp; References/Appendices</a:t>
            </a:r>
            <a:endParaRPr lang="en-US" sz="1600" dirty="0">
              <a:solidFill>
                <a:schemeClr val="bg1"/>
              </a:solidFill>
              <a:effectLst/>
              <a:latin typeface="Quattrocento" panose="02020802030000000404" pitchFamily="18" charset="0"/>
            </a:endParaRPr>
          </a:p>
        </p:txBody>
      </p:sp>
      <p:sp>
        <p:nvSpPr>
          <p:cNvPr id="2" name="TextBox 1">
            <a:extLst>
              <a:ext uri="{FF2B5EF4-FFF2-40B4-BE49-F238E27FC236}">
                <a16:creationId xmlns:a16="http://schemas.microsoft.com/office/drawing/2014/main" id="{F858D9F0-1387-41E0-A824-936783C53C6F}"/>
              </a:ext>
            </a:extLst>
          </p:cNvPr>
          <p:cNvSpPr txBox="1"/>
          <p:nvPr/>
        </p:nvSpPr>
        <p:spPr>
          <a:xfrm>
            <a:off x="4105232" y="1176371"/>
            <a:ext cx="3981450" cy="5632311"/>
          </a:xfrm>
          <a:prstGeom prst="rect">
            <a:avLst/>
          </a:prstGeom>
          <a:solidFill>
            <a:schemeClr val="bg1">
              <a:lumMod val="95000"/>
            </a:schemeClr>
          </a:solidFill>
        </p:spPr>
        <p:txBody>
          <a:bodyPr wrap="square" rtlCol="0">
            <a:spAutoFit/>
          </a:bodyPr>
          <a:lstStyle/>
          <a:p>
            <a:r>
              <a:rPr lang="en-GB" sz="1200" dirty="0"/>
              <a:t>The Method section of a report consists of describing four aspects of the study, the procedure, design, materials and participants. The order in which these get written in the actual report varies from person to person. For example, in the Psychology department of the University of Wales Trinity Saint David, the students follow the ‘UWTSD House Rules’ which is a document that states how to structure reports for assignments (University of Wales Trinity Saint David, 2018).</a:t>
            </a:r>
          </a:p>
          <a:p>
            <a:r>
              <a:rPr lang="en-GB" sz="1200" b="1" dirty="0"/>
              <a:t>Participants: </a:t>
            </a:r>
            <a:r>
              <a:rPr lang="en-GB" sz="1200" dirty="0"/>
              <a:t>This section describes the details of the participant sample used for the study. Details such as the number of participants, the demographic, age, the sampling method and any other relevant information is included in this section.</a:t>
            </a:r>
          </a:p>
          <a:p>
            <a:r>
              <a:rPr lang="en-GB" sz="1200" b="1" dirty="0"/>
              <a:t>Design: </a:t>
            </a:r>
            <a:r>
              <a:rPr lang="en-GB" sz="1200" dirty="0"/>
              <a:t>This section is used to explain the study design that is being used, e.g. matched pairs, independent, mixed, repeated etc. The dependent and independent variables are also listed in this section as well as any confounding variables.</a:t>
            </a:r>
          </a:p>
          <a:p>
            <a:r>
              <a:rPr lang="en-GB" sz="1200" b="1" dirty="0"/>
              <a:t>Materials: </a:t>
            </a:r>
            <a:r>
              <a:rPr lang="en-GB" sz="1200" dirty="0"/>
              <a:t>The purpose of this section is mainly for repeatability purposes. If any researcher read the report and wanted to repeat the same experiment, they need accurate details on every device/equipment used. For example, if the study made use of a questionnaire then it must be listed in this section.</a:t>
            </a:r>
          </a:p>
          <a:p>
            <a:r>
              <a:rPr lang="en-GB" sz="1200" b="1" dirty="0"/>
              <a:t>Procedure: </a:t>
            </a:r>
            <a:r>
              <a:rPr lang="en-GB" sz="1200" dirty="0"/>
              <a:t>The procedure section is very similar to an instruction manual; it must contain a step-by-step rundown of how the study was carried out. It must include every detail: how the participants were instructed, which questionnaires/tasks were completed and in which order, etc. Any ethical issues should be stated in this section as well.</a:t>
            </a:r>
            <a:endParaRPr lang="en-GB" sz="1200" b="1" dirty="0"/>
          </a:p>
        </p:txBody>
      </p:sp>
    </p:spTree>
    <p:extLst>
      <p:ext uri="{BB962C8B-B14F-4D97-AF65-F5344CB8AC3E}">
        <p14:creationId xmlns:p14="http://schemas.microsoft.com/office/powerpoint/2010/main" val="3824280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EFC3DB7-3257-40E0-865D-A2C2450D762C}"/>
              </a:ext>
            </a:extLst>
          </p:cNvPr>
          <p:cNvSpPr>
            <a:spLocks noChangeArrowheads="1"/>
          </p:cNvSpPr>
          <p:nvPr/>
        </p:nvSpPr>
        <p:spPr bwMode="auto">
          <a:xfrm>
            <a:off x="96232" y="101117"/>
            <a:ext cx="4706774" cy="880660"/>
          </a:xfrm>
          <a:prstGeom prst="snipRoundRect">
            <a:avLst>
              <a:gd name="adj1" fmla="val 0"/>
              <a:gd name="adj2" fmla="val 50000"/>
            </a:avLst>
          </a:prstGeom>
          <a:solidFill>
            <a:srgbClr val="CA92CA"/>
          </a:solidFill>
          <a:ln w="12700">
            <a:noFill/>
            <a:miter lim="800000"/>
          </a:ln>
        </p:spPr>
        <p:txBody>
          <a:bodyPr wrap="none" lIns="240030" tIns="64008" rIns="240030" bIns="59993" anchor="ctr" anchorCtr="0"/>
          <a:lstStyle>
            <a:defPPr>
              <a:defRPr kern="1200" smtId="4294967295"/>
            </a:defPPr>
          </a:lstStyle>
          <a:p>
            <a:pPr algn="ctr" defTabSz="4114765">
              <a:defRPr/>
            </a:pPr>
            <a:r>
              <a:rPr lang="en-US" sz="3600" dirty="0">
                <a:solidFill>
                  <a:schemeClr val="bg1"/>
                </a:solidFill>
                <a:latin typeface="Quattrocento" panose="02020802030000000404" pitchFamily="18" charset="0"/>
              </a:rPr>
              <a:t>References</a:t>
            </a:r>
            <a:endParaRPr lang="en-US" sz="3600" dirty="0">
              <a:solidFill>
                <a:schemeClr val="bg1"/>
              </a:solidFill>
              <a:effectLst/>
              <a:latin typeface="Quattrocento" panose="02020802030000000404" pitchFamily="18" charset="0"/>
            </a:endParaRPr>
          </a:p>
        </p:txBody>
      </p:sp>
      <p:sp>
        <p:nvSpPr>
          <p:cNvPr id="3" name="TextBox 2">
            <a:extLst>
              <a:ext uri="{FF2B5EF4-FFF2-40B4-BE49-F238E27FC236}">
                <a16:creationId xmlns:a16="http://schemas.microsoft.com/office/drawing/2014/main" id="{42582BBE-43CE-448C-8B1B-5E778A3B8787}"/>
              </a:ext>
            </a:extLst>
          </p:cNvPr>
          <p:cNvSpPr txBox="1"/>
          <p:nvPr/>
        </p:nvSpPr>
        <p:spPr>
          <a:xfrm>
            <a:off x="96232" y="1106905"/>
            <a:ext cx="4706774" cy="4247317"/>
          </a:xfrm>
          <a:prstGeom prst="rect">
            <a:avLst/>
          </a:prstGeom>
          <a:solidFill>
            <a:schemeClr val="bg1">
              <a:lumMod val="95000"/>
            </a:schemeClr>
          </a:solidFill>
        </p:spPr>
        <p:txBody>
          <a:bodyPr wrap="square" rtlCol="0">
            <a:spAutoFit/>
          </a:bodyPr>
          <a:lstStyle/>
          <a:p>
            <a:r>
              <a:rPr lang="en-GB" dirty="0"/>
              <a:t>University of Wales Trinity Saint David (UWTSD). (2018). </a:t>
            </a:r>
            <a:r>
              <a:rPr lang="en-GB" i="1" dirty="0"/>
              <a:t>Report Writing in Psychology: UWTSD House Rules. </a:t>
            </a:r>
            <a:r>
              <a:rPr lang="en-GB" dirty="0"/>
              <a:t>[Class Handout]. Retrieved from </a:t>
            </a:r>
            <a:r>
              <a:rPr lang="en-GB" dirty="0">
                <a:hlinkClick r:id="rId2"/>
              </a:rPr>
              <a:t>https://moodle.uwtsd.ac.uk/pluginfile.php/321694/mod_resource/content/1/Report%20writing%20in%20psychology%20-%20Jan%202019%20-%20final%20version.pdf</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65886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864</Words>
  <Application>Microsoft Office PowerPoint</Application>
  <PresentationFormat>Widescreen</PresentationFormat>
  <Paragraphs>25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Quattrocento</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Dominik Grunski</dc:creator>
  <cp:lastModifiedBy>Dominik Grunski</cp:lastModifiedBy>
  <cp:revision>26</cp:revision>
  <dcterms:created xsi:type="dcterms:W3CDTF">2019-11-25T12:48:40Z</dcterms:created>
  <dcterms:modified xsi:type="dcterms:W3CDTF">2020-01-11T20:06:49Z</dcterms:modified>
</cp:coreProperties>
</file>