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bookmarkIdSeed="2">
  <p:sldMasterIdLst>
    <p:sldMasterId id="2147483648" r:id="rId1"/>
  </p:sldMasterIdLst>
  <p:notesMasterIdLst>
    <p:notesMasterId r:id="rId16"/>
  </p:notesMasterIdLst>
  <p:sldIdLst>
    <p:sldId id="256" r:id="rId2"/>
    <p:sldId id="257" r:id="rId3"/>
    <p:sldId id="258" r:id="rId4"/>
    <p:sldId id="259" r:id="rId5"/>
    <p:sldId id="260" r:id="rId6"/>
    <p:sldId id="261" r:id="rId7"/>
    <p:sldId id="264" r:id="rId8"/>
    <p:sldId id="265" r:id="rId9"/>
    <p:sldId id="266" r:id="rId10"/>
    <p:sldId id="267" r:id="rId11"/>
    <p:sldId id="268" r:id="rId12"/>
    <p:sldId id="269" r:id="rId13"/>
    <p:sldId id="262" r:id="rId14"/>
    <p:sldId id="263"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7" autoAdjust="0"/>
    <p:restoredTop sz="53292" autoAdjust="0"/>
  </p:normalViewPr>
  <p:slideViewPr>
    <p:cSldViewPr snapToGrid="0">
      <p:cViewPr varScale="1">
        <p:scale>
          <a:sx n="35" d="100"/>
          <a:sy n="35" d="100"/>
        </p:scale>
        <p:origin x="1868"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73E3A48-6E28-4957-AABB-12E7D3BEA80D}" type="datetimeFigureOut">
              <a:rPr lang="en-IN" smtClean="0"/>
              <a:t>17-10-2023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212F90-8291-40F6-94D4-4B3278CDDEEF}" type="slidenum">
              <a:rPr lang="en-IN" smtClean="0"/>
              <a:t>‹#›</a:t>
            </a:fld>
            <a:endParaRPr lang="en-IN"/>
          </a:p>
        </p:txBody>
      </p:sp>
    </p:spTree>
    <p:extLst>
      <p:ext uri="{BB962C8B-B14F-4D97-AF65-F5344CB8AC3E}">
        <p14:creationId xmlns:p14="http://schemas.microsoft.com/office/powerpoint/2010/main" val="31938781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Service quality is the greatest determinant of the hospitality services in hotels. It decides about the market sustenance of a business and the value it would be able to generate for itself in the market. Satisfaction of customers can be determined through this thereby ensuring the amount of loyalty a customer reflects in his behaviour. For the study of how the quality of service affects the business and assures how well the business is able to operate in market competition, Fairmont Resorts and Hotels has been considered here.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13212F90-8291-40F6-94D4-4B3278CDDEEF}" type="slidenum">
              <a:rPr lang="en-IN" smtClean="0"/>
              <a:t>3</a:t>
            </a:fld>
            <a:endParaRPr lang="en-IN"/>
          </a:p>
        </p:txBody>
      </p:sp>
    </p:spTree>
    <p:extLst>
      <p:ext uri="{BB962C8B-B14F-4D97-AF65-F5344CB8AC3E}">
        <p14:creationId xmlns:p14="http://schemas.microsoft.com/office/powerpoint/2010/main" val="32118548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journey of Fairmont started in 1907 in San Francisco and it quickly gained a lot of attention based on the amount of events and gatherings it used to hold back in the time (Fairmont Hotels &amp; Resorts, 2023). Soon the business started its overseas travel and established several landmark hotels around famous locations. This hotel group owns more than 70 properties worldwide. In the UK Fairmont Windsor Park, The Savoy, Fairmont St. Andrews and Carton House are the iconic hotels owned by this group (UK &amp; Ireland Fairmont Hotels, 2023). Total revenue generated by this group is estimated to be around 100 million British pounds per year.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13212F90-8291-40F6-94D4-4B3278CDDEEF}" type="slidenum">
              <a:rPr lang="en-IN" smtClean="0"/>
              <a:t>4</a:t>
            </a:fld>
            <a:endParaRPr lang="en-IN"/>
          </a:p>
        </p:txBody>
      </p:sp>
    </p:spTree>
    <p:extLst>
      <p:ext uri="{BB962C8B-B14F-4D97-AF65-F5344CB8AC3E}">
        <p14:creationId xmlns:p14="http://schemas.microsoft.com/office/powerpoint/2010/main" val="41308637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Fairmont Hotels offers its guests the most distinguished services of luxury and a world-class experience of stays and dining. Fairmont Hotels has been favoured for its services by royalty and high-class guests and thus the hotel found itself hosting headline events and lavish gatherings over the century (UK &amp; Ireland Fairmont Hotels, 2023). Hence, the target consumer of this hotel group has been identified mainly as high-class dwellers, belonging to royal and noble backgrounds (Ford, 2020). Also, several distinguished celebrities, important international political figures and social luminaries are considered in the list of customers. The quality of services offered by this hotel is made to be distinguishable for the type of guests it receives.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13212F90-8291-40F6-94D4-4B3278CDDEEF}" type="slidenum">
              <a:rPr lang="en-IN" smtClean="0"/>
              <a:t>5</a:t>
            </a:fld>
            <a:endParaRPr lang="en-IN"/>
          </a:p>
        </p:txBody>
      </p:sp>
    </p:spTree>
    <p:extLst>
      <p:ext uri="{BB962C8B-B14F-4D97-AF65-F5344CB8AC3E}">
        <p14:creationId xmlns:p14="http://schemas.microsoft.com/office/powerpoint/2010/main" val="6010568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Fairmont Resorts and Hotels have always been the hub of prominence since its inception in the international hospitality market. The quality of services it has aimed to offer to its customers has been designed to be unique and one of a kind which exudes luxury and comfort at the same time (Panchapakesan and Jiseon, 2020). Moreover, the pricing strategy with which it follows is beyond the affordable range of common people. This has been appealing to the high-class population and the need for exclusivity and privacy they preferred was met by this hospitality group. It thus became an attraction to such guests.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13212F90-8291-40F6-94D4-4B3278CDDEEF}" type="slidenum">
              <a:rPr lang="en-IN" smtClean="0"/>
              <a:t>6</a:t>
            </a:fld>
            <a:endParaRPr lang="en-IN"/>
          </a:p>
        </p:txBody>
      </p:sp>
    </p:spTree>
    <p:extLst>
      <p:ext uri="{BB962C8B-B14F-4D97-AF65-F5344CB8AC3E}">
        <p14:creationId xmlns:p14="http://schemas.microsoft.com/office/powerpoint/2010/main" val="16394392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nature of this hospitality group is focused on serving the guests with the delivery of exceptional quality of services that are unique and rare to provide the best experiences (Walker, 2021). The Savoy is one of the instances of the luxurious hospitality that is offered by this group. The scope of this hotel group includes providing guests with instant services to ensure comfort and safety which are the basic needs and requirements of the customers (Fairmont Hotels &amp; Resorts, 2023). As part of the guest services, the customers are provided with facilities that encompass guest concierge assistance and housekeeping to provide customers with the best service experience. All the design of services are aimed towards the creation of loyal customers thereby personalising and maintaining high standards of services.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13212F90-8291-40F6-94D4-4B3278CDDEEF}" type="slidenum">
              <a:rPr lang="en-IN" smtClean="0"/>
              <a:t>7</a:t>
            </a:fld>
            <a:endParaRPr lang="en-IN"/>
          </a:p>
        </p:txBody>
      </p:sp>
    </p:spTree>
    <p:extLst>
      <p:ext uri="{BB962C8B-B14F-4D97-AF65-F5344CB8AC3E}">
        <p14:creationId xmlns:p14="http://schemas.microsoft.com/office/powerpoint/2010/main" val="1285640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Fairmont Group through its iconic hotels provides the best quality hospitality services to its distinguished customers in order to satisfy them with luxurious and flamboyant comfort stays (Fairmont Hotels &amp; Resorts, 2023). The group offers world-class royal treatment to its customers, absolute Michelin star fine dining, the best leisure experience through golfing, skiing, adventure trips and shopping around the city provided with a personal chauffeur, and memorable indulgence in different well-being treatment offered by the fitness section of this hotel group.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13212F90-8291-40F6-94D4-4B3278CDDEEF}" type="slidenum">
              <a:rPr lang="en-IN" smtClean="0"/>
              <a:t>8</a:t>
            </a:fld>
            <a:endParaRPr lang="en-IN"/>
          </a:p>
        </p:txBody>
      </p:sp>
    </p:spTree>
    <p:extLst>
      <p:ext uri="{BB962C8B-B14F-4D97-AF65-F5344CB8AC3E}">
        <p14:creationId xmlns:p14="http://schemas.microsoft.com/office/powerpoint/2010/main" val="9729145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Hospitality is known for being the most important condition required to be met by the services that are customer dependent. It can be observed in the hotel industry that, primary priority is given towards pleasing customers through hospitable behaviour, quality services and luxurious treatment. All these efforts are made so that the customers feel being treated well, feel safe, comfortable and valued, and finally lead to the development of their memorable experiences (Nangpiire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2022). Upon receiving better quality of services the guests are motivated to become loyal customers and come back to avail services from the same hospitality organisation.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13212F90-8291-40F6-94D4-4B3278CDDEEF}" type="slidenum">
              <a:rPr lang="en-IN" smtClean="0"/>
              <a:t>9</a:t>
            </a:fld>
            <a:endParaRPr lang="en-IN"/>
          </a:p>
        </p:txBody>
      </p:sp>
    </p:spTree>
    <p:extLst>
      <p:ext uri="{BB962C8B-B14F-4D97-AF65-F5344CB8AC3E}">
        <p14:creationId xmlns:p14="http://schemas.microsoft.com/office/powerpoint/2010/main" val="14068434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Fairmont Hotels are known for providing distinguished services for its distinguished guests. This has created a big and prominent space for the group to remain in business for over a century and understand its guests with the best quality services. The group provided with a customer profile tries to understand the requirements of the customer and accordingly trains its employees to provide services that are personalised for each guest. Thus, service personalisation as per the anticipation and preference of guests is given priority to impart quality services (Soloman, 2018). To exceed customer expectations, the hotel group delivers exceptional services, luxurious accommodations and memorable experiences so that customers are made loyal to their consistent services.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13212F90-8291-40F6-94D4-4B3278CDDEEF}" type="slidenum">
              <a:rPr lang="en-IN" smtClean="0"/>
              <a:t>10</a:t>
            </a:fld>
            <a:endParaRPr lang="en-IN"/>
          </a:p>
        </p:txBody>
      </p:sp>
    </p:spTree>
    <p:extLst>
      <p:ext uri="{BB962C8B-B14F-4D97-AF65-F5344CB8AC3E}">
        <p14:creationId xmlns:p14="http://schemas.microsoft.com/office/powerpoint/2010/main" val="2431083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Guest satisfaction is given the highest priority in luxurious hotels of Fairmont. The state-of-the-art amenities and spa and well-being facilities they provide are unique in themselves (Ervina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2021). Different unique service facilities that offer unique experiences to the customers like, cultural events, wildlife encounters, hunting and golfing experiences, and local excursions. It offers valuable experience to customers thereby yielding the greatest satisfaction of services for them. Sustainability goals aimed by them cover ecologically conscious tourism which they support by delivering customers with more close-to-nature experiences through bespoke adventure (Lu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2022). Thus, the blend of opulence, green practices and immersive experience offered to customers ensures the business retains its name in the high society.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13212F90-8291-40F6-94D4-4B3278CDDEEF}" type="slidenum">
              <a:rPr lang="en-IN" smtClean="0"/>
              <a:t>11</a:t>
            </a:fld>
            <a:endParaRPr lang="en-IN"/>
          </a:p>
        </p:txBody>
      </p:sp>
    </p:spTree>
    <p:extLst>
      <p:ext uri="{BB962C8B-B14F-4D97-AF65-F5344CB8AC3E}">
        <p14:creationId xmlns:p14="http://schemas.microsoft.com/office/powerpoint/2010/main" val="10271224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From the study above it can be understood that the Fairmont Resorts and Hotels operating in the high-class hospitality market of the United Kingdom are focused on serving the customers with absolute flamboyance of luxury. It becomes important for a hotel group like Fairmont to work on providing consistent quality services to the customers in order to retain its name in market competition and continue business despite any market adversity. Being a hospitality business and highly dependent on customer reviews the hospitality delivered by this group is focused on pleasing its guests. </a:t>
            </a:r>
            <a:endParaRPr lang="en-IN" sz="1200" kern="1200" dirty="0">
              <a:solidFill>
                <a:schemeClr val="tx1"/>
              </a:solidFill>
              <a:effectLst/>
              <a:latin typeface="+mn-lt"/>
              <a:ea typeface="+mn-ea"/>
              <a:cs typeface="+mn-cs"/>
            </a:endParaRP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13212F90-8291-40F6-94D4-4B3278CDDEEF}" type="slidenum">
              <a:rPr lang="en-IN" smtClean="0"/>
              <a:t>12</a:t>
            </a:fld>
            <a:endParaRPr lang="en-IN"/>
          </a:p>
        </p:txBody>
      </p:sp>
    </p:spTree>
    <p:extLst>
      <p:ext uri="{BB962C8B-B14F-4D97-AF65-F5344CB8AC3E}">
        <p14:creationId xmlns:p14="http://schemas.microsoft.com/office/powerpoint/2010/main" val="198258086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10/17/2023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10/17/2023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10/17/2023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10/17/2023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dirty="0"/>
              <a:t>10/17/2023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10/17/2023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10/17/2023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dirty="0"/>
              <a:pPr/>
              <a:t>10/17/2023</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123487" y="769101"/>
            <a:ext cx="7490460" cy="5097036"/>
          </a:xfrm>
          <a:prstGeom prst="rect">
            <a:avLst/>
          </a:prstGeom>
        </p:spPr>
        <p:txBody>
          <a:bodyPr wrap="square">
            <a:spAutoFit/>
          </a:bodyPr>
          <a:lstStyle/>
          <a:p>
            <a:pPr algn="ctr">
              <a:lnSpc>
                <a:spcPct val="150000"/>
              </a:lnSpc>
              <a:spcBef>
                <a:spcPts val="1000"/>
              </a:spcBef>
              <a:spcAft>
                <a:spcPts val="0"/>
              </a:spcAft>
            </a:pPr>
            <a:r>
              <a:rPr lang="en-US" sz="2400" b="1" dirty="0">
                <a:latin typeface="Arial" panose="020B0604020202020204" pitchFamily="34" charset="0"/>
                <a:ea typeface="Arial" panose="020B0604020202020204" pitchFamily="34" charset="0"/>
              </a:rPr>
              <a:t>Module: Hospitality and Guest Services</a:t>
            </a:r>
          </a:p>
          <a:p>
            <a:pPr algn="ctr">
              <a:lnSpc>
                <a:spcPct val="150000"/>
              </a:lnSpc>
              <a:spcBef>
                <a:spcPts val="1000"/>
              </a:spcBef>
              <a:spcAft>
                <a:spcPts val="0"/>
              </a:spcAft>
            </a:pPr>
            <a:r>
              <a:rPr lang="en-US" sz="2400" b="1" dirty="0">
                <a:latin typeface="Arial" panose="020B0604020202020204" pitchFamily="34" charset="0"/>
                <a:ea typeface="Arial" panose="020B0604020202020204" pitchFamily="34" charset="0"/>
              </a:rPr>
              <a:t>Module code: BMIH4003</a:t>
            </a:r>
          </a:p>
          <a:p>
            <a:pPr algn="ctr">
              <a:lnSpc>
                <a:spcPct val="150000"/>
              </a:lnSpc>
              <a:spcBef>
                <a:spcPts val="1000"/>
              </a:spcBef>
              <a:spcAft>
                <a:spcPts val="0"/>
              </a:spcAft>
            </a:pPr>
            <a:r>
              <a:rPr lang="en-US" sz="2400" b="1" dirty="0">
                <a:latin typeface="Arial" panose="020B0604020202020204" pitchFamily="34" charset="0"/>
                <a:ea typeface="Arial" panose="020B0604020202020204" pitchFamily="34" charset="0"/>
              </a:rPr>
              <a:t>Assignment Title: “The role and importance of quality service, hospitality, and guest services within the hotel Industry”</a:t>
            </a:r>
          </a:p>
          <a:p>
            <a:pPr algn="ctr">
              <a:lnSpc>
                <a:spcPct val="150000"/>
              </a:lnSpc>
              <a:spcBef>
                <a:spcPts val="1000"/>
              </a:spcBef>
              <a:spcAft>
                <a:spcPts val="0"/>
              </a:spcAft>
            </a:pPr>
            <a:endParaRPr lang="en-GB" sz="2400" b="1" dirty="0">
              <a:latin typeface="Arial" panose="020B0604020202020204" pitchFamily="34" charset="0"/>
              <a:ea typeface="Arial" panose="020B0604020202020204" pitchFamily="34" charset="0"/>
            </a:endParaRPr>
          </a:p>
          <a:p>
            <a:pPr algn="ctr">
              <a:lnSpc>
                <a:spcPct val="150000"/>
              </a:lnSpc>
              <a:spcBef>
                <a:spcPts val="1000"/>
              </a:spcBef>
              <a:spcAft>
                <a:spcPts val="0"/>
              </a:spcAft>
            </a:pPr>
            <a:r>
              <a:rPr lang="en-GB" sz="2400" b="1" dirty="0">
                <a:latin typeface="Arial" panose="020B0604020202020204" pitchFamily="34" charset="0"/>
                <a:ea typeface="Arial" panose="020B0604020202020204" pitchFamily="34" charset="0"/>
              </a:rPr>
              <a:t>Student Name: Sebastiao Clemente Fernandes</a:t>
            </a:r>
            <a:endParaRPr lang="en-IN" sz="2400" b="1" dirty="0">
              <a:latin typeface="Arial" panose="020B0604020202020204" pitchFamily="34" charset="0"/>
              <a:ea typeface="Arial" panose="020B0604020202020204" pitchFamily="34" charset="0"/>
            </a:endParaRPr>
          </a:p>
          <a:p>
            <a:pPr algn="ctr">
              <a:lnSpc>
                <a:spcPct val="150000"/>
              </a:lnSpc>
              <a:spcBef>
                <a:spcPts val="1000"/>
              </a:spcBef>
              <a:spcAft>
                <a:spcPts val="0"/>
              </a:spcAft>
            </a:pPr>
            <a:r>
              <a:rPr lang="en-GB" sz="2400" b="1" dirty="0">
                <a:latin typeface="Arial" panose="020B0604020202020204" pitchFamily="34" charset="0"/>
                <a:ea typeface="Arial" panose="020B0604020202020204" pitchFamily="34" charset="0"/>
              </a:rPr>
              <a:t>Student ID: 2243325</a:t>
            </a:r>
            <a:endParaRPr lang="en-IN" sz="2400" b="1" dirty="0">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26730748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875212" y="862149"/>
            <a:ext cx="9170125" cy="5293757"/>
          </a:xfrm>
          <a:prstGeom prst="rect">
            <a:avLst/>
          </a:prstGeom>
        </p:spPr>
        <p:txBody>
          <a:bodyPr wrap="square">
            <a:spAutoFit/>
          </a:bodyPr>
          <a:lstStyle/>
          <a:p>
            <a:r>
              <a:rPr lang="en-US" sz="3200" b="1" dirty="0">
                <a:latin typeface="Arial" panose="020B0604020202020204" pitchFamily="34" charset="0"/>
                <a:cs typeface="Arial" panose="020B0604020202020204" pitchFamily="34" charset="0"/>
              </a:rPr>
              <a:t>Table of Contents</a:t>
            </a:r>
          </a:p>
          <a:p>
            <a:endParaRPr lang="en-US"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Introduction</a:t>
            </a:r>
          </a:p>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Fairmont Hotels &amp; Resorts	</a:t>
            </a:r>
          </a:p>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Target Consumers of Fairmont Group	</a:t>
            </a:r>
          </a:p>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Distinctive Services offered	</a:t>
            </a:r>
          </a:p>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Nature and Scope of Guest Services in Fairmont Group	</a:t>
            </a:r>
          </a:p>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Facilities offered by Fairmont Group	</a:t>
            </a:r>
          </a:p>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Importance of Hospitality	</a:t>
            </a:r>
          </a:p>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Efforts to meet Customer Expectations		</a:t>
            </a:r>
          </a:p>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Conclusion	</a:t>
            </a:r>
          </a:p>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References	</a:t>
            </a: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93517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793631" y="774442"/>
            <a:ext cx="6193766" cy="5221942"/>
          </a:xfrm>
          <a:prstGeom prst="rect">
            <a:avLst/>
          </a:prstGeom>
        </p:spPr>
        <p:txBody>
          <a:bodyPr wrap="square">
            <a:spAutoFit/>
          </a:bodyPr>
          <a:lstStyle/>
          <a:p>
            <a:pPr algn="just">
              <a:lnSpc>
                <a:spcPct val="150000"/>
              </a:lnSpc>
              <a:spcBef>
                <a:spcPts val="1000"/>
              </a:spcBef>
              <a:spcAft>
                <a:spcPts val="0"/>
              </a:spcAft>
            </a:pPr>
            <a:r>
              <a:rPr lang="en-GB" sz="3200" b="1" kern="0" dirty="0">
                <a:latin typeface="Arial" panose="020B0604020202020204" pitchFamily="34" charset="0"/>
              </a:rPr>
              <a:t>Introduction </a:t>
            </a:r>
            <a:endParaRPr lang="en-IN" sz="3200" b="1" kern="0" dirty="0">
              <a:latin typeface="Arial" panose="020B0604020202020204" pitchFamily="34" charset="0"/>
            </a:endParaRPr>
          </a:p>
          <a:p>
            <a:pPr marL="285750" indent="-285750" algn="just">
              <a:lnSpc>
                <a:spcPct val="200000"/>
              </a:lnSpc>
              <a:spcBef>
                <a:spcPts val="1000"/>
              </a:spcBef>
              <a:spcAft>
                <a:spcPts val="0"/>
              </a:spcAft>
              <a:buFont typeface="Arial" panose="020B0604020202020204" pitchFamily="34" charset="0"/>
              <a:buChar char="•"/>
            </a:pPr>
            <a:r>
              <a:rPr lang="en-GB" dirty="0">
                <a:latin typeface="Arial" panose="020B0604020202020204" pitchFamily="34" charset="0"/>
                <a:ea typeface="Arial" panose="020B0604020202020204" pitchFamily="34" charset="0"/>
              </a:rPr>
              <a:t>Service quality is the greatest determinant of the hospitality services. </a:t>
            </a:r>
          </a:p>
          <a:p>
            <a:pPr marL="285750" indent="-285750" algn="just">
              <a:lnSpc>
                <a:spcPct val="200000"/>
              </a:lnSpc>
              <a:spcBef>
                <a:spcPts val="1000"/>
              </a:spcBef>
              <a:spcAft>
                <a:spcPts val="0"/>
              </a:spcAft>
              <a:buFont typeface="Arial" panose="020B0604020202020204" pitchFamily="34" charset="0"/>
              <a:buChar char="•"/>
            </a:pPr>
            <a:r>
              <a:rPr lang="en-GB" dirty="0">
                <a:latin typeface="Arial" panose="020B0604020202020204" pitchFamily="34" charset="0"/>
                <a:ea typeface="Arial" panose="020B0604020202020204" pitchFamily="34" charset="0"/>
              </a:rPr>
              <a:t>Satisfaction of customers can be determined through this. </a:t>
            </a:r>
          </a:p>
          <a:p>
            <a:pPr marL="285750" indent="-285750" algn="just">
              <a:lnSpc>
                <a:spcPct val="200000"/>
              </a:lnSpc>
              <a:spcBef>
                <a:spcPts val="1000"/>
              </a:spcBef>
              <a:buFont typeface="Arial" panose="020B0604020202020204" pitchFamily="34" charset="0"/>
              <a:buChar char="•"/>
            </a:pPr>
            <a:r>
              <a:rPr lang="en-GB" dirty="0">
                <a:latin typeface="Arial" panose="020B0604020202020204" pitchFamily="34" charset="0"/>
                <a:ea typeface="Arial" panose="020B0604020202020204" pitchFamily="34" charset="0"/>
              </a:rPr>
              <a:t>It decides about the market sustenance of a business. </a:t>
            </a:r>
          </a:p>
          <a:p>
            <a:pPr marL="285750" indent="-285750" algn="just">
              <a:lnSpc>
                <a:spcPct val="200000"/>
              </a:lnSpc>
              <a:spcBef>
                <a:spcPts val="1000"/>
              </a:spcBef>
              <a:spcAft>
                <a:spcPts val="0"/>
              </a:spcAft>
              <a:buFont typeface="Arial" panose="020B0604020202020204" pitchFamily="34" charset="0"/>
              <a:buChar char="•"/>
            </a:pPr>
            <a:r>
              <a:rPr lang="en-GB" dirty="0">
                <a:latin typeface="Arial" panose="020B0604020202020204" pitchFamily="34" charset="0"/>
                <a:ea typeface="Arial" panose="020B0604020202020204" pitchFamily="34" charset="0"/>
              </a:rPr>
              <a:t>For the study, Fairmont Resorts and Hotels has been considered here. </a:t>
            </a:r>
            <a:endParaRPr lang="en-IN" dirty="0">
              <a:latin typeface="Arial" panose="020B0604020202020204" pitchFamily="34" charset="0"/>
              <a:ea typeface="Arial" panose="020B0604020202020204" pitchFamily="34" charset="0"/>
            </a:endParaRPr>
          </a:p>
        </p:txBody>
      </p:sp>
      <p:pic>
        <p:nvPicPr>
          <p:cNvPr id="4" name="Picture 3"/>
          <p:cNvPicPr>
            <a:picLocks noChangeAspect="1"/>
          </p:cNvPicPr>
          <p:nvPr/>
        </p:nvPicPr>
        <p:blipFill>
          <a:blip r:embed="rId3"/>
          <a:stretch>
            <a:fillRect/>
          </a:stretch>
        </p:blipFill>
        <p:spPr>
          <a:xfrm>
            <a:off x="7177176" y="2777705"/>
            <a:ext cx="4791803" cy="2840550"/>
          </a:xfrm>
          <a:prstGeom prst="rect">
            <a:avLst/>
          </a:prstGeom>
        </p:spPr>
      </p:pic>
      <p:pic>
        <p:nvPicPr>
          <p:cNvPr id="5" name="Picture 4"/>
          <p:cNvPicPr>
            <a:picLocks noChangeAspect="1"/>
          </p:cNvPicPr>
          <p:nvPr/>
        </p:nvPicPr>
        <p:blipFill>
          <a:blip r:embed="rId4"/>
          <a:stretch>
            <a:fillRect/>
          </a:stretch>
        </p:blipFill>
        <p:spPr>
          <a:xfrm>
            <a:off x="8112470" y="1266153"/>
            <a:ext cx="2921213" cy="1356277"/>
          </a:xfrm>
          <a:prstGeom prst="rect">
            <a:avLst/>
          </a:prstGeom>
        </p:spPr>
      </p:pic>
    </p:spTree>
    <p:extLst>
      <p:ext uri="{BB962C8B-B14F-4D97-AF65-F5344CB8AC3E}">
        <p14:creationId xmlns:p14="http://schemas.microsoft.com/office/powerpoint/2010/main" val="28490717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5826" y="551471"/>
            <a:ext cx="6538823" cy="5775940"/>
          </a:xfrm>
          <a:prstGeom prst="rect">
            <a:avLst/>
          </a:prstGeom>
        </p:spPr>
        <p:txBody>
          <a:bodyPr wrap="square">
            <a:spAutoFit/>
          </a:bodyPr>
          <a:lstStyle/>
          <a:p>
            <a:pPr algn="just">
              <a:lnSpc>
                <a:spcPct val="150000"/>
              </a:lnSpc>
              <a:spcBef>
                <a:spcPts val="1000"/>
              </a:spcBef>
              <a:spcAft>
                <a:spcPts val="0"/>
              </a:spcAft>
            </a:pPr>
            <a:r>
              <a:rPr lang="en-GB" sz="3200" b="1" kern="0" dirty="0">
                <a:latin typeface="Arial" panose="020B0604020202020204" pitchFamily="34" charset="0"/>
              </a:rPr>
              <a:t>Fairmont Hotels &amp; Resorts</a:t>
            </a:r>
            <a:endParaRPr lang="en-IN" sz="3200" b="1" kern="0" dirty="0">
              <a:latin typeface="Arial" panose="020B0604020202020204" pitchFamily="34" charset="0"/>
            </a:endParaRPr>
          </a:p>
          <a:p>
            <a:pPr marL="285750" indent="-285750" algn="just">
              <a:lnSpc>
                <a:spcPct val="200000"/>
              </a:lnSpc>
              <a:spcBef>
                <a:spcPts val="1000"/>
              </a:spcBef>
              <a:spcAft>
                <a:spcPts val="0"/>
              </a:spcAft>
              <a:buFont typeface="Arial" panose="020B0604020202020204" pitchFamily="34" charset="0"/>
              <a:buChar char="•"/>
            </a:pPr>
            <a:r>
              <a:rPr lang="en-GB" dirty="0">
                <a:latin typeface="Arial" panose="020B0604020202020204" pitchFamily="34" charset="0"/>
                <a:ea typeface="Arial" panose="020B0604020202020204" pitchFamily="34" charset="0"/>
              </a:rPr>
              <a:t>Fairmont started in 1907 in San Francisco and it quickly gained a lot of attention (Fairmont Hotels &amp; Resorts, 2023). </a:t>
            </a:r>
          </a:p>
          <a:p>
            <a:pPr marL="285750" indent="-285750" algn="just">
              <a:lnSpc>
                <a:spcPct val="200000"/>
              </a:lnSpc>
              <a:spcBef>
                <a:spcPts val="1000"/>
              </a:spcBef>
              <a:spcAft>
                <a:spcPts val="0"/>
              </a:spcAft>
              <a:buFont typeface="Arial" panose="020B0604020202020204" pitchFamily="34" charset="0"/>
              <a:buChar char="•"/>
            </a:pPr>
            <a:r>
              <a:rPr lang="en-GB" dirty="0">
                <a:latin typeface="Arial" panose="020B0604020202020204" pitchFamily="34" charset="0"/>
                <a:ea typeface="Arial" panose="020B0604020202020204" pitchFamily="34" charset="0"/>
              </a:rPr>
              <a:t>This hotel group owns more than 70 properties worldwide. </a:t>
            </a:r>
          </a:p>
          <a:p>
            <a:pPr marL="285750" indent="-285750" algn="just">
              <a:lnSpc>
                <a:spcPct val="200000"/>
              </a:lnSpc>
              <a:spcBef>
                <a:spcPts val="1000"/>
              </a:spcBef>
              <a:buFont typeface="Arial" panose="020B0604020202020204" pitchFamily="34" charset="0"/>
              <a:buChar char="•"/>
            </a:pPr>
            <a:r>
              <a:rPr lang="en-GB" dirty="0">
                <a:latin typeface="Arial" panose="020B0604020202020204" pitchFamily="34" charset="0"/>
                <a:ea typeface="Arial" panose="020B0604020202020204" pitchFamily="34" charset="0"/>
              </a:rPr>
              <a:t>The Savoy is the most iconic instance of this group located in the heart of London, UK (UK &amp; Ireland Fairmont Hotels, 2023).</a:t>
            </a:r>
          </a:p>
          <a:p>
            <a:pPr marL="285750" indent="-285750" algn="just">
              <a:lnSpc>
                <a:spcPct val="200000"/>
              </a:lnSpc>
              <a:spcBef>
                <a:spcPts val="1000"/>
              </a:spcBef>
              <a:spcAft>
                <a:spcPts val="0"/>
              </a:spcAft>
              <a:buFont typeface="Arial" panose="020B0604020202020204" pitchFamily="34" charset="0"/>
              <a:buChar char="•"/>
            </a:pPr>
            <a:r>
              <a:rPr lang="en-GB" dirty="0">
                <a:latin typeface="Arial" panose="020B0604020202020204" pitchFamily="34" charset="0"/>
                <a:ea typeface="Arial" panose="020B0604020202020204" pitchFamily="34" charset="0"/>
              </a:rPr>
              <a:t>Total revenue generated by this group is estimated to be around 100 million British pounds per year.     </a:t>
            </a:r>
            <a:endParaRPr lang="en-IN" dirty="0">
              <a:latin typeface="Arial" panose="020B0604020202020204" pitchFamily="34" charset="0"/>
              <a:ea typeface="Arial" panose="020B0604020202020204" pitchFamily="34" charset="0"/>
            </a:endParaRPr>
          </a:p>
        </p:txBody>
      </p:sp>
      <p:pic>
        <p:nvPicPr>
          <p:cNvPr id="3074" name="Picture 2" descr="Fairmont Windsor Park, Windsor – Updated 2023 Pric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28936" y="2337102"/>
            <a:ext cx="4641011" cy="22046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20285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39306" y="532701"/>
            <a:ext cx="6803366" cy="5668218"/>
          </a:xfrm>
          <a:prstGeom prst="rect">
            <a:avLst/>
          </a:prstGeom>
        </p:spPr>
        <p:txBody>
          <a:bodyPr wrap="square">
            <a:spAutoFit/>
          </a:bodyPr>
          <a:lstStyle/>
          <a:p>
            <a:pPr algn="just">
              <a:spcBef>
                <a:spcPts val="1000"/>
              </a:spcBef>
              <a:spcAft>
                <a:spcPts val="0"/>
              </a:spcAft>
            </a:pPr>
            <a:r>
              <a:rPr lang="en-GB" sz="3200" b="1" kern="0" dirty="0">
                <a:latin typeface="Arial" panose="020B0604020202020204" pitchFamily="34" charset="0"/>
              </a:rPr>
              <a:t>Target Consumers of Fairmont </a:t>
            </a:r>
            <a:endParaRPr lang="en-IN" sz="3200" b="1" kern="0" dirty="0">
              <a:latin typeface="Arial" panose="020B0604020202020204" pitchFamily="34" charset="0"/>
            </a:endParaRPr>
          </a:p>
          <a:p>
            <a:pPr marL="285750" indent="-285750" algn="just">
              <a:lnSpc>
                <a:spcPct val="150000"/>
              </a:lnSpc>
              <a:spcBef>
                <a:spcPts val="1000"/>
              </a:spcBef>
              <a:spcAft>
                <a:spcPts val="0"/>
              </a:spcAft>
              <a:buFont typeface="Arial" panose="020B0604020202020204" pitchFamily="34" charset="0"/>
              <a:buChar char="•"/>
            </a:pPr>
            <a:r>
              <a:rPr lang="en-GB" dirty="0">
                <a:latin typeface="Arial" panose="020B0604020202020204" pitchFamily="34" charset="0"/>
                <a:ea typeface="Arial" panose="020B0604020202020204" pitchFamily="34" charset="0"/>
              </a:rPr>
              <a:t>Fairmont Hotels offers its guests the most distinguished services of luxury.</a:t>
            </a:r>
          </a:p>
          <a:p>
            <a:pPr marL="285750" indent="-285750" algn="just">
              <a:lnSpc>
                <a:spcPct val="150000"/>
              </a:lnSpc>
              <a:spcBef>
                <a:spcPts val="1000"/>
              </a:spcBef>
              <a:spcAft>
                <a:spcPts val="0"/>
              </a:spcAft>
              <a:buFont typeface="Arial" panose="020B0604020202020204" pitchFamily="34" charset="0"/>
              <a:buChar char="•"/>
            </a:pPr>
            <a:r>
              <a:rPr lang="en-GB" dirty="0">
                <a:latin typeface="Arial" panose="020B0604020202020204" pitchFamily="34" charset="0"/>
                <a:ea typeface="Arial" panose="020B0604020202020204" pitchFamily="34" charset="0"/>
              </a:rPr>
              <a:t>The target consumer of this hotel group has been identified mainly as high-class dwellers, belonging to royal and noble backgrounds (Ford, 2020).</a:t>
            </a:r>
          </a:p>
          <a:p>
            <a:pPr marL="285750" indent="-285750" algn="just">
              <a:lnSpc>
                <a:spcPct val="150000"/>
              </a:lnSpc>
              <a:spcBef>
                <a:spcPts val="1000"/>
              </a:spcBef>
              <a:spcAft>
                <a:spcPts val="0"/>
              </a:spcAft>
              <a:buFont typeface="Arial" panose="020B0604020202020204" pitchFamily="34" charset="0"/>
              <a:buChar char="•"/>
            </a:pPr>
            <a:r>
              <a:rPr lang="en-GB" dirty="0">
                <a:latin typeface="Arial" panose="020B0604020202020204" pitchFamily="34" charset="0"/>
                <a:ea typeface="Arial" panose="020B0604020202020204" pitchFamily="34" charset="0"/>
              </a:rPr>
              <a:t>Several distinguished celebrities, important international political figures and social luminaries decorates the glory of this hotel group. </a:t>
            </a:r>
          </a:p>
          <a:p>
            <a:pPr marL="285750" indent="-285750" algn="just">
              <a:lnSpc>
                <a:spcPct val="150000"/>
              </a:lnSpc>
              <a:spcBef>
                <a:spcPts val="1000"/>
              </a:spcBef>
              <a:spcAft>
                <a:spcPts val="0"/>
              </a:spcAft>
              <a:buFont typeface="Arial" panose="020B0604020202020204" pitchFamily="34" charset="0"/>
              <a:buChar char="•"/>
            </a:pPr>
            <a:r>
              <a:rPr lang="en-GB" dirty="0">
                <a:latin typeface="Arial" panose="020B0604020202020204" pitchFamily="34" charset="0"/>
                <a:ea typeface="Arial" panose="020B0604020202020204" pitchFamily="34" charset="0"/>
              </a:rPr>
              <a:t>Fairmont Hotels found itself hosting headline events and lavish gatherings over the century (UK &amp; Ireland Fairmont Hotels, 2023). </a:t>
            </a:r>
            <a:endParaRPr lang="en-IN" dirty="0">
              <a:latin typeface="Arial" panose="020B0604020202020204" pitchFamily="34" charset="0"/>
              <a:ea typeface="Arial" panose="020B0604020202020204" pitchFamily="34" charset="0"/>
            </a:endParaRPr>
          </a:p>
        </p:txBody>
      </p:sp>
      <p:pic>
        <p:nvPicPr>
          <p:cNvPr id="4100" name="Picture 4" descr="The Savoy, A Fairmont Managed Hotel - Luxury Hotel in London(United Kingdo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42672" y="1786205"/>
            <a:ext cx="4744529" cy="28720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01313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76379" y="634989"/>
            <a:ext cx="6711349" cy="5914440"/>
          </a:xfrm>
          <a:prstGeom prst="rect">
            <a:avLst/>
          </a:prstGeom>
        </p:spPr>
        <p:txBody>
          <a:bodyPr wrap="square">
            <a:spAutoFit/>
          </a:bodyPr>
          <a:lstStyle/>
          <a:p>
            <a:pPr algn="just">
              <a:lnSpc>
                <a:spcPct val="150000"/>
              </a:lnSpc>
              <a:spcBef>
                <a:spcPts val="1000"/>
              </a:spcBef>
              <a:spcAft>
                <a:spcPts val="0"/>
              </a:spcAft>
            </a:pPr>
            <a:r>
              <a:rPr lang="en-GB" sz="3200" b="1" kern="0" dirty="0">
                <a:latin typeface="Arial" panose="020B0604020202020204" pitchFamily="34" charset="0"/>
              </a:rPr>
              <a:t>Distinctive Services offered </a:t>
            </a:r>
            <a:endParaRPr lang="en-IN" sz="3200" b="1" kern="0" dirty="0">
              <a:latin typeface="Arial" panose="020B0604020202020204" pitchFamily="34" charset="0"/>
            </a:endParaRPr>
          </a:p>
          <a:p>
            <a:pPr marL="285750" indent="-285750" algn="just">
              <a:lnSpc>
                <a:spcPct val="150000"/>
              </a:lnSpc>
              <a:spcBef>
                <a:spcPts val="1000"/>
              </a:spcBef>
              <a:spcAft>
                <a:spcPts val="0"/>
              </a:spcAft>
              <a:buFont typeface="Arial" panose="020B0604020202020204" pitchFamily="34" charset="0"/>
              <a:buChar char="•"/>
            </a:pPr>
            <a:r>
              <a:rPr lang="en-GB" dirty="0">
                <a:latin typeface="Arial" panose="020B0604020202020204" pitchFamily="34" charset="0"/>
                <a:ea typeface="Arial" panose="020B0604020202020204" pitchFamily="34" charset="0"/>
              </a:rPr>
              <a:t>The quality of services Fairmont has aimed to offer to its customers has been designed to be unique (Panchapakesan and Jiseon, 2020). </a:t>
            </a:r>
          </a:p>
          <a:p>
            <a:pPr marL="285750" indent="-285750" algn="just">
              <a:lnSpc>
                <a:spcPct val="150000"/>
              </a:lnSpc>
              <a:spcBef>
                <a:spcPts val="1000"/>
              </a:spcBef>
              <a:spcAft>
                <a:spcPts val="0"/>
              </a:spcAft>
              <a:buFont typeface="Arial" panose="020B0604020202020204" pitchFamily="34" charset="0"/>
              <a:buChar char="•"/>
            </a:pPr>
            <a:r>
              <a:rPr lang="en-GB" dirty="0">
                <a:latin typeface="Arial" panose="020B0604020202020204" pitchFamily="34" charset="0"/>
                <a:ea typeface="Arial" panose="020B0604020202020204" pitchFamily="34" charset="0"/>
              </a:rPr>
              <a:t>Moreover, the pricing strategy is beyond the affordable range of common people. </a:t>
            </a:r>
          </a:p>
          <a:p>
            <a:pPr marL="285750" indent="-285750" algn="just">
              <a:lnSpc>
                <a:spcPct val="150000"/>
              </a:lnSpc>
              <a:spcBef>
                <a:spcPts val="1000"/>
              </a:spcBef>
              <a:buFont typeface="Arial" panose="020B0604020202020204" pitchFamily="34" charset="0"/>
              <a:buChar char="•"/>
            </a:pPr>
            <a:r>
              <a:rPr lang="en-GB" dirty="0">
                <a:latin typeface="Arial" panose="020B0604020202020204" pitchFamily="34" charset="0"/>
                <a:ea typeface="Arial" panose="020B0604020202020204" pitchFamily="34" charset="0"/>
              </a:rPr>
              <a:t>The Fairmont Resorts and Hotels have always been the hub of prominence since its inception in the international hospitality market. </a:t>
            </a:r>
          </a:p>
          <a:p>
            <a:pPr marL="285750" indent="-285750" algn="just">
              <a:lnSpc>
                <a:spcPct val="150000"/>
              </a:lnSpc>
              <a:spcBef>
                <a:spcPts val="1000"/>
              </a:spcBef>
              <a:spcAft>
                <a:spcPts val="0"/>
              </a:spcAft>
              <a:buFont typeface="Arial" panose="020B0604020202020204" pitchFamily="34" charset="0"/>
              <a:buChar char="•"/>
            </a:pPr>
            <a:r>
              <a:rPr lang="en-GB" dirty="0">
                <a:latin typeface="Arial" panose="020B0604020202020204" pitchFamily="34" charset="0"/>
                <a:ea typeface="Arial" panose="020B0604020202020204" pitchFamily="34" charset="0"/>
              </a:rPr>
              <a:t>This has been appealing to the high-class population and the need for exclusivity and privacy they preferred was met by this hospitality group.</a:t>
            </a:r>
            <a:endParaRPr lang="en-IN" dirty="0">
              <a:latin typeface="Arial" panose="020B0604020202020204" pitchFamily="34" charset="0"/>
              <a:ea typeface="Arial" panose="020B0604020202020204" pitchFamily="34" charset="0"/>
            </a:endParaRPr>
          </a:p>
        </p:txBody>
      </p:sp>
      <p:pic>
        <p:nvPicPr>
          <p:cNvPr id="5122" name="Picture 2" descr="We've witnessed a resilient and robust post-pandemic growth' - BW Hoteli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12014" y="2164078"/>
            <a:ext cx="4284392" cy="28562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23276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97146" y="631890"/>
            <a:ext cx="6814869" cy="6037550"/>
          </a:xfrm>
          <a:prstGeom prst="rect">
            <a:avLst/>
          </a:prstGeom>
        </p:spPr>
        <p:txBody>
          <a:bodyPr wrap="square">
            <a:spAutoFit/>
          </a:bodyPr>
          <a:lstStyle/>
          <a:p>
            <a:pPr algn="just">
              <a:spcBef>
                <a:spcPts val="1000"/>
              </a:spcBef>
              <a:spcAft>
                <a:spcPts val="0"/>
              </a:spcAft>
            </a:pPr>
            <a:r>
              <a:rPr lang="en-GB" sz="2800" b="1" kern="0" dirty="0">
                <a:latin typeface="Arial" panose="020B0604020202020204" pitchFamily="34" charset="0"/>
              </a:rPr>
              <a:t>Nature and Scope of Guest Services in Fairmont Group </a:t>
            </a:r>
            <a:endParaRPr lang="en-IN" sz="2800" b="1" kern="0" dirty="0">
              <a:latin typeface="Arial" panose="020B0604020202020204" pitchFamily="34" charset="0"/>
            </a:endParaRPr>
          </a:p>
          <a:p>
            <a:pPr marL="285750" indent="-285750" algn="just">
              <a:lnSpc>
                <a:spcPct val="150000"/>
              </a:lnSpc>
              <a:spcBef>
                <a:spcPts val="1000"/>
              </a:spcBef>
              <a:spcAft>
                <a:spcPts val="0"/>
              </a:spcAft>
              <a:buFont typeface="Arial" panose="020B0604020202020204" pitchFamily="34" charset="0"/>
              <a:buChar char="•"/>
            </a:pPr>
            <a:r>
              <a:rPr lang="en-GB" dirty="0">
                <a:latin typeface="Arial" panose="020B0604020202020204" pitchFamily="34" charset="0"/>
                <a:ea typeface="Arial" panose="020B0604020202020204" pitchFamily="34" charset="0"/>
              </a:rPr>
              <a:t>The nature of this hospitality group is focused on serving the guests with delivery of exceptional quality of services (Walker, 2021). </a:t>
            </a:r>
          </a:p>
          <a:p>
            <a:pPr marL="285750" indent="-285750" algn="just">
              <a:lnSpc>
                <a:spcPct val="150000"/>
              </a:lnSpc>
              <a:spcBef>
                <a:spcPts val="1000"/>
              </a:spcBef>
              <a:buFont typeface="Arial" panose="020B0604020202020204" pitchFamily="34" charset="0"/>
              <a:buChar char="•"/>
            </a:pPr>
            <a:r>
              <a:rPr lang="en-GB" dirty="0">
                <a:latin typeface="Arial" panose="020B0604020202020204" pitchFamily="34" charset="0"/>
                <a:ea typeface="Arial" panose="020B0604020202020204" pitchFamily="34" charset="0"/>
              </a:rPr>
              <a:t>The customers are provided with facilities that encompass guest concierge assistance and housekeeping. </a:t>
            </a:r>
          </a:p>
          <a:p>
            <a:pPr marL="285750" indent="-285750" algn="just">
              <a:lnSpc>
                <a:spcPct val="150000"/>
              </a:lnSpc>
              <a:spcBef>
                <a:spcPts val="1000"/>
              </a:spcBef>
              <a:spcAft>
                <a:spcPts val="0"/>
              </a:spcAft>
              <a:buFont typeface="Arial" panose="020B0604020202020204" pitchFamily="34" charset="0"/>
              <a:buChar char="•"/>
            </a:pPr>
            <a:r>
              <a:rPr lang="en-GB" dirty="0">
                <a:latin typeface="Arial" panose="020B0604020202020204" pitchFamily="34" charset="0"/>
                <a:ea typeface="Arial" panose="020B0604020202020204" pitchFamily="34" charset="0"/>
              </a:rPr>
              <a:t>The scope of this hotel group includes providing guests with instant services to ensure comfort and safety which are the basic needs and requirements of the customers (Fairmont Hotels &amp; Resorts, 2023). </a:t>
            </a:r>
          </a:p>
          <a:p>
            <a:pPr marL="285750" indent="-285750" algn="just">
              <a:lnSpc>
                <a:spcPct val="150000"/>
              </a:lnSpc>
              <a:spcBef>
                <a:spcPts val="1000"/>
              </a:spcBef>
              <a:spcAft>
                <a:spcPts val="0"/>
              </a:spcAft>
              <a:buFont typeface="Arial" panose="020B0604020202020204" pitchFamily="34" charset="0"/>
              <a:buChar char="•"/>
            </a:pPr>
            <a:r>
              <a:rPr lang="en-GB" dirty="0">
                <a:latin typeface="Arial" panose="020B0604020202020204" pitchFamily="34" charset="0"/>
                <a:ea typeface="Arial" panose="020B0604020202020204" pitchFamily="34" charset="0"/>
              </a:rPr>
              <a:t>All the design of services are aimed towards the creation of loyal customer base. </a:t>
            </a:r>
            <a:endParaRPr lang="en-IN" dirty="0">
              <a:latin typeface="Arial" panose="020B0604020202020204" pitchFamily="34" charset="0"/>
              <a:ea typeface="Arial" panose="020B0604020202020204" pitchFamily="34" charset="0"/>
            </a:endParaRPr>
          </a:p>
        </p:txBody>
      </p:sp>
      <p:pic>
        <p:nvPicPr>
          <p:cNvPr id="6146" name="Picture 2" descr="Turning Moments into Memories for our Guests - Fairmont Hotels and Resort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43635" y="1080463"/>
            <a:ext cx="3571875" cy="4762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50634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2688" y="626817"/>
            <a:ext cx="6810948" cy="5498941"/>
          </a:xfrm>
          <a:prstGeom prst="rect">
            <a:avLst/>
          </a:prstGeom>
        </p:spPr>
        <p:txBody>
          <a:bodyPr wrap="square">
            <a:spAutoFit/>
          </a:bodyPr>
          <a:lstStyle/>
          <a:p>
            <a:pPr algn="just">
              <a:lnSpc>
                <a:spcPct val="150000"/>
              </a:lnSpc>
              <a:spcBef>
                <a:spcPts val="1000"/>
              </a:spcBef>
              <a:spcAft>
                <a:spcPts val="0"/>
              </a:spcAft>
            </a:pPr>
            <a:r>
              <a:rPr lang="en-GB" sz="3200" b="1" kern="0" dirty="0">
                <a:latin typeface="Arial" panose="020B0604020202020204" pitchFamily="34" charset="0"/>
              </a:rPr>
              <a:t>Facilities offered by Fairmont</a:t>
            </a:r>
            <a:endParaRPr lang="en-IN" sz="3200" b="1" kern="0" dirty="0">
              <a:latin typeface="Arial" panose="020B0604020202020204" pitchFamily="34" charset="0"/>
            </a:endParaRPr>
          </a:p>
          <a:p>
            <a:pPr marL="285750" indent="-285750" algn="just">
              <a:lnSpc>
                <a:spcPct val="150000"/>
              </a:lnSpc>
              <a:spcBef>
                <a:spcPts val="1000"/>
              </a:spcBef>
              <a:spcAft>
                <a:spcPts val="0"/>
              </a:spcAft>
              <a:buFont typeface="Arial" panose="020B0604020202020204" pitchFamily="34" charset="0"/>
              <a:buChar char="•"/>
            </a:pPr>
            <a:r>
              <a:rPr lang="en-GB" dirty="0">
                <a:latin typeface="Arial" panose="020B0604020202020204" pitchFamily="34" charset="0"/>
                <a:ea typeface="Arial" panose="020B0604020202020204" pitchFamily="34" charset="0"/>
              </a:rPr>
              <a:t>Fairmont Group through its iconic hotels provides the best quality hospitality services. </a:t>
            </a:r>
          </a:p>
          <a:p>
            <a:pPr marL="285750" indent="-285750" algn="just">
              <a:lnSpc>
                <a:spcPct val="150000"/>
              </a:lnSpc>
              <a:spcBef>
                <a:spcPts val="1000"/>
              </a:spcBef>
              <a:spcAft>
                <a:spcPts val="0"/>
              </a:spcAft>
              <a:buFont typeface="Arial" panose="020B0604020202020204" pitchFamily="34" charset="0"/>
              <a:buChar char="•"/>
            </a:pPr>
            <a:r>
              <a:rPr lang="en-GB" dirty="0">
                <a:latin typeface="Arial" panose="020B0604020202020204" pitchFamily="34" charset="0"/>
                <a:ea typeface="Arial" panose="020B0604020202020204" pitchFamily="34" charset="0"/>
              </a:rPr>
              <a:t>To satisfy them with luxurious and flamboyant comfort stays to its distinguished customers (Fairmont Hotels &amp; Resorts, 2023). </a:t>
            </a:r>
          </a:p>
          <a:p>
            <a:pPr marL="285750" indent="-285750" algn="just">
              <a:lnSpc>
                <a:spcPct val="150000"/>
              </a:lnSpc>
              <a:spcBef>
                <a:spcPts val="1000"/>
              </a:spcBef>
              <a:spcAft>
                <a:spcPts val="0"/>
              </a:spcAft>
              <a:buFont typeface="Arial" panose="020B0604020202020204" pitchFamily="34" charset="0"/>
              <a:buChar char="•"/>
            </a:pPr>
            <a:r>
              <a:rPr lang="en-GB" dirty="0">
                <a:latin typeface="Arial" panose="020B0604020202020204" pitchFamily="34" charset="0"/>
                <a:ea typeface="Arial" panose="020B0604020202020204" pitchFamily="34" charset="0"/>
              </a:rPr>
              <a:t>The group offers world-class royal treatment to its customers, Michelin star fine dining, best leisure experience through golfing, skiing, adventure trips and shopping around the city provided with a personal chauffeur.</a:t>
            </a:r>
          </a:p>
          <a:p>
            <a:pPr marL="285750" indent="-285750" algn="just">
              <a:lnSpc>
                <a:spcPct val="150000"/>
              </a:lnSpc>
              <a:spcBef>
                <a:spcPts val="1000"/>
              </a:spcBef>
              <a:spcAft>
                <a:spcPts val="0"/>
              </a:spcAft>
              <a:buFont typeface="Arial" panose="020B0604020202020204" pitchFamily="34" charset="0"/>
              <a:buChar char="•"/>
            </a:pPr>
            <a:r>
              <a:rPr lang="en-GB" dirty="0">
                <a:latin typeface="Arial" panose="020B0604020202020204" pitchFamily="34" charset="0"/>
                <a:ea typeface="Arial" panose="020B0604020202020204" pitchFamily="34" charset="0"/>
              </a:rPr>
              <a:t>Memorable indulgence in different well-being treatment is offered by the fitness section of this hotel group. </a:t>
            </a:r>
            <a:endParaRPr lang="en-IN" dirty="0">
              <a:latin typeface="Arial" panose="020B0604020202020204" pitchFamily="34" charset="0"/>
              <a:ea typeface="Arial" panose="020B0604020202020204" pitchFamily="34" charset="0"/>
            </a:endParaRPr>
          </a:p>
        </p:txBody>
      </p:sp>
      <p:pic>
        <p:nvPicPr>
          <p:cNvPr id="7170" name="Picture 2" descr="THE SAVOY (London) - Hotel Reviews, Photos, Rate Comparison - Tripadviso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20939" y="2175732"/>
            <a:ext cx="4422775" cy="29506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299201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66158" y="393449"/>
            <a:ext cx="6297283" cy="6329938"/>
          </a:xfrm>
          <a:prstGeom prst="rect">
            <a:avLst/>
          </a:prstGeom>
        </p:spPr>
        <p:txBody>
          <a:bodyPr wrap="square">
            <a:spAutoFit/>
          </a:bodyPr>
          <a:lstStyle/>
          <a:p>
            <a:pPr algn="just">
              <a:lnSpc>
                <a:spcPct val="150000"/>
              </a:lnSpc>
              <a:spcBef>
                <a:spcPts val="1000"/>
              </a:spcBef>
              <a:spcAft>
                <a:spcPts val="0"/>
              </a:spcAft>
            </a:pPr>
            <a:r>
              <a:rPr lang="en-GB" sz="3200" b="1" kern="0" dirty="0">
                <a:latin typeface="Arial" panose="020B0604020202020204" pitchFamily="34" charset="0"/>
              </a:rPr>
              <a:t>Importance of Hospitality </a:t>
            </a:r>
            <a:endParaRPr lang="en-IN" sz="3200" b="1" kern="0" dirty="0">
              <a:latin typeface="Arial" panose="020B0604020202020204" pitchFamily="34" charset="0"/>
            </a:endParaRPr>
          </a:p>
          <a:p>
            <a:pPr marL="285750" indent="-285750" algn="just">
              <a:lnSpc>
                <a:spcPct val="200000"/>
              </a:lnSpc>
              <a:spcBef>
                <a:spcPts val="1000"/>
              </a:spcBef>
              <a:spcAft>
                <a:spcPts val="0"/>
              </a:spcAft>
              <a:buFont typeface="Arial" panose="020B0604020202020204" pitchFamily="34" charset="0"/>
              <a:buChar char="•"/>
            </a:pPr>
            <a:r>
              <a:rPr lang="en-GB" dirty="0">
                <a:latin typeface="Arial" panose="020B0604020202020204" pitchFamily="34" charset="0"/>
                <a:ea typeface="Arial" panose="020B0604020202020204" pitchFamily="34" charset="0"/>
              </a:rPr>
              <a:t>Hospitality is known as a condition required to be met by the services that are customer dependent. </a:t>
            </a:r>
          </a:p>
          <a:p>
            <a:pPr marL="285750" indent="-285750" algn="just">
              <a:lnSpc>
                <a:spcPct val="200000"/>
              </a:lnSpc>
              <a:spcBef>
                <a:spcPts val="1000"/>
              </a:spcBef>
              <a:buFont typeface="Arial" panose="020B0604020202020204" pitchFamily="34" charset="0"/>
              <a:buChar char="•"/>
            </a:pPr>
            <a:r>
              <a:rPr lang="en-GB" dirty="0">
                <a:latin typeface="Arial" panose="020B0604020202020204" pitchFamily="34" charset="0"/>
                <a:ea typeface="Arial" panose="020B0604020202020204" pitchFamily="34" charset="0"/>
              </a:rPr>
              <a:t>All these efforts are made so that the customers feel being treated well, feel safe, comfortable and valued (Nangpiire </a:t>
            </a:r>
            <a:r>
              <a:rPr lang="en-GB" i="1" dirty="0">
                <a:latin typeface="Arial" panose="020B0604020202020204" pitchFamily="34" charset="0"/>
                <a:ea typeface="Arial" panose="020B0604020202020204" pitchFamily="34" charset="0"/>
              </a:rPr>
              <a:t>et al.</a:t>
            </a:r>
            <a:r>
              <a:rPr lang="en-GB" dirty="0">
                <a:latin typeface="Arial" panose="020B0604020202020204" pitchFamily="34" charset="0"/>
                <a:ea typeface="Arial" panose="020B0604020202020204" pitchFamily="34" charset="0"/>
              </a:rPr>
              <a:t>, 2022). </a:t>
            </a:r>
          </a:p>
          <a:p>
            <a:pPr marL="285750" indent="-285750" algn="just">
              <a:lnSpc>
                <a:spcPct val="200000"/>
              </a:lnSpc>
              <a:spcBef>
                <a:spcPts val="1000"/>
              </a:spcBef>
              <a:spcAft>
                <a:spcPts val="0"/>
              </a:spcAft>
              <a:buFont typeface="Arial" panose="020B0604020202020204" pitchFamily="34" charset="0"/>
              <a:buChar char="•"/>
            </a:pPr>
            <a:r>
              <a:rPr lang="en-GB" dirty="0">
                <a:latin typeface="Arial" panose="020B0604020202020204" pitchFamily="34" charset="0"/>
                <a:ea typeface="Arial" panose="020B0604020202020204" pitchFamily="34" charset="0"/>
              </a:rPr>
              <a:t>It can be observed in the hotel industry primary priority is given towards pleasing customers. </a:t>
            </a:r>
          </a:p>
          <a:p>
            <a:pPr marL="285750" indent="-285750" algn="just">
              <a:lnSpc>
                <a:spcPct val="200000"/>
              </a:lnSpc>
              <a:spcBef>
                <a:spcPts val="1000"/>
              </a:spcBef>
              <a:spcAft>
                <a:spcPts val="0"/>
              </a:spcAft>
              <a:buFont typeface="Arial" panose="020B0604020202020204" pitchFamily="34" charset="0"/>
              <a:buChar char="•"/>
            </a:pPr>
            <a:r>
              <a:rPr lang="en-GB" dirty="0">
                <a:latin typeface="Arial" panose="020B0604020202020204" pitchFamily="34" charset="0"/>
                <a:ea typeface="Arial" panose="020B0604020202020204" pitchFamily="34" charset="0"/>
              </a:rPr>
              <a:t>Upon receiving better quality of services the guests are motivated to become loyal customers. </a:t>
            </a:r>
            <a:endParaRPr lang="en-IN" dirty="0">
              <a:latin typeface="Arial" panose="020B0604020202020204" pitchFamily="34" charset="0"/>
              <a:ea typeface="Arial" panose="020B0604020202020204" pitchFamily="34" charset="0"/>
            </a:endParaRPr>
          </a:p>
        </p:txBody>
      </p:sp>
      <p:pic>
        <p:nvPicPr>
          <p:cNvPr id="8194" name="Picture 2" descr="21 Common Customer Complaints in Hospitality &amp; Hotels - How to Avoid Them -  Kapture CR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92291" y="2232946"/>
            <a:ext cx="4238336" cy="26509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00478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48573" y="606679"/>
            <a:ext cx="6866627" cy="5822107"/>
          </a:xfrm>
          <a:prstGeom prst="rect">
            <a:avLst/>
          </a:prstGeom>
        </p:spPr>
        <p:txBody>
          <a:bodyPr wrap="square">
            <a:spAutoFit/>
          </a:bodyPr>
          <a:lstStyle/>
          <a:p>
            <a:pPr algn="just">
              <a:lnSpc>
                <a:spcPct val="150000"/>
              </a:lnSpc>
              <a:spcBef>
                <a:spcPts val="1000"/>
              </a:spcBef>
              <a:spcAft>
                <a:spcPts val="0"/>
              </a:spcAft>
            </a:pPr>
            <a:r>
              <a:rPr lang="en-GB" sz="2800" b="1" kern="0" dirty="0">
                <a:latin typeface="Arial" panose="020B0604020202020204" pitchFamily="34" charset="0"/>
              </a:rPr>
              <a:t>Efforts to meet Customer Expectations </a:t>
            </a:r>
            <a:endParaRPr lang="en-IN" sz="2800" b="1" kern="0" dirty="0">
              <a:latin typeface="Arial" panose="020B0604020202020204" pitchFamily="34" charset="0"/>
            </a:endParaRPr>
          </a:p>
          <a:p>
            <a:pPr marL="285750" indent="-285750" algn="just">
              <a:lnSpc>
                <a:spcPct val="150000"/>
              </a:lnSpc>
              <a:spcBef>
                <a:spcPts val="1000"/>
              </a:spcBef>
              <a:spcAft>
                <a:spcPts val="0"/>
              </a:spcAft>
              <a:buFont typeface="Arial" panose="020B0604020202020204" pitchFamily="34" charset="0"/>
              <a:buChar char="•"/>
            </a:pPr>
            <a:r>
              <a:rPr lang="en-GB" dirty="0">
                <a:latin typeface="Arial" panose="020B0604020202020204" pitchFamily="34" charset="0"/>
                <a:ea typeface="Arial" panose="020B0604020202020204" pitchFamily="34" charset="0"/>
              </a:rPr>
              <a:t>Fairmont Hotels has created a big and prominent space for the group to remain in business. </a:t>
            </a:r>
          </a:p>
          <a:p>
            <a:pPr marL="285750" indent="-285750" algn="just">
              <a:lnSpc>
                <a:spcPct val="150000"/>
              </a:lnSpc>
              <a:spcBef>
                <a:spcPts val="1000"/>
              </a:spcBef>
              <a:spcAft>
                <a:spcPts val="0"/>
              </a:spcAft>
              <a:buFont typeface="Arial" panose="020B0604020202020204" pitchFamily="34" charset="0"/>
              <a:buChar char="•"/>
            </a:pPr>
            <a:r>
              <a:rPr lang="en-GB" dirty="0">
                <a:latin typeface="Arial" panose="020B0604020202020204" pitchFamily="34" charset="0"/>
                <a:ea typeface="Arial" panose="020B0604020202020204" pitchFamily="34" charset="0"/>
              </a:rPr>
              <a:t>The group understand the requirements of the customer and accordingly trains its employees to provide services that are personalised for each guest. </a:t>
            </a:r>
          </a:p>
          <a:p>
            <a:pPr marL="285750" indent="-285750" algn="just">
              <a:lnSpc>
                <a:spcPct val="150000"/>
              </a:lnSpc>
              <a:spcBef>
                <a:spcPts val="1000"/>
              </a:spcBef>
              <a:spcAft>
                <a:spcPts val="0"/>
              </a:spcAft>
              <a:buFont typeface="Arial" panose="020B0604020202020204" pitchFamily="34" charset="0"/>
              <a:buChar char="•"/>
            </a:pPr>
            <a:r>
              <a:rPr lang="en-GB" dirty="0">
                <a:latin typeface="Arial" panose="020B0604020202020204" pitchFamily="34" charset="0"/>
                <a:ea typeface="Arial" panose="020B0604020202020204" pitchFamily="34" charset="0"/>
              </a:rPr>
              <a:t>Service personalisation as per the anticipation and preference of guests is given priority to impart quality services (Soloman, 2018). </a:t>
            </a:r>
          </a:p>
          <a:p>
            <a:pPr marL="285750" indent="-285750" algn="just">
              <a:lnSpc>
                <a:spcPct val="150000"/>
              </a:lnSpc>
              <a:spcBef>
                <a:spcPts val="1000"/>
              </a:spcBef>
              <a:spcAft>
                <a:spcPts val="0"/>
              </a:spcAft>
              <a:buFont typeface="Arial" panose="020B0604020202020204" pitchFamily="34" charset="0"/>
              <a:buChar char="•"/>
            </a:pPr>
            <a:r>
              <a:rPr lang="en-GB" dirty="0">
                <a:latin typeface="Arial" panose="020B0604020202020204" pitchFamily="34" charset="0"/>
                <a:ea typeface="Arial" panose="020B0604020202020204" pitchFamily="34" charset="0"/>
              </a:rPr>
              <a:t>To exceed customer expectations, the hotel group delivers exceptional services, luxurious accommodations and memorable experiences. </a:t>
            </a:r>
            <a:endParaRPr lang="en-IN" dirty="0">
              <a:latin typeface="Arial" panose="020B0604020202020204" pitchFamily="34" charset="0"/>
              <a:ea typeface="Arial" panose="020B0604020202020204" pitchFamily="34" charset="0"/>
            </a:endParaRPr>
          </a:p>
        </p:txBody>
      </p:sp>
      <p:pic>
        <p:nvPicPr>
          <p:cNvPr id="9218" name="Picture 2" descr="Why Companies Fail To Understand Their Customers' Expectation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67599" y="2083755"/>
            <a:ext cx="4533611" cy="25501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92355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07035" y="703661"/>
            <a:ext cx="7435969" cy="5822107"/>
          </a:xfrm>
          <a:prstGeom prst="rect">
            <a:avLst/>
          </a:prstGeom>
        </p:spPr>
        <p:txBody>
          <a:bodyPr wrap="square">
            <a:spAutoFit/>
          </a:bodyPr>
          <a:lstStyle/>
          <a:p>
            <a:pPr algn="just">
              <a:lnSpc>
                <a:spcPct val="150000"/>
              </a:lnSpc>
              <a:spcBef>
                <a:spcPts val="1000"/>
              </a:spcBef>
              <a:spcAft>
                <a:spcPts val="0"/>
              </a:spcAft>
            </a:pPr>
            <a:r>
              <a:rPr lang="en-GB" sz="2800" b="1" kern="0" dirty="0">
                <a:latin typeface="Arial" panose="020B0604020202020204" pitchFamily="34" charset="0"/>
              </a:rPr>
              <a:t>Efforts to meet Customer Expectations  </a:t>
            </a:r>
            <a:endParaRPr lang="en-IN" sz="2800" b="1" kern="0" dirty="0">
              <a:latin typeface="Arial" panose="020B0604020202020204" pitchFamily="34" charset="0"/>
            </a:endParaRPr>
          </a:p>
          <a:p>
            <a:pPr marL="285750" indent="-285750" algn="just">
              <a:lnSpc>
                <a:spcPct val="150000"/>
              </a:lnSpc>
              <a:spcBef>
                <a:spcPts val="1000"/>
              </a:spcBef>
              <a:spcAft>
                <a:spcPts val="0"/>
              </a:spcAft>
              <a:buFont typeface="Arial" panose="020B0604020202020204" pitchFamily="34" charset="0"/>
              <a:buChar char="•"/>
            </a:pPr>
            <a:r>
              <a:rPr lang="en-GB" dirty="0">
                <a:latin typeface="Arial" panose="020B0604020202020204" pitchFamily="34" charset="0"/>
                <a:ea typeface="Arial" panose="020B0604020202020204" pitchFamily="34" charset="0"/>
              </a:rPr>
              <a:t>The state-of-the-art amenities and spa and well-being facilities Fairmont provide are unique in themselves (Ervina </a:t>
            </a:r>
            <a:r>
              <a:rPr lang="en-GB" i="1" dirty="0">
                <a:latin typeface="Arial" panose="020B0604020202020204" pitchFamily="34" charset="0"/>
                <a:ea typeface="Arial" panose="020B0604020202020204" pitchFamily="34" charset="0"/>
              </a:rPr>
              <a:t>et al.</a:t>
            </a:r>
            <a:r>
              <a:rPr lang="en-GB" dirty="0">
                <a:latin typeface="Arial" panose="020B0604020202020204" pitchFamily="34" charset="0"/>
                <a:ea typeface="Arial" panose="020B0604020202020204" pitchFamily="34" charset="0"/>
              </a:rPr>
              <a:t>, 2021). </a:t>
            </a:r>
          </a:p>
          <a:p>
            <a:pPr marL="285750" indent="-285750" algn="just">
              <a:lnSpc>
                <a:spcPct val="150000"/>
              </a:lnSpc>
              <a:spcBef>
                <a:spcPts val="1000"/>
              </a:spcBef>
              <a:spcAft>
                <a:spcPts val="0"/>
              </a:spcAft>
              <a:buFont typeface="Arial" panose="020B0604020202020204" pitchFamily="34" charset="0"/>
              <a:buChar char="•"/>
            </a:pPr>
            <a:r>
              <a:rPr lang="en-GB" dirty="0">
                <a:latin typeface="Arial" panose="020B0604020202020204" pitchFamily="34" charset="0"/>
                <a:ea typeface="Arial" panose="020B0604020202020204" pitchFamily="34" charset="0"/>
              </a:rPr>
              <a:t>Different unique service facilities that offer unique experiences to the customers like, cultural events, wildlife encounters, hunting and golfing experiences, and local excursions. </a:t>
            </a:r>
          </a:p>
          <a:p>
            <a:pPr marL="285750" indent="-285750" algn="just">
              <a:lnSpc>
                <a:spcPct val="150000"/>
              </a:lnSpc>
              <a:spcBef>
                <a:spcPts val="1000"/>
              </a:spcBef>
              <a:spcAft>
                <a:spcPts val="0"/>
              </a:spcAft>
              <a:buFont typeface="Arial" panose="020B0604020202020204" pitchFamily="34" charset="0"/>
              <a:buChar char="•"/>
            </a:pPr>
            <a:r>
              <a:rPr lang="en-GB" dirty="0">
                <a:latin typeface="Arial" panose="020B0604020202020204" pitchFamily="34" charset="0"/>
                <a:ea typeface="Arial" panose="020B0604020202020204" pitchFamily="34" charset="0"/>
              </a:rPr>
              <a:t>Sustainability goals aimed by them cover ecologically conscious tourism with more close-to-nature experiences through bespoke adventure (Lu </a:t>
            </a:r>
            <a:r>
              <a:rPr lang="en-GB" i="1" dirty="0">
                <a:latin typeface="Arial" panose="020B0604020202020204" pitchFamily="34" charset="0"/>
                <a:ea typeface="Arial" panose="020B0604020202020204" pitchFamily="34" charset="0"/>
              </a:rPr>
              <a:t>et al.</a:t>
            </a:r>
            <a:r>
              <a:rPr lang="en-GB" dirty="0">
                <a:latin typeface="Arial" panose="020B0604020202020204" pitchFamily="34" charset="0"/>
                <a:ea typeface="Arial" panose="020B0604020202020204" pitchFamily="34" charset="0"/>
              </a:rPr>
              <a:t>, 2022). </a:t>
            </a:r>
          </a:p>
          <a:p>
            <a:pPr marL="285750" indent="-285750" algn="just">
              <a:lnSpc>
                <a:spcPct val="150000"/>
              </a:lnSpc>
              <a:spcBef>
                <a:spcPts val="1000"/>
              </a:spcBef>
              <a:spcAft>
                <a:spcPts val="0"/>
              </a:spcAft>
              <a:buFont typeface="Arial" panose="020B0604020202020204" pitchFamily="34" charset="0"/>
              <a:buChar char="•"/>
            </a:pPr>
            <a:r>
              <a:rPr lang="en-GB" dirty="0">
                <a:latin typeface="Arial" panose="020B0604020202020204" pitchFamily="34" charset="0"/>
                <a:ea typeface="Arial" panose="020B0604020202020204" pitchFamily="34" charset="0"/>
              </a:rPr>
              <a:t>The blend of opulence, green practices and immersive experience offered to customers ensures the business retains its name in the high society.  </a:t>
            </a:r>
            <a:endParaRPr lang="en-IN" dirty="0">
              <a:latin typeface="Arial" panose="020B0604020202020204" pitchFamily="34" charset="0"/>
              <a:ea typeface="Arial" panose="020B0604020202020204" pitchFamily="34" charset="0"/>
            </a:endParaRPr>
          </a:p>
        </p:txBody>
      </p:sp>
      <p:pic>
        <p:nvPicPr>
          <p:cNvPr id="10242" name="Picture 2" descr="Skyrocketing Customer Expectations: How To Keep Up And Get Ahead? - Forbes  India Blog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69580" y="2351276"/>
            <a:ext cx="3790314" cy="25268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3185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99669" y="555047"/>
            <a:ext cx="6814868" cy="5914440"/>
          </a:xfrm>
          <a:prstGeom prst="rect">
            <a:avLst/>
          </a:prstGeom>
        </p:spPr>
        <p:txBody>
          <a:bodyPr wrap="square">
            <a:spAutoFit/>
          </a:bodyPr>
          <a:lstStyle/>
          <a:p>
            <a:pPr algn="just">
              <a:lnSpc>
                <a:spcPct val="150000"/>
              </a:lnSpc>
              <a:spcBef>
                <a:spcPts val="1000"/>
              </a:spcBef>
              <a:spcAft>
                <a:spcPts val="0"/>
              </a:spcAft>
            </a:pPr>
            <a:r>
              <a:rPr lang="en-GB" sz="3200" b="1" kern="0" dirty="0">
                <a:latin typeface="Arial" panose="020B0604020202020204" pitchFamily="34" charset="0"/>
              </a:rPr>
              <a:t>Conclusion </a:t>
            </a:r>
            <a:endParaRPr lang="en-IN" sz="3200" b="1" kern="0" dirty="0">
              <a:latin typeface="Arial" panose="020B0604020202020204" pitchFamily="34" charset="0"/>
            </a:endParaRPr>
          </a:p>
          <a:p>
            <a:pPr marL="285750" indent="-285750" algn="just">
              <a:lnSpc>
                <a:spcPct val="150000"/>
              </a:lnSpc>
              <a:spcBef>
                <a:spcPts val="1000"/>
              </a:spcBef>
              <a:spcAft>
                <a:spcPts val="0"/>
              </a:spcAft>
              <a:buFont typeface="Arial" panose="020B0604020202020204" pitchFamily="34" charset="0"/>
              <a:buChar char="•"/>
            </a:pPr>
            <a:r>
              <a:rPr lang="en-GB" dirty="0">
                <a:latin typeface="Arial" panose="020B0604020202020204" pitchFamily="34" charset="0"/>
                <a:ea typeface="Arial" panose="020B0604020202020204" pitchFamily="34" charset="0"/>
              </a:rPr>
              <a:t>From the study above it can be understood that the Fairmont Resorts and Hotels are focused on serving the customers with absolute flamboyance of luxury. </a:t>
            </a:r>
          </a:p>
          <a:p>
            <a:pPr marL="285750" indent="-285750" algn="just">
              <a:lnSpc>
                <a:spcPct val="150000"/>
              </a:lnSpc>
              <a:spcBef>
                <a:spcPts val="1000"/>
              </a:spcBef>
              <a:spcAft>
                <a:spcPts val="0"/>
              </a:spcAft>
              <a:buFont typeface="Arial" panose="020B0604020202020204" pitchFamily="34" charset="0"/>
              <a:buChar char="•"/>
            </a:pPr>
            <a:r>
              <a:rPr lang="en-GB" dirty="0">
                <a:latin typeface="Arial" panose="020B0604020202020204" pitchFamily="34" charset="0"/>
                <a:ea typeface="Arial" panose="020B0604020202020204" pitchFamily="34" charset="0"/>
              </a:rPr>
              <a:t>It operates in the high-class hospitality market of the United Kingdom</a:t>
            </a:r>
          </a:p>
          <a:p>
            <a:pPr marL="285750" indent="-285750" algn="just">
              <a:lnSpc>
                <a:spcPct val="150000"/>
              </a:lnSpc>
              <a:spcBef>
                <a:spcPts val="1000"/>
              </a:spcBef>
              <a:spcAft>
                <a:spcPts val="0"/>
              </a:spcAft>
              <a:buFont typeface="Arial" panose="020B0604020202020204" pitchFamily="34" charset="0"/>
              <a:buChar char="•"/>
            </a:pPr>
            <a:r>
              <a:rPr lang="en-GB" dirty="0">
                <a:latin typeface="Arial" panose="020B0604020202020204" pitchFamily="34" charset="0"/>
                <a:ea typeface="Arial" panose="020B0604020202020204" pitchFamily="34" charset="0"/>
              </a:rPr>
              <a:t>It becomes important for a hotel group like Fairmont to work on providing consistent quality services to the customers in order to retain its name in market. </a:t>
            </a:r>
          </a:p>
          <a:p>
            <a:pPr marL="285750" indent="-285750" algn="just">
              <a:lnSpc>
                <a:spcPct val="150000"/>
              </a:lnSpc>
              <a:spcBef>
                <a:spcPts val="1000"/>
              </a:spcBef>
              <a:spcAft>
                <a:spcPts val="0"/>
              </a:spcAft>
              <a:buFont typeface="Arial" panose="020B0604020202020204" pitchFamily="34" charset="0"/>
              <a:buChar char="•"/>
            </a:pPr>
            <a:r>
              <a:rPr lang="en-GB" dirty="0">
                <a:latin typeface="Arial" panose="020B0604020202020204" pitchFamily="34" charset="0"/>
                <a:ea typeface="Arial" panose="020B0604020202020204" pitchFamily="34" charset="0"/>
              </a:rPr>
              <a:t>Being a hospitality business and highly dependent on customer reviews the hospitality delivered by this group is focused on pleasing its guests. </a:t>
            </a:r>
            <a:endParaRPr lang="en-IN" dirty="0">
              <a:latin typeface="Arial" panose="020B0604020202020204" pitchFamily="34" charset="0"/>
              <a:ea typeface="Arial" panose="020B0604020202020204" pitchFamily="34" charset="0"/>
            </a:endParaRPr>
          </a:p>
        </p:txBody>
      </p:sp>
      <p:pic>
        <p:nvPicPr>
          <p:cNvPr id="11266" name="Picture 2" descr="Conclusion Stock Illustrations – 14,131 Conclusion Stock Illustrations,  Vectors &amp; Clipart - Dreamstim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78140" y="2191299"/>
            <a:ext cx="3957954" cy="26419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58911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49086" y="705097"/>
            <a:ext cx="10541726" cy="5950347"/>
          </a:xfrm>
          <a:prstGeom prst="rect">
            <a:avLst/>
          </a:prstGeom>
        </p:spPr>
        <p:txBody>
          <a:bodyPr wrap="square">
            <a:spAutoFit/>
          </a:bodyPr>
          <a:lstStyle/>
          <a:p>
            <a:pPr algn="just">
              <a:lnSpc>
                <a:spcPct val="150000"/>
              </a:lnSpc>
              <a:spcBef>
                <a:spcPts val="1000"/>
              </a:spcBef>
              <a:spcAft>
                <a:spcPts val="0"/>
              </a:spcAft>
            </a:pPr>
            <a:r>
              <a:rPr lang="en-GB" sz="3200" b="1" kern="0" dirty="0">
                <a:latin typeface="Arial" panose="020B0604020202020204" pitchFamily="34" charset="0"/>
              </a:rPr>
              <a:t>References</a:t>
            </a:r>
            <a:endParaRPr lang="en-IN" sz="3200" b="1" kern="0" dirty="0">
              <a:latin typeface="Arial" panose="020B0604020202020204" pitchFamily="34" charset="0"/>
            </a:endParaRPr>
          </a:p>
          <a:p>
            <a:pPr marL="171450" indent="-171450" algn="just">
              <a:lnSpc>
                <a:spcPct val="150000"/>
              </a:lnSpc>
              <a:spcBef>
                <a:spcPts val="1000"/>
              </a:spcBef>
              <a:buFont typeface="Arial" panose="020B0604020202020204" pitchFamily="34" charset="0"/>
              <a:buChar char="•"/>
            </a:pPr>
            <a:r>
              <a:rPr lang="en-GB" sz="1200" dirty="0" err="1">
                <a:solidFill>
                  <a:srgbClr val="222222"/>
                </a:solidFill>
                <a:effectLst/>
                <a:latin typeface="Arial" panose="020B0604020202020204" pitchFamily="34" charset="0"/>
                <a:ea typeface="Arial" panose="020B0604020202020204" pitchFamily="34" charset="0"/>
              </a:rPr>
              <a:t>Ervina</a:t>
            </a:r>
            <a:r>
              <a:rPr lang="en-GB" sz="1200" dirty="0">
                <a:solidFill>
                  <a:srgbClr val="222222"/>
                </a:solidFill>
                <a:effectLst/>
                <a:latin typeface="Arial" panose="020B0604020202020204" pitchFamily="34" charset="0"/>
                <a:ea typeface="Arial" panose="020B0604020202020204" pitchFamily="34" charset="0"/>
              </a:rPr>
              <a:t>, E., Taufiq, R. and </a:t>
            </a:r>
            <a:r>
              <a:rPr lang="en-GB" sz="1200" dirty="0" err="1">
                <a:solidFill>
                  <a:srgbClr val="222222"/>
                </a:solidFill>
                <a:effectLst/>
                <a:latin typeface="Arial" panose="020B0604020202020204" pitchFamily="34" charset="0"/>
                <a:ea typeface="Arial" panose="020B0604020202020204" pitchFamily="34" charset="0"/>
              </a:rPr>
              <a:t>Masatip</a:t>
            </a:r>
            <a:r>
              <a:rPr lang="en-GB" sz="1200" dirty="0">
                <a:solidFill>
                  <a:srgbClr val="222222"/>
                </a:solidFill>
                <a:effectLst/>
                <a:latin typeface="Arial" panose="020B0604020202020204" pitchFamily="34" charset="0"/>
                <a:ea typeface="Arial" panose="020B0604020202020204" pitchFamily="34" charset="0"/>
              </a:rPr>
              <a:t>, A., 2021. Guest satisfaction on star hotel preparedness in new normal era of COVID-19. </a:t>
            </a:r>
            <a:r>
              <a:rPr lang="en-GB" sz="1200" i="1" dirty="0">
                <a:solidFill>
                  <a:srgbClr val="222222"/>
                </a:solidFill>
                <a:effectLst/>
                <a:latin typeface="Arial" panose="020B0604020202020204" pitchFamily="34" charset="0"/>
                <a:ea typeface="Arial" panose="020B0604020202020204" pitchFamily="34" charset="0"/>
              </a:rPr>
              <a:t>APMBA (Asia Pacific Management and Business Application)</a:t>
            </a:r>
            <a:r>
              <a:rPr lang="en-GB" sz="1200" dirty="0">
                <a:solidFill>
                  <a:srgbClr val="222222"/>
                </a:solidFill>
                <a:effectLst/>
                <a:latin typeface="Arial" panose="020B0604020202020204" pitchFamily="34" charset="0"/>
                <a:ea typeface="Arial" panose="020B0604020202020204" pitchFamily="34" charset="0"/>
              </a:rPr>
              <a:t>, </a:t>
            </a:r>
            <a:r>
              <a:rPr lang="en-GB" sz="1200" i="1" dirty="0">
                <a:solidFill>
                  <a:srgbClr val="222222"/>
                </a:solidFill>
                <a:effectLst/>
                <a:latin typeface="Arial" panose="020B0604020202020204" pitchFamily="34" charset="0"/>
                <a:ea typeface="Arial" panose="020B0604020202020204" pitchFamily="34" charset="0"/>
              </a:rPr>
              <a:t>10</a:t>
            </a:r>
            <a:r>
              <a:rPr lang="en-GB" sz="1200" dirty="0">
                <a:solidFill>
                  <a:srgbClr val="222222"/>
                </a:solidFill>
                <a:effectLst/>
                <a:latin typeface="Arial" panose="020B0604020202020204" pitchFamily="34" charset="0"/>
                <a:ea typeface="Arial" panose="020B0604020202020204" pitchFamily="34" charset="0"/>
              </a:rPr>
              <a:t>(1), pp.21-38.</a:t>
            </a:r>
            <a:endParaRPr lang="en-IN" sz="1200" dirty="0">
              <a:effectLst/>
              <a:latin typeface="Arial" panose="020B0604020202020204" pitchFamily="34" charset="0"/>
              <a:ea typeface="Arial" panose="020B0604020202020204" pitchFamily="34" charset="0"/>
            </a:endParaRPr>
          </a:p>
          <a:p>
            <a:pPr marL="171450" indent="-171450" algn="just">
              <a:lnSpc>
                <a:spcPct val="150000"/>
              </a:lnSpc>
              <a:spcBef>
                <a:spcPts val="1000"/>
              </a:spcBef>
              <a:spcAft>
                <a:spcPts val="1200"/>
              </a:spcAft>
              <a:buFont typeface="Arial" panose="020B0604020202020204" pitchFamily="34" charset="0"/>
              <a:buChar char="•"/>
            </a:pPr>
            <a:r>
              <a:rPr lang="en-GB" sz="1200" dirty="0">
                <a:effectLst/>
                <a:latin typeface="Arial" panose="020B0604020202020204" pitchFamily="34" charset="0"/>
                <a:ea typeface="Arial" panose="020B0604020202020204" pitchFamily="34" charset="0"/>
              </a:rPr>
              <a:t>Fairmont Hotels &amp; Resorts, 2023. </a:t>
            </a:r>
            <a:r>
              <a:rPr lang="en-GB" sz="1200" i="1" dirty="0">
                <a:effectLst/>
                <a:latin typeface="Arial" panose="020B0604020202020204" pitchFamily="34" charset="0"/>
                <a:ea typeface="Arial" panose="020B0604020202020204" pitchFamily="34" charset="0"/>
              </a:rPr>
              <a:t>The Birth Of The Brand Fairmont Hotels &amp; Resorts - Fairmont, luxury Hotels &amp; Resorts</a:t>
            </a:r>
            <a:r>
              <a:rPr lang="en-GB" sz="1200" dirty="0">
                <a:effectLst/>
                <a:latin typeface="Arial" panose="020B0604020202020204" pitchFamily="34" charset="0"/>
                <a:ea typeface="Arial" panose="020B0604020202020204" pitchFamily="34" charset="0"/>
              </a:rPr>
              <a:t>. [online] www.fairmont.com. Available at: https://www.fairmont.com/our-story/ [Accessed 11 Oct. 2023].</a:t>
            </a:r>
            <a:endParaRPr lang="en-IN" sz="1200" dirty="0">
              <a:effectLst/>
              <a:latin typeface="Arial" panose="020B0604020202020204" pitchFamily="34" charset="0"/>
              <a:ea typeface="Arial" panose="020B0604020202020204" pitchFamily="34" charset="0"/>
            </a:endParaRPr>
          </a:p>
          <a:p>
            <a:pPr marL="171450" indent="-171450" algn="just">
              <a:lnSpc>
                <a:spcPct val="150000"/>
              </a:lnSpc>
              <a:spcBef>
                <a:spcPts val="1000"/>
              </a:spcBef>
              <a:buFont typeface="Arial" panose="020B0604020202020204" pitchFamily="34" charset="0"/>
              <a:buChar char="•"/>
            </a:pPr>
            <a:r>
              <a:rPr lang="en-GB" sz="1200" dirty="0">
                <a:effectLst/>
                <a:latin typeface="Arial" panose="020B0604020202020204" pitchFamily="34" charset="0"/>
                <a:ea typeface="Arial" panose="020B0604020202020204" pitchFamily="34" charset="0"/>
              </a:rPr>
              <a:t>Ford, R.C., 2020. </a:t>
            </a:r>
            <a:r>
              <a:rPr lang="en-GB" sz="1200" i="1" dirty="0">
                <a:effectLst/>
                <a:latin typeface="Arial" panose="020B0604020202020204" pitchFamily="34" charset="0"/>
                <a:ea typeface="Arial" panose="020B0604020202020204" pitchFamily="34" charset="0"/>
              </a:rPr>
              <a:t>Managing hospitality organization: achieving excellence in the guest experience</a:t>
            </a:r>
            <a:r>
              <a:rPr lang="en-GB" sz="1200" dirty="0">
                <a:effectLst/>
                <a:latin typeface="Arial" panose="020B0604020202020204" pitchFamily="34" charset="0"/>
                <a:ea typeface="Arial" panose="020B0604020202020204" pitchFamily="34" charset="0"/>
              </a:rPr>
              <a:t>, SAGE Publications</a:t>
            </a:r>
            <a:endParaRPr lang="en-IN" sz="1200" dirty="0">
              <a:effectLst/>
              <a:latin typeface="Arial" panose="020B0604020202020204" pitchFamily="34" charset="0"/>
              <a:ea typeface="Arial" panose="020B0604020202020204" pitchFamily="34" charset="0"/>
            </a:endParaRPr>
          </a:p>
          <a:p>
            <a:pPr marL="171450" indent="-171450" algn="just">
              <a:lnSpc>
                <a:spcPct val="150000"/>
              </a:lnSpc>
              <a:spcBef>
                <a:spcPts val="1000"/>
              </a:spcBef>
              <a:buFont typeface="Arial" panose="020B0604020202020204" pitchFamily="34" charset="0"/>
              <a:buChar char="•"/>
            </a:pPr>
            <a:r>
              <a:rPr lang="en-GB" sz="1200" dirty="0">
                <a:solidFill>
                  <a:srgbClr val="222222"/>
                </a:solidFill>
                <a:effectLst/>
                <a:latin typeface="Arial" panose="020B0604020202020204" pitchFamily="34" charset="0"/>
                <a:ea typeface="Arial" panose="020B0604020202020204" pitchFamily="34" charset="0"/>
              </a:rPr>
              <a:t>Lu, C.Y., </a:t>
            </a:r>
            <a:r>
              <a:rPr lang="en-GB" sz="1200" dirty="0" err="1">
                <a:solidFill>
                  <a:srgbClr val="222222"/>
                </a:solidFill>
                <a:effectLst/>
                <a:latin typeface="Arial" panose="020B0604020202020204" pitchFamily="34" charset="0"/>
                <a:ea typeface="Arial" panose="020B0604020202020204" pitchFamily="34" charset="0"/>
              </a:rPr>
              <a:t>Suhartanto</a:t>
            </a:r>
            <a:r>
              <a:rPr lang="en-GB" sz="1200" dirty="0">
                <a:solidFill>
                  <a:srgbClr val="222222"/>
                </a:solidFill>
                <a:effectLst/>
                <a:latin typeface="Arial" panose="020B0604020202020204" pitchFamily="34" charset="0"/>
                <a:ea typeface="Arial" panose="020B0604020202020204" pitchFamily="34" charset="0"/>
              </a:rPr>
              <a:t>, D. and Chen, B.T., 2022. Exploration of new outdoor leisure activities (glamping) during the post-pandemic era. </a:t>
            </a:r>
            <a:r>
              <a:rPr lang="en-GB" sz="1200" i="1" dirty="0">
                <a:solidFill>
                  <a:srgbClr val="222222"/>
                </a:solidFill>
                <a:effectLst/>
                <a:latin typeface="Arial" panose="020B0604020202020204" pitchFamily="34" charset="0"/>
                <a:ea typeface="Arial" panose="020B0604020202020204" pitchFamily="34" charset="0"/>
              </a:rPr>
              <a:t>Tourism Recreation Research</a:t>
            </a:r>
            <a:r>
              <a:rPr lang="en-GB" sz="1200" dirty="0">
                <a:solidFill>
                  <a:srgbClr val="222222"/>
                </a:solidFill>
                <a:effectLst/>
                <a:latin typeface="Arial" panose="020B0604020202020204" pitchFamily="34" charset="0"/>
                <a:ea typeface="Arial" panose="020B0604020202020204" pitchFamily="34" charset="0"/>
              </a:rPr>
              <a:t>, pp.1-19.</a:t>
            </a:r>
            <a:endParaRPr lang="en-IN" sz="1200" dirty="0">
              <a:effectLst/>
              <a:latin typeface="Arial" panose="020B0604020202020204" pitchFamily="34" charset="0"/>
              <a:ea typeface="Arial" panose="020B0604020202020204" pitchFamily="34" charset="0"/>
            </a:endParaRPr>
          </a:p>
          <a:p>
            <a:pPr marL="171450" indent="-171450" algn="just">
              <a:lnSpc>
                <a:spcPct val="150000"/>
              </a:lnSpc>
              <a:spcBef>
                <a:spcPts val="1000"/>
              </a:spcBef>
              <a:buFont typeface="Arial" panose="020B0604020202020204" pitchFamily="34" charset="0"/>
              <a:buChar char="•"/>
            </a:pPr>
            <a:r>
              <a:rPr lang="en-GB" sz="1200" dirty="0" err="1">
                <a:solidFill>
                  <a:srgbClr val="222222"/>
                </a:solidFill>
                <a:effectLst/>
                <a:latin typeface="Arial" panose="020B0604020202020204" pitchFamily="34" charset="0"/>
                <a:ea typeface="Arial" panose="020B0604020202020204" pitchFamily="34" charset="0"/>
              </a:rPr>
              <a:t>Nangpiire</a:t>
            </a:r>
            <a:r>
              <a:rPr lang="en-GB" sz="1200" dirty="0">
                <a:solidFill>
                  <a:srgbClr val="222222"/>
                </a:solidFill>
                <a:effectLst/>
                <a:latin typeface="Arial" panose="020B0604020202020204" pitchFamily="34" charset="0"/>
                <a:ea typeface="Arial" panose="020B0604020202020204" pitchFamily="34" charset="0"/>
              </a:rPr>
              <a:t>, C., Silva, J. and Alves, H., 2022. Customer engagement and value co-creation/destruction: The internal fostering and hindering factors and actors in the tourist/hotel experience. </a:t>
            </a:r>
            <a:r>
              <a:rPr lang="en-GB" sz="1200" i="1" dirty="0">
                <a:solidFill>
                  <a:srgbClr val="222222"/>
                </a:solidFill>
                <a:effectLst/>
                <a:latin typeface="Arial" panose="020B0604020202020204" pitchFamily="34" charset="0"/>
                <a:ea typeface="Arial" panose="020B0604020202020204" pitchFamily="34" charset="0"/>
              </a:rPr>
              <a:t>Journal of Research in Interactive Marketing</a:t>
            </a:r>
            <a:r>
              <a:rPr lang="en-GB" sz="1200" dirty="0">
                <a:solidFill>
                  <a:srgbClr val="222222"/>
                </a:solidFill>
                <a:effectLst/>
                <a:latin typeface="Arial" panose="020B0604020202020204" pitchFamily="34" charset="0"/>
                <a:ea typeface="Arial" panose="020B0604020202020204" pitchFamily="34" charset="0"/>
              </a:rPr>
              <a:t>, </a:t>
            </a:r>
            <a:r>
              <a:rPr lang="en-GB" sz="1200" i="1" dirty="0">
                <a:solidFill>
                  <a:srgbClr val="222222"/>
                </a:solidFill>
                <a:effectLst/>
                <a:latin typeface="Arial" panose="020B0604020202020204" pitchFamily="34" charset="0"/>
                <a:ea typeface="Arial" panose="020B0604020202020204" pitchFamily="34" charset="0"/>
              </a:rPr>
              <a:t>16</a:t>
            </a:r>
            <a:r>
              <a:rPr lang="en-GB" sz="1200" dirty="0">
                <a:solidFill>
                  <a:srgbClr val="222222"/>
                </a:solidFill>
                <a:effectLst/>
                <a:latin typeface="Arial" panose="020B0604020202020204" pitchFamily="34" charset="0"/>
                <a:ea typeface="Arial" panose="020B0604020202020204" pitchFamily="34" charset="0"/>
              </a:rPr>
              <a:t>(2), pp.173-188.</a:t>
            </a:r>
            <a:endParaRPr lang="en-IN" sz="1200" dirty="0">
              <a:effectLst/>
              <a:latin typeface="Arial" panose="020B0604020202020204" pitchFamily="34" charset="0"/>
              <a:ea typeface="Arial" panose="020B0604020202020204" pitchFamily="34" charset="0"/>
            </a:endParaRPr>
          </a:p>
          <a:p>
            <a:pPr marL="171450" indent="-171450" algn="just">
              <a:lnSpc>
                <a:spcPct val="150000"/>
              </a:lnSpc>
              <a:spcBef>
                <a:spcPts val="1000"/>
              </a:spcBef>
              <a:buFont typeface="Arial" panose="020B0604020202020204" pitchFamily="34" charset="0"/>
              <a:buChar char="•"/>
            </a:pPr>
            <a:r>
              <a:rPr lang="en-GB" sz="1200" dirty="0">
                <a:effectLst/>
                <a:latin typeface="Arial" panose="020B0604020202020204" pitchFamily="34" charset="0"/>
                <a:ea typeface="Arial" panose="020B0604020202020204" pitchFamily="34" charset="0"/>
              </a:rPr>
              <a:t>Panchapakesan, P., and </a:t>
            </a:r>
            <a:r>
              <a:rPr lang="en-GB" sz="1200" dirty="0" err="1">
                <a:effectLst/>
                <a:latin typeface="Arial" panose="020B0604020202020204" pitchFamily="34" charset="0"/>
                <a:ea typeface="Arial" panose="020B0604020202020204" pitchFamily="34" charset="0"/>
              </a:rPr>
              <a:t>Jiseon</a:t>
            </a:r>
            <a:r>
              <a:rPr lang="en-GB" sz="1200" dirty="0">
                <a:effectLst/>
                <a:latin typeface="Arial" panose="020B0604020202020204" pitchFamily="34" charset="0"/>
                <a:ea typeface="Arial" panose="020B0604020202020204" pitchFamily="34" charset="0"/>
              </a:rPr>
              <a:t>, A., 2020. </a:t>
            </a:r>
            <a:r>
              <a:rPr lang="en-GB" sz="1200" i="1" dirty="0">
                <a:effectLst/>
                <a:latin typeface="Arial" panose="020B0604020202020204" pitchFamily="34" charset="0"/>
                <a:ea typeface="Arial" panose="020B0604020202020204" pitchFamily="34" charset="0"/>
              </a:rPr>
              <a:t>Guest satisfaction &amp; dissatisfaction in luxury hotels: An application on big data</a:t>
            </a:r>
            <a:endParaRPr lang="en-IN" sz="1200" dirty="0">
              <a:effectLst/>
              <a:latin typeface="Arial" panose="020B0604020202020204" pitchFamily="34" charset="0"/>
              <a:ea typeface="Arial" panose="020B0604020202020204" pitchFamily="34" charset="0"/>
            </a:endParaRPr>
          </a:p>
          <a:p>
            <a:pPr marL="171450" indent="-171450" algn="just">
              <a:lnSpc>
                <a:spcPct val="150000"/>
              </a:lnSpc>
              <a:spcBef>
                <a:spcPts val="1000"/>
              </a:spcBef>
              <a:buFont typeface="Arial" panose="020B0604020202020204" pitchFamily="34" charset="0"/>
              <a:buChar char="•"/>
            </a:pPr>
            <a:r>
              <a:rPr lang="en-GB" sz="1200" dirty="0" err="1">
                <a:effectLst/>
                <a:latin typeface="Arial" panose="020B0604020202020204" pitchFamily="34" charset="0"/>
                <a:ea typeface="Arial" panose="020B0604020202020204" pitchFamily="34" charset="0"/>
              </a:rPr>
              <a:t>Soloman</a:t>
            </a:r>
            <a:r>
              <a:rPr lang="en-GB" sz="1200" dirty="0">
                <a:effectLst/>
                <a:latin typeface="Arial" panose="020B0604020202020204" pitchFamily="34" charset="0"/>
                <a:ea typeface="Arial" panose="020B0604020202020204" pitchFamily="34" charset="0"/>
              </a:rPr>
              <a:t>, M., 2018. </a:t>
            </a:r>
            <a:r>
              <a:rPr lang="en-GB" sz="1200" i="1" dirty="0">
                <a:effectLst/>
                <a:latin typeface="Arial" panose="020B0604020202020204" pitchFamily="34" charset="0"/>
                <a:ea typeface="Arial" panose="020B0604020202020204" pitchFamily="34" charset="0"/>
              </a:rPr>
              <a:t>The heart of hospitality: a great hotel and restaurant leaders share their secrets</a:t>
            </a:r>
            <a:r>
              <a:rPr lang="en-GB" sz="1200" dirty="0">
                <a:effectLst/>
                <a:latin typeface="Arial" panose="020B0604020202020204" pitchFamily="34" charset="0"/>
                <a:ea typeface="Arial" panose="020B0604020202020204" pitchFamily="34" charset="0"/>
              </a:rPr>
              <a:t>, Select Books</a:t>
            </a:r>
            <a:endParaRPr lang="en-IN" sz="1200" dirty="0">
              <a:effectLst/>
              <a:latin typeface="Arial" panose="020B0604020202020204" pitchFamily="34" charset="0"/>
              <a:ea typeface="Arial" panose="020B0604020202020204" pitchFamily="34" charset="0"/>
            </a:endParaRPr>
          </a:p>
          <a:p>
            <a:pPr marL="171450" indent="-171450" algn="just">
              <a:lnSpc>
                <a:spcPct val="150000"/>
              </a:lnSpc>
              <a:spcBef>
                <a:spcPts val="1000"/>
              </a:spcBef>
              <a:spcAft>
                <a:spcPts val="1200"/>
              </a:spcAft>
              <a:buFont typeface="Arial" panose="020B0604020202020204" pitchFamily="34" charset="0"/>
              <a:buChar char="•"/>
            </a:pPr>
            <a:r>
              <a:rPr lang="en-GB" sz="1200" dirty="0">
                <a:effectLst/>
                <a:latin typeface="Arial" panose="020B0604020202020204" pitchFamily="34" charset="0"/>
                <a:ea typeface="Arial" panose="020B0604020202020204" pitchFamily="34" charset="0"/>
              </a:rPr>
              <a:t>UK &amp; Ireland Fairmont Hotels, 2023. </a:t>
            </a:r>
            <a:r>
              <a:rPr lang="en-GB" sz="1200" i="1" dirty="0">
                <a:effectLst/>
                <a:latin typeface="Arial" panose="020B0604020202020204" pitchFamily="34" charset="0"/>
                <a:ea typeface="Arial" panose="020B0604020202020204" pitchFamily="34" charset="0"/>
              </a:rPr>
              <a:t>UK &amp; Ireland Fairmont Hotels - Fairmont Hotels and Resorts</a:t>
            </a:r>
            <a:r>
              <a:rPr lang="en-GB" sz="1200" dirty="0">
                <a:effectLst/>
                <a:latin typeface="Arial" panose="020B0604020202020204" pitchFamily="34" charset="0"/>
                <a:ea typeface="Arial" panose="020B0604020202020204" pitchFamily="34" charset="0"/>
              </a:rPr>
              <a:t>. [online] www.fairmont.com. Available at: https://www.fairmont.com/offers/europe/uk-ireland-fairmont-hotels/ [Accessed 11 Oct. 2023].</a:t>
            </a:r>
            <a:endParaRPr lang="en-IN" sz="1200" dirty="0">
              <a:effectLst/>
              <a:latin typeface="Arial" panose="020B0604020202020204" pitchFamily="34" charset="0"/>
              <a:ea typeface="Arial" panose="020B0604020202020204" pitchFamily="34" charset="0"/>
            </a:endParaRPr>
          </a:p>
          <a:p>
            <a:pPr marL="171450" indent="-171450" algn="just">
              <a:buFont typeface="Arial" panose="020B0604020202020204" pitchFamily="34" charset="0"/>
              <a:buChar char="•"/>
            </a:pPr>
            <a:r>
              <a:rPr lang="en-GB" sz="1200" dirty="0">
                <a:effectLst/>
                <a:latin typeface="Arial" panose="020B0604020202020204" pitchFamily="34" charset="0"/>
                <a:ea typeface="Arial" panose="020B0604020202020204" pitchFamily="34" charset="0"/>
              </a:rPr>
              <a:t>Walker, J., 2021. </a:t>
            </a:r>
            <a:r>
              <a:rPr lang="en-GB" sz="1200" i="1" dirty="0">
                <a:effectLst/>
                <a:latin typeface="Arial" panose="020B0604020202020204" pitchFamily="34" charset="0"/>
                <a:ea typeface="Arial" panose="020B0604020202020204" pitchFamily="34" charset="0"/>
              </a:rPr>
              <a:t>Introduction to Hospitality</a:t>
            </a:r>
            <a:r>
              <a:rPr lang="en-GB" sz="1200" dirty="0">
                <a:effectLst/>
                <a:latin typeface="Arial" panose="020B0604020202020204" pitchFamily="34" charset="0"/>
                <a:ea typeface="Arial" panose="020B0604020202020204" pitchFamily="34" charset="0"/>
              </a:rPr>
              <a:t>, Pearson, London</a:t>
            </a:r>
            <a:endParaRPr lang="en-IN" sz="700" dirty="0">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15018272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ank you lettering Vectors &amp; Illustrations for Free Download | Freepi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24009" y="671649"/>
            <a:ext cx="7551511" cy="53439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0593447"/>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27537E"/>
      </a:dk2>
      <a:lt2>
        <a:srgbClr val="AABED7"/>
      </a:lt2>
      <a:accent1>
        <a:srgbClr val="E34B7A"/>
      </a:accent1>
      <a:accent2>
        <a:srgbClr val="AC339A"/>
      </a:accent2>
      <a:accent3>
        <a:srgbClr val="6953B7"/>
      </a:accent3>
      <a:accent4>
        <a:srgbClr val="1D7EAB"/>
      </a:accent4>
      <a:accent5>
        <a:srgbClr val="43AFD6"/>
      </a:accent5>
      <a:accent6>
        <a:srgbClr val="DE85E1"/>
      </a:accent6>
      <a:hlink>
        <a:srgbClr val="ED87A6"/>
      </a:hlink>
      <a:folHlink>
        <a:srgbClr val="C99EAC"/>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78000"/>
                <a:shade val="100000"/>
                <a:hueMod val="136000"/>
                <a:satMod val="160000"/>
                <a:lumMod val="105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C71B277C-C29A-4BA0-A7BA-43502DF21AB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TM04033925[[fn=Droplet]]</Template>
  <TotalTime>63</TotalTime>
  <Words>2409</Words>
  <Application>Microsoft Office PowerPoint</Application>
  <PresentationFormat>Widescreen</PresentationFormat>
  <Paragraphs>99</Paragraphs>
  <Slides>14</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Tw Cen MT</vt:lpstr>
      <vt:lpstr>Droplet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44740</dc:creator>
  <cp:lastModifiedBy>Clareta Fernandes (250795)</cp:lastModifiedBy>
  <cp:revision>2</cp:revision>
  <dcterms:created xsi:type="dcterms:W3CDTF">2023-10-11T10:01:48Z</dcterms:created>
  <dcterms:modified xsi:type="dcterms:W3CDTF">2023-10-17T11:56:52Z</dcterms:modified>
</cp:coreProperties>
</file>