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 id="2147483729" r:id="rId2"/>
    <p:sldMasterId id="2147483733" r:id="rId3"/>
  </p:sldMasterIdLst>
  <p:notesMasterIdLst>
    <p:notesMasterId r:id="rId52"/>
  </p:notesMasterIdLst>
  <p:sldIdLst>
    <p:sldId id="364" r:id="rId4"/>
    <p:sldId id="447" r:id="rId5"/>
    <p:sldId id="266" r:id="rId6"/>
    <p:sldId id="400" r:id="rId7"/>
    <p:sldId id="401" r:id="rId8"/>
    <p:sldId id="403" r:id="rId9"/>
    <p:sldId id="404" r:id="rId10"/>
    <p:sldId id="405" r:id="rId11"/>
    <p:sldId id="406" r:id="rId12"/>
    <p:sldId id="407" r:id="rId13"/>
    <p:sldId id="408" r:id="rId14"/>
    <p:sldId id="409" r:id="rId15"/>
    <p:sldId id="410" r:id="rId16"/>
    <p:sldId id="411" r:id="rId17"/>
    <p:sldId id="311" r:id="rId18"/>
    <p:sldId id="412" r:id="rId19"/>
    <p:sldId id="413" r:id="rId20"/>
    <p:sldId id="414" r:id="rId21"/>
    <p:sldId id="277" r:id="rId22"/>
    <p:sldId id="415" r:id="rId23"/>
    <p:sldId id="416" r:id="rId24"/>
    <p:sldId id="417" r:id="rId25"/>
    <p:sldId id="418" r:id="rId26"/>
    <p:sldId id="419" r:id="rId27"/>
    <p:sldId id="446" r:id="rId28"/>
    <p:sldId id="421" r:id="rId29"/>
    <p:sldId id="422" r:id="rId30"/>
    <p:sldId id="423" r:id="rId31"/>
    <p:sldId id="424" r:id="rId32"/>
    <p:sldId id="425" r:id="rId33"/>
    <p:sldId id="426" r:id="rId34"/>
    <p:sldId id="427" r:id="rId35"/>
    <p:sldId id="428" r:id="rId36"/>
    <p:sldId id="429" r:id="rId37"/>
    <p:sldId id="430" r:id="rId38"/>
    <p:sldId id="431" r:id="rId39"/>
    <p:sldId id="326" r:id="rId40"/>
    <p:sldId id="432" r:id="rId41"/>
    <p:sldId id="435" r:id="rId42"/>
    <p:sldId id="436" r:id="rId43"/>
    <p:sldId id="437" r:id="rId44"/>
    <p:sldId id="438" r:id="rId45"/>
    <p:sldId id="439" r:id="rId46"/>
    <p:sldId id="440" r:id="rId47"/>
    <p:sldId id="441" r:id="rId48"/>
    <p:sldId id="443" r:id="rId49"/>
    <p:sldId id="444" r:id="rId50"/>
    <p:sldId id="445"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364"/>
            <p14:sldId id="447"/>
            <p14:sldId id="266"/>
            <p14:sldId id="400"/>
            <p14:sldId id="401"/>
            <p14:sldId id="403"/>
            <p14:sldId id="404"/>
            <p14:sldId id="405"/>
            <p14:sldId id="406"/>
            <p14:sldId id="407"/>
            <p14:sldId id="408"/>
            <p14:sldId id="409"/>
            <p14:sldId id="410"/>
            <p14:sldId id="411"/>
            <p14:sldId id="311"/>
            <p14:sldId id="412"/>
            <p14:sldId id="413"/>
            <p14:sldId id="414"/>
            <p14:sldId id="277"/>
            <p14:sldId id="415"/>
            <p14:sldId id="416"/>
            <p14:sldId id="417"/>
            <p14:sldId id="418"/>
            <p14:sldId id="419"/>
            <p14:sldId id="446"/>
            <p14:sldId id="421"/>
            <p14:sldId id="422"/>
            <p14:sldId id="423"/>
            <p14:sldId id="424"/>
            <p14:sldId id="425"/>
            <p14:sldId id="426"/>
            <p14:sldId id="427"/>
            <p14:sldId id="428"/>
            <p14:sldId id="429"/>
            <p14:sldId id="430"/>
            <p14:sldId id="431"/>
            <p14:sldId id="326"/>
            <p14:sldId id="432"/>
            <p14:sldId id="435"/>
            <p14:sldId id="436"/>
            <p14:sldId id="437"/>
            <p14:sldId id="438"/>
            <p14:sldId id="439"/>
            <p14:sldId id="440"/>
            <p14:sldId id="441"/>
            <p14:sldId id="443"/>
            <p14:sldId id="444"/>
            <p14:sldId id="445"/>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02/10/2024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C314AAB-9A02-4B57-B46C-52C3816D8374}" type="slidenum">
              <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710691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43184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1321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7210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73812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24117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42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47404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469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4348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7080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197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043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76830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8670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099401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descr="A picture containing text, screenshot, businesscard, design&#10;&#10;Description automatically generated">
            <a:extLst>
              <a:ext uri="{FF2B5EF4-FFF2-40B4-BE49-F238E27FC236}">
                <a16:creationId xmlns:a16="http://schemas.microsoft.com/office/drawing/2014/main" id="{FE8BF2A2-CCD0-4BA8-71FF-D18818DAB61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92247484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7613339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hyperlink" Target="mailto:f.chester@uwtsd.ac.uk" TargetMode="External"/><Relationship Id="rId2" Type="http://schemas.openxmlformats.org/officeDocument/2006/relationships/hyperlink" Target="mailto:doconno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fontScale="92500"/>
          </a:bodyPr>
          <a:lstStyle/>
          <a:p>
            <a:pPr marL="0" indent="0">
              <a:buNone/>
            </a:pPr>
            <a:r>
              <a:rPr lang="en-GB" sz="2800" b="1" dirty="0"/>
              <a:t>ECYW4006C – </a:t>
            </a:r>
            <a:r>
              <a:rPr lang="en-GB" sz="2800" b="1" dirty="0" err="1"/>
              <a:t>Arfer</a:t>
            </a:r>
            <a:r>
              <a:rPr lang="en-GB" sz="2800" b="1" dirty="0"/>
              <a:t> Gwaith Ieuenctid 1: </a:t>
            </a:r>
            <a:r>
              <a:rPr lang="en-GB" sz="2800" b="1" dirty="0" err="1"/>
              <a:t>paratoi’r</a:t>
            </a:r>
            <a:r>
              <a:rPr lang="en-GB" sz="2800" b="1" dirty="0"/>
              <a:t> </a:t>
            </a:r>
            <a:r>
              <a:rPr lang="en-GB" sz="2800" b="1" dirty="0" err="1"/>
              <a:t>gweithlu</a:t>
            </a:r>
            <a:endParaRPr lang="en-GB" sz="2800" b="1" dirty="0"/>
          </a:p>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pPr marL="0" indent="0">
              <a:buNone/>
            </a:pPr>
            <a:r>
              <a:rPr lang="es-ES" dirty="0" err="1"/>
              <a:t>Rhan</a:t>
            </a:r>
            <a:r>
              <a:rPr lang="es-ES" dirty="0"/>
              <a:t> 2: </a:t>
            </a:r>
            <a:r>
              <a:rPr lang="es-ES" dirty="0" err="1"/>
              <a:t>Dysgu</a:t>
            </a:r>
            <a:r>
              <a:rPr lang="es-ES" dirty="0"/>
              <a:t> ar </a:t>
            </a:r>
            <a:r>
              <a:rPr lang="es-ES" dirty="0" err="1"/>
              <a:t>Leoliad</a:t>
            </a:r>
            <a:endParaRPr lang="en-GB"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fontScale="92500"/>
          </a:bodyPr>
          <a:lstStyle/>
          <a:p>
            <a:pPr marL="0" indent="0">
              <a:buNone/>
            </a:pPr>
            <a:r>
              <a:rPr lang="en-GB" sz="2800" b="1" dirty="0">
                <a:solidFill>
                  <a:srgbClr val="0070C0"/>
                </a:solidFill>
              </a:rPr>
              <a:t>ECYW4006 – Youth Work Practice 1: Preparing the Workforce</a:t>
            </a:r>
          </a:p>
          <a:p>
            <a:pPr marL="0" indent="0">
              <a:buNone/>
            </a:pPr>
            <a:endParaRPr lang="en-GB" sz="2800" dirty="0">
              <a:solidFill>
                <a:srgbClr val="0070C0"/>
              </a:solidFill>
            </a:endParaRPr>
          </a:p>
          <a:p>
            <a:pPr marL="0" indent="0">
              <a:buNone/>
            </a:pPr>
            <a:r>
              <a:rPr lang="en-GB" sz="2800" dirty="0">
                <a:solidFill>
                  <a:srgbClr val="0070C0"/>
                </a:solidFill>
              </a:rPr>
              <a:t>Part 1: Exploring the Module and Understanding the Placement</a:t>
            </a:r>
          </a:p>
          <a:p>
            <a:pPr marL="0" indent="0">
              <a:buNone/>
            </a:pPr>
            <a:r>
              <a:rPr lang="en-GB" dirty="0">
                <a:solidFill>
                  <a:srgbClr val="0070C0"/>
                </a:solidFill>
              </a:rPr>
              <a:t>Part 2: Placement Learning</a:t>
            </a:r>
            <a:endParaRPr lang="en-GB" sz="2800" dirty="0">
              <a:solidFill>
                <a:srgbClr val="0070C0"/>
              </a:solidFill>
            </a:endParaRPr>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a:bodyPr>
          <a:lstStyle/>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a:bodyPr>
          <a:lstStyle/>
          <a:p>
            <a:pPr marL="0" indent="0">
              <a:buNone/>
            </a:pPr>
            <a:endParaRPr lang="en-GB" sz="2800" dirty="0">
              <a:solidFill>
                <a:srgbClr val="0070C0"/>
              </a:solidFill>
            </a:endParaRPr>
          </a:p>
          <a:p>
            <a:pPr marL="0" indent="0">
              <a:buNone/>
            </a:pPr>
            <a:r>
              <a:rPr lang="en-GB" sz="2800" dirty="0">
                <a:solidFill>
                  <a:srgbClr val="0070C0"/>
                </a:solidFill>
              </a:rPr>
              <a:t>Part 1: Exploring the Module and Understanding the Placement</a:t>
            </a:r>
          </a:p>
        </p:txBody>
      </p:sp>
    </p:spTree>
    <p:extLst>
      <p:ext uri="{BB962C8B-B14F-4D97-AF65-F5344CB8AC3E}">
        <p14:creationId xmlns:p14="http://schemas.microsoft.com/office/powerpoint/2010/main" val="311072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cy-GB" altLang="en-US" sz="3600" b="1" dirty="0">
                <a:latin typeface="Arial"/>
                <a:ea typeface="+mj-lt"/>
                <a:cs typeface="+mj-lt"/>
              </a:rPr>
              <a:t>Egwyddorion Cyntaf </a:t>
            </a:r>
            <a:br>
              <a:rPr lang="en-GB" altLang="en-US" sz="3600" b="1" dirty="0">
                <a:solidFill>
                  <a:srgbClr val="0070C0"/>
                </a:solidFill>
                <a:latin typeface="Arial"/>
                <a:ea typeface="+mj-lt"/>
                <a:cs typeface="+mj-lt"/>
              </a:rPr>
            </a:br>
            <a:r>
              <a:rPr lang="en-GB" altLang="en-US" sz="3600" b="1" dirty="0">
                <a:solidFill>
                  <a:srgbClr val="0070C0"/>
                </a:solidFill>
                <a:latin typeface="Arial"/>
                <a:ea typeface="+mj-lt"/>
                <a:cs typeface="+mj-lt"/>
              </a:rPr>
              <a:t>First Principles</a:t>
            </a:r>
            <a:endParaRPr lang="en-GB" altLang="en-US" sz="3600" b="1" dirty="0">
              <a:solidFill>
                <a:srgbClr val="0070C0"/>
              </a:solidFill>
              <a:latin typeface="Arial"/>
              <a:cs typeface="Arial"/>
            </a:endParaRPr>
          </a:p>
        </p:txBody>
      </p:sp>
      <p:sp>
        <p:nvSpPr>
          <p:cNvPr id="3" name="Content Placeholder 3">
            <a:extLst>
              <a:ext uri="{FF2B5EF4-FFF2-40B4-BE49-F238E27FC236}">
                <a16:creationId xmlns:a16="http://schemas.microsoft.com/office/drawing/2014/main" id="{85770F0D-124D-2937-30D4-D76D43908F99}"/>
              </a:ext>
            </a:extLst>
          </p:cNvPr>
          <p:cNvSpPr>
            <a:spLocks noGrp="1"/>
          </p:cNvSpPr>
          <p:nvPr>
            <p:ph sz="half" idx="1"/>
          </p:nvPr>
        </p:nvSpPr>
        <p:spPr/>
        <p:txBody>
          <a:bodyPr>
            <a:normAutofit fontScale="55000" lnSpcReduction="20000"/>
          </a:bodyPr>
          <a:lstStyle/>
          <a:p>
            <a:pPr marL="0" indent="0">
              <a:lnSpc>
                <a:spcPct val="120000"/>
              </a:lnSpc>
              <a:buFont typeface="Arial" panose="020B0604020202020204" pitchFamily="34" charset="0"/>
              <a:buNone/>
            </a:pPr>
            <a:r>
              <a:rPr lang="cy-GB" sz="2900" dirty="0">
                <a:latin typeface="Arial" panose="020B0604020202020204" pitchFamily="34" charset="0"/>
                <a:ea typeface="Verdana" panose="020B0604030504040204" pitchFamily="34" charset="0"/>
                <a:cs typeface="Arial" panose="020B0604020202020204" pitchFamily="34" charset="0"/>
              </a:rPr>
              <a:t>Mae amrywiaeth o ddogfennau i'ch helpu i ddod o hyd i'ch hun fel myfyriwr ymchwilydd ar y rhaglen hon. Mae'r ddolen isod yn benodol i chi a'r brifysgol. Mae dogfennau eraill yn enghreifftiau o ganllawiau disgyblaeth-benodol sydd ar gael i chi, bydd eraill...</a:t>
            </a:r>
          </a:p>
          <a:p>
            <a:pPr marL="0" indent="0">
              <a:buFont typeface="Arial" panose="020B0604020202020204" pitchFamily="34" charset="0"/>
              <a:buNone/>
            </a:pPr>
            <a:endParaRPr lang="cy-GB" dirty="0">
              <a:latin typeface="Arial" panose="020B0604020202020204" pitchFamily="34" charset="0"/>
              <a:ea typeface="Verdana" panose="020B0604030504040204" pitchFamily="34" charset="0"/>
              <a:cs typeface="Arial" panose="020B0604020202020204" pitchFamily="34" charset="0"/>
            </a:endParaRP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Egwyddorion a Dibenion Gwaith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Cod Moeseg Galwedigaethol ar gyfer y Gwasanaeth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Mae copïau o’r rhain ar Moodle</a:t>
            </a:r>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dirty="0"/>
          </a:p>
        </p:txBody>
      </p:sp>
      <p:sp>
        <p:nvSpPr>
          <p:cNvPr id="5" name="Content Placeholder 2">
            <a:extLst>
              <a:ext uri="{FF2B5EF4-FFF2-40B4-BE49-F238E27FC236}">
                <a16:creationId xmlns:a16="http://schemas.microsoft.com/office/drawing/2014/main" id="{1D198CB0-1DCA-7977-C14A-3D71DCE688D8}"/>
              </a:ext>
            </a:extLst>
          </p:cNvPr>
          <p:cNvSpPr txBox="1">
            <a:spLocks/>
          </p:cNvSpPr>
          <p:nvPr/>
        </p:nvSpPr>
        <p:spPr>
          <a:xfrm>
            <a:off x="4572000" y="1825624"/>
            <a:ext cx="3943350" cy="41544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None/>
              <a:tabLst/>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There are a range of documents to help you locate yourself as a student researcher on this programme. The first two links below are specific to you and the university.  Other documents are examples of discipline specific guidance available to you, there will be others…</a:t>
            </a:r>
          </a:p>
          <a:p>
            <a:pPr marL="0" marR="0" lvl="0" indent="0" algn="l" defTabSz="914400" rtl="0" eaLnBrk="1" fontAlgn="auto" latinLnBrk="0" hangingPunct="1">
              <a:lnSpc>
                <a:spcPct val="100000"/>
              </a:lnSpc>
              <a:spcBef>
                <a:spcPts val="1000"/>
              </a:spcBef>
              <a:spcAft>
                <a:spcPts val="0"/>
              </a:spcAft>
              <a:buClrTx/>
              <a:buSzTx/>
              <a:buNone/>
              <a:tabLst/>
              <a:defRPr/>
            </a:pPr>
            <a:endParaRPr kumimoji="0" lang="en-GB" sz="23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Youth Work in Wales: Principles and Purposes </a:t>
            </a:r>
          </a:p>
          <a:p>
            <a:pPr lvl="1">
              <a:lnSpc>
                <a:spcPct val="120000"/>
              </a:lnSpc>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Code of Occupational Ethics for the Youth Service in Wales</a:t>
            </a: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There are copies of these on Moodle</a:t>
            </a:r>
            <a:endPar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GB" dirty="0">
              <a:solidFill>
                <a:srgbClr val="0070C0"/>
              </a:solidFill>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26254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3D2B-5CE6-F5EE-F227-3F240AE87916}"/>
              </a:ext>
            </a:extLst>
          </p:cNvPr>
          <p:cNvSpPr>
            <a:spLocks noGrp="1"/>
          </p:cNvSpPr>
          <p:nvPr>
            <p:ph type="title"/>
          </p:nvPr>
        </p:nvSpPr>
        <p:spPr/>
        <p:txBody>
          <a:bodyPr/>
          <a:lstStyle/>
          <a:p>
            <a:br>
              <a:rPr lang="en-GB" dirty="0"/>
            </a:br>
            <a:r>
              <a:rPr lang="en-GB" b="1" dirty="0" err="1"/>
              <a:t>Wythnos</a:t>
            </a:r>
            <a:r>
              <a:rPr lang="en-GB" b="1" dirty="0"/>
              <a:t> 1			</a:t>
            </a:r>
            <a:r>
              <a:rPr lang="en-GB" b="1" dirty="0">
                <a:solidFill>
                  <a:srgbClr val="0070C0"/>
                </a:solidFill>
              </a:rPr>
              <a:t>Week 1</a:t>
            </a:r>
          </a:p>
        </p:txBody>
      </p:sp>
      <p:sp>
        <p:nvSpPr>
          <p:cNvPr id="3" name="Content Placeholder 2">
            <a:extLst>
              <a:ext uri="{FF2B5EF4-FFF2-40B4-BE49-F238E27FC236}">
                <a16:creationId xmlns:a16="http://schemas.microsoft.com/office/drawing/2014/main" id="{6397F662-8F44-1555-90FD-03F4081A49E1}"/>
              </a:ext>
            </a:extLst>
          </p:cNvPr>
          <p:cNvSpPr>
            <a:spLocks noGrp="1"/>
          </p:cNvSpPr>
          <p:nvPr>
            <p:ph sz="half" idx="1"/>
          </p:nvPr>
        </p:nvSpPr>
        <p:spPr/>
        <p:txBody>
          <a:bodyPr>
            <a:normAutofit fontScale="70000" lnSpcReduction="20000"/>
          </a:bodyPr>
          <a:lstStyle/>
          <a:p>
            <a:r>
              <a:rPr lang="en-GB" dirty="0"/>
              <a:t>Cyflwyniad a </a:t>
            </a:r>
            <a:r>
              <a:rPr lang="en-GB" dirty="0" err="1"/>
              <a:t>Throsolwg</a:t>
            </a:r>
            <a:r>
              <a:rPr lang="en-GB" dirty="0"/>
              <a:t> </a:t>
            </a:r>
            <a:r>
              <a:rPr lang="en-GB" dirty="0" err="1"/>
              <a:t>o'r</a:t>
            </a:r>
            <a:r>
              <a:rPr lang="en-GB" dirty="0"/>
              <a:t> </a:t>
            </a:r>
            <a:r>
              <a:rPr lang="en-GB" dirty="0" err="1"/>
              <a:t>Modiwl</a:t>
            </a:r>
            <a:endParaRPr lang="en-GB" dirty="0"/>
          </a:p>
          <a:p>
            <a:r>
              <a:rPr lang="en-GB" dirty="0" err="1"/>
              <a:t>Asesiadau</a:t>
            </a:r>
            <a:r>
              <a:rPr lang="en-GB" dirty="0"/>
              <a:t> a </a:t>
            </a:r>
            <a:r>
              <a:rPr lang="en-GB" dirty="0" err="1"/>
              <a:t>Dyddiad</a:t>
            </a:r>
            <a:r>
              <a:rPr lang="en-GB" dirty="0"/>
              <a:t> </a:t>
            </a:r>
            <a:r>
              <a:rPr lang="en-GB" dirty="0" err="1"/>
              <a:t>Cyflwyno</a:t>
            </a:r>
            <a:endParaRPr lang="en-GB" dirty="0"/>
          </a:p>
          <a:p>
            <a:r>
              <a:rPr lang="en-GB" dirty="0" err="1"/>
              <a:t>Cyflwyniad</a:t>
            </a:r>
            <a:r>
              <a:rPr lang="en-GB" dirty="0"/>
              <a:t> </a:t>
            </a:r>
            <a:r>
              <a:rPr lang="en-GB" dirty="0" err="1"/>
              <a:t>i'r</a:t>
            </a:r>
            <a:r>
              <a:rPr lang="en-GB" dirty="0"/>
              <a:t> </a:t>
            </a:r>
            <a:r>
              <a:rPr lang="en-GB" dirty="0" err="1"/>
              <a:t>Canllawiau</a:t>
            </a:r>
            <a:r>
              <a:rPr lang="en-GB" dirty="0"/>
              <a:t> Gwaith </a:t>
            </a:r>
            <a:r>
              <a:rPr lang="en-GB" dirty="0" err="1"/>
              <a:t>Maes</a:t>
            </a:r>
            <a:endParaRPr lang="en-GB" dirty="0"/>
          </a:p>
          <a:p>
            <a:r>
              <a:rPr lang="en-GB" dirty="0" err="1"/>
              <a:t>Cyflwyniad</a:t>
            </a:r>
            <a:r>
              <a:rPr lang="en-GB" dirty="0"/>
              <a:t> </a:t>
            </a:r>
            <a:r>
              <a:rPr lang="en-GB" dirty="0" err="1"/>
              <a:t>i'r</a:t>
            </a:r>
            <a:r>
              <a:rPr lang="en-GB" dirty="0"/>
              <a:t> </a:t>
            </a:r>
            <a:r>
              <a:rPr lang="en-GB" dirty="0" err="1"/>
              <a:t>Safonau</a:t>
            </a:r>
            <a:r>
              <a:rPr lang="en-GB" dirty="0"/>
              <a:t> </a:t>
            </a:r>
            <a:r>
              <a:rPr lang="en-GB" dirty="0" err="1"/>
              <a:t>Galwedigaethol</a:t>
            </a:r>
            <a:r>
              <a:rPr lang="en-GB" dirty="0"/>
              <a:t> </a:t>
            </a:r>
            <a:r>
              <a:rPr lang="en-GB" dirty="0" err="1"/>
              <a:t>Cenedlaethol</a:t>
            </a:r>
            <a:endParaRPr lang="en-GB" dirty="0"/>
          </a:p>
          <a:p>
            <a:r>
              <a:rPr lang="en-GB" dirty="0" err="1"/>
              <a:t>Ystyriaethau</a:t>
            </a:r>
            <a:r>
              <a:rPr lang="en-GB" dirty="0"/>
              <a:t> </a:t>
            </a:r>
            <a:r>
              <a:rPr lang="en-GB" dirty="0" err="1"/>
              <a:t>Pwysig</a:t>
            </a:r>
            <a:endParaRPr lang="en-GB" dirty="0"/>
          </a:p>
          <a:p>
            <a:r>
              <a:rPr lang="en-GB" dirty="0" err="1"/>
              <a:t>Tasgau</a:t>
            </a:r>
            <a:r>
              <a:rPr lang="en-GB" dirty="0"/>
              <a:t> </a:t>
            </a:r>
            <a:r>
              <a:rPr lang="en-GB" dirty="0" err="1"/>
              <a:t>Unigol</a:t>
            </a:r>
            <a:r>
              <a:rPr lang="en-GB" dirty="0"/>
              <a:t> ac </a:t>
            </a:r>
            <a:r>
              <a:rPr lang="en-GB" dirty="0" err="1"/>
              <a:t>Astudiaeth</a:t>
            </a:r>
            <a:r>
              <a:rPr lang="en-GB" dirty="0"/>
              <a:t> dan </a:t>
            </a:r>
            <a:r>
              <a:rPr lang="en-GB" dirty="0" err="1"/>
              <a:t>Gyfarwyddyd</a:t>
            </a:r>
            <a:r>
              <a:rPr lang="en-GB" dirty="0"/>
              <a:t> </a:t>
            </a:r>
            <a:r>
              <a:rPr lang="en-GB" dirty="0" err="1"/>
              <a:t>i</a:t>
            </a:r>
            <a:r>
              <a:rPr lang="en-GB" dirty="0"/>
              <a:t> </a:t>
            </a:r>
            <a:r>
              <a:rPr lang="en-GB" dirty="0" err="1"/>
              <a:t>atgyfnerthu'r</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0FBF9328-A0EE-FBAC-70A4-23B7FDA76752}"/>
              </a:ext>
            </a:extLst>
          </p:cNvPr>
          <p:cNvSpPr>
            <a:spLocks noGrp="1"/>
          </p:cNvSpPr>
          <p:nvPr>
            <p:ph sz="half" idx="2"/>
          </p:nvPr>
        </p:nvSpPr>
        <p:spPr/>
        <p:txBody>
          <a:bodyPr>
            <a:normAutofit fontScale="70000" lnSpcReduction="20000"/>
          </a:bodyPr>
          <a:lstStyle/>
          <a:p>
            <a:pPr lvl="1"/>
            <a:r>
              <a:rPr lang="en-GB" sz="3000" dirty="0">
                <a:solidFill>
                  <a:schemeClr val="accent5">
                    <a:lumMod val="75000"/>
                  </a:schemeClr>
                </a:solidFill>
              </a:rPr>
              <a:t>Introduction and Module Overview</a:t>
            </a:r>
          </a:p>
          <a:p>
            <a:pPr lvl="1"/>
            <a:r>
              <a:rPr lang="en-GB" sz="3000" dirty="0">
                <a:solidFill>
                  <a:schemeClr val="accent5">
                    <a:lumMod val="75000"/>
                  </a:schemeClr>
                </a:solidFill>
              </a:rPr>
              <a:t>Assessments and Submission date</a:t>
            </a:r>
          </a:p>
          <a:p>
            <a:pPr lvl="1"/>
            <a:r>
              <a:rPr lang="en-GB" sz="3000" dirty="0">
                <a:solidFill>
                  <a:schemeClr val="accent5">
                    <a:lumMod val="75000"/>
                  </a:schemeClr>
                </a:solidFill>
              </a:rPr>
              <a:t>An introduction to the Fieldwork Guidelines</a:t>
            </a:r>
          </a:p>
          <a:p>
            <a:pPr lvl="1"/>
            <a:r>
              <a:rPr lang="en-GB" sz="3000" dirty="0">
                <a:solidFill>
                  <a:schemeClr val="accent5">
                    <a:lumMod val="75000"/>
                  </a:schemeClr>
                </a:solidFill>
              </a:rPr>
              <a:t>An Introduction to the National Occupational Standards</a:t>
            </a:r>
          </a:p>
          <a:p>
            <a:pPr lvl="1"/>
            <a:r>
              <a:rPr lang="en-GB" sz="3000" dirty="0">
                <a:solidFill>
                  <a:schemeClr val="accent5">
                    <a:lumMod val="75000"/>
                  </a:schemeClr>
                </a:solidFill>
              </a:rPr>
              <a:t>Important Considerations</a:t>
            </a:r>
          </a:p>
          <a:p>
            <a:pPr lvl="1"/>
            <a:r>
              <a:rPr lang="en-GB" sz="3000" dirty="0">
                <a:solidFill>
                  <a:schemeClr val="accent5">
                    <a:lumMod val="75000"/>
                  </a:schemeClr>
                </a:solidFill>
              </a:rPr>
              <a:t>Individual Tasks and Directed Study to reinforce the learning.</a:t>
            </a:r>
          </a:p>
          <a:p>
            <a:endParaRPr lang="en-GB" dirty="0">
              <a:solidFill>
                <a:schemeClr val="accent5">
                  <a:lumMod val="75000"/>
                </a:schemeClr>
              </a:solidFill>
            </a:endParaRPr>
          </a:p>
        </p:txBody>
      </p:sp>
    </p:spTree>
    <p:extLst>
      <p:ext uri="{BB962C8B-B14F-4D97-AF65-F5344CB8AC3E}">
        <p14:creationId xmlns:p14="http://schemas.microsoft.com/office/powerpoint/2010/main" val="2163237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C40B-E164-F9D7-FD71-A423E0CADFEA}"/>
              </a:ext>
            </a:extLst>
          </p:cNvPr>
          <p:cNvSpPr>
            <a:spLocks noGrp="1"/>
          </p:cNvSpPr>
          <p:nvPr>
            <p:ph type="title"/>
          </p:nvPr>
        </p:nvSpPr>
        <p:spPr/>
        <p:txBody>
          <a:bodyPr/>
          <a:lstStyle/>
          <a:p>
            <a:r>
              <a:rPr lang="en-GB" b="1" dirty="0"/>
              <a:t>Nod y </a:t>
            </a:r>
            <a:r>
              <a:rPr lang="en-GB" b="1" dirty="0" err="1"/>
              <a:t>Modiwl</a:t>
            </a:r>
            <a:r>
              <a:rPr lang="en-GB" b="1" dirty="0"/>
              <a:t>	   </a:t>
            </a:r>
            <a:r>
              <a:rPr lang="en-GB" b="1" dirty="0">
                <a:solidFill>
                  <a:srgbClr val="0070C0"/>
                </a:solidFill>
              </a:rPr>
              <a:t>Module Aim</a:t>
            </a:r>
          </a:p>
        </p:txBody>
      </p:sp>
      <p:sp>
        <p:nvSpPr>
          <p:cNvPr id="3" name="Content Placeholder 2">
            <a:extLst>
              <a:ext uri="{FF2B5EF4-FFF2-40B4-BE49-F238E27FC236}">
                <a16:creationId xmlns:a16="http://schemas.microsoft.com/office/drawing/2014/main" id="{D520315F-DD8B-9309-2018-C16E2A79ED5A}"/>
              </a:ext>
            </a:extLst>
          </p:cNvPr>
          <p:cNvSpPr>
            <a:spLocks noGrp="1"/>
          </p:cNvSpPr>
          <p:nvPr>
            <p:ph sz="half" idx="1"/>
          </p:nvPr>
        </p:nvSpPr>
        <p:spPr/>
        <p:txBody>
          <a:bodyPr>
            <a:normAutofit fontScale="70000" lnSpcReduction="20000"/>
          </a:bodyPr>
          <a:lstStyle/>
          <a:p>
            <a:pPr>
              <a:lnSpc>
                <a:spcPct val="120000"/>
              </a:lnSpc>
            </a:pPr>
            <a:r>
              <a:rPr lang="cy-GB" sz="2900" dirty="0">
                <a:effectLst/>
                <a:latin typeface="Arial" panose="020B0604020202020204" pitchFamily="34" charset="0"/>
                <a:ea typeface="Times New Roman" panose="02020603050405020304" pitchFamily="18" charset="0"/>
                <a:cs typeface="Arial" panose="020B0604020202020204" pitchFamily="34" charset="0"/>
              </a:rPr>
              <a:t>Rhoi i fyfyrwyr ddealltwriaeth o’r prif ymagweddau ac arferion sy’n cysylltu theori ac arfer Gwaith Ieuenctid a Chymuned, gyda’r cyfle i ddatblygu sgiliau, gwybodaeth a dealltwriaeth gwaith ieuenctid myfyrwyr o fewn lleoliad 200 awr priodol</a:t>
            </a:r>
            <a:endParaRPr lang="en-GB" sz="29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pP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D4202C4-57DF-AE27-8ECB-3DBC160BBE62}"/>
              </a:ext>
            </a:extLst>
          </p:cNvPr>
          <p:cNvSpPr>
            <a:spLocks noGrp="1"/>
          </p:cNvSpPr>
          <p:nvPr>
            <p:ph sz="half" idx="2"/>
          </p:nvPr>
        </p:nvSpPr>
        <p:spPr/>
        <p:txBody>
          <a:bodyPr>
            <a:normAutofit fontScale="70000" lnSpcReduction="20000"/>
          </a:bodyPr>
          <a:lstStyle/>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86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209A-F7CD-5E8D-7FE8-196B27702EC4}"/>
              </a:ext>
            </a:extLst>
          </p:cNvPr>
          <p:cNvSpPr>
            <a:spLocks noGrp="1"/>
          </p:cNvSpPr>
          <p:nvPr>
            <p:ph type="title"/>
          </p:nvPr>
        </p:nvSpPr>
        <p:spPr>
          <a:xfrm>
            <a:off x="628650" y="365125"/>
            <a:ext cx="8263830" cy="1325563"/>
          </a:xfrm>
        </p:spPr>
        <p:txBody>
          <a:bodyPr>
            <a:normAutofit/>
          </a:bodyPr>
          <a:lstStyle/>
          <a:p>
            <a:r>
              <a:rPr lang="en-GB" sz="4000" b="1" dirty="0" err="1"/>
              <a:t>Deilliannau</a:t>
            </a:r>
            <a:r>
              <a:rPr lang="en-GB" sz="4000" b="1" dirty="0"/>
              <a:t> </a:t>
            </a:r>
            <a:r>
              <a:rPr lang="en-GB" sz="4000" b="1" dirty="0" err="1"/>
              <a:t>dysgu</a:t>
            </a:r>
            <a:r>
              <a:rPr lang="en-GB" sz="4000" b="1" dirty="0"/>
              <a:t> 	</a:t>
            </a:r>
            <a:r>
              <a:rPr lang="en-GB" sz="4000" b="1" dirty="0">
                <a:solidFill>
                  <a:srgbClr val="0070C0"/>
                </a:solidFill>
              </a:rPr>
              <a:t>Learning outcomes</a:t>
            </a:r>
          </a:p>
        </p:txBody>
      </p:sp>
      <p:sp>
        <p:nvSpPr>
          <p:cNvPr id="3" name="Content Placeholder 2">
            <a:extLst>
              <a:ext uri="{FF2B5EF4-FFF2-40B4-BE49-F238E27FC236}">
                <a16:creationId xmlns:a16="http://schemas.microsoft.com/office/drawing/2014/main" id="{F63FF038-C095-6752-80E7-4D9FF6C734F7}"/>
              </a:ext>
            </a:extLst>
          </p:cNvPr>
          <p:cNvSpPr>
            <a:spLocks noGrp="1"/>
          </p:cNvSpPr>
          <p:nvPr>
            <p:ph sz="half" idx="1"/>
          </p:nvPr>
        </p:nvSpPr>
        <p:spPr/>
        <p:txBody>
          <a:bodyPr>
            <a:noAutofit/>
          </a:bodyPr>
          <a:lstStyle/>
          <a:p>
            <a:pPr marL="0" indent="0" algn="just" hangingPunct="0">
              <a:lnSpc>
                <a:spcPct val="100000"/>
              </a:lnSpc>
              <a:spcAft>
                <a:spcPts val="1000"/>
              </a:spcAft>
              <a:buNone/>
            </a:pPr>
            <a:r>
              <a:rPr lang="cy-GB" sz="1200" dirty="0">
                <a:effectLst/>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Gwblhau lleoliad 200 awr yn llwyddiannus yn unol ag egwyddorion a gwerthoedd gwaith ieuenctid.</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Ymgysylltu ag adfyfyrio ac arfer dan oruchwyliaeth.</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Dechrau adnabod anghenion datblygu pobl ifanc mewn cymunedau ac ymatebion sy’n gysylltiedig â gwaith ieuenctid yn y sectorau gwirfoddol ac a gynhelir.</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Trefnu eu gwybodaeth a’r hyn maent wedi’i ddysgu drwy ddefnyddio amrywiaeth o adnoddau gwybodaeth, cyflwyno’u gwaith ar lefel briodol ac adfyfyrio ar y sgiliau llythrennedd cynaliadwy maent wedi’u datblygu.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A060D82-BB4B-51B9-9465-F3A188B0EB9C}"/>
              </a:ext>
            </a:extLst>
          </p:cNvPr>
          <p:cNvSpPr>
            <a:spLocks noGrp="1"/>
          </p:cNvSpPr>
          <p:nvPr>
            <p:ph sz="half" idx="2"/>
          </p:nvPr>
        </p:nvSpPr>
        <p:spPr/>
        <p:txBody>
          <a:bodyPr>
            <a:normAutofit fontScale="55000" lnSpcReduction="20000"/>
          </a:bodyPr>
          <a:lstStyle/>
          <a:p>
            <a:pPr marL="0" indent="0" fontAlgn="base" hangingPunct="0">
              <a:lnSpc>
                <a:spcPct val="120000"/>
              </a:lnSpc>
              <a:buNone/>
            </a:pPr>
            <a:r>
              <a:rPr lang="en-GB" sz="2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sz="2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Successfully complete a 200 hour placement in accordance with the principles and values of youth work. </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Engage in reflection and supervised practice.</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Begin to identify the development needs of young people in communities and responses associated of youth work in the voluntary and maintained sectors.</a:t>
            </a:r>
          </a:p>
          <a:p>
            <a:pPr fontAlgn="base" hangingPunct="0">
              <a:lnSpc>
                <a:spcPct val="120000"/>
              </a:lnSpc>
            </a:pPr>
            <a:r>
              <a:rPr lang="en-GB" sz="2200" dirty="0">
                <a:solidFill>
                  <a:srgbClr val="0070C0"/>
                </a:solidFill>
                <a:latin typeface="Arial" panose="020B0604020202020204" pitchFamily="34" charset="0"/>
                <a:cs typeface="Arial" panose="020B0604020202020204" pitchFamily="34" charset="0"/>
              </a:rPr>
              <a:t>Organise their knowledge and learning through use of a range of information resources, and present their work at the appropriate level, and reflect upon sustainable literacy skills developed.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9851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CF703-D18F-5B96-18FB-3644A875CB32}"/>
              </a:ext>
            </a:extLst>
          </p:cNvPr>
          <p:cNvSpPr>
            <a:spLocks noGrp="1"/>
          </p:cNvSpPr>
          <p:nvPr>
            <p:ph type="title"/>
          </p:nvPr>
        </p:nvSpPr>
        <p:spPr>
          <a:xfrm>
            <a:off x="628650" y="365125"/>
            <a:ext cx="8263830" cy="1325563"/>
          </a:xfrm>
        </p:spPr>
        <p:txBody>
          <a:bodyPr>
            <a:normAutofit/>
          </a:bodyPr>
          <a:lstStyle/>
          <a:p>
            <a:r>
              <a:rPr lang="en-GB" sz="4000" b="1" dirty="0" err="1"/>
              <a:t>Cynnwys</a:t>
            </a:r>
            <a:r>
              <a:rPr lang="en-GB" sz="4000" b="1" dirty="0"/>
              <a:t> </a:t>
            </a:r>
            <a:r>
              <a:rPr lang="en-GB" sz="4000" b="1" dirty="0" err="1"/>
              <a:t>Dangosol</a:t>
            </a:r>
            <a:r>
              <a:rPr lang="en-GB" sz="4000" b="1" dirty="0"/>
              <a:t>   </a:t>
            </a:r>
            <a:r>
              <a:rPr lang="en-GB" sz="4000" b="1" dirty="0">
                <a:solidFill>
                  <a:srgbClr val="0070C0"/>
                </a:solidFill>
              </a:rPr>
              <a:t>Indicative Content</a:t>
            </a:r>
          </a:p>
        </p:txBody>
      </p:sp>
      <p:sp>
        <p:nvSpPr>
          <p:cNvPr id="3" name="Content Placeholder 2">
            <a:extLst>
              <a:ext uri="{FF2B5EF4-FFF2-40B4-BE49-F238E27FC236}">
                <a16:creationId xmlns:a16="http://schemas.microsoft.com/office/drawing/2014/main" id="{6A721E14-0DEE-CBE9-27F5-3D2368C4D9A6}"/>
              </a:ext>
            </a:extLst>
          </p:cNvPr>
          <p:cNvSpPr>
            <a:spLocks noGrp="1"/>
          </p:cNvSpPr>
          <p:nvPr>
            <p:ph sz="half" idx="1"/>
          </p:nvPr>
        </p:nvSpPr>
        <p:spPr>
          <a:xfrm>
            <a:off x="628650" y="1825624"/>
            <a:ext cx="3867150" cy="4123655"/>
          </a:xfrm>
        </p:spPr>
        <p:txBody>
          <a:bodyPr>
            <a:noAutofit/>
          </a:bodyPr>
          <a:lstStyle/>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Sut i baratoi ar gyfer lleoliad, yn cynnwys adnabod ffynonellau cymorth, pwysigrwydd gweithio o fewn polisïau a gweithdrefnau cyfredol (diogelu ac amddiffyn plant ac iechyd a diogelwch yn y gwaith er enghraifft).</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Pwysigrwydd arddangos egwyddorion a gwerthoedd priodol o fewn gwaith ieuenctid a chymuned.</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Deall ffurfiau ar oruchwyliaeth a phwysigrwydd ymgymryd â goruchwyliaeth er mwyn dysgu a gwella arfer.</a:t>
            </a:r>
          </a:p>
          <a:p>
            <a:pPr marL="342900" lvl="0" indent="-342900" hangingPunct="0">
              <a:lnSpc>
                <a:spcPct val="120000"/>
              </a:lnSpc>
              <a:spcBef>
                <a:spcPts val="600"/>
              </a:spcBef>
              <a:spcAft>
                <a:spcPts val="600"/>
              </a:spcAft>
              <a:buFont typeface="Symbol" panose="05050102010706020507" pitchFamily="18" charset="2"/>
              <a:buChar char=""/>
              <a:tabLst>
                <a:tab pos="457200" algn="l"/>
              </a:tabLst>
            </a:pPr>
            <a:r>
              <a:rPr lang="cy-GB" sz="1300" dirty="0">
                <a:effectLst/>
                <a:latin typeface="Arial" panose="020B0604020202020204" pitchFamily="34" charset="0"/>
                <a:ea typeface="Times New Roman" panose="02020603050405020304" pitchFamily="18" charset="0"/>
                <a:cs typeface="Arial" panose="020B0604020202020204" pitchFamily="34" charset="0"/>
              </a:rPr>
              <a:t>Deall arfer adfyfyriol a’r broses o gynllunio datblygiad proffesiynol.</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037BB1D6-FF5D-B512-B67B-3A68DBD1F823}"/>
              </a:ext>
            </a:extLst>
          </p:cNvPr>
          <p:cNvSpPr>
            <a:spLocks noGrp="1"/>
          </p:cNvSpPr>
          <p:nvPr>
            <p:ph sz="half" idx="2"/>
          </p:nvPr>
        </p:nvSpPr>
        <p:spPr/>
        <p:txBody>
          <a:bodyPr>
            <a:normAutofit fontScale="47500" lnSpcReduction="20000"/>
          </a:bodyPr>
          <a:lstStyle/>
          <a:p>
            <a:pPr lvl="0"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How to prepare for placement including identifying sources of support, the importance of working within existing policies and procedures (safeguarding and child protection and health and safety at work for example). </a:t>
            </a:r>
          </a:p>
          <a:p>
            <a:pPr lvl="0"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The importance of demonstrating appropriate principles and values within Youth and Community Work.</a:t>
            </a:r>
          </a:p>
          <a:p>
            <a:pPr>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Understanding forms of supervision and the importance of engaging in supervision for learning and improving practice.</a:t>
            </a:r>
          </a:p>
          <a:p>
            <a:pPr fontAlgn="base" hangingPunct="0">
              <a:lnSpc>
                <a:spcPct val="120000"/>
              </a:lnSpc>
              <a:spcBef>
                <a:spcPts val="600"/>
              </a:spcBef>
              <a:spcAft>
                <a:spcPts val="600"/>
              </a:spcAft>
            </a:pPr>
            <a:r>
              <a:rPr lang="en-GB" dirty="0">
                <a:solidFill>
                  <a:schemeClr val="accent5">
                    <a:lumMod val="75000"/>
                  </a:schemeClr>
                </a:solidFill>
                <a:latin typeface="Arial" panose="020B0604020202020204" pitchFamily="34" charset="0"/>
                <a:cs typeface="Arial" panose="020B0604020202020204" pitchFamily="34" charset="0"/>
              </a:rPr>
              <a:t>Understanding reflective practice and the process of professional development planning</a:t>
            </a:r>
          </a:p>
          <a:p>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9227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5748D-7D53-5D4A-1B8E-BF9DDABB8ACB}"/>
              </a:ext>
            </a:extLst>
          </p:cNvPr>
          <p:cNvSpPr>
            <a:spLocks noGrp="1"/>
          </p:cNvSpPr>
          <p:nvPr>
            <p:ph type="title"/>
          </p:nvPr>
        </p:nvSpPr>
        <p:spPr>
          <a:xfrm>
            <a:off x="628650" y="365125"/>
            <a:ext cx="8407846" cy="1325563"/>
          </a:xfrm>
        </p:spPr>
        <p:txBody>
          <a:bodyPr>
            <a:normAutofit/>
          </a:bodyPr>
          <a:lstStyle/>
          <a:p>
            <a:r>
              <a:rPr lang="en-GB" sz="4000" b="1" dirty="0" err="1"/>
              <a:t>Cynnwys</a:t>
            </a:r>
            <a:r>
              <a:rPr lang="en-GB" sz="4000" b="1" dirty="0"/>
              <a:t> </a:t>
            </a:r>
            <a:r>
              <a:rPr lang="en-GB" sz="4000" b="1" dirty="0" err="1"/>
              <a:t>Dangosol</a:t>
            </a:r>
            <a:r>
              <a:rPr lang="en-GB" sz="4000" b="1" dirty="0"/>
              <a:t>    </a:t>
            </a:r>
            <a:r>
              <a:rPr lang="en-GB" sz="4000" b="1" dirty="0">
                <a:solidFill>
                  <a:srgbClr val="0070C0"/>
                </a:solidFill>
              </a:rPr>
              <a:t>Indicative Content</a:t>
            </a:r>
          </a:p>
        </p:txBody>
      </p:sp>
      <p:sp>
        <p:nvSpPr>
          <p:cNvPr id="3" name="Content Placeholder 2">
            <a:extLst>
              <a:ext uri="{FF2B5EF4-FFF2-40B4-BE49-F238E27FC236}">
                <a16:creationId xmlns:a16="http://schemas.microsoft.com/office/drawing/2014/main" id="{4BD21FA0-614E-8FEF-5631-A4AA8E776C69}"/>
              </a:ext>
            </a:extLst>
          </p:cNvPr>
          <p:cNvSpPr>
            <a:spLocks noGrp="1"/>
          </p:cNvSpPr>
          <p:nvPr>
            <p:ph sz="half" idx="1"/>
          </p:nvPr>
        </p:nvSpPr>
        <p:spPr/>
        <p:txBody>
          <a:bodyPr>
            <a:noAutofit/>
          </a:bodyPr>
          <a:lstStyle/>
          <a:p>
            <a:pPr algn="just" hangingPunct="0">
              <a:lnSpc>
                <a:spcPct val="115000"/>
              </a:lnSpc>
              <a:tabLst>
                <a:tab pos="457200" algn="l"/>
              </a:tabLst>
            </a:pPr>
            <a:r>
              <a:rPr lang="cy-GB" sz="1600" dirty="0">
                <a:effectLst/>
                <a:latin typeface="Arial" panose="020B0604020202020204" pitchFamily="34" charset="0"/>
                <a:ea typeface="Times New Roman" panose="02020603050405020304" pitchFamily="18" charset="0"/>
                <a:cs typeface="Arial" panose="020B0604020202020204" pitchFamily="34" charset="0"/>
              </a:rPr>
              <a:t>Dynodi, sefydlu a rheoli'ch ffiniau gyda phobl ifanc.</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600" dirty="0" err="1">
                <a:latin typeface="Arial" panose="020B0604020202020204" pitchFamily="34" charset="0"/>
                <a:cs typeface="Arial" panose="020B0604020202020204" pitchFamily="34" charset="0"/>
              </a:rPr>
              <a:t>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ymchwil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Gweithiwr</a:t>
            </a:r>
            <a:r>
              <a:rPr lang="en-GB" sz="1600" dirty="0">
                <a:latin typeface="Arial" panose="020B0604020202020204" pitchFamily="34" charset="0"/>
                <a:cs typeface="Arial" panose="020B0604020202020204" pitchFamily="34" charset="0"/>
              </a:rPr>
              <a:t> Ieuenctid a Chymuned.</a:t>
            </a:r>
          </a:p>
          <a:p>
            <a:r>
              <a:rPr lang="en-GB" sz="1600" dirty="0">
                <a:latin typeface="Arial" panose="020B0604020202020204" pitchFamily="34" charset="0"/>
                <a:cs typeface="Arial" panose="020B0604020202020204" pitchFamily="34" charset="0"/>
              </a:rPr>
              <a:t>Sut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annog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gweithgareddau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ieuenctid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galluogi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creadigrwydd</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arloesi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sector </a:t>
            </a:r>
            <a:r>
              <a:rPr lang="en-GB" sz="1600" dirty="0" err="1">
                <a:latin typeface="Arial" panose="020B0604020202020204" pitchFamily="34" charset="0"/>
                <a:cs typeface="Arial" panose="020B0604020202020204" pitchFamily="34" charset="0"/>
              </a:rPr>
              <a:t>gwirfoddol</a:t>
            </a:r>
            <a:r>
              <a:rPr lang="en-GB" sz="1600" dirty="0">
                <a:latin typeface="Arial" panose="020B0604020202020204" pitchFamily="34" charset="0"/>
                <a:cs typeface="Arial" panose="020B0604020202020204" pitchFamily="34" charset="0"/>
              </a:rPr>
              <a:t> ac a </a:t>
            </a:r>
            <a:r>
              <a:rPr lang="en-GB" sz="1600" dirty="0" err="1">
                <a:latin typeface="Arial" panose="020B0604020202020204" pitchFamily="34" charset="0"/>
                <a:cs typeface="Arial" panose="020B0604020202020204" pitchFamily="34" charset="0"/>
              </a:rPr>
              <a:t>gynhelir</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Deall </a:t>
            </a:r>
            <a:r>
              <a:rPr lang="en-GB" sz="1600" dirty="0" err="1">
                <a:latin typeface="Arial" panose="020B0604020202020204" pitchFamily="34" charset="0"/>
                <a:cs typeface="Arial" panose="020B0604020202020204" pitchFamily="34" charset="0"/>
              </a:rPr>
              <a:t>diben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sefydliad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lleoliad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rôl</a:t>
            </a:r>
            <a:r>
              <a:rPr lang="en-GB" sz="1600" dirty="0">
                <a:latin typeface="Arial" panose="020B0604020202020204" pitchFamily="34" charset="0"/>
                <a:cs typeface="Arial" panose="020B0604020202020204" pitchFamily="34" charset="0"/>
              </a:rPr>
              <a:t> yr </a:t>
            </a:r>
            <a:r>
              <a:rPr lang="en-GB" sz="1600" dirty="0" err="1">
                <a:latin typeface="Arial" panose="020B0604020202020204" pitchFamily="34" charset="0"/>
                <a:cs typeface="Arial" panose="020B0604020202020204" pitchFamily="34" charset="0"/>
              </a:rPr>
              <a:t>ymarferydd</a:t>
            </a:r>
            <a:r>
              <a:rPr lang="en-GB" sz="1600" dirty="0">
                <a:latin typeface="Arial" panose="020B0604020202020204" pitchFamily="34" charset="0"/>
                <a:cs typeface="Arial" panose="020B0604020202020204" pitchFamily="34" charset="0"/>
              </a:rPr>
              <a:t> o ran </a:t>
            </a:r>
            <a:r>
              <a:rPr lang="en-GB" sz="1600" dirty="0" err="1">
                <a:latin typeface="Arial" panose="020B0604020202020204" pitchFamily="34" charset="0"/>
                <a:cs typeface="Arial" panose="020B0604020202020204" pitchFamily="34" charset="0"/>
              </a:rPr>
              <a:t>cyfrannu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gyflwyno’r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weledigaeth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honno</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Deall a </a:t>
            </a:r>
            <a:r>
              <a:rPr lang="en-GB" sz="1600" dirty="0" err="1">
                <a:latin typeface="Arial" panose="020B0604020202020204" pitchFamily="34" charset="0"/>
                <a:cs typeface="Arial" panose="020B0604020202020204" pitchFamily="34" charset="0"/>
              </a:rPr>
              <a:t>gweithio</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fewn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gwybodaeth</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arbenigedd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cyfredol</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deall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pryd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drosglwyddo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gwybodaeth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briodol</a:t>
            </a:r>
            <a:r>
              <a:rPr lang="en-GB" sz="1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B5A7474-0868-AEF6-B176-C7B4A2EE6106}"/>
              </a:ext>
            </a:extLst>
          </p:cNvPr>
          <p:cNvSpPr>
            <a:spLocks noGrp="1"/>
          </p:cNvSpPr>
          <p:nvPr>
            <p:ph sz="half" idx="2"/>
          </p:nvPr>
        </p:nvSpPr>
        <p:spPr/>
        <p:txBody>
          <a:bodyPr>
            <a:noAutofit/>
          </a:bodyPr>
          <a:lstStyle/>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Identifying, establishing and managing ones boundaries with young people. </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Beginning research as a Youth and Community Worker. </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How to encourage youth work activities which enable creativity and innovation in the voluntary and maintained sector.</a:t>
            </a:r>
          </a:p>
          <a:p>
            <a:pPr fontAlgn="base" hangingPunct="0">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Understanding the purpose of the placement organisation and the role of the practitioner in contributing to delivering that vision.</a:t>
            </a:r>
          </a:p>
          <a:p>
            <a:pPr>
              <a:lnSpc>
                <a:spcPct val="100000"/>
              </a:lnSpc>
              <a:spcBef>
                <a:spcPts val="600"/>
              </a:spcBef>
              <a:buClr>
                <a:srgbClr val="727CA3"/>
              </a:buClr>
              <a:buSzPct val="76000"/>
              <a:defRPr/>
            </a:pPr>
            <a:r>
              <a:rPr kumimoji="0" lang="en-GB" sz="1550" b="0" i="0" u="none" strike="noStrike" kern="120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Understanding and working within ones existing knowledge and expertise and understanding when and how to pass on appropriate information</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989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3501-FCB8-4AA0-15B3-C06B21E4B1BB}"/>
              </a:ext>
            </a:extLst>
          </p:cNvPr>
          <p:cNvSpPr>
            <a:spLocks noGrp="1"/>
          </p:cNvSpPr>
          <p:nvPr>
            <p:ph type="title"/>
          </p:nvPr>
        </p:nvSpPr>
        <p:spPr/>
        <p:txBody>
          <a:bodyPr/>
          <a:lstStyle/>
          <a:p>
            <a:r>
              <a:rPr lang="en-GB" b="1" dirty="0" err="1"/>
              <a:t>Asesiad</a:t>
            </a:r>
            <a:r>
              <a:rPr lang="en-GB" b="1" dirty="0"/>
              <a:t>			  </a:t>
            </a:r>
            <a:r>
              <a:rPr lang="en-GB" b="1" dirty="0">
                <a:solidFill>
                  <a:srgbClr val="0070C0"/>
                </a:solidFill>
              </a:rPr>
              <a:t>Assessment</a:t>
            </a:r>
          </a:p>
        </p:txBody>
      </p:sp>
      <p:sp>
        <p:nvSpPr>
          <p:cNvPr id="3" name="Content Placeholder 2">
            <a:extLst>
              <a:ext uri="{FF2B5EF4-FFF2-40B4-BE49-F238E27FC236}">
                <a16:creationId xmlns:a16="http://schemas.microsoft.com/office/drawing/2014/main" id="{33F14540-7EDE-2029-3B0C-C1DF3B928983}"/>
              </a:ext>
            </a:extLst>
          </p:cNvPr>
          <p:cNvSpPr>
            <a:spLocks noGrp="1"/>
          </p:cNvSpPr>
          <p:nvPr>
            <p:ph sz="half" idx="1"/>
          </p:nvPr>
        </p:nvSpPr>
        <p:spPr/>
        <p:txBody>
          <a:bodyPr>
            <a:noAutofit/>
          </a:bodyPr>
          <a:lstStyle/>
          <a:p>
            <a:pPr marL="0" indent="0">
              <a:spcBef>
                <a:spcPts val="0"/>
              </a:spcBef>
              <a:buNone/>
            </a:pPr>
            <a:r>
              <a:rPr lang="en-GB" sz="1700" b="1" dirty="0" err="1"/>
              <a:t>Elfen</a:t>
            </a:r>
            <a:r>
              <a:rPr lang="en-GB" sz="1700" b="1" dirty="0"/>
              <a:t> 1 – 80% </a:t>
            </a:r>
          </a:p>
          <a:p>
            <a:pPr>
              <a:spcBef>
                <a:spcPts val="0"/>
              </a:spcBef>
            </a:pPr>
            <a:r>
              <a:rPr lang="en-GB" sz="1700" dirty="0"/>
              <a:t>Gwaith </a:t>
            </a:r>
            <a:r>
              <a:rPr lang="en-GB" sz="1700" dirty="0" err="1"/>
              <a:t>Cwrs</a:t>
            </a:r>
            <a:r>
              <a:rPr lang="en-GB" sz="1700" dirty="0"/>
              <a:t>: </a:t>
            </a:r>
            <a:r>
              <a:rPr lang="en-GB" sz="1700" dirty="0" err="1"/>
              <a:t>Cyfnodolyn</a:t>
            </a:r>
            <a:r>
              <a:rPr lang="en-GB" sz="1700" dirty="0"/>
              <a:t> </a:t>
            </a:r>
            <a:r>
              <a:rPr lang="en-GB" sz="1700" dirty="0" err="1"/>
              <a:t>Proffesiynol</a:t>
            </a:r>
            <a:r>
              <a:rPr lang="en-GB" sz="1700" dirty="0"/>
              <a:t> 3000 gair</a:t>
            </a:r>
          </a:p>
          <a:p>
            <a:pPr marL="0" indent="0">
              <a:spcBef>
                <a:spcPts val="0"/>
              </a:spcBef>
              <a:buNone/>
            </a:pPr>
            <a:endParaRPr lang="en-GB" sz="1700" dirty="0"/>
          </a:p>
          <a:p>
            <a:pPr marL="0" indent="0">
              <a:spcBef>
                <a:spcPts val="0"/>
              </a:spcBef>
              <a:buNone/>
            </a:pPr>
            <a:r>
              <a:rPr lang="en-GB" sz="1700" b="1" dirty="0" err="1"/>
              <a:t>Elfen</a:t>
            </a:r>
            <a:r>
              <a:rPr lang="en-GB" sz="1700" b="1" dirty="0"/>
              <a:t> 2 – 10% </a:t>
            </a:r>
          </a:p>
          <a:p>
            <a:pPr>
              <a:spcBef>
                <a:spcPts val="0"/>
              </a:spcBef>
            </a:pPr>
            <a:r>
              <a:rPr lang="en-GB" sz="1700" dirty="0" err="1"/>
              <a:t>Ymarferol</a:t>
            </a:r>
            <a:r>
              <a:rPr lang="en-GB" sz="1700" dirty="0"/>
              <a:t>: Adroddiad Mentor </a:t>
            </a:r>
            <a:r>
              <a:rPr lang="en-GB" sz="1700" dirty="0" err="1"/>
              <a:t>Dysgu</a:t>
            </a:r>
            <a:endParaRPr lang="en-GB" sz="1700" dirty="0"/>
          </a:p>
          <a:p>
            <a:pPr marL="0" indent="0">
              <a:spcBef>
                <a:spcPts val="0"/>
              </a:spcBef>
              <a:buNone/>
            </a:pPr>
            <a:endParaRPr lang="en-GB" sz="1700" dirty="0"/>
          </a:p>
          <a:p>
            <a:pPr marL="0" indent="0">
              <a:spcBef>
                <a:spcPts val="0"/>
              </a:spcBef>
              <a:buNone/>
            </a:pPr>
            <a:r>
              <a:rPr lang="en-GB" sz="1700" b="1" dirty="0" err="1"/>
              <a:t>Elfen</a:t>
            </a:r>
            <a:r>
              <a:rPr lang="en-GB" sz="1700" b="1" dirty="0"/>
              <a:t>  3 – 10% </a:t>
            </a:r>
          </a:p>
          <a:p>
            <a:pPr>
              <a:spcBef>
                <a:spcPts val="0"/>
              </a:spcBef>
            </a:pPr>
            <a:r>
              <a:rPr lang="en-GB" sz="1700" dirty="0" err="1"/>
              <a:t>Ymarferol</a:t>
            </a:r>
            <a:r>
              <a:rPr lang="en-GB" sz="1700" dirty="0"/>
              <a:t>: Adroddiad y Goruchwyliwr Gwaith Maes</a:t>
            </a:r>
          </a:p>
          <a:p>
            <a:endParaRPr lang="en-GB" sz="1700" dirty="0"/>
          </a:p>
          <a:p>
            <a:pPr marL="0" indent="0">
              <a:buNone/>
            </a:pPr>
            <a:r>
              <a:rPr lang="en-GB" sz="1700" b="1" dirty="0" err="1"/>
              <a:t>Cyflwyno</a:t>
            </a:r>
            <a:r>
              <a:rPr lang="en-GB" sz="1700" b="1" dirty="0"/>
              <a:t> </a:t>
            </a:r>
            <a:r>
              <a:rPr lang="en-GB" sz="1700" b="1" dirty="0" err="1"/>
              <a:t>ar</a:t>
            </a:r>
            <a:r>
              <a:rPr lang="en-GB" sz="1700" b="1" dirty="0"/>
              <a:t> neu </a:t>
            </a:r>
            <a:r>
              <a:rPr lang="en-GB" sz="1700" b="1" dirty="0" err="1"/>
              <a:t>cyn</a:t>
            </a:r>
            <a:r>
              <a:rPr lang="en-GB" sz="1700" b="1" dirty="0"/>
              <a:t>: 1 Mai 2025</a:t>
            </a:r>
          </a:p>
          <a:p>
            <a:pPr marL="0" indent="0">
              <a:buNone/>
            </a:pPr>
            <a:r>
              <a:rPr lang="pt-BR" sz="1700" b="1" dirty="0"/>
              <a:t>Graddau Dros Dro ac Adborth:</a:t>
            </a:r>
            <a:r>
              <a:rPr lang="en-GB" sz="1700" b="1" dirty="0"/>
              <a:t> 3 </a:t>
            </a:r>
            <a:r>
              <a:rPr lang="en-GB" sz="1700" b="1" dirty="0" err="1"/>
              <a:t>Mehefin</a:t>
            </a:r>
            <a:r>
              <a:rPr lang="en-GB" sz="1700" b="1" dirty="0"/>
              <a:t> 2025</a:t>
            </a:r>
          </a:p>
          <a:p>
            <a:pPr marL="0" indent="0">
              <a:buNone/>
            </a:pPr>
            <a:endParaRPr lang="en-GB" sz="1700" dirty="0"/>
          </a:p>
        </p:txBody>
      </p:sp>
      <p:sp>
        <p:nvSpPr>
          <p:cNvPr id="4" name="Content Placeholder 3">
            <a:extLst>
              <a:ext uri="{FF2B5EF4-FFF2-40B4-BE49-F238E27FC236}">
                <a16:creationId xmlns:a16="http://schemas.microsoft.com/office/drawing/2014/main" id="{3C176609-83B1-3C8D-0651-A75343D8071C}"/>
              </a:ext>
            </a:extLst>
          </p:cNvPr>
          <p:cNvSpPr>
            <a:spLocks noGrp="1"/>
          </p:cNvSpPr>
          <p:nvPr>
            <p:ph sz="half" idx="2"/>
          </p:nvPr>
        </p:nvSpPr>
        <p:spPr/>
        <p:txBody>
          <a:bodyPr>
            <a:noAutofit/>
          </a:bodyPr>
          <a:lstStyle/>
          <a:p>
            <a:pPr marL="114300" indent="0">
              <a:spcBef>
                <a:spcPts val="0"/>
              </a:spcBef>
              <a:buNone/>
            </a:pPr>
            <a:r>
              <a:rPr lang="en-GB" sz="1700" b="1" i="0" dirty="0">
                <a:solidFill>
                  <a:schemeClr val="accent5">
                    <a:lumMod val="75000"/>
                  </a:schemeClr>
                </a:solidFill>
                <a:effectLst/>
                <a:cs typeface="Arial" panose="020B0604020202020204" pitchFamily="34" charset="0"/>
              </a:rPr>
              <a:t>Component 1 – 80% </a:t>
            </a:r>
          </a:p>
          <a:p>
            <a:pPr marL="400050" indent="-285750">
              <a:spcBef>
                <a:spcPts val="0"/>
              </a:spcBef>
            </a:pPr>
            <a:r>
              <a:rPr lang="en-GB" sz="1700" b="0" i="0" dirty="0">
                <a:solidFill>
                  <a:schemeClr val="accent5">
                    <a:lumMod val="75000"/>
                  </a:schemeClr>
                </a:solidFill>
                <a:effectLst/>
                <a:cs typeface="Arial" panose="020B0604020202020204" pitchFamily="34" charset="0"/>
              </a:rPr>
              <a:t>Coursework: 3000 word Professional Journal</a:t>
            </a:r>
            <a:endParaRPr lang="en-GB" sz="1700" dirty="0">
              <a:solidFill>
                <a:schemeClr val="accent5">
                  <a:lumMod val="75000"/>
                </a:schemeClr>
              </a:solidFill>
              <a:cs typeface="Arial" panose="020B0604020202020204" pitchFamily="34" charset="0"/>
            </a:endParaRPr>
          </a:p>
          <a:p>
            <a:pPr marL="114300" indent="0">
              <a:spcBef>
                <a:spcPts val="0"/>
              </a:spcBef>
              <a:buNone/>
            </a:pPr>
            <a:endParaRPr lang="en-GB" sz="1700" b="0" i="0" dirty="0">
              <a:solidFill>
                <a:schemeClr val="accent5">
                  <a:lumMod val="75000"/>
                </a:schemeClr>
              </a:solidFill>
              <a:effectLst/>
              <a:cs typeface="Arial" panose="020B0604020202020204" pitchFamily="34" charset="0"/>
            </a:endParaRPr>
          </a:p>
          <a:p>
            <a:pPr marL="114300" indent="0">
              <a:spcBef>
                <a:spcPts val="0"/>
              </a:spcBef>
              <a:buNone/>
            </a:pPr>
            <a:r>
              <a:rPr lang="en-GB" sz="1700" b="1" dirty="0">
                <a:solidFill>
                  <a:schemeClr val="accent5">
                    <a:lumMod val="75000"/>
                  </a:schemeClr>
                </a:solidFill>
                <a:cs typeface="Arial" panose="020B0604020202020204" pitchFamily="34" charset="0"/>
              </a:rPr>
              <a:t>Component </a:t>
            </a:r>
            <a:r>
              <a:rPr lang="en-GB" sz="1700" b="1" i="0" dirty="0">
                <a:solidFill>
                  <a:schemeClr val="accent5">
                    <a:lumMod val="75000"/>
                  </a:schemeClr>
                </a:solidFill>
                <a:effectLst/>
                <a:cs typeface="Arial" panose="020B0604020202020204" pitchFamily="34" charset="0"/>
              </a:rPr>
              <a:t>2 – 10% </a:t>
            </a:r>
          </a:p>
          <a:p>
            <a:pPr marL="400050" indent="-285750">
              <a:spcBef>
                <a:spcPts val="0"/>
              </a:spcBef>
            </a:pPr>
            <a:r>
              <a:rPr lang="en-GB" sz="1700" b="0" i="0" dirty="0">
                <a:solidFill>
                  <a:schemeClr val="accent5">
                    <a:lumMod val="75000"/>
                  </a:schemeClr>
                </a:solidFill>
                <a:effectLst/>
                <a:cs typeface="Arial" panose="020B0604020202020204" pitchFamily="34" charset="0"/>
              </a:rPr>
              <a:t>Practical: Learning Mentor Report </a:t>
            </a:r>
          </a:p>
          <a:p>
            <a:pPr marL="114300" indent="0">
              <a:spcBef>
                <a:spcPts val="0"/>
              </a:spcBef>
              <a:buNone/>
            </a:pPr>
            <a:endParaRPr lang="en-GB" sz="1700" dirty="0">
              <a:solidFill>
                <a:schemeClr val="accent5">
                  <a:lumMod val="75000"/>
                </a:schemeClr>
              </a:solidFill>
              <a:cs typeface="Arial" panose="020B0604020202020204" pitchFamily="34" charset="0"/>
            </a:endParaRPr>
          </a:p>
          <a:p>
            <a:pPr marL="114300" indent="0">
              <a:spcBef>
                <a:spcPts val="0"/>
              </a:spcBef>
              <a:buNone/>
            </a:pPr>
            <a:r>
              <a:rPr lang="en-GB" sz="1700" b="1" i="0" dirty="0">
                <a:solidFill>
                  <a:schemeClr val="accent5">
                    <a:lumMod val="75000"/>
                  </a:schemeClr>
                </a:solidFill>
                <a:effectLst/>
                <a:cs typeface="Arial" panose="020B0604020202020204" pitchFamily="34" charset="0"/>
              </a:rPr>
              <a:t>Component 3 – 10% </a:t>
            </a:r>
          </a:p>
          <a:p>
            <a:pPr marL="400050" indent="-285750">
              <a:spcBef>
                <a:spcPts val="0"/>
              </a:spcBef>
            </a:pPr>
            <a:r>
              <a:rPr lang="en-GB" sz="1700" b="0" i="0" dirty="0">
                <a:solidFill>
                  <a:schemeClr val="accent5">
                    <a:lumMod val="75000"/>
                  </a:schemeClr>
                </a:solidFill>
                <a:effectLst/>
                <a:cs typeface="Arial" panose="020B0604020202020204" pitchFamily="34" charset="0"/>
              </a:rPr>
              <a:t>Practical: Fieldwork Supervisor’s Report</a:t>
            </a:r>
          </a:p>
          <a:p>
            <a:pPr marL="114300" indent="0">
              <a:buNone/>
            </a:pPr>
            <a:endParaRPr lang="en-GB" sz="1700" dirty="0">
              <a:solidFill>
                <a:schemeClr val="accent5">
                  <a:lumMod val="75000"/>
                </a:schemeClr>
              </a:solidFill>
              <a:latin typeface="Arial" panose="020B0604020202020204" pitchFamily="34" charset="0"/>
              <a:cs typeface="Arial" panose="020B0604020202020204" pitchFamily="34" charset="0"/>
            </a:endParaRPr>
          </a:p>
          <a:p>
            <a:pPr marL="114300" indent="0">
              <a:buNone/>
            </a:pPr>
            <a:r>
              <a:rPr lang="en-GB" sz="1700" b="1" i="0" dirty="0">
                <a:solidFill>
                  <a:schemeClr val="accent5">
                    <a:lumMod val="75000"/>
                  </a:schemeClr>
                </a:solidFill>
                <a:effectLst/>
                <a:cs typeface="Arial" panose="020B0604020202020204" pitchFamily="34" charset="0"/>
              </a:rPr>
              <a:t>Submit on or before: 1 May 2025</a:t>
            </a:r>
          </a:p>
          <a:p>
            <a:pPr marL="114300" indent="0">
              <a:buNone/>
            </a:pPr>
            <a:r>
              <a:rPr lang="en-GB" sz="1700" b="1" dirty="0">
                <a:solidFill>
                  <a:schemeClr val="accent5">
                    <a:lumMod val="75000"/>
                  </a:schemeClr>
                </a:solidFill>
                <a:cs typeface="Arial" panose="020B0604020202020204" pitchFamily="34" charset="0"/>
              </a:rPr>
              <a:t>Provisional Grades and Feedback: 3 June 2025</a:t>
            </a:r>
          </a:p>
        </p:txBody>
      </p:sp>
    </p:spTree>
    <p:extLst>
      <p:ext uri="{BB962C8B-B14F-4D97-AF65-F5344CB8AC3E}">
        <p14:creationId xmlns:p14="http://schemas.microsoft.com/office/powerpoint/2010/main" val="1352613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464FC-8A2C-F883-FEB5-B3825137C4E9}"/>
              </a:ext>
            </a:extLst>
          </p:cNvPr>
          <p:cNvSpPr>
            <a:spLocks noGrp="1"/>
          </p:cNvSpPr>
          <p:nvPr>
            <p:ph type="title"/>
          </p:nvPr>
        </p:nvSpPr>
        <p:spPr/>
        <p:txBody>
          <a:bodyPr>
            <a:normAutofit/>
          </a:bodyPr>
          <a:lstStyle/>
          <a:p>
            <a:r>
              <a:rPr lang="en-GB" sz="2400" b="1" dirty="0" err="1"/>
              <a:t>Elfen</a:t>
            </a:r>
            <a:r>
              <a:rPr lang="en-GB" sz="2400" b="1" dirty="0"/>
              <a:t> </a:t>
            </a:r>
            <a:r>
              <a:rPr lang="en-GB" sz="2400" b="1" dirty="0" err="1"/>
              <a:t>Asesu</a:t>
            </a:r>
            <a:r>
              <a:rPr lang="en-GB" sz="2400" b="1" dirty="0"/>
              <a:t> 1: </a:t>
            </a:r>
            <a:r>
              <a:rPr lang="en-GB" sz="2400" b="1" dirty="0" err="1"/>
              <a:t>Cyfnodolyn</a:t>
            </a:r>
            <a:r>
              <a:rPr lang="en-GB" sz="2400" b="1" dirty="0"/>
              <a:t> </a:t>
            </a:r>
            <a:r>
              <a:rPr lang="en-GB" sz="2400" b="1" dirty="0" err="1"/>
              <a:t>Proffesiynol</a:t>
            </a:r>
            <a:r>
              <a:rPr lang="en-GB" sz="2400" b="1" dirty="0"/>
              <a:t> (3000 gair)</a:t>
            </a:r>
            <a:br>
              <a:rPr lang="en-GB" sz="2400" b="1" dirty="0"/>
            </a:br>
            <a:r>
              <a:rPr lang="en-GB" sz="2400" b="1" dirty="0">
                <a:solidFill>
                  <a:srgbClr val="0070C0"/>
                </a:solidFill>
              </a:rPr>
              <a:t>Assessment Component 1: A Professional Journal (3000 words)</a:t>
            </a:r>
          </a:p>
        </p:txBody>
      </p:sp>
      <p:sp>
        <p:nvSpPr>
          <p:cNvPr id="3" name="Content Placeholder 2">
            <a:extLst>
              <a:ext uri="{FF2B5EF4-FFF2-40B4-BE49-F238E27FC236}">
                <a16:creationId xmlns:a16="http://schemas.microsoft.com/office/drawing/2014/main" id="{3780E39B-BD31-243A-A664-A8C17824420B}"/>
              </a:ext>
            </a:extLst>
          </p:cNvPr>
          <p:cNvSpPr>
            <a:spLocks noGrp="1"/>
          </p:cNvSpPr>
          <p:nvPr>
            <p:ph sz="half" idx="1"/>
          </p:nvPr>
        </p:nvSpPr>
        <p:spPr>
          <a:xfrm>
            <a:off x="628650" y="1825624"/>
            <a:ext cx="3867150" cy="4195663"/>
          </a:xfrm>
        </p:spPr>
        <p:txBody>
          <a:bodyPr>
            <a:normAutofit fontScale="62500" lnSpcReduction="20000"/>
          </a:bodyPr>
          <a:lstStyle/>
          <a:p>
            <a:pPr marL="0" indent="0">
              <a:spcBef>
                <a:spcPts val="600"/>
              </a:spcBef>
              <a:buNone/>
            </a:pPr>
            <a:r>
              <a:rPr lang="en-GB" dirty="0" err="1"/>
              <a:t>Bydd</a:t>
            </a:r>
            <a:r>
              <a:rPr lang="en-GB" dirty="0"/>
              <a:t> y </a:t>
            </a:r>
            <a:r>
              <a:rPr lang="en-GB" dirty="0" err="1"/>
              <a:t>Cyfnodolyn</a:t>
            </a:r>
            <a:r>
              <a:rPr lang="en-GB" dirty="0"/>
              <a:t> </a:t>
            </a:r>
            <a:r>
              <a:rPr lang="en-GB" dirty="0" err="1"/>
              <a:t>yn</a:t>
            </a:r>
            <a:r>
              <a:rPr lang="en-GB" dirty="0"/>
              <a:t> </a:t>
            </a:r>
            <a:r>
              <a:rPr lang="en-GB" dirty="0" err="1"/>
              <a:t>cynnwys</a:t>
            </a:r>
            <a:r>
              <a:rPr lang="en-GB" dirty="0"/>
              <a:t> y </a:t>
            </a:r>
            <a:r>
              <a:rPr lang="en-GB" dirty="0" err="1"/>
              <a:t>canlynol</a:t>
            </a:r>
            <a:r>
              <a:rPr lang="en-GB" dirty="0"/>
              <a:t>:</a:t>
            </a:r>
          </a:p>
          <a:p>
            <a:pPr>
              <a:spcBef>
                <a:spcPts val="600"/>
              </a:spcBef>
            </a:pPr>
            <a:r>
              <a:rPr lang="en-GB" dirty="0" err="1"/>
              <a:t>Arsylwi</a:t>
            </a:r>
            <a:r>
              <a:rPr lang="en-GB" dirty="0"/>
              <a:t> a </a:t>
            </a:r>
            <a:r>
              <a:rPr lang="en-GB" dirty="0" err="1"/>
              <a:t>gwerthuso</a:t>
            </a:r>
            <a:r>
              <a:rPr lang="en-GB" dirty="0"/>
              <a:t> </a:t>
            </a:r>
            <a:r>
              <a:rPr lang="en-GB" dirty="0" err="1"/>
              <a:t>strwythur</a:t>
            </a:r>
            <a:r>
              <a:rPr lang="en-GB" dirty="0"/>
              <a:t> a </a:t>
            </a:r>
            <a:r>
              <a:rPr lang="en-GB" dirty="0" err="1"/>
              <a:t>gwaith</a:t>
            </a:r>
            <a:r>
              <a:rPr lang="en-GB" dirty="0"/>
              <a:t> </a:t>
            </a:r>
            <a:r>
              <a:rPr lang="en-GB" dirty="0" err="1"/>
              <a:t>darparwr</a:t>
            </a:r>
            <a:r>
              <a:rPr lang="en-GB" dirty="0"/>
              <a:t> y </a:t>
            </a:r>
            <a:r>
              <a:rPr lang="en-GB" dirty="0" err="1"/>
              <a:t>lleoliad</a:t>
            </a:r>
            <a:r>
              <a:rPr lang="en-GB" dirty="0"/>
              <a:t>, </a:t>
            </a:r>
            <a:r>
              <a:rPr lang="en-GB" dirty="0" err="1"/>
              <a:t>gan</a:t>
            </a:r>
            <a:r>
              <a:rPr lang="en-GB" dirty="0"/>
              <a:t> nodi </a:t>
            </a:r>
            <a:r>
              <a:rPr lang="en-GB" dirty="0" err="1"/>
              <a:t>enghreifftiau</a:t>
            </a:r>
            <a:r>
              <a:rPr lang="en-GB" dirty="0"/>
              <a:t> o </a:t>
            </a:r>
            <a:r>
              <a:rPr lang="en-GB" dirty="0" err="1"/>
              <a:t>arfer</a:t>
            </a:r>
            <a:r>
              <a:rPr lang="en-GB" dirty="0"/>
              <a:t> </a:t>
            </a:r>
            <a:r>
              <a:rPr lang="en-GB" dirty="0" err="1"/>
              <a:t>gwaith</a:t>
            </a:r>
            <a:r>
              <a:rPr lang="en-GB" dirty="0"/>
              <a:t> </a:t>
            </a:r>
            <a:r>
              <a:rPr lang="en-GB" dirty="0" err="1"/>
              <a:t>ieuenctid</a:t>
            </a:r>
            <a:r>
              <a:rPr lang="en-GB" dirty="0"/>
              <a:t> da </a:t>
            </a:r>
            <a:r>
              <a:rPr lang="en-GB" dirty="0" err="1"/>
              <a:t>sy'n</a:t>
            </a:r>
            <a:r>
              <a:rPr lang="en-GB" dirty="0"/>
              <a:t> </a:t>
            </a:r>
            <a:r>
              <a:rPr lang="en-GB" dirty="0" err="1"/>
              <a:t>gysylltiedig</a:t>
            </a:r>
            <a:r>
              <a:rPr lang="en-GB" dirty="0"/>
              <a:t> â </a:t>
            </a:r>
            <a:r>
              <a:rPr lang="en-GB" dirty="0" err="1"/>
              <a:t>theori</a:t>
            </a:r>
            <a:r>
              <a:rPr lang="en-GB" dirty="0"/>
              <a:t> a </a:t>
            </a:r>
            <a:r>
              <a:rPr lang="en-GB" dirty="0" err="1"/>
              <a:t>pholisi</a:t>
            </a:r>
            <a:endParaRPr lang="en-GB" dirty="0"/>
          </a:p>
          <a:p>
            <a:pPr>
              <a:spcBef>
                <a:spcPts val="600"/>
              </a:spcBef>
            </a:pPr>
            <a:r>
              <a:rPr lang="en-GB" dirty="0" err="1"/>
              <a:t>Proffil</a:t>
            </a:r>
            <a:r>
              <a:rPr lang="en-GB" dirty="0"/>
              <a:t> </a:t>
            </a:r>
            <a:r>
              <a:rPr lang="en-GB" dirty="0" err="1"/>
              <a:t>cymunedol</a:t>
            </a:r>
            <a:r>
              <a:rPr lang="en-GB" dirty="0"/>
              <a:t> </a:t>
            </a:r>
            <a:r>
              <a:rPr lang="en-GB" dirty="0" err="1"/>
              <a:t>yn</a:t>
            </a:r>
            <a:r>
              <a:rPr lang="en-GB" dirty="0"/>
              <a:t> </a:t>
            </a:r>
            <a:r>
              <a:rPr lang="en-GB" dirty="0" err="1">
                <a:cs typeface="Arial" panose="020B0604020202020204" pitchFamily="34" charset="0"/>
              </a:rPr>
              <a:t>tynnu</a:t>
            </a:r>
            <a:r>
              <a:rPr lang="en-GB" dirty="0"/>
              <a:t> </a:t>
            </a:r>
            <a:r>
              <a:rPr lang="en-GB" dirty="0" err="1"/>
              <a:t>ar</a:t>
            </a:r>
            <a:r>
              <a:rPr lang="en-GB" dirty="0"/>
              <a:t> </a:t>
            </a:r>
            <a:r>
              <a:rPr lang="en-GB" dirty="0" err="1"/>
              <a:t>ddarllen</a:t>
            </a:r>
            <a:r>
              <a:rPr lang="en-GB" dirty="0"/>
              <a:t> </a:t>
            </a:r>
            <a:r>
              <a:rPr lang="en-GB" dirty="0" err="1"/>
              <a:t>ehangach</a:t>
            </a:r>
            <a:endParaRPr lang="en-GB" dirty="0"/>
          </a:p>
          <a:p>
            <a:pPr>
              <a:spcBef>
                <a:spcPts val="600"/>
              </a:spcBef>
            </a:pPr>
            <a:r>
              <a:rPr lang="en-GB" dirty="0" err="1"/>
              <a:t>Crynodeb</a:t>
            </a:r>
            <a:r>
              <a:rPr lang="en-GB" dirty="0"/>
              <a:t> </a:t>
            </a:r>
            <a:r>
              <a:rPr lang="en-GB" dirty="0" err="1"/>
              <a:t>o'ch</a:t>
            </a:r>
            <a:r>
              <a:rPr lang="en-GB" dirty="0"/>
              <a:t> </a:t>
            </a:r>
            <a:r>
              <a:rPr lang="en-GB" dirty="0" err="1"/>
              <a:t>dysgu</a:t>
            </a:r>
            <a:r>
              <a:rPr lang="en-GB" dirty="0"/>
              <a:t> </a:t>
            </a:r>
            <a:r>
              <a:rPr lang="en-GB" dirty="0" err="1"/>
              <a:t>a'ch</a:t>
            </a:r>
            <a:r>
              <a:rPr lang="en-GB" dirty="0"/>
              <a:t> </a:t>
            </a:r>
            <a:r>
              <a:rPr lang="en-GB" dirty="0" err="1"/>
              <a:t>datblygiad</a:t>
            </a:r>
            <a:r>
              <a:rPr lang="en-GB" dirty="0"/>
              <a:t> </a:t>
            </a:r>
            <a:r>
              <a:rPr lang="en-GB" dirty="0" err="1"/>
              <a:t>eich</a:t>
            </a:r>
            <a:r>
              <a:rPr lang="en-GB" dirty="0"/>
              <a:t> </a:t>
            </a:r>
            <a:r>
              <a:rPr lang="en-GB" dirty="0" err="1"/>
              <a:t>hun</a:t>
            </a:r>
            <a:r>
              <a:rPr lang="en-GB" dirty="0"/>
              <a:t> </a:t>
            </a:r>
            <a:r>
              <a:rPr lang="en-GB" dirty="0" err="1"/>
              <a:t>yn</a:t>
            </a:r>
            <a:r>
              <a:rPr lang="en-GB" dirty="0"/>
              <a:t> nodi </a:t>
            </a:r>
            <a:r>
              <a:rPr lang="en-GB" dirty="0" err="1"/>
              <a:t>ffyrdd</a:t>
            </a:r>
            <a:r>
              <a:rPr lang="en-GB" dirty="0"/>
              <a:t> y </a:t>
            </a:r>
            <a:r>
              <a:rPr lang="en-GB" dirty="0" err="1"/>
              <a:t>gellir</a:t>
            </a:r>
            <a:r>
              <a:rPr lang="en-GB" dirty="0"/>
              <a:t> </a:t>
            </a:r>
            <a:r>
              <a:rPr lang="en-GB" dirty="0" err="1"/>
              <a:t>cymhwyso'ch</a:t>
            </a:r>
            <a:r>
              <a:rPr lang="en-GB" dirty="0"/>
              <a:t> </a:t>
            </a:r>
            <a:r>
              <a:rPr lang="en-GB" dirty="0" err="1"/>
              <a:t>dysgu</a:t>
            </a:r>
            <a:r>
              <a:rPr lang="en-GB" dirty="0"/>
              <a:t> </a:t>
            </a:r>
            <a:r>
              <a:rPr lang="en-GB" dirty="0" err="1"/>
              <a:t>i'ch</a:t>
            </a:r>
            <a:r>
              <a:rPr lang="en-GB" dirty="0"/>
              <a:t> </a:t>
            </a:r>
            <a:r>
              <a:rPr lang="en-GB" dirty="0" err="1"/>
              <a:t>ymarfer</a:t>
            </a:r>
            <a:r>
              <a:rPr lang="en-GB" dirty="0"/>
              <a:t> </a:t>
            </a:r>
            <a:r>
              <a:rPr lang="en-GB" dirty="0" err="1"/>
              <a:t>lleoliad</a:t>
            </a:r>
            <a:r>
              <a:rPr lang="en-GB" dirty="0"/>
              <a:t> </a:t>
            </a:r>
            <a:r>
              <a:rPr lang="en-GB" dirty="0" err="1"/>
              <a:t>yn</a:t>
            </a:r>
            <a:r>
              <a:rPr lang="en-GB" dirty="0"/>
              <a:t> y </a:t>
            </a:r>
            <a:r>
              <a:rPr lang="en-GB" dirty="0" err="1"/>
              <a:t>dyfodol</a:t>
            </a:r>
            <a:r>
              <a:rPr lang="en-GB" dirty="0"/>
              <a:t>. </a:t>
            </a:r>
            <a:r>
              <a:rPr lang="en-GB" dirty="0" err="1"/>
              <a:t>Dylai</a:t>
            </a:r>
            <a:r>
              <a:rPr lang="en-GB" dirty="0"/>
              <a:t> </a:t>
            </a:r>
            <a:r>
              <a:rPr lang="en-GB" dirty="0" err="1"/>
              <a:t>eich</a:t>
            </a:r>
            <a:r>
              <a:rPr lang="en-GB" dirty="0"/>
              <a:t> </a:t>
            </a:r>
            <a:r>
              <a:rPr lang="en-GB" dirty="0" err="1"/>
              <a:t>crynodeb</a:t>
            </a:r>
            <a:r>
              <a:rPr lang="en-GB" dirty="0"/>
              <a:t> </a:t>
            </a:r>
            <a:r>
              <a:rPr lang="en-GB" dirty="0" err="1"/>
              <a:t>fod</a:t>
            </a:r>
            <a:r>
              <a:rPr lang="en-GB" dirty="0"/>
              <a:t> </a:t>
            </a:r>
            <a:r>
              <a:rPr lang="en-GB" dirty="0" err="1"/>
              <a:t>yn</a:t>
            </a:r>
            <a:r>
              <a:rPr lang="en-GB" dirty="0"/>
              <a:t> </a:t>
            </a:r>
            <a:r>
              <a:rPr lang="en-GB" dirty="0" err="1"/>
              <a:t>gysylltiedig</a:t>
            </a:r>
            <a:r>
              <a:rPr lang="en-GB" dirty="0"/>
              <a:t> </a:t>
            </a:r>
            <a:r>
              <a:rPr lang="en-GB" dirty="0" err="1"/>
              <a:t>â'ch</a:t>
            </a:r>
            <a:r>
              <a:rPr lang="en-GB" dirty="0"/>
              <a:t> </a:t>
            </a:r>
            <a:r>
              <a:rPr lang="en-GB" dirty="0" err="1"/>
              <a:t>cynllun</a:t>
            </a:r>
            <a:r>
              <a:rPr lang="en-GB" dirty="0"/>
              <a:t> </a:t>
            </a:r>
            <a:r>
              <a:rPr lang="en-GB" dirty="0" err="1"/>
              <a:t>datblygiad</a:t>
            </a:r>
            <a:r>
              <a:rPr lang="en-GB" dirty="0"/>
              <a:t> </a:t>
            </a:r>
            <a:r>
              <a:rPr lang="en-GB" dirty="0" err="1"/>
              <a:t>proffesiynol</a:t>
            </a:r>
            <a:r>
              <a:rPr lang="en-GB" dirty="0"/>
              <a:t> a </a:t>
            </a:r>
            <a:r>
              <a:rPr lang="en-GB" dirty="0" err="1"/>
              <a:t>dylai</a:t>
            </a:r>
            <a:r>
              <a:rPr lang="en-GB" dirty="0"/>
              <a:t> </a:t>
            </a:r>
            <a:r>
              <a:rPr lang="en-GB" dirty="0" err="1"/>
              <a:t>fod</a:t>
            </a:r>
            <a:r>
              <a:rPr lang="en-GB" dirty="0"/>
              <a:t> </a:t>
            </a:r>
            <a:r>
              <a:rPr lang="en-GB" dirty="0" err="1"/>
              <a:t>yn</a:t>
            </a:r>
            <a:r>
              <a:rPr lang="en-GB" dirty="0"/>
              <a:t> sail </a:t>
            </a:r>
            <a:r>
              <a:rPr lang="en-GB" dirty="0" err="1"/>
              <a:t>i</a:t>
            </a:r>
            <a:r>
              <a:rPr lang="en-GB" dirty="0"/>
              <a:t> </a:t>
            </a:r>
            <a:r>
              <a:rPr lang="en-GB" dirty="0" err="1"/>
              <a:t>enghreifftiau</a:t>
            </a:r>
            <a:r>
              <a:rPr lang="en-GB" dirty="0"/>
              <a:t> </a:t>
            </a:r>
            <a:r>
              <a:rPr lang="en-GB" dirty="0" err="1"/>
              <a:t>o'ch</a:t>
            </a:r>
            <a:r>
              <a:rPr lang="en-GB" dirty="0"/>
              <a:t> </a:t>
            </a:r>
            <a:r>
              <a:rPr lang="en-GB" dirty="0" err="1"/>
              <a:t>ymarfer</a:t>
            </a:r>
            <a:r>
              <a:rPr lang="en-GB" dirty="0"/>
              <a:t> a </a:t>
            </a:r>
            <a:r>
              <a:rPr lang="en-GB" dirty="0" err="1"/>
              <a:t>llenyddiaeth</a:t>
            </a:r>
            <a:r>
              <a:rPr lang="en-GB" dirty="0"/>
              <a:t> </a:t>
            </a:r>
            <a:r>
              <a:rPr lang="en-GB" dirty="0" err="1"/>
              <a:t>briodol</a:t>
            </a:r>
            <a:r>
              <a:rPr lang="en-GB" dirty="0"/>
              <a:t> </a:t>
            </a:r>
            <a:r>
              <a:rPr lang="en-GB" dirty="0" err="1"/>
              <a:t>gan</a:t>
            </a:r>
            <a:r>
              <a:rPr lang="en-GB" dirty="0"/>
              <a:t> </a:t>
            </a:r>
            <a:r>
              <a:rPr lang="en-GB" dirty="0" err="1"/>
              <a:t>gynnwys</a:t>
            </a:r>
            <a:r>
              <a:rPr lang="en-GB" dirty="0"/>
              <a:t> y </a:t>
            </a:r>
            <a:r>
              <a:rPr lang="en-GB" dirty="0" err="1"/>
              <a:t>Safonau</a:t>
            </a:r>
            <a:r>
              <a:rPr lang="en-GB" dirty="0"/>
              <a:t> </a:t>
            </a:r>
            <a:r>
              <a:rPr lang="en-GB" dirty="0" err="1"/>
              <a:t>Galwedigaethol</a:t>
            </a:r>
            <a:r>
              <a:rPr lang="en-GB" dirty="0"/>
              <a:t> </a:t>
            </a:r>
            <a:r>
              <a:rPr lang="en-GB" dirty="0" err="1"/>
              <a:t>Cenedlaethol</a:t>
            </a:r>
            <a:r>
              <a:rPr lang="en-GB" dirty="0"/>
              <a:t> </a:t>
            </a:r>
            <a:r>
              <a:rPr lang="en-GB" dirty="0" err="1"/>
              <a:t>ar</a:t>
            </a:r>
            <a:r>
              <a:rPr lang="en-GB" dirty="0"/>
              <a:t> </a:t>
            </a:r>
            <a:r>
              <a:rPr lang="en-GB" dirty="0" err="1"/>
              <a:t>gyfer</a:t>
            </a:r>
            <a:r>
              <a:rPr lang="en-GB" dirty="0"/>
              <a:t> Gwaith </a:t>
            </a:r>
            <a:r>
              <a:rPr lang="en-GB" dirty="0" err="1"/>
              <a:t>Ieuenctid</a:t>
            </a:r>
            <a:r>
              <a:rPr lang="en-GB" dirty="0"/>
              <a:t>.</a:t>
            </a:r>
          </a:p>
        </p:txBody>
      </p:sp>
      <p:sp>
        <p:nvSpPr>
          <p:cNvPr id="4" name="Content Placeholder 3">
            <a:extLst>
              <a:ext uri="{FF2B5EF4-FFF2-40B4-BE49-F238E27FC236}">
                <a16:creationId xmlns:a16="http://schemas.microsoft.com/office/drawing/2014/main" id="{81E5F3B2-0BB0-9759-F4BC-92E05ADA6B5D}"/>
              </a:ext>
            </a:extLst>
          </p:cNvPr>
          <p:cNvSpPr>
            <a:spLocks noGrp="1"/>
          </p:cNvSpPr>
          <p:nvPr>
            <p:ph sz="half" idx="2"/>
          </p:nvPr>
        </p:nvSpPr>
        <p:spPr/>
        <p:txBody>
          <a:bodyPr>
            <a:noAutofit/>
          </a:bodyPr>
          <a:lstStyle/>
          <a:p>
            <a:pPr marL="0" indent="0">
              <a:lnSpc>
                <a:spcPct val="70000"/>
              </a:lnSpc>
              <a:spcBef>
                <a:spcPts val="600"/>
              </a:spcBef>
              <a:buClr>
                <a:srgbClr val="727CA3"/>
              </a:buClr>
              <a:buSzPct val="76000"/>
              <a:buNone/>
              <a:defRPr/>
            </a:pPr>
            <a:r>
              <a:rPr kumimoji="0" lang="en-GB" sz="18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The Journal will include the following:</a:t>
            </a:r>
          </a:p>
          <a:p>
            <a:pPr>
              <a:lnSpc>
                <a:spcPct val="70000"/>
              </a:lnSpc>
              <a:spcBef>
                <a:spcPts val="600"/>
              </a:spcBef>
              <a:buClr>
                <a:srgbClr val="727CA3"/>
              </a:buClr>
              <a:buSzPct val="76000"/>
              <a:defRPr/>
            </a:pPr>
            <a:r>
              <a:rPr kumimoji="0" lang="en-GB" sz="18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An observation and evaluation of the structure and work of the placement provider, identifying examples of good youth work practice linked to theory and policy</a:t>
            </a:r>
          </a:p>
          <a:p>
            <a:pPr>
              <a:lnSpc>
                <a:spcPct val="70000"/>
              </a:lnSpc>
              <a:spcBef>
                <a:spcPts val="600"/>
              </a:spcBef>
              <a:buClr>
                <a:srgbClr val="727CA3"/>
              </a:buClr>
              <a:buSzPct val="76000"/>
              <a:defRPr/>
            </a:pPr>
            <a:r>
              <a:rPr kumimoji="0" lang="en-GB" sz="18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A community profile drawing on wider reading</a:t>
            </a:r>
          </a:p>
          <a:p>
            <a:pPr>
              <a:lnSpc>
                <a:spcPct val="70000"/>
              </a:lnSpc>
              <a:spcBef>
                <a:spcPts val="600"/>
              </a:spcBef>
              <a:buClr>
                <a:srgbClr val="727CA3"/>
              </a:buClr>
              <a:buSzPct val="76000"/>
              <a:defRPr/>
            </a:pPr>
            <a:r>
              <a:rPr kumimoji="0" lang="en-GB" sz="18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29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B924-9BB6-42C5-A74C-0111666A8A4D}"/>
              </a:ext>
            </a:extLst>
          </p:cNvPr>
          <p:cNvSpPr>
            <a:spLocks noGrp="1"/>
          </p:cNvSpPr>
          <p:nvPr>
            <p:ph type="title"/>
          </p:nvPr>
        </p:nvSpPr>
        <p:spPr/>
        <p:txBody>
          <a:bodyPr>
            <a:noAutofit/>
          </a:bodyPr>
          <a:lstStyle/>
          <a:p>
            <a:r>
              <a:rPr lang="es-ES" sz="3600" b="1" dirty="0" err="1">
                <a:latin typeface="Arial" panose="020B0604020202020204" pitchFamily="34" charset="0"/>
                <a:cs typeface="Arial" panose="020B0604020202020204" pitchFamily="34" charset="0"/>
              </a:rPr>
              <a:t>Elfennau</a:t>
            </a:r>
            <a:r>
              <a:rPr lang="es-ES" sz="3600" b="1" dirty="0">
                <a:latin typeface="Arial" panose="020B0604020202020204" pitchFamily="34" charset="0"/>
                <a:cs typeface="Arial" panose="020B0604020202020204" pitchFamily="34" charset="0"/>
              </a:rPr>
              <a:t> </a:t>
            </a:r>
            <a:r>
              <a:rPr lang="es-ES" sz="3600" b="1" dirty="0" err="1">
                <a:latin typeface="Arial" panose="020B0604020202020204" pitchFamily="34" charset="0"/>
                <a:cs typeface="Arial" panose="020B0604020202020204" pitchFamily="34" charset="0"/>
              </a:rPr>
              <a:t>Asesu</a:t>
            </a:r>
            <a:r>
              <a:rPr lang="es-ES" sz="3600" b="1" dirty="0">
                <a:latin typeface="Arial" panose="020B0604020202020204" pitchFamily="34" charset="0"/>
                <a:cs typeface="Arial" panose="020B0604020202020204" pitchFamily="34" charset="0"/>
              </a:rPr>
              <a:t> 2 a 3</a:t>
            </a:r>
            <a:br>
              <a:rPr lang="es-ES" sz="3600" b="1" dirty="0">
                <a:latin typeface="Arial" panose="020B0604020202020204" pitchFamily="34" charset="0"/>
                <a:cs typeface="Arial" panose="020B0604020202020204" pitchFamily="34" charset="0"/>
              </a:rPr>
            </a:br>
            <a:r>
              <a:rPr lang="en-GB" sz="3600" b="1" dirty="0">
                <a:solidFill>
                  <a:srgbClr val="0070C0"/>
                </a:solidFill>
                <a:latin typeface="Arial" panose="020B0604020202020204" pitchFamily="34" charset="0"/>
                <a:cs typeface="Arial" panose="020B0604020202020204" pitchFamily="34" charset="0"/>
              </a:rPr>
              <a:t>Assessment components 2 and 3</a:t>
            </a:r>
            <a:endParaRPr lang="en-GB" sz="3600" b="1" dirty="0">
              <a:solidFill>
                <a:srgbClr val="0070C0"/>
              </a:solidFill>
            </a:endParaRPr>
          </a:p>
        </p:txBody>
      </p:sp>
      <p:sp>
        <p:nvSpPr>
          <p:cNvPr id="3" name="Content Placeholder 2">
            <a:extLst>
              <a:ext uri="{FF2B5EF4-FFF2-40B4-BE49-F238E27FC236}">
                <a16:creationId xmlns:a16="http://schemas.microsoft.com/office/drawing/2014/main" id="{23FBF870-39EB-65ED-B97F-2B6834B10371}"/>
              </a:ext>
            </a:extLst>
          </p:cNvPr>
          <p:cNvSpPr>
            <a:spLocks noGrp="1"/>
          </p:cNvSpPr>
          <p:nvPr>
            <p:ph sz="half" idx="1"/>
          </p:nvPr>
        </p:nvSpPr>
        <p:spPr>
          <a:xfrm>
            <a:off x="628650" y="1825624"/>
            <a:ext cx="3867150" cy="4123655"/>
          </a:xfrm>
        </p:spPr>
        <p:txBody>
          <a:bodyPr>
            <a:normAutofit lnSpcReduction="10000"/>
          </a:bodyPr>
          <a:lstStyle/>
          <a:p>
            <a:pPr marL="0" indent="0">
              <a:buNone/>
            </a:pPr>
            <a:r>
              <a:rPr lang="en-GB" sz="1600" b="1" dirty="0" err="1"/>
              <a:t>Elfen</a:t>
            </a:r>
            <a:r>
              <a:rPr lang="en-GB" sz="1600" b="1" dirty="0"/>
              <a:t> </a:t>
            </a:r>
            <a:r>
              <a:rPr lang="en-GB" sz="1600" b="1" dirty="0" err="1"/>
              <a:t>Asesu</a:t>
            </a:r>
            <a:r>
              <a:rPr lang="en-GB" sz="1600" b="1" dirty="0"/>
              <a:t> 2 – 10%</a:t>
            </a:r>
          </a:p>
          <a:p>
            <a:r>
              <a:rPr lang="en-GB" sz="1600" dirty="0" err="1"/>
              <a:t>Ymarferol</a:t>
            </a:r>
            <a:r>
              <a:rPr lang="en-GB" sz="1600" dirty="0"/>
              <a:t>: </a:t>
            </a:r>
            <a:r>
              <a:rPr lang="en-GB" sz="1600" dirty="0" err="1"/>
              <a:t>Adroddiad</a:t>
            </a:r>
            <a:r>
              <a:rPr lang="en-GB" sz="1600" dirty="0"/>
              <a:t> Mentor </a:t>
            </a:r>
            <a:r>
              <a:rPr lang="en-GB" sz="1600" dirty="0" err="1"/>
              <a:t>Dysgu</a:t>
            </a:r>
            <a:r>
              <a:rPr lang="en-GB" sz="1600" dirty="0"/>
              <a:t> </a:t>
            </a:r>
            <a:r>
              <a:rPr lang="en-GB" sz="1600" dirty="0" err="1"/>
              <a:t>sy’n</a:t>
            </a:r>
            <a:r>
              <a:rPr lang="en-GB" sz="1600" dirty="0"/>
              <a:t> </a:t>
            </a:r>
            <a:r>
              <a:rPr lang="en-GB" sz="1600" dirty="0" err="1"/>
              <a:t>cyfeirio’n</a:t>
            </a:r>
            <a:r>
              <a:rPr lang="en-GB" sz="1600" dirty="0"/>
              <a:t> </a:t>
            </a:r>
            <a:r>
              <a:rPr lang="en-GB" sz="1600" dirty="0" err="1"/>
              <a:t>glir</a:t>
            </a:r>
            <a:r>
              <a:rPr lang="en-GB" sz="1600" dirty="0"/>
              <a:t> at </a:t>
            </a:r>
            <a:r>
              <a:rPr lang="en-GB" sz="1600" dirty="0" err="1"/>
              <a:t>enghreifftiau</a:t>
            </a:r>
            <a:r>
              <a:rPr lang="en-GB" sz="1600" dirty="0"/>
              <a:t> o </a:t>
            </a:r>
            <a:r>
              <a:rPr lang="en-GB" sz="1600" dirty="0" err="1"/>
              <a:t>ymarfer</a:t>
            </a:r>
            <a:r>
              <a:rPr lang="en-GB" sz="1600" dirty="0"/>
              <a:t> ac </a:t>
            </a:r>
            <a:r>
              <a:rPr lang="en-GB" sz="1600" dirty="0" err="1"/>
              <a:t>ymddygiad</a:t>
            </a:r>
            <a:r>
              <a:rPr lang="en-GB" sz="1600" dirty="0"/>
              <a:t> y </a:t>
            </a:r>
            <a:r>
              <a:rPr lang="en-GB" sz="1600" dirty="0" err="1"/>
              <a:t>myfyriwr</a:t>
            </a:r>
            <a:r>
              <a:rPr lang="en-GB" sz="1600" dirty="0"/>
              <a:t> </a:t>
            </a:r>
            <a:r>
              <a:rPr lang="en-GB" sz="1600" dirty="0" err="1"/>
              <a:t>tra</a:t>
            </a:r>
            <a:r>
              <a:rPr lang="en-GB" sz="1600" dirty="0"/>
              <a:t> </a:t>
            </a:r>
            <a:r>
              <a:rPr lang="en-GB" sz="1600" dirty="0" err="1"/>
              <a:t>ar</a:t>
            </a:r>
            <a:r>
              <a:rPr lang="en-GB" sz="1600" dirty="0"/>
              <a:t> </a:t>
            </a:r>
            <a:r>
              <a:rPr lang="en-GB" sz="1600" dirty="0" err="1"/>
              <a:t>leoliad</a:t>
            </a:r>
            <a:r>
              <a:rPr lang="en-GB" sz="1600" dirty="0"/>
              <a:t>. </a:t>
            </a:r>
            <a:r>
              <a:rPr lang="en-GB" sz="1600" dirty="0" err="1"/>
              <a:t>Bydd</a:t>
            </a:r>
            <a:r>
              <a:rPr lang="en-GB" sz="1600" dirty="0"/>
              <a:t> </a:t>
            </a:r>
            <a:r>
              <a:rPr lang="en-GB" sz="1600" dirty="0" err="1"/>
              <a:t>yr</a:t>
            </a:r>
            <a:r>
              <a:rPr lang="en-GB" sz="1600" dirty="0"/>
              <a:t> </a:t>
            </a:r>
            <a:r>
              <a:rPr lang="en-GB" sz="1600" dirty="0" err="1"/>
              <a:t>adroddiad</a:t>
            </a:r>
            <a:r>
              <a:rPr lang="en-GB" sz="1600" dirty="0"/>
              <a:t> </a:t>
            </a:r>
            <a:r>
              <a:rPr lang="en-GB" sz="1600" dirty="0" err="1"/>
              <a:t>yn</a:t>
            </a:r>
            <a:r>
              <a:rPr lang="en-GB" sz="1600" dirty="0"/>
              <a:t> </a:t>
            </a:r>
            <a:r>
              <a:rPr lang="en-GB" sz="1600" dirty="0" err="1"/>
              <a:t>cynnwys</a:t>
            </a:r>
            <a:r>
              <a:rPr lang="en-GB" sz="1600" dirty="0"/>
              <a:t> </a:t>
            </a:r>
            <a:r>
              <a:rPr lang="en-GB" sz="1600" dirty="0" err="1"/>
              <a:t>gofyniad</a:t>
            </a:r>
            <a:r>
              <a:rPr lang="en-GB" sz="1600" dirty="0"/>
              <a:t> </a:t>
            </a:r>
            <a:r>
              <a:rPr lang="en-GB" sz="1600" dirty="0" err="1"/>
              <a:t>i’r</a:t>
            </a:r>
            <a:r>
              <a:rPr lang="en-GB" sz="1600" dirty="0"/>
              <a:t> Mentor </a:t>
            </a:r>
            <a:r>
              <a:rPr lang="en-GB" sz="1600" dirty="0" err="1"/>
              <a:t>Dysgu</a:t>
            </a:r>
            <a:r>
              <a:rPr lang="en-GB" sz="1600" dirty="0"/>
              <a:t> </a:t>
            </a:r>
            <a:r>
              <a:rPr lang="en-GB" sz="1600" dirty="0" err="1"/>
              <a:t>arsylwi</a:t>
            </a:r>
            <a:r>
              <a:rPr lang="en-GB" sz="1600" dirty="0"/>
              <a:t> a </a:t>
            </a:r>
            <a:r>
              <a:rPr lang="en-GB" sz="1600" dirty="0" err="1"/>
              <a:t>rhoi</a:t>
            </a:r>
            <a:r>
              <a:rPr lang="en-GB" sz="1600" dirty="0"/>
              <a:t> </a:t>
            </a:r>
            <a:r>
              <a:rPr lang="en-GB" sz="1600" dirty="0" err="1"/>
              <a:t>sylwadau</a:t>
            </a:r>
            <a:r>
              <a:rPr lang="en-GB" sz="1600" dirty="0"/>
              <a:t> </a:t>
            </a:r>
            <a:r>
              <a:rPr lang="en-GB" sz="1600" dirty="0" err="1"/>
              <a:t>ar</a:t>
            </a:r>
            <a:r>
              <a:rPr lang="en-GB" sz="1600" dirty="0"/>
              <a:t> </a:t>
            </a:r>
            <a:r>
              <a:rPr lang="en-GB" sz="1600" dirty="0" err="1"/>
              <a:t>ddarn</a:t>
            </a:r>
            <a:r>
              <a:rPr lang="en-GB" sz="1600" dirty="0"/>
              <a:t> </a:t>
            </a:r>
            <a:r>
              <a:rPr lang="en-GB" sz="1600" dirty="0" err="1"/>
              <a:t>penodol</a:t>
            </a:r>
            <a:r>
              <a:rPr lang="en-GB" sz="1600" dirty="0"/>
              <a:t> o </a:t>
            </a:r>
            <a:r>
              <a:rPr lang="en-GB" sz="1600" dirty="0" err="1"/>
              <a:t>ymarfer</a:t>
            </a:r>
            <a:r>
              <a:rPr lang="en-GB" sz="1600" dirty="0"/>
              <a:t> y </a:t>
            </a:r>
            <a:r>
              <a:rPr lang="en-GB" sz="1600" dirty="0" err="1"/>
              <a:t>myfyriwr</a:t>
            </a:r>
            <a:r>
              <a:rPr lang="en-GB" sz="1600" dirty="0"/>
              <a:t>.</a:t>
            </a:r>
          </a:p>
          <a:p>
            <a:pPr marL="0" indent="0">
              <a:buNone/>
            </a:pPr>
            <a:endParaRPr lang="en-GB" sz="1600" dirty="0"/>
          </a:p>
          <a:p>
            <a:pPr marL="0" indent="0">
              <a:buNone/>
            </a:pPr>
            <a:r>
              <a:rPr lang="en-GB" sz="1600" b="1" dirty="0" err="1"/>
              <a:t>Elfen</a:t>
            </a:r>
            <a:r>
              <a:rPr lang="en-GB" sz="1600" b="1" dirty="0"/>
              <a:t> </a:t>
            </a:r>
            <a:r>
              <a:rPr lang="en-GB" sz="1600" b="1" dirty="0" err="1"/>
              <a:t>Asesu</a:t>
            </a:r>
            <a:r>
              <a:rPr lang="en-GB" sz="1600" b="1" dirty="0"/>
              <a:t> 3 – 10%</a:t>
            </a:r>
          </a:p>
          <a:p>
            <a:r>
              <a:rPr lang="en-GB" sz="1600" dirty="0" err="1"/>
              <a:t>Ymarferol</a:t>
            </a:r>
            <a:r>
              <a:rPr lang="en-GB" sz="1600" dirty="0"/>
              <a:t>: Adroddiad </a:t>
            </a:r>
            <a:r>
              <a:rPr lang="en-GB" sz="1600" dirty="0" err="1"/>
              <a:t>gan</a:t>
            </a:r>
            <a:r>
              <a:rPr lang="en-GB" sz="1600" dirty="0"/>
              <a:t> y Goruchwyliwr Gwaith Maes </a:t>
            </a:r>
            <a:r>
              <a:rPr lang="en-GB" sz="1600" dirty="0" err="1"/>
              <a:t>yn</a:t>
            </a:r>
            <a:r>
              <a:rPr lang="en-GB" sz="1600" dirty="0"/>
              <a:t> </a:t>
            </a:r>
            <a:r>
              <a:rPr lang="en-GB" sz="1600" dirty="0" err="1"/>
              <a:t>myfyrio</a:t>
            </a:r>
            <a:r>
              <a:rPr lang="en-GB" sz="1600" dirty="0"/>
              <a:t> </a:t>
            </a:r>
            <a:r>
              <a:rPr lang="en-GB" sz="1600" dirty="0" err="1"/>
              <a:t>ar</a:t>
            </a:r>
            <a:r>
              <a:rPr lang="en-GB" sz="1600" dirty="0"/>
              <a:t> </a:t>
            </a:r>
            <a:r>
              <a:rPr lang="en-GB" sz="1600" dirty="0" err="1"/>
              <a:t>ymgysylltiad</a:t>
            </a:r>
            <a:r>
              <a:rPr lang="en-GB" sz="1600" dirty="0"/>
              <a:t> y </a:t>
            </a:r>
            <a:r>
              <a:rPr lang="en-GB" sz="1600" dirty="0" err="1"/>
              <a:t>myfyriwr</a:t>
            </a:r>
            <a:r>
              <a:rPr lang="en-GB" sz="1600" dirty="0"/>
              <a:t> â </a:t>
            </a:r>
            <a:r>
              <a:rPr lang="en-GB" sz="1600" dirty="0" err="1"/>
              <a:t>goruchwyliaeth</a:t>
            </a:r>
            <a:r>
              <a:rPr lang="en-GB" sz="1600" dirty="0"/>
              <a:t> ac </a:t>
            </a:r>
            <a:r>
              <a:rPr lang="en-GB" sz="1600" dirty="0" err="1"/>
              <a:t>ymarfer</a:t>
            </a:r>
            <a:r>
              <a:rPr lang="en-GB" sz="1600" dirty="0"/>
              <a:t> </a:t>
            </a:r>
            <a:r>
              <a:rPr lang="en-GB" sz="1600" dirty="0" err="1"/>
              <a:t>myfyriol</a:t>
            </a:r>
            <a:endParaRPr lang="en-GB" sz="1600" dirty="0"/>
          </a:p>
          <a:p>
            <a:endParaRPr lang="en-GB" sz="1600" dirty="0"/>
          </a:p>
          <a:p>
            <a:pPr marL="0" indent="0">
              <a:buNone/>
            </a:pPr>
            <a:r>
              <a:rPr lang="en-GB" sz="1600" b="1" dirty="0"/>
              <a:t>Beth </a:t>
            </a:r>
            <a:r>
              <a:rPr lang="en-GB" sz="1600" b="1" dirty="0" err="1"/>
              <a:t>sy'n</a:t>
            </a:r>
            <a:r>
              <a:rPr lang="en-GB" sz="1600" b="1" dirty="0"/>
              <a:t> </a:t>
            </a:r>
            <a:r>
              <a:rPr lang="en-GB" sz="1600" b="1" dirty="0" err="1"/>
              <a:t>amlwg</a:t>
            </a:r>
            <a:r>
              <a:rPr lang="en-GB" sz="1600" b="1" dirty="0"/>
              <a:t> am y </a:t>
            </a:r>
            <a:r>
              <a:rPr lang="en-GB" sz="1600" b="1" dirty="0" err="1"/>
              <a:t>cydrannau</a:t>
            </a:r>
            <a:r>
              <a:rPr lang="en-GB" sz="1600" b="1" dirty="0"/>
              <a:t> </a:t>
            </a:r>
            <a:r>
              <a:rPr lang="en-GB" sz="1600" b="1" dirty="0" err="1"/>
              <a:t>uchod</a:t>
            </a:r>
            <a:r>
              <a:rPr lang="en-GB" sz="1600" b="1" dirty="0"/>
              <a:t>?</a:t>
            </a:r>
          </a:p>
        </p:txBody>
      </p:sp>
      <p:sp>
        <p:nvSpPr>
          <p:cNvPr id="4" name="Content Placeholder 3">
            <a:extLst>
              <a:ext uri="{FF2B5EF4-FFF2-40B4-BE49-F238E27FC236}">
                <a16:creationId xmlns:a16="http://schemas.microsoft.com/office/drawing/2014/main" id="{5A2DEC6B-52EB-F866-0441-4FA33313B3F1}"/>
              </a:ext>
            </a:extLst>
          </p:cNvPr>
          <p:cNvSpPr>
            <a:spLocks noGrp="1"/>
          </p:cNvSpPr>
          <p:nvPr>
            <p:ph sz="half" idx="2"/>
          </p:nvPr>
        </p:nvSpPr>
        <p:spPr/>
        <p:txBody>
          <a:bodyPr>
            <a:noAutofit/>
          </a:bodyPr>
          <a:lstStyle/>
          <a:p>
            <a:pPr marL="114300" marR="0" lvl="0" indent="0" algn="l" defTabSz="914400" rtl="0" eaLnBrk="1" fontAlgn="auto" latinLnBrk="0" hangingPunct="1">
              <a:lnSpc>
                <a:spcPct val="70000"/>
              </a:lnSpc>
              <a:buClr>
                <a:srgbClr val="727CA3"/>
              </a:buClr>
              <a:buSzPct val="76000"/>
              <a:buFont typeface="Wingdings 3"/>
              <a:buNone/>
              <a:tabLst/>
              <a:defRPr/>
            </a:pPr>
            <a:r>
              <a:rPr kumimoji="0" lang="en-GB" sz="1600" b="1" i="0" strike="noStrike" kern="1200" cap="none" spc="0" normalizeH="0" baseline="0" noProof="0" dirty="0">
                <a:ln>
                  <a:noFill/>
                </a:ln>
                <a:solidFill>
                  <a:schemeClr val="accent5">
                    <a:lumMod val="75000"/>
                  </a:schemeClr>
                </a:solidFill>
                <a:effectLst/>
                <a:uLnTx/>
                <a:uFillTx/>
                <a:ea typeface="+mn-ea"/>
                <a:cs typeface="+mn-cs"/>
              </a:rPr>
              <a:t>Assessment Component 2 – 10%</a:t>
            </a:r>
          </a:p>
          <a:p>
            <a:pPr marL="400050" indent="-285750">
              <a:lnSpc>
                <a:spcPct val="70000"/>
              </a:lnSpc>
              <a:buClr>
                <a:srgbClr val="727CA3"/>
              </a:buClr>
              <a:buSzPct val="76000"/>
              <a:defRPr/>
            </a:pPr>
            <a:r>
              <a:rPr kumimoji="0" lang="en-GB" sz="1600" b="0" i="0" u="none" strike="noStrike" kern="1200" cap="none" spc="0" normalizeH="0" baseline="0" noProof="0" dirty="0">
                <a:ln>
                  <a:noFill/>
                </a:ln>
                <a:solidFill>
                  <a:schemeClr val="accent5">
                    <a:lumMod val="75000"/>
                  </a:schemeClr>
                </a:solidFill>
                <a:effectLst/>
                <a:uLnTx/>
                <a:uFillTx/>
                <a:ea typeface="+mn-ea"/>
                <a:cs typeface="+mn-cs"/>
              </a:rPr>
              <a:t>Practical:  A Learning Mentor Report making clear reference to examples from the student’s practice and conduct while on placement.  The report will include the requirement for the Learning Mentor to observe and </a:t>
            </a:r>
            <a:r>
              <a:rPr kumimoji="0" lang="en-GB" sz="1600" b="0" i="0" u="none" strike="noStrike" kern="1200" cap="none" spc="0" normalizeH="0" baseline="0" noProof="0" dirty="0">
                <a:ln>
                  <a:noFill/>
                </a:ln>
                <a:solidFill>
                  <a:schemeClr val="accent5">
                    <a:lumMod val="75000"/>
                  </a:schemeClr>
                </a:solidFill>
                <a:effectLst/>
                <a:uLnTx/>
                <a:uFillTx/>
                <a:cs typeface="Arial" panose="020B0604020202020204" pitchFamily="34" charset="0"/>
              </a:rPr>
              <a:t>comment</a:t>
            </a:r>
            <a:r>
              <a:rPr kumimoji="0" lang="en-GB" sz="1600" b="0" i="0" u="none" strike="noStrike" kern="1200" cap="none" spc="0" normalizeH="0" baseline="0" noProof="0" dirty="0">
                <a:ln>
                  <a:noFill/>
                </a:ln>
                <a:solidFill>
                  <a:schemeClr val="accent5">
                    <a:lumMod val="75000"/>
                  </a:schemeClr>
                </a:solidFill>
                <a:effectLst/>
                <a:uLnTx/>
                <a:uFillTx/>
                <a:ea typeface="+mn-ea"/>
                <a:cs typeface="+mn-cs"/>
              </a:rPr>
              <a:t> upon a specific piece of the student’s practice.</a:t>
            </a:r>
          </a:p>
          <a:p>
            <a:pPr marL="114300" marR="0" lvl="0" indent="0" algn="l" defTabSz="914400" rtl="0" eaLnBrk="1" fontAlgn="auto" latinLnBrk="0" hangingPunct="1">
              <a:lnSpc>
                <a:spcPct val="70000"/>
              </a:lnSpc>
              <a:buClr>
                <a:srgbClr val="727CA3"/>
              </a:buClr>
              <a:buSzPct val="76000"/>
              <a:buFont typeface="Wingdings 3"/>
              <a:buNone/>
              <a:tabLst/>
              <a:defRPr/>
            </a:pPr>
            <a:endParaRPr kumimoji="0" lang="en-GB" sz="1600" b="1" i="0" u="sng" strike="noStrike" kern="1200" cap="none" spc="0" normalizeH="0" baseline="0" noProof="0" dirty="0">
              <a:ln>
                <a:noFill/>
              </a:ln>
              <a:solidFill>
                <a:schemeClr val="accent5">
                  <a:lumMod val="75000"/>
                </a:schemeClr>
              </a:solidFill>
              <a:effectLst/>
              <a:uLnTx/>
              <a:uFillTx/>
              <a:ea typeface="+mn-ea"/>
              <a:cs typeface="+mn-cs"/>
            </a:endParaRPr>
          </a:p>
          <a:p>
            <a:pPr marL="114300" marR="0" lvl="0" indent="0" algn="l" defTabSz="914400" rtl="0" eaLnBrk="1" fontAlgn="auto" latinLnBrk="0" hangingPunct="1">
              <a:lnSpc>
                <a:spcPct val="70000"/>
              </a:lnSpc>
              <a:buClr>
                <a:srgbClr val="727CA3"/>
              </a:buClr>
              <a:buSzPct val="76000"/>
              <a:buFont typeface="Wingdings 3"/>
              <a:buNone/>
              <a:tabLst/>
              <a:defRPr/>
            </a:pPr>
            <a:r>
              <a:rPr kumimoji="0" lang="en-GB" sz="1600" b="1" i="0" strike="noStrike" kern="1200" cap="none" spc="0" normalizeH="0" baseline="0" noProof="0" dirty="0">
                <a:ln>
                  <a:noFill/>
                </a:ln>
                <a:solidFill>
                  <a:schemeClr val="accent5">
                    <a:lumMod val="75000"/>
                  </a:schemeClr>
                </a:solidFill>
                <a:effectLst/>
                <a:uLnTx/>
                <a:uFillTx/>
                <a:ea typeface="+mn-ea"/>
                <a:cs typeface="+mn-cs"/>
              </a:rPr>
              <a:t>Assessment Component 3 – 10%</a:t>
            </a:r>
          </a:p>
          <a:p>
            <a:pPr marL="400050" indent="-285750">
              <a:lnSpc>
                <a:spcPct val="70000"/>
              </a:lnSpc>
              <a:buClr>
                <a:srgbClr val="727CA3"/>
              </a:buClr>
              <a:buSzPct val="76000"/>
              <a:defRPr/>
            </a:pPr>
            <a:r>
              <a:rPr kumimoji="0" lang="en-GB" sz="1600" b="0" i="0" u="none" strike="noStrike" kern="1200" cap="none" spc="0" normalizeH="0" baseline="0" noProof="0" dirty="0">
                <a:ln>
                  <a:noFill/>
                </a:ln>
                <a:solidFill>
                  <a:schemeClr val="accent5">
                    <a:lumMod val="75000"/>
                  </a:schemeClr>
                </a:solidFill>
                <a:effectLst/>
                <a:uLnTx/>
                <a:uFillTx/>
                <a:ea typeface="+mn-ea"/>
                <a:cs typeface="+mn-cs"/>
              </a:rPr>
              <a:t>Practical:  A report from the Fieldwork Supervisor reflecting on the student’s engagement with supervision and reflective practice</a:t>
            </a:r>
          </a:p>
          <a:p>
            <a:pPr marL="114300" marR="0" lvl="0" indent="0" algn="l" defTabSz="914400" rtl="0" eaLnBrk="1" fontAlgn="auto" latinLnBrk="0" hangingPunct="1">
              <a:lnSpc>
                <a:spcPct val="70000"/>
              </a:lnSpc>
              <a:buClr>
                <a:srgbClr val="727CA3"/>
              </a:buClr>
              <a:buSzPct val="76000"/>
              <a:buFont typeface="Wingdings 3"/>
              <a:buNone/>
              <a:tabLst/>
              <a:defRPr/>
            </a:pPr>
            <a:endParaRPr kumimoji="0" lang="en-GB" sz="1600" b="0" i="0" u="none" strike="noStrike" kern="1200" cap="none" spc="0" normalizeH="0" baseline="0" noProof="0" dirty="0">
              <a:ln>
                <a:noFill/>
              </a:ln>
              <a:solidFill>
                <a:schemeClr val="accent5">
                  <a:lumMod val="75000"/>
                </a:schemeClr>
              </a:solidFill>
              <a:effectLst/>
              <a:uLnTx/>
              <a:uFillTx/>
              <a:ea typeface="+mn-ea"/>
              <a:cs typeface="+mn-cs"/>
            </a:endParaRPr>
          </a:p>
          <a:p>
            <a:pPr marL="0" indent="0">
              <a:lnSpc>
                <a:spcPct val="70000"/>
              </a:lnSpc>
              <a:buNone/>
            </a:pPr>
            <a:r>
              <a:rPr lang="en-GB" sz="1600" b="1" dirty="0">
                <a:solidFill>
                  <a:schemeClr val="accent5">
                    <a:lumMod val="75000"/>
                  </a:schemeClr>
                </a:solidFill>
              </a:rPr>
              <a:t>What is apparent about the above components?</a:t>
            </a:r>
          </a:p>
          <a:p>
            <a:endParaRPr lang="en-GB" sz="1700" dirty="0">
              <a:solidFill>
                <a:schemeClr val="accent5">
                  <a:lumMod val="75000"/>
                </a:schemeClr>
              </a:solidFill>
            </a:endParaRPr>
          </a:p>
          <a:p>
            <a:endParaRPr lang="en-GB" sz="1700" dirty="0">
              <a:solidFill>
                <a:schemeClr val="accent5">
                  <a:lumMod val="75000"/>
                </a:schemeClr>
              </a:solidFill>
            </a:endParaRPr>
          </a:p>
        </p:txBody>
      </p:sp>
      <p:sp>
        <p:nvSpPr>
          <p:cNvPr id="6" name="Title 1">
            <a:extLst>
              <a:ext uri="{FF2B5EF4-FFF2-40B4-BE49-F238E27FC236}">
                <a16:creationId xmlns:a16="http://schemas.microsoft.com/office/drawing/2014/main" id="{7A1CEF90-A3BE-EC3D-F977-0AAAB89CD249}"/>
              </a:ext>
            </a:extLst>
          </p:cNvPr>
          <p:cNvSpPr txBox="1">
            <a:spLocks/>
          </p:cNvSpPr>
          <p:nvPr/>
        </p:nvSpPr>
        <p:spPr>
          <a:xfrm>
            <a:off x="457200" y="152400"/>
            <a:ext cx="8579296" cy="118836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373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55000" lnSpcReduction="20000"/>
          </a:bodyPr>
          <a:lstStyle/>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cwblhau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rywun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ymwneud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Er </a:t>
            </a:r>
            <a:r>
              <a:rPr lang="en-GB" dirty="0" err="1">
                <a:latin typeface="Arial" panose="020B0604020202020204" pitchFamily="34" charset="0"/>
                <a:cs typeface="Arial" panose="020B0604020202020204" pitchFamily="34" charset="0"/>
              </a:rPr>
              <a:t>enghraifft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goruchwyliwr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a:t>
            </a:r>
            <a:r>
              <a:rPr lang="en-GB" dirty="0">
                <a:latin typeface="Arial" panose="020B0604020202020204" pitchFamily="34" charset="0"/>
                <a:cs typeface="Arial" panose="020B0604020202020204" pitchFamily="34" charset="0"/>
              </a:rPr>
              <a:t> mor </a:t>
            </a:r>
            <a:r>
              <a:rPr lang="en-GB" dirty="0" err="1">
                <a:latin typeface="Arial" panose="020B0604020202020204" pitchFamily="34" charset="0"/>
                <a:cs typeface="Arial" panose="020B0604020202020204" pitchFamily="34" charset="0"/>
              </a:rPr>
              <a:t>dda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6 </a:t>
            </a:r>
            <a:r>
              <a:rPr lang="en-GB" dirty="0" err="1">
                <a:latin typeface="Arial" panose="020B0604020202020204" pitchFamily="34" charset="0"/>
                <a:cs typeface="Arial" panose="020B0604020202020204" pitchFamily="34" charset="0"/>
              </a:rPr>
              <a:t>chyfarfod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chi a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rmAutofit fontScale="55000" lnSpcReduction="20000"/>
          </a:bodyPr>
          <a:lstStyle/>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The previous components are completed by somebody else involved with your placement learning. </a:t>
            </a:r>
          </a:p>
          <a:p>
            <a:pPr>
              <a:lnSpc>
                <a:spcPct val="120000"/>
              </a:lnSpc>
            </a:pPr>
            <a:endParaRPr lang="en-GB" dirty="0">
              <a:solidFill>
                <a:schemeClr val="accent5">
                  <a:lumMod val="75000"/>
                </a:schemeClr>
              </a:solidFill>
              <a:latin typeface="Arial" panose="020B0604020202020204" pitchFamily="34" charset="0"/>
              <a:cs typeface="Arial" panose="020B0604020202020204" pitchFamily="34" charset="0"/>
            </a:endParaRPr>
          </a:p>
          <a:p>
            <a:pPr>
              <a:lnSpc>
                <a:spcPct val="120000"/>
              </a:lnSpc>
            </a:pPr>
            <a:r>
              <a:rPr lang="en-GB" dirty="0">
                <a:solidFill>
                  <a:schemeClr val="accent5">
                    <a:lumMod val="75000"/>
                  </a:schemeClr>
                </a:solidFill>
                <a:latin typeface="Arial" panose="020B0604020202020204" pitchFamily="34" charset="0"/>
                <a:cs typeface="Arial" panose="020B0604020202020204" pitchFamily="34" charset="0"/>
              </a:rPr>
              <a:t>For example, the learning mentor will write the learning mentor’s report, and your supervisor will prepare a report on how well you have engaged in the supervision process (which consists of 6 supervision meetings with you and them). </a:t>
            </a:r>
          </a:p>
        </p:txBody>
      </p:sp>
    </p:spTree>
    <p:extLst>
      <p:ext uri="{BB962C8B-B14F-4D97-AF65-F5344CB8AC3E}">
        <p14:creationId xmlns:p14="http://schemas.microsoft.com/office/powerpoint/2010/main" val="4042977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r>
              <a:rPr lang="en-GB" dirty="0">
                <a:solidFill>
                  <a:srgbClr val="0070C0"/>
                </a:solidFill>
              </a:rPr>
              <a:t>…</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arnoch</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chi</a:t>
            </a:r>
            <a:r>
              <a:rPr lang="en-GB" dirty="0">
                <a:latin typeface="Arial" panose="020B0604020202020204" pitchFamily="34" charset="0"/>
                <a:cs typeface="Arial" panose="020B0604020202020204" pitchFamily="34" charset="0"/>
              </a:rPr>
              <a:t> ac felly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rydych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ymwneud</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hollbwysig</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gydlynu'r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felly </a:t>
            </a:r>
            <a:r>
              <a:rPr lang="en-GB" b="1" dirty="0">
                <a:latin typeface="Arial" panose="020B0604020202020204" pitchFamily="34" charset="0"/>
                <a:cs typeface="Arial" panose="020B0604020202020204" pitchFamily="34" charset="0"/>
              </a:rPr>
              <a:t>chi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osod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derfynol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olaf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aros am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1 Mai 2025, felly </a:t>
            </a:r>
            <a:r>
              <a:rPr lang="en-GB" dirty="0" err="1">
                <a:latin typeface="Arial" panose="020B0604020202020204" pitchFamily="34" charset="0"/>
                <a:cs typeface="Arial" panose="020B0604020202020204" pitchFamily="34" charset="0"/>
              </a:rPr>
              <a:t>sicrhewch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17 </a:t>
            </a:r>
            <a:r>
              <a:rPr lang="en-GB" dirty="0" err="1">
                <a:latin typeface="Arial" panose="020B0604020202020204" pitchFamily="34" charset="0"/>
                <a:cs typeface="Arial" panose="020B0604020202020204" pitchFamily="34" charset="0"/>
              </a:rPr>
              <a:t>Ebrill</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a:xfrm>
            <a:off x="4648200" y="1825624"/>
            <a:ext cx="3867150" cy="4195663"/>
          </a:xfrm>
        </p:spPr>
        <p:txBody>
          <a:bodyPr>
            <a:normAutofit fontScale="47500" lnSpcReduction="20000"/>
          </a:bodyPr>
          <a:lstStyle/>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However the reports are written on </a:t>
            </a:r>
            <a:r>
              <a:rPr lang="en-GB" sz="2800" b="1" dirty="0">
                <a:solidFill>
                  <a:schemeClr val="accent5">
                    <a:lumMod val="75000"/>
                  </a:schemeClr>
                </a:solidFill>
                <a:latin typeface="Arial" panose="020B0604020202020204" pitchFamily="34" charset="0"/>
                <a:cs typeface="Arial" panose="020B0604020202020204" pitchFamily="34" charset="0"/>
              </a:rPr>
              <a:t>you</a:t>
            </a:r>
            <a:r>
              <a:rPr lang="en-GB" sz="2800" dirty="0">
                <a:solidFill>
                  <a:schemeClr val="accent5">
                    <a:lumMod val="75000"/>
                  </a:schemeClr>
                </a:solidFill>
                <a:latin typeface="Arial" panose="020B0604020202020204" pitchFamily="34" charset="0"/>
                <a:cs typeface="Arial" panose="020B0604020202020204" pitchFamily="34" charset="0"/>
              </a:rPr>
              <a:t> and therefore how </a:t>
            </a:r>
            <a:r>
              <a:rPr lang="en-GB" sz="2800" b="1" dirty="0">
                <a:solidFill>
                  <a:schemeClr val="accent5">
                    <a:lumMod val="75000"/>
                  </a:schemeClr>
                </a:solidFill>
                <a:latin typeface="Arial" panose="020B0604020202020204" pitchFamily="34" charset="0"/>
                <a:cs typeface="Arial" panose="020B0604020202020204" pitchFamily="34" charset="0"/>
              </a:rPr>
              <a:t>you engage </a:t>
            </a:r>
            <a:r>
              <a:rPr lang="en-GB" sz="2800" dirty="0">
                <a:solidFill>
                  <a:schemeClr val="accent5">
                    <a:lumMod val="75000"/>
                  </a:schemeClr>
                </a:solidFill>
                <a:latin typeface="Arial" panose="020B0604020202020204" pitchFamily="34" charset="0"/>
                <a:cs typeface="Arial" panose="020B0604020202020204" pitchFamily="34" charset="0"/>
              </a:rPr>
              <a:t>in the placement  and in the supervision process is of utmost importance.</a:t>
            </a:r>
          </a:p>
          <a:p>
            <a:pPr marL="11430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You are also responsible for co-ordinating the previous components, therefore  </a:t>
            </a:r>
            <a:r>
              <a:rPr lang="en-GB" sz="2800" b="1" dirty="0">
                <a:solidFill>
                  <a:schemeClr val="accent5">
                    <a:lumMod val="75000"/>
                  </a:schemeClr>
                </a:solidFill>
                <a:latin typeface="Arial" panose="020B0604020202020204" pitchFamily="34" charset="0"/>
                <a:cs typeface="Arial" panose="020B0604020202020204" pitchFamily="34" charset="0"/>
              </a:rPr>
              <a:t>you are in charge</a:t>
            </a:r>
            <a:r>
              <a:rPr lang="en-GB" sz="2800" dirty="0">
                <a:solidFill>
                  <a:schemeClr val="accent5">
                    <a:lumMod val="75000"/>
                  </a:schemeClr>
                </a:solidFill>
                <a:latin typeface="Arial" panose="020B0604020202020204" pitchFamily="34" charset="0"/>
                <a:cs typeface="Arial" panose="020B0604020202020204" pitchFamily="34" charset="0"/>
              </a:rPr>
              <a:t> of ensuring that the learning mentor is aware of the deadline date for receiving the report (be mindful to set this date before the final submission of your portfolio).The last thing you want is to be waiting for this on the deadline day. </a:t>
            </a:r>
          </a:p>
          <a:p>
            <a:pPr marL="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Deadline for your portfolio is the 1 May 2025, so ensure you have your reports by the 17 April</a:t>
            </a:r>
          </a:p>
          <a:p>
            <a:pPr marL="0" lvl="0" indent="0">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2846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92500" lnSpcReduction="10000"/>
          </a:bodyPr>
          <a:lstStyle/>
          <a:p>
            <a:pPr>
              <a:lnSpc>
                <a:spcPct val="110000"/>
              </a:lnSpc>
            </a:pPr>
            <a:r>
              <a:rPr lang="en-GB" sz="1600" dirty="0" err="1">
                <a:latin typeface="Arial" panose="020B0604020202020204" pitchFamily="34" charset="0"/>
                <a:cs typeface="Arial" panose="020B0604020202020204" pitchFamily="34" charset="0"/>
              </a:rPr>
              <a:t>Cofiwch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Mentoriaid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Duysgu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Goruchwylwyr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hefyd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cyflogaeth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llawn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t>
            </a:r>
            <a:r>
              <a:rPr lang="en-GB" sz="1600" dirty="0">
                <a:latin typeface="Arial" panose="020B0604020202020204" pitchFamily="34" charset="0"/>
                <a:cs typeface="Arial" panose="020B0604020202020204" pitchFamily="34" charset="0"/>
              </a:rPr>
              <a:t> ac y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drafod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dyddiadau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gyda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nhw</a:t>
            </a:r>
            <a:r>
              <a:rPr lang="en-GB" sz="1600" dirty="0">
                <a:latin typeface="Arial" panose="020B0604020202020204" pitchFamily="34" charset="0"/>
                <a:cs typeface="Arial" panose="020B0604020202020204" pitchFamily="34" charset="0"/>
              </a:rPr>
              <a:t>.</a:t>
            </a:r>
          </a:p>
          <a:p>
            <a:pPr>
              <a:lnSpc>
                <a:spcPct val="110000"/>
              </a:lnSpc>
            </a:pPr>
            <a:r>
              <a:rPr lang="en-GB" sz="1600" dirty="0" err="1">
                <a:latin typeface="Arial" panose="020B0604020202020204" pitchFamily="34" charset="0"/>
                <a:cs typeface="Arial" panose="020B0604020202020204" pitchFamily="34" charset="0"/>
              </a:rPr>
              <a:t>Gorau</a:t>
            </a:r>
            <a:r>
              <a:rPr lang="en-GB" sz="1600" dirty="0">
                <a:latin typeface="Arial" panose="020B0604020202020204" pitchFamily="34" charset="0"/>
                <a:cs typeface="Arial" panose="020B0604020202020204" pitchFamily="34" charset="0"/>
              </a:rPr>
              <a:t> po </a:t>
            </a:r>
            <a:r>
              <a:rPr lang="en-GB" sz="1600" dirty="0" err="1">
                <a:latin typeface="Arial" panose="020B0604020202020204" pitchFamily="34" charset="0"/>
                <a:cs typeface="Arial" panose="020B0604020202020204" pitchFamily="34" charset="0"/>
              </a:rPr>
              <a:t>gyntaf</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byddwch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cysylltu</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nhw</a:t>
            </a:r>
            <a:endParaRPr lang="en-GB" sz="16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cyfarfod</a:t>
            </a:r>
            <a:r>
              <a:rPr lang="en-GB" sz="1600" dirty="0">
                <a:latin typeface="Arial" panose="020B0604020202020204" pitchFamily="34" charset="0"/>
                <a:cs typeface="Arial" panose="020B0604020202020204" pitchFamily="34" charset="0"/>
              </a:rPr>
              <a:t> 3-ffordd </a:t>
            </a:r>
            <a:r>
              <a:rPr lang="en-GB" sz="1600" dirty="0" err="1">
                <a:latin typeface="Arial" panose="020B0604020202020204" pitchFamily="34" charset="0"/>
                <a:cs typeface="Arial" panose="020B0604020202020204" pitchFamily="34" charset="0"/>
              </a:rPr>
              <a:t>cyn</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gallwch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cronni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lleoliad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gyfarfod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rhyngoch</a:t>
            </a:r>
            <a:r>
              <a:rPr lang="en-GB" sz="1600" dirty="0">
                <a:latin typeface="Arial" panose="020B0604020202020204" pitchFamily="34" charset="0"/>
                <a:cs typeface="Arial" panose="020B0604020202020204" pitchFamily="34" charset="0"/>
              </a:rPr>
              <a:t> chi, y </a:t>
            </a:r>
            <a:r>
              <a:rPr lang="en-GB" sz="1600" dirty="0" err="1">
                <a:latin typeface="Arial" panose="020B0604020202020204" pitchFamily="34" charset="0"/>
                <a:cs typeface="Arial" panose="020B0604020202020204" pitchFamily="34" charset="0"/>
              </a:rPr>
              <a:t>Cydlynydd</a:t>
            </a:r>
            <a:r>
              <a:rPr lang="en-GB" sz="1600" dirty="0">
                <a:latin typeface="Arial" panose="020B0604020202020204" pitchFamily="34" charset="0"/>
                <a:cs typeface="Arial" panose="020B0604020202020204" pitchFamily="34" charset="0"/>
              </a:rPr>
              <a:t> Gwaith Maes (Fran Chester)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Mentor </a:t>
            </a:r>
            <a:r>
              <a:rPr lang="en-GB" sz="1600" dirty="0" err="1">
                <a:latin typeface="Arial" panose="020B0604020202020204" pitchFamily="34" charset="0"/>
                <a:cs typeface="Arial" panose="020B0604020202020204" pitchFamily="34" charset="0"/>
              </a:rPr>
              <a:t>Dysgu</a:t>
            </a: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BYDDWCH YN DREFNUS!!!</a:t>
            </a:r>
          </a:p>
          <a:p>
            <a:pPr>
              <a:lnSpc>
                <a:spcPct val="110000"/>
              </a:lnSpc>
            </a:pPr>
            <a:r>
              <a:rPr lang="en-GB" sz="1600" dirty="0">
                <a:latin typeface="Arial" panose="020B0604020202020204" pitchFamily="34" charset="0"/>
                <a:cs typeface="Arial" panose="020B0604020202020204" pitchFamily="34" charset="0"/>
              </a:rPr>
              <a:t>CYNLLUNIWCH YMLAEN!!!</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Autofit/>
          </a:bodyPr>
          <a:lstStyle/>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mindful that the Learning Mentors and Supervisors are also in full time employment and that you will have to negotiate your dates and times with them.</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The sooner you contact them the better</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You must have a 3-way meeting before you can begin to accrue your hours for placement.  This will be a meeting between you, the Fieldwork Co-ordinator (Fran Chester) and your Learning Mentor </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ORGANISED!!!</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PLAN AHEAD!!!</a:t>
            </a:r>
          </a:p>
        </p:txBody>
      </p:sp>
    </p:spTree>
    <p:extLst>
      <p:ext uri="{BB962C8B-B14F-4D97-AF65-F5344CB8AC3E}">
        <p14:creationId xmlns:p14="http://schemas.microsoft.com/office/powerpoint/2010/main" val="1001882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t>Termau</a:t>
            </a:r>
            <a:r>
              <a:rPr lang="en-GB" sz="3200" b="1" dirty="0"/>
              <a:t> </a:t>
            </a:r>
            <a:r>
              <a:rPr lang="en-GB" sz="3200" b="1" dirty="0" err="1"/>
              <a:t>Anghyfarwydd</a:t>
            </a:r>
            <a:r>
              <a:rPr lang="en-GB" sz="3200" b="1" dirty="0"/>
              <a:t>? </a:t>
            </a:r>
            <a:r>
              <a:rPr lang="en-GB" sz="3200" b="1" dirty="0" err="1"/>
              <a:t>Unrhyw</a:t>
            </a:r>
            <a:r>
              <a:rPr lang="en-GB" sz="3200" b="1" dirty="0"/>
              <a:t> </a:t>
            </a:r>
            <a:r>
              <a:rPr lang="en-GB" sz="3200" b="1" dirty="0" err="1"/>
              <a:t>Gwestiynau</a:t>
            </a:r>
            <a:r>
              <a:rPr lang="en-GB" sz="3200" b="1" dirty="0"/>
              <a:t>?</a:t>
            </a:r>
            <a:br>
              <a:rPr lang="en-GB" sz="3200" b="1" dirty="0"/>
            </a:br>
            <a:r>
              <a:rPr lang="en-GB" sz="3200" b="1" dirty="0">
                <a:solidFill>
                  <a:srgbClr val="0070C0"/>
                </a:solidFill>
              </a:rPr>
              <a:t>Unfamiliar Terms? Any Questions?</a:t>
            </a:r>
          </a:p>
        </p:txBody>
      </p:sp>
      <p:sp>
        <p:nvSpPr>
          <p:cNvPr id="3" name="Content Placeholder 2"/>
          <p:cNvSpPr>
            <a:spLocks noGrp="1"/>
          </p:cNvSpPr>
          <p:nvPr>
            <p:ph sz="half" idx="1"/>
          </p:nvPr>
        </p:nvSpPr>
        <p:spPr/>
        <p:txBody>
          <a:bodyPr>
            <a:normAutofit fontScale="70000" lnSpcReduction="20000"/>
          </a:bodyPr>
          <a:lstStyle/>
          <a:p>
            <a:r>
              <a:rPr lang="en-GB" dirty="0"/>
              <a:t>Beth </a:t>
            </a:r>
            <a:r>
              <a:rPr lang="en-GB" dirty="0" err="1"/>
              <a:t>yw</a:t>
            </a:r>
            <a:r>
              <a:rPr lang="en-GB" dirty="0"/>
              <a:t> </a:t>
            </a:r>
            <a:r>
              <a:rPr lang="en-GB" dirty="0" err="1"/>
              <a:t>cyfarfod</a:t>
            </a:r>
            <a:r>
              <a:rPr lang="en-GB" dirty="0"/>
              <a:t> </a:t>
            </a:r>
            <a:r>
              <a:rPr lang="en-GB" dirty="0" err="1"/>
              <a:t>tair</a:t>
            </a:r>
            <a:r>
              <a:rPr lang="en-GB" dirty="0"/>
              <a:t> </a:t>
            </a:r>
            <a:r>
              <a:rPr lang="en-GB" dirty="0" err="1"/>
              <a:t>ffordd</a:t>
            </a:r>
            <a:r>
              <a:rPr lang="en-GB" dirty="0"/>
              <a:t>?</a:t>
            </a:r>
          </a:p>
          <a:p>
            <a:endParaRPr lang="en-GB" dirty="0"/>
          </a:p>
          <a:p>
            <a:r>
              <a:rPr lang="en-GB" dirty="0"/>
              <a:t>Goruchwyliwr a </a:t>
            </a:r>
            <a:r>
              <a:rPr lang="en-GB" dirty="0" err="1"/>
              <a:t>goruchwyliaeth</a:t>
            </a:r>
            <a:r>
              <a:rPr lang="en-GB" dirty="0"/>
              <a:t>?</a:t>
            </a:r>
          </a:p>
          <a:p>
            <a:endParaRPr lang="en-GB" dirty="0"/>
          </a:p>
          <a:p>
            <a:r>
              <a:rPr lang="en-GB" dirty="0"/>
              <a:t>Mentor </a:t>
            </a:r>
            <a:r>
              <a:rPr lang="en-GB" dirty="0" err="1"/>
              <a:t>Dysgu</a:t>
            </a:r>
            <a:r>
              <a:rPr lang="en-GB" dirty="0"/>
              <a:t>?</a:t>
            </a:r>
          </a:p>
          <a:p>
            <a:endParaRPr lang="en-GB" dirty="0"/>
          </a:p>
          <a:p>
            <a:r>
              <a:rPr lang="en-GB" dirty="0" err="1"/>
              <a:t>Cynllun</a:t>
            </a:r>
            <a:r>
              <a:rPr lang="en-GB" dirty="0"/>
              <a:t> </a:t>
            </a:r>
            <a:r>
              <a:rPr lang="en-GB" dirty="0" err="1"/>
              <a:t>Datblygiad</a:t>
            </a:r>
            <a:r>
              <a:rPr lang="en-GB" dirty="0"/>
              <a:t> </a:t>
            </a:r>
            <a:r>
              <a:rPr lang="en-GB" dirty="0" err="1"/>
              <a:t>Proffesiynol</a:t>
            </a:r>
            <a:r>
              <a:rPr lang="en-GB" dirty="0"/>
              <a:t>?</a:t>
            </a:r>
          </a:p>
          <a:p>
            <a:endParaRPr lang="en-GB" dirty="0"/>
          </a:p>
          <a:p>
            <a:r>
              <a:rPr lang="en-GB" dirty="0" err="1"/>
              <a:t>Proffil</a:t>
            </a:r>
            <a:r>
              <a:rPr lang="en-GB" dirty="0"/>
              <a:t> </a:t>
            </a:r>
            <a:r>
              <a:rPr lang="en-GB" dirty="0" err="1"/>
              <a:t>Cymunedol</a:t>
            </a:r>
            <a:endParaRPr lang="en-GB" dirty="0"/>
          </a:p>
          <a:p>
            <a:endParaRPr lang="en-GB" dirty="0"/>
          </a:p>
          <a:p>
            <a:r>
              <a:rPr lang="en-GB" dirty="0" err="1"/>
              <a:t>Asesiad</a:t>
            </a:r>
            <a:r>
              <a:rPr lang="en-GB" dirty="0"/>
              <a:t> </a:t>
            </a:r>
            <a:r>
              <a:rPr lang="en-GB" dirty="0" err="1"/>
              <a:t>Risg</a:t>
            </a:r>
            <a:r>
              <a:rPr lang="en-GB" dirty="0"/>
              <a:t>?</a:t>
            </a:r>
          </a:p>
        </p:txBody>
      </p:sp>
      <p:sp>
        <p:nvSpPr>
          <p:cNvPr id="4" name="Content Placeholder 3">
            <a:extLst>
              <a:ext uri="{FF2B5EF4-FFF2-40B4-BE49-F238E27FC236}">
                <a16:creationId xmlns:a16="http://schemas.microsoft.com/office/drawing/2014/main" id="{FA6F72AD-5CDD-B210-1CE3-A2E70240BF5B}"/>
              </a:ext>
            </a:extLst>
          </p:cNvPr>
          <p:cNvSpPr>
            <a:spLocks noGrp="1"/>
          </p:cNvSpPr>
          <p:nvPr>
            <p:ph sz="half" idx="2"/>
          </p:nvPr>
        </p:nvSpPr>
        <p:spPr/>
        <p:txBody>
          <a:bodyPr>
            <a:normAutofit fontScale="70000" lnSpcReduction="20000"/>
          </a:bodyPr>
          <a:lstStyle/>
          <a:p>
            <a:r>
              <a:rPr lang="en-GB" dirty="0"/>
              <a:t>What is a three-way meeting?</a:t>
            </a:r>
          </a:p>
          <a:p>
            <a:endParaRPr lang="en-GB" dirty="0"/>
          </a:p>
          <a:p>
            <a:r>
              <a:rPr lang="en-GB" dirty="0"/>
              <a:t>Supervisor and supervision?</a:t>
            </a:r>
          </a:p>
          <a:p>
            <a:endParaRPr lang="en-GB" dirty="0"/>
          </a:p>
          <a:p>
            <a:r>
              <a:rPr lang="en-GB" dirty="0"/>
              <a:t>Learning Mentor?</a:t>
            </a:r>
          </a:p>
          <a:p>
            <a:endParaRPr lang="en-GB" dirty="0"/>
          </a:p>
          <a:p>
            <a:r>
              <a:rPr lang="en-GB" dirty="0"/>
              <a:t>Professional Development plan?</a:t>
            </a:r>
          </a:p>
          <a:p>
            <a:endParaRPr lang="en-GB" dirty="0"/>
          </a:p>
          <a:p>
            <a:r>
              <a:rPr lang="en-GB" dirty="0"/>
              <a:t>A Community Profile</a:t>
            </a:r>
          </a:p>
          <a:p>
            <a:endParaRPr lang="en-GB" dirty="0"/>
          </a:p>
          <a:p>
            <a:r>
              <a:rPr lang="en-GB" dirty="0"/>
              <a:t>A Risk Assessment?</a:t>
            </a:r>
          </a:p>
          <a:p>
            <a:pPr marL="0" indent="0">
              <a:buNone/>
            </a:pPr>
            <a:endParaRPr lang="en-GB" dirty="0"/>
          </a:p>
        </p:txBody>
      </p:sp>
    </p:spTree>
    <p:extLst>
      <p:ext uri="{BB962C8B-B14F-4D97-AF65-F5344CB8AC3E}">
        <p14:creationId xmlns:p14="http://schemas.microsoft.com/office/powerpoint/2010/main" val="3545709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C699-FB3D-1EE1-C298-8C4DB83ACDD8}"/>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A8DA2D05-3D8B-D766-8660-DD046D4BAD38}"/>
              </a:ext>
            </a:extLst>
          </p:cNvPr>
          <p:cNvSpPr>
            <a:spLocks noGrp="1"/>
          </p:cNvSpPr>
          <p:nvPr>
            <p:ph sz="half" idx="1"/>
          </p:nvPr>
        </p:nvSpPr>
        <p:spPr/>
        <p:txBody>
          <a:bodyPr>
            <a:noAutofit/>
          </a:bodyPr>
          <a:lstStyle/>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adlewyrchu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ymgysylltiad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(chi) â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myfyriol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hefyd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ofyniad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eto'n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golygu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bod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cydlynu'r</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ofalus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sesiwn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rhychwantu'r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cyfan</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Felly, </a:t>
            </a:r>
            <a:r>
              <a:rPr lang="en-GB" sz="1400" dirty="0" err="1">
                <a:latin typeface="Arial" panose="020B0604020202020204" pitchFamily="34" charset="0"/>
                <a:cs typeface="Arial" panose="020B0604020202020204" pitchFamily="34" charset="0"/>
              </a:rPr>
              <a:t>unwaith</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wedi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 bod </a:t>
            </a:r>
            <a:r>
              <a:rPr lang="en-GB" sz="1400" dirty="0" err="1">
                <a:latin typeface="Arial" panose="020B0604020202020204" pitchFamily="34" charset="0"/>
                <a:cs typeface="Arial" panose="020B0604020202020204" pitchFamily="34" charset="0"/>
              </a:rPr>
              <a:t>gennych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cychwyn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cysylltwch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â'r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hun</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threfnwch</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nhw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wneud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gweithio'n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cyflwyno'ch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ond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ganiatáu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amser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ychwanegol</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26C7048-DFBE-8EC0-83E2-E7035E86D19D}"/>
              </a:ext>
            </a:extLst>
          </p:cNvPr>
          <p:cNvSpPr>
            <a:spLocks noGrp="1"/>
          </p:cNvSpPr>
          <p:nvPr>
            <p:ph sz="half" idx="2"/>
          </p:nvPr>
        </p:nvSpPr>
        <p:spPr/>
        <p:txBody>
          <a:bodyPr>
            <a:noAutofit/>
          </a:bodyPr>
          <a:lstStyle/>
          <a:p>
            <a:r>
              <a:rPr lang="en-GB" sz="1400" dirty="0">
                <a:solidFill>
                  <a:schemeClr val="accent5">
                    <a:lumMod val="75000"/>
                  </a:schemeClr>
                </a:solidFill>
                <a:latin typeface="Arial" panose="020B0604020202020204" pitchFamily="34" charset="0"/>
                <a:cs typeface="Arial" panose="020B0604020202020204" pitchFamily="34" charset="0"/>
              </a:rPr>
              <a:t>A report from the Fieldwork Supervisor reflecting the student's (you) engagement with supervision and reflective practice is also a requirement for the portfolio.</a:t>
            </a:r>
          </a:p>
          <a:p>
            <a:r>
              <a:rPr lang="en-GB" sz="1400" dirty="0">
                <a:solidFill>
                  <a:schemeClr val="accent5">
                    <a:lumMod val="75000"/>
                  </a:schemeClr>
                </a:solidFill>
                <a:latin typeface="Arial" panose="020B0604020202020204" pitchFamily="34" charset="0"/>
                <a:cs typeface="Arial" panose="020B0604020202020204" pitchFamily="34" charset="0"/>
              </a:rPr>
              <a:t>This again involves your careful co-ordination of the process, which involves 6 supervision sessions which span the whole placement.</a:t>
            </a:r>
          </a:p>
          <a:p>
            <a:r>
              <a:rPr lang="en-GB" sz="1400" dirty="0">
                <a:solidFill>
                  <a:schemeClr val="accent5">
                    <a:lumMod val="75000"/>
                  </a:schemeClr>
                </a:solidFill>
                <a:latin typeface="Arial" panose="020B0604020202020204" pitchFamily="34" charset="0"/>
                <a:cs typeface="Arial" panose="020B0604020202020204" pitchFamily="34" charset="0"/>
              </a:rPr>
              <a:t>Therefore once you are allocated your Fieldwork Supervisor, and you have a start date for placement contact the supervisor, introduce yourself and arrange 6 dates with them for supervision.</a:t>
            </a:r>
          </a:p>
          <a:p>
            <a:r>
              <a:rPr lang="en-GB" sz="1400" dirty="0">
                <a:solidFill>
                  <a:schemeClr val="accent5">
                    <a:lumMod val="75000"/>
                  </a:schemeClr>
                </a:solidFill>
                <a:latin typeface="Arial" panose="020B0604020202020204" pitchFamily="34" charset="0"/>
                <a:cs typeface="Arial" panose="020B0604020202020204" pitchFamily="34" charset="0"/>
              </a:rPr>
              <a:t>A good way of doing this is to work back from your portfolio submission date (however allowing some extra time).</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088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D73E8-F1AE-4E4B-7B4D-629ECCE010E3}"/>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F427FECD-0190-1A82-8A53-705CC93ADA04}"/>
              </a:ext>
            </a:extLst>
          </p:cNvPr>
          <p:cNvSpPr>
            <a:spLocks noGrp="1"/>
          </p:cNvSpPr>
          <p:nvPr>
            <p:ph sz="half" idx="1"/>
          </p:nvPr>
        </p:nvSpPr>
        <p:spPr/>
        <p:txBody>
          <a:bodyPr>
            <a:noAutofit/>
          </a:bodyPr>
          <a:lstStyle/>
          <a:p>
            <a:pPr marL="0" indent="0">
              <a:lnSpc>
                <a:spcPct val="100000"/>
              </a:lnSpc>
              <a:buNone/>
            </a:pPr>
            <a:r>
              <a:rPr lang="en-GB" sz="1500" b="1" dirty="0"/>
              <a:t>Er </a:t>
            </a:r>
            <a:r>
              <a:rPr lang="en-GB" sz="1500" b="1" dirty="0" err="1"/>
              <a:t>enghraifft</a:t>
            </a:r>
            <a:endParaRPr lang="en-GB" sz="1500" b="1" dirty="0"/>
          </a:p>
          <a:p>
            <a:pPr>
              <a:lnSpc>
                <a:spcPct val="100000"/>
              </a:lnSpc>
            </a:pPr>
            <a:r>
              <a:rPr lang="en-GB" sz="1500" dirty="0"/>
              <a:t>Y </a:t>
            </a:r>
            <a:r>
              <a:rPr lang="en-GB" sz="1500" dirty="0" err="1"/>
              <a:t>dyddiad</a:t>
            </a:r>
            <a:r>
              <a:rPr lang="en-GB" sz="1500" dirty="0"/>
              <a:t> </a:t>
            </a:r>
            <a:r>
              <a:rPr lang="en-GB" sz="1500" dirty="0" err="1"/>
              <a:t>cyflwyno</a:t>
            </a:r>
            <a:r>
              <a:rPr lang="en-GB" sz="1500" dirty="0"/>
              <a:t> </a:t>
            </a:r>
            <a:r>
              <a:rPr lang="en-GB" sz="1500" dirty="0" err="1"/>
              <a:t>yw</a:t>
            </a:r>
            <a:r>
              <a:rPr lang="en-GB" sz="1500" dirty="0"/>
              <a:t> 1 Mai 2025</a:t>
            </a:r>
          </a:p>
          <a:p>
            <a:pPr>
              <a:lnSpc>
                <a:spcPct val="100000"/>
              </a:lnSpc>
            </a:pPr>
            <a:r>
              <a:rPr lang="en-GB" sz="1500" dirty="0" err="1"/>
              <a:t>Caniatewch</a:t>
            </a:r>
            <a:r>
              <a:rPr lang="en-GB" sz="1500" dirty="0"/>
              <a:t> </a:t>
            </a:r>
            <a:r>
              <a:rPr lang="en-GB" sz="1500" dirty="0" err="1"/>
              <a:t>ychydig</a:t>
            </a:r>
            <a:r>
              <a:rPr lang="en-GB" sz="1500" dirty="0"/>
              <a:t> o </a:t>
            </a:r>
            <a:r>
              <a:rPr lang="en-GB" sz="1500" dirty="0" err="1"/>
              <a:t>amser</a:t>
            </a:r>
            <a:r>
              <a:rPr lang="en-GB" sz="1500" dirty="0"/>
              <a:t> </a:t>
            </a:r>
            <a:r>
              <a:rPr lang="en-GB" sz="1500" dirty="0" err="1"/>
              <a:t>ychwanegol</a:t>
            </a:r>
            <a:r>
              <a:rPr lang="en-GB" sz="1500" dirty="0"/>
              <a:t>, felly 2 </a:t>
            </a:r>
            <a:r>
              <a:rPr lang="en-GB" sz="1500" dirty="0" err="1"/>
              <a:t>wythnos</a:t>
            </a:r>
            <a:r>
              <a:rPr lang="en-GB" sz="1500" dirty="0"/>
              <a:t> </a:t>
            </a:r>
            <a:r>
              <a:rPr lang="en-GB" sz="1500" dirty="0" err="1"/>
              <a:t>ynghynt</a:t>
            </a:r>
            <a:r>
              <a:rPr lang="en-GB" sz="1500" dirty="0"/>
              <a:t> </a:t>
            </a:r>
            <a:r>
              <a:rPr lang="en-GB" sz="1500" dirty="0" err="1"/>
              <a:t>yw</a:t>
            </a:r>
            <a:r>
              <a:rPr lang="en-GB" sz="1500" dirty="0"/>
              <a:t> 17 </a:t>
            </a:r>
            <a:r>
              <a:rPr lang="en-GB" sz="1500" dirty="0" err="1"/>
              <a:t>Ebrill</a:t>
            </a:r>
            <a:endParaRPr lang="en-GB" sz="1500" dirty="0"/>
          </a:p>
          <a:p>
            <a:pPr>
              <a:lnSpc>
                <a:spcPct val="100000"/>
              </a:lnSpc>
            </a:pPr>
            <a:r>
              <a:rPr lang="en-GB" sz="1500" dirty="0" err="1"/>
              <a:t>Yna</a:t>
            </a:r>
            <a:r>
              <a:rPr lang="en-GB" sz="1500" dirty="0"/>
              <a:t> </a:t>
            </a:r>
            <a:r>
              <a:rPr lang="en-GB" sz="1500" dirty="0" err="1"/>
              <a:t>gallai</a:t>
            </a:r>
            <a:r>
              <a:rPr lang="en-GB" sz="1500" dirty="0"/>
              <a:t> 6 </a:t>
            </a:r>
            <a:r>
              <a:rPr lang="en-GB" sz="1500" dirty="0" err="1"/>
              <a:t>dyddiad</a:t>
            </a:r>
            <a:r>
              <a:rPr lang="en-GB" sz="1500" dirty="0"/>
              <a:t> </a:t>
            </a:r>
            <a:r>
              <a:rPr lang="en-GB" sz="1500" dirty="0" err="1"/>
              <a:t>yn</a:t>
            </a:r>
            <a:r>
              <a:rPr lang="en-GB" sz="1500" dirty="0"/>
              <a:t> </a:t>
            </a:r>
            <a:r>
              <a:rPr lang="en-GB" sz="1500" dirty="0" err="1"/>
              <a:t>ôl</a:t>
            </a:r>
            <a:r>
              <a:rPr lang="en-GB" sz="1500" dirty="0"/>
              <a:t> o 17 </a:t>
            </a:r>
            <a:r>
              <a:rPr lang="en-GB" sz="1500" dirty="0" err="1"/>
              <a:t>Ebrill</a:t>
            </a:r>
            <a:r>
              <a:rPr lang="en-GB" sz="1500" dirty="0"/>
              <a:t> </a:t>
            </a:r>
            <a:r>
              <a:rPr lang="en-GB" sz="1500" dirty="0" err="1"/>
              <a:t>edrych</a:t>
            </a:r>
            <a:r>
              <a:rPr lang="en-GB" sz="1500" dirty="0"/>
              <a:t> </a:t>
            </a:r>
            <a:r>
              <a:rPr lang="en-GB" sz="1500" dirty="0" err="1"/>
              <a:t>fel</a:t>
            </a:r>
            <a:r>
              <a:rPr lang="en-GB" sz="1500" dirty="0"/>
              <a:t> </a:t>
            </a:r>
            <a:r>
              <a:rPr lang="en-GB" sz="1500" dirty="0" err="1"/>
              <a:t>hyn</a:t>
            </a:r>
            <a:endParaRPr lang="en-GB" sz="1500" dirty="0"/>
          </a:p>
          <a:p>
            <a:pPr lvl="1">
              <a:lnSpc>
                <a:spcPct val="100000"/>
              </a:lnSpc>
            </a:pPr>
            <a:r>
              <a:rPr lang="en-GB" sz="1300" dirty="0"/>
              <a:t>3 </a:t>
            </a:r>
            <a:r>
              <a:rPr lang="en-GB" sz="1300" dirty="0" err="1"/>
              <a:t>Ebrill</a:t>
            </a:r>
            <a:endParaRPr lang="en-GB" sz="1300" dirty="0"/>
          </a:p>
          <a:p>
            <a:pPr lvl="1">
              <a:lnSpc>
                <a:spcPct val="100000"/>
              </a:lnSpc>
            </a:pPr>
            <a:r>
              <a:rPr lang="en-GB" sz="1300" dirty="0"/>
              <a:t>13 Mawrth</a:t>
            </a:r>
          </a:p>
          <a:p>
            <a:pPr lvl="1">
              <a:lnSpc>
                <a:spcPct val="100000"/>
              </a:lnSpc>
            </a:pPr>
            <a:r>
              <a:rPr lang="en-GB" sz="1300" dirty="0"/>
              <a:t>20 </a:t>
            </a:r>
            <a:r>
              <a:rPr lang="en-GB" sz="1300" dirty="0" err="1"/>
              <a:t>Chwefror</a:t>
            </a:r>
            <a:endParaRPr lang="en-GB" sz="1300" dirty="0"/>
          </a:p>
          <a:p>
            <a:pPr lvl="1">
              <a:lnSpc>
                <a:spcPct val="100000"/>
              </a:lnSpc>
            </a:pPr>
            <a:r>
              <a:rPr lang="en-GB" sz="1300" dirty="0"/>
              <a:t>23 </a:t>
            </a:r>
            <a:r>
              <a:rPr lang="en-GB" sz="1300" dirty="0" err="1"/>
              <a:t>Ionawr</a:t>
            </a:r>
            <a:endParaRPr lang="en-GB" sz="1300" dirty="0"/>
          </a:p>
          <a:p>
            <a:pPr lvl="1">
              <a:lnSpc>
                <a:spcPct val="100000"/>
              </a:lnSpc>
            </a:pPr>
            <a:r>
              <a:rPr lang="en-GB" sz="1300" dirty="0"/>
              <a:t>19 </a:t>
            </a:r>
            <a:r>
              <a:rPr lang="en-GB" sz="1300" dirty="0" err="1"/>
              <a:t>Rhagfyr</a:t>
            </a:r>
            <a:endParaRPr lang="en-GB" sz="1300" dirty="0"/>
          </a:p>
          <a:p>
            <a:pPr lvl="1">
              <a:lnSpc>
                <a:spcPct val="100000"/>
              </a:lnSpc>
            </a:pPr>
            <a:r>
              <a:rPr lang="en-GB" sz="1300" dirty="0"/>
              <a:t>28 </a:t>
            </a:r>
            <a:r>
              <a:rPr lang="en-GB" sz="1300" dirty="0" err="1"/>
              <a:t>Tachwedd</a:t>
            </a:r>
            <a:endParaRPr lang="en-GB" sz="1300" dirty="0"/>
          </a:p>
          <a:p>
            <a:pPr>
              <a:lnSpc>
                <a:spcPct val="100000"/>
              </a:lnSpc>
            </a:pPr>
            <a:r>
              <a:rPr lang="en-GB" sz="1500" b="1" dirty="0"/>
              <a:t>ENGHRAIFFT YW HWN!</a:t>
            </a:r>
          </a:p>
        </p:txBody>
      </p:sp>
      <p:sp>
        <p:nvSpPr>
          <p:cNvPr id="4" name="Content Placeholder 3">
            <a:extLst>
              <a:ext uri="{FF2B5EF4-FFF2-40B4-BE49-F238E27FC236}">
                <a16:creationId xmlns:a16="http://schemas.microsoft.com/office/drawing/2014/main" id="{161A77F2-1091-40ED-B70A-105782D3265A}"/>
              </a:ext>
            </a:extLst>
          </p:cNvPr>
          <p:cNvSpPr>
            <a:spLocks noGrp="1"/>
          </p:cNvSpPr>
          <p:nvPr>
            <p:ph sz="half" idx="2"/>
          </p:nvPr>
        </p:nvSpPr>
        <p:spPr/>
        <p:txBody>
          <a:bodyPr>
            <a:normAutofit fontScale="55000" lnSpcReduction="20000"/>
          </a:bodyPr>
          <a:lstStyle/>
          <a:p>
            <a:pPr marL="0" indent="0">
              <a:lnSpc>
                <a:spcPct val="120000"/>
              </a:lnSpc>
              <a:buNone/>
            </a:pPr>
            <a:r>
              <a:rPr lang="en-GB" b="1" dirty="0">
                <a:solidFill>
                  <a:schemeClr val="accent5">
                    <a:lumMod val="75000"/>
                  </a:schemeClr>
                </a:solidFill>
              </a:rPr>
              <a:t>For Example</a:t>
            </a:r>
          </a:p>
          <a:p>
            <a:pPr>
              <a:lnSpc>
                <a:spcPct val="120000"/>
              </a:lnSpc>
            </a:pPr>
            <a:r>
              <a:rPr lang="en-GB" dirty="0">
                <a:solidFill>
                  <a:schemeClr val="accent5">
                    <a:lumMod val="75000"/>
                  </a:schemeClr>
                </a:solidFill>
              </a:rPr>
              <a:t>The submission date is the </a:t>
            </a:r>
            <a:r>
              <a:rPr lang="en-GB" b="0" i="0" dirty="0">
                <a:solidFill>
                  <a:schemeClr val="accent5">
                    <a:lumMod val="75000"/>
                  </a:schemeClr>
                </a:solidFill>
                <a:effectLst/>
                <a:cs typeface="Arial" panose="020B0604020202020204" pitchFamily="34" charset="0"/>
              </a:rPr>
              <a:t>1 May 2025</a:t>
            </a:r>
          </a:p>
          <a:p>
            <a:pPr>
              <a:lnSpc>
                <a:spcPct val="120000"/>
              </a:lnSpc>
            </a:pPr>
            <a:r>
              <a:rPr lang="en-GB" dirty="0">
                <a:solidFill>
                  <a:schemeClr val="accent5">
                    <a:lumMod val="75000"/>
                  </a:schemeClr>
                </a:solidFill>
              </a:rPr>
              <a:t>Allow some extra time, so 2 weeks before is the 17 April</a:t>
            </a:r>
          </a:p>
          <a:p>
            <a:pPr>
              <a:lnSpc>
                <a:spcPct val="120000"/>
              </a:lnSpc>
            </a:pPr>
            <a:r>
              <a:rPr lang="en-GB" dirty="0">
                <a:solidFill>
                  <a:schemeClr val="accent5">
                    <a:lumMod val="75000"/>
                  </a:schemeClr>
                </a:solidFill>
              </a:rPr>
              <a:t>Then 6 dates back from the 17 April could look like this</a:t>
            </a:r>
          </a:p>
          <a:p>
            <a:pPr lvl="1">
              <a:lnSpc>
                <a:spcPct val="120000"/>
              </a:lnSpc>
            </a:pPr>
            <a:r>
              <a:rPr lang="en-GB" dirty="0">
                <a:solidFill>
                  <a:schemeClr val="accent5">
                    <a:lumMod val="75000"/>
                  </a:schemeClr>
                </a:solidFill>
              </a:rPr>
              <a:t>3 April</a:t>
            </a:r>
          </a:p>
          <a:p>
            <a:pPr lvl="1">
              <a:lnSpc>
                <a:spcPct val="120000"/>
              </a:lnSpc>
            </a:pPr>
            <a:r>
              <a:rPr lang="en-GB" dirty="0">
                <a:solidFill>
                  <a:schemeClr val="accent5">
                    <a:lumMod val="75000"/>
                  </a:schemeClr>
                </a:solidFill>
              </a:rPr>
              <a:t>13 March</a:t>
            </a:r>
          </a:p>
          <a:p>
            <a:pPr lvl="1">
              <a:lnSpc>
                <a:spcPct val="120000"/>
              </a:lnSpc>
            </a:pPr>
            <a:r>
              <a:rPr lang="en-GB" dirty="0">
                <a:solidFill>
                  <a:schemeClr val="accent5">
                    <a:lumMod val="75000"/>
                  </a:schemeClr>
                </a:solidFill>
              </a:rPr>
              <a:t>20 February</a:t>
            </a:r>
          </a:p>
          <a:p>
            <a:pPr lvl="1">
              <a:lnSpc>
                <a:spcPct val="120000"/>
              </a:lnSpc>
            </a:pPr>
            <a:r>
              <a:rPr lang="en-GB" dirty="0">
                <a:solidFill>
                  <a:schemeClr val="accent5">
                    <a:lumMod val="75000"/>
                  </a:schemeClr>
                </a:solidFill>
              </a:rPr>
              <a:t>23 January</a:t>
            </a:r>
          </a:p>
          <a:p>
            <a:pPr lvl="1">
              <a:lnSpc>
                <a:spcPct val="120000"/>
              </a:lnSpc>
            </a:pPr>
            <a:r>
              <a:rPr lang="en-GB" dirty="0">
                <a:solidFill>
                  <a:schemeClr val="accent5">
                    <a:lumMod val="75000"/>
                  </a:schemeClr>
                </a:solidFill>
              </a:rPr>
              <a:t>19 December</a:t>
            </a:r>
          </a:p>
          <a:p>
            <a:pPr lvl="1">
              <a:lnSpc>
                <a:spcPct val="120000"/>
              </a:lnSpc>
            </a:pPr>
            <a:r>
              <a:rPr lang="en-GB" dirty="0">
                <a:solidFill>
                  <a:schemeClr val="accent5">
                    <a:lumMod val="75000"/>
                  </a:schemeClr>
                </a:solidFill>
              </a:rPr>
              <a:t>28 November</a:t>
            </a:r>
          </a:p>
          <a:p>
            <a:pPr>
              <a:lnSpc>
                <a:spcPct val="120000"/>
              </a:lnSpc>
            </a:pPr>
            <a:r>
              <a:rPr lang="en-GB" b="1" dirty="0">
                <a:solidFill>
                  <a:schemeClr val="accent5">
                    <a:lumMod val="75000"/>
                  </a:schemeClr>
                </a:solidFill>
              </a:rPr>
              <a:t>THIS IS AN EXAMPLE!</a:t>
            </a:r>
          </a:p>
          <a:p>
            <a:endParaRPr lang="en-GB" dirty="0"/>
          </a:p>
        </p:txBody>
      </p:sp>
    </p:spTree>
    <p:extLst>
      <p:ext uri="{BB962C8B-B14F-4D97-AF65-F5344CB8AC3E}">
        <p14:creationId xmlns:p14="http://schemas.microsoft.com/office/powerpoint/2010/main" val="2176876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A3ABA-7C27-DBC6-1172-BE7A45FC7C11}"/>
              </a:ext>
            </a:extLst>
          </p:cNvPr>
          <p:cNvSpPr>
            <a:spLocks noGrp="1"/>
          </p:cNvSpPr>
          <p:nvPr>
            <p:ph type="title"/>
          </p:nvPr>
        </p:nvSpPr>
        <p:spPr/>
        <p:txBody>
          <a:bodyPr/>
          <a:lstStyle/>
          <a:p>
            <a:r>
              <a:rPr lang="en-GB" b="1" dirty="0" err="1"/>
              <a:t>Ysgrifennwch</a:t>
            </a:r>
            <a:r>
              <a:rPr lang="en-GB" b="1" dirty="0"/>
              <a:t> </a:t>
            </a:r>
            <a:r>
              <a:rPr lang="en-GB" b="1" dirty="0" err="1"/>
              <a:t>hwn</a:t>
            </a:r>
            <a:r>
              <a:rPr lang="en-GB" b="1" dirty="0"/>
              <a:t> </a:t>
            </a:r>
            <a:r>
              <a:rPr lang="en-GB" b="1" dirty="0" err="1"/>
              <a:t>i</a:t>
            </a:r>
            <a:r>
              <a:rPr lang="en-GB" b="1" dirty="0"/>
              <a:t> </a:t>
            </a:r>
            <a:r>
              <a:rPr lang="en-GB" b="1" dirty="0" err="1"/>
              <a:t>lawr</a:t>
            </a:r>
            <a:r>
              <a:rPr lang="en-GB" b="1" dirty="0"/>
              <a:t>…</a:t>
            </a:r>
            <a:br>
              <a:rPr lang="en-GB" b="1" dirty="0"/>
            </a:br>
            <a:r>
              <a:rPr lang="en-GB" b="1" dirty="0">
                <a:solidFill>
                  <a:srgbClr val="0070C0"/>
                </a:solidFill>
              </a:rPr>
              <a:t>Write this down…</a:t>
            </a:r>
          </a:p>
        </p:txBody>
      </p:sp>
      <p:sp>
        <p:nvSpPr>
          <p:cNvPr id="3" name="Content Placeholder 2">
            <a:extLst>
              <a:ext uri="{FF2B5EF4-FFF2-40B4-BE49-F238E27FC236}">
                <a16:creationId xmlns:a16="http://schemas.microsoft.com/office/drawing/2014/main" id="{4E0F6C69-E035-B289-1E0A-EF970A1E03DE}"/>
              </a:ext>
            </a:extLst>
          </p:cNvPr>
          <p:cNvSpPr>
            <a:spLocks noGrp="1"/>
          </p:cNvSpPr>
          <p:nvPr>
            <p:ph sz="half" idx="1"/>
          </p:nvPr>
        </p:nvSpPr>
        <p:spPr/>
        <p:txBody>
          <a:bodyPr>
            <a:normAutofit/>
          </a:bodyPr>
          <a:lstStyle/>
          <a:p>
            <a:pPr marL="0" indent="0">
              <a:buNone/>
            </a:pPr>
            <a:r>
              <a:rPr lang="en-GB" dirty="0"/>
              <a:t>Dyddiad </a:t>
            </a:r>
            <a:r>
              <a:rPr lang="en-GB" dirty="0" err="1"/>
              <a:t>cau</a:t>
            </a:r>
            <a:r>
              <a:rPr lang="en-GB" dirty="0"/>
              <a:t> </a:t>
            </a:r>
            <a:r>
              <a:rPr lang="en-GB" dirty="0" err="1"/>
              <a:t>ar</a:t>
            </a:r>
            <a:r>
              <a:rPr lang="en-GB" dirty="0"/>
              <a:t> </a:t>
            </a:r>
            <a:r>
              <a:rPr lang="en-GB" dirty="0" err="1"/>
              <a:t>gyfer</a:t>
            </a:r>
            <a:r>
              <a:rPr lang="en-GB" dirty="0"/>
              <a:t> </a:t>
            </a:r>
            <a:r>
              <a:rPr lang="en-GB" dirty="0" err="1"/>
              <a:t>portffolio</a:t>
            </a:r>
            <a:r>
              <a:rPr lang="en-GB" dirty="0"/>
              <a:t> </a:t>
            </a:r>
            <a:r>
              <a:rPr lang="en-GB" dirty="0" err="1"/>
              <a:t>gorffenedig</a:t>
            </a:r>
            <a:r>
              <a:rPr lang="en-GB" dirty="0"/>
              <a:t>:</a:t>
            </a:r>
          </a:p>
          <a:p>
            <a:pPr lvl="1"/>
            <a:r>
              <a:rPr lang="en-GB" sz="2800" b="1" dirty="0" err="1"/>
              <a:t>Dydd</a:t>
            </a:r>
            <a:r>
              <a:rPr lang="en-GB" sz="2800" b="1" dirty="0"/>
              <a:t> </a:t>
            </a:r>
            <a:r>
              <a:rPr lang="en-GB" sz="2800" b="1" dirty="0" err="1"/>
              <a:t>Iau</a:t>
            </a:r>
            <a:r>
              <a:rPr lang="en-GB" sz="2800" b="1" dirty="0"/>
              <a:t> 1 Mai 2025</a:t>
            </a:r>
          </a:p>
        </p:txBody>
      </p:sp>
      <p:sp>
        <p:nvSpPr>
          <p:cNvPr id="4" name="Content Placeholder 3">
            <a:extLst>
              <a:ext uri="{FF2B5EF4-FFF2-40B4-BE49-F238E27FC236}">
                <a16:creationId xmlns:a16="http://schemas.microsoft.com/office/drawing/2014/main" id="{B595D529-EFD5-31A8-4A6B-CE875F4C6F9E}"/>
              </a:ext>
            </a:extLst>
          </p:cNvPr>
          <p:cNvSpPr>
            <a:spLocks noGrp="1"/>
          </p:cNvSpPr>
          <p:nvPr>
            <p:ph sz="half" idx="2"/>
          </p:nvPr>
        </p:nvSpPr>
        <p:spPr/>
        <p:txBody>
          <a:bodyPr>
            <a:normAutofit/>
          </a:bodyPr>
          <a:lstStyle/>
          <a:p>
            <a:pPr marL="0" indent="0">
              <a:buNone/>
            </a:pPr>
            <a:r>
              <a:rPr lang="en-GB" dirty="0">
                <a:solidFill>
                  <a:schemeClr val="accent5">
                    <a:lumMod val="75000"/>
                  </a:schemeClr>
                </a:solidFill>
              </a:rPr>
              <a:t>Deadline for completed portfolio:</a:t>
            </a:r>
            <a:endParaRPr lang="en-GB" b="1" u="sng" dirty="0">
              <a:solidFill>
                <a:schemeClr val="accent5">
                  <a:lumMod val="75000"/>
                </a:schemeClr>
              </a:solidFill>
            </a:endParaRPr>
          </a:p>
          <a:p>
            <a:pPr lvl="1"/>
            <a:r>
              <a:rPr lang="en-GB" sz="2800" b="1" dirty="0">
                <a:solidFill>
                  <a:schemeClr val="accent5">
                    <a:lumMod val="75000"/>
                  </a:schemeClr>
                </a:solidFill>
              </a:rPr>
              <a:t>Thursday 1 May 2025</a:t>
            </a:r>
          </a:p>
          <a:p>
            <a:endParaRPr lang="en-GB" dirty="0">
              <a:solidFill>
                <a:schemeClr val="accent5">
                  <a:lumMod val="75000"/>
                </a:schemeClr>
              </a:solidFill>
            </a:endParaRPr>
          </a:p>
        </p:txBody>
      </p:sp>
    </p:spTree>
    <p:extLst>
      <p:ext uri="{BB962C8B-B14F-4D97-AF65-F5344CB8AC3E}">
        <p14:creationId xmlns:p14="http://schemas.microsoft.com/office/powerpoint/2010/main" val="387134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8A4FAF-5897-43A6-A9CC-B611370943F5}"/>
              </a:ext>
            </a:extLst>
          </p:cNvPr>
          <p:cNvSpPr>
            <a:spLocks noGrp="1"/>
          </p:cNvSpPr>
          <p:nvPr>
            <p:ph type="title"/>
          </p:nvPr>
        </p:nvSpPr>
        <p:spPr/>
        <p:txBody>
          <a:bodyPr vert="horz" lIns="137160" tIns="137160" rIns="137160" bIns="137160" rtlCol="0" anchor="ctr">
            <a:normAutofit fontScale="90000"/>
          </a:bodyPr>
          <a:lstStyle/>
          <a:p>
            <a:r>
              <a:rPr lang="en-US" sz="4000" b="1" dirty="0" err="1"/>
              <a:t>Egwyl</a:t>
            </a:r>
            <a:r>
              <a:rPr lang="en-US" sz="4000" b="1" dirty="0"/>
              <a:t> – 15 </a:t>
            </a:r>
            <a:r>
              <a:rPr lang="en-US" sz="4000" b="1" dirty="0" err="1"/>
              <a:t>munud</a:t>
            </a:r>
            <a:r>
              <a:rPr lang="en-US" sz="4000" b="1" dirty="0"/>
              <a:t>	</a:t>
            </a:r>
            <a:r>
              <a:rPr lang="en-US" sz="4000" b="1" dirty="0">
                <a:solidFill>
                  <a:srgbClr val="0070C0"/>
                </a:solidFill>
              </a:rPr>
              <a:t>Break – 15 minutes</a:t>
            </a:r>
          </a:p>
        </p:txBody>
      </p:sp>
      <p:pic>
        <p:nvPicPr>
          <p:cNvPr id="7" name="Content Placeholder 6">
            <a:extLst>
              <a:ext uri="{FF2B5EF4-FFF2-40B4-BE49-F238E27FC236}">
                <a16:creationId xmlns:a16="http://schemas.microsoft.com/office/drawing/2014/main" id="{F3BB0105-CF27-402B-9CCA-4920254F1D43}"/>
              </a:ext>
            </a:extLst>
          </p:cNvPr>
          <p:cNvPicPr>
            <a:picLocks noGrp="1" noChangeAspect="1"/>
          </p:cNvPicPr>
          <p:nvPr>
            <p:ph idx="1"/>
          </p:nvPr>
        </p:nvPicPr>
        <p:blipFill>
          <a:blip r:embed="rId2"/>
          <a:stretch>
            <a:fillRect/>
          </a:stretch>
        </p:blipFill>
        <p:spPr>
          <a:xfrm>
            <a:off x="2285802" y="1931045"/>
            <a:ext cx="4572396" cy="3429297"/>
          </a:xfrm>
          <a:prstGeom prst="rect">
            <a:avLst/>
          </a:prstGeom>
        </p:spPr>
      </p:pic>
    </p:spTree>
    <p:extLst>
      <p:ext uri="{BB962C8B-B14F-4D97-AF65-F5344CB8AC3E}">
        <p14:creationId xmlns:p14="http://schemas.microsoft.com/office/powerpoint/2010/main" val="1907336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45DE-976B-0385-B93C-1B4504BD6945}"/>
              </a:ext>
            </a:extLst>
          </p:cNvPr>
          <p:cNvSpPr>
            <a:spLocks noGrp="1"/>
          </p:cNvSpPr>
          <p:nvPr>
            <p:ph type="title"/>
          </p:nvPr>
        </p:nvSpPr>
        <p:spPr/>
        <p:txBody>
          <a:bodyPr/>
          <a:lstStyle/>
          <a:p>
            <a:r>
              <a:rPr lang="en-GB" b="1" dirty="0" err="1"/>
              <a:t>Canllawiau</a:t>
            </a:r>
            <a:r>
              <a:rPr lang="en-GB" b="1" dirty="0"/>
              <a:t> Gwaith Maes </a:t>
            </a:r>
            <a:br>
              <a:rPr lang="en-GB" b="1" dirty="0"/>
            </a:br>
            <a:r>
              <a:rPr lang="en-GB" b="1" dirty="0">
                <a:solidFill>
                  <a:srgbClr val="0070C0"/>
                </a:solidFill>
              </a:rPr>
              <a:t>Fieldwork Guidelines</a:t>
            </a:r>
          </a:p>
        </p:txBody>
      </p:sp>
      <p:sp>
        <p:nvSpPr>
          <p:cNvPr id="3" name="Content Placeholder 2">
            <a:extLst>
              <a:ext uri="{FF2B5EF4-FFF2-40B4-BE49-F238E27FC236}">
                <a16:creationId xmlns:a16="http://schemas.microsoft.com/office/drawing/2014/main" id="{6906AA30-427D-6194-F00F-3289BB707FF1}"/>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am bob </a:t>
            </a: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weithgaredd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papur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angenrheidiol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am nodi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leoli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enwi</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atgyfnerthu'r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negeseuon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Gofynnir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gyfeirio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astudiaethau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broses.</a:t>
            </a:r>
          </a:p>
        </p:txBody>
      </p:sp>
      <p:sp>
        <p:nvSpPr>
          <p:cNvPr id="4" name="Content Placeholder 3">
            <a:extLst>
              <a:ext uri="{FF2B5EF4-FFF2-40B4-BE49-F238E27FC236}">
                <a16:creationId xmlns:a16="http://schemas.microsoft.com/office/drawing/2014/main" id="{54CF2EA5-0A17-3AC3-7766-3CB28EDF4542}"/>
              </a:ext>
            </a:extLst>
          </p:cNvPr>
          <p:cNvSpPr>
            <a:spLocks noGrp="1"/>
          </p:cNvSpPr>
          <p:nvPr>
            <p:ph sz="half" idx="2"/>
          </p:nvPr>
        </p:nvSpPr>
        <p:spPr>
          <a:xfrm>
            <a:off x="4648200" y="1825625"/>
            <a:ext cx="3867150" cy="4123654"/>
          </a:xfrm>
        </p:spPr>
        <p:txBody>
          <a:bodyPr>
            <a:normAutofit fontScale="475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The fieldwork guidelines have been designed as a tool for supporting you whilst on placement.  Within the document, you can find information about every aspect of placement activity. </a:t>
            </a:r>
          </a:p>
          <a:p>
            <a:pPr>
              <a:lnSpc>
                <a:spcPct val="120000"/>
              </a:lnSpc>
            </a:pPr>
            <a:r>
              <a:rPr lang="en-GB" dirty="0">
                <a:solidFill>
                  <a:srgbClr val="0070C0"/>
                </a:solidFill>
                <a:latin typeface="Arial" panose="020B0604020202020204" pitchFamily="34" charset="0"/>
                <a:cs typeface="Arial" panose="020B0604020202020204" pitchFamily="34" charset="0"/>
              </a:rPr>
              <a:t>These include the necessary paper work for placement, information regarding identifying placement opportunities, the placement process, how to organise your portfolio and how to conduct a risk assessment whilst on placement to name but a few.</a:t>
            </a:r>
          </a:p>
          <a:p>
            <a:pPr>
              <a:lnSpc>
                <a:spcPct val="120000"/>
              </a:lnSpc>
            </a:pPr>
            <a:r>
              <a:rPr lang="en-GB" dirty="0">
                <a:solidFill>
                  <a:srgbClr val="0070C0"/>
                </a:solidFill>
                <a:latin typeface="Arial" panose="020B0604020202020204" pitchFamily="34" charset="0"/>
                <a:cs typeface="Arial" panose="020B0604020202020204" pitchFamily="34" charset="0"/>
              </a:rPr>
              <a:t>These guidelines are extremely important and reinforce the messages given during lectures.</a:t>
            </a:r>
          </a:p>
          <a:p>
            <a:pPr>
              <a:lnSpc>
                <a:spcPct val="120000"/>
              </a:lnSpc>
            </a:pPr>
            <a:r>
              <a:rPr lang="en-GB" dirty="0">
                <a:solidFill>
                  <a:srgbClr val="0070C0"/>
                </a:solidFill>
                <a:latin typeface="Arial" panose="020B0604020202020204" pitchFamily="34" charset="0"/>
                <a:cs typeface="Arial" panose="020B0604020202020204" pitchFamily="34" charset="0"/>
              </a:rPr>
              <a:t>You will be asked to refer to this document during your studies, and reading these guidelines will ensure that you are well prepared for the process.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1494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146-30E5-7A31-3E8E-8B15318E5DC8}"/>
              </a:ext>
            </a:extLst>
          </p:cNvPr>
          <p:cNvSpPr>
            <a:spLocks noGrp="1"/>
          </p:cNvSpPr>
          <p:nvPr>
            <p:ph type="title"/>
          </p:nvPr>
        </p:nvSpPr>
        <p:spPr>
          <a:xfrm>
            <a:off x="628650" y="365125"/>
            <a:ext cx="8479854" cy="1325563"/>
          </a:xfrm>
        </p:spPr>
        <p:txBody>
          <a:bodyPr>
            <a:noAutofit/>
          </a:bodyPr>
          <a:lstStyle/>
          <a:p>
            <a:r>
              <a:rPr lang="en-GB" sz="2400" b="1" dirty="0" err="1"/>
              <a:t>Safonau</a:t>
            </a:r>
            <a:r>
              <a:rPr lang="en-GB" sz="2400" b="1" dirty="0"/>
              <a:t> </a:t>
            </a:r>
            <a:r>
              <a:rPr lang="en-GB" sz="2400" b="1" dirty="0" err="1"/>
              <a:t>Galwedigaethol</a:t>
            </a:r>
            <a:r>
              <a:rPr lang="en-GB" sz="2400" b="1" dirty="0"/>
              <a:t> </a:t>
            </a:r>
            <a:r>
              <a:rPr lang="en-GB" sz="2400" b="1" dirty="0" err="1"/>
              <a:t>Cenedlaethol</a:t>
            </a:r>
            <a:r>
              <a:rPr lang="en-GB" sz="2400" b="1" dirty="0"/>
              <a:t> </a:t>
            </a:r>
            <a:r>
              <a:rPr lang="en-GB" sz="2400" b="1" dirty="0" err="1"/>
              <a:t>ar</a:t>
            </a:r>
            <a:r>
              <a:rPr lang="en-GB" sz="2400" b="1" dirty="0"/>
              <a:t> </a:t>
            </a:r>
            <a:r>
              <a:rPr lang="en-GB" sz="2400" b="1" dirty="0" err="1"/>
              <a:t>gyfer</a:t>
            </a:r>
            <a:r>
              <a:rPr lang="en-GB" sz="2400" b="1" dirty="0"/>
              <a:t> Gwaith Ieuenctid</a:t>
            </a:r>
            <a:br>
              <a:rPr lang="en-GB" sz="2400" b="1" dirty="0"/>
            </a:br>
            <a:r>
              <a:rPr lang="en-GB" sz="2400" b="1" dirty="0">
                <a:solidFill>
                  <a:srgbClr val="0070C0"/>
                </a:solidFill>
              </a:rPr>
              <a:t>National Occupational Standards for Youth Work </a:t>
            </a:r>
          </a:p>
        </p:txBody>
      </p:sp>
      <p:sp>
        <p:nvSpPr>
          <p:cNvPr id="3" name="Content Placeholder 2">
            <a:extLst>
              <a:ext uri="{FF2B5EF4-FFF2-40B4-BE49-F238E27FC236}">
                <a16:creationId xmlns:a16="http://schemas.microsoft.com/office/drawing/2014/main" id="{56598537-D34C-8177-25BE-5E0E3C22696C}"/>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(NOS)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disgrifio’r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berson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chymwys</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bôn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ynghyd</a:t>
            </a:r>
            <a:r>
              <a:rPr lang="en-GB" dirty="0">
                <a:latin typeface="Arial" panose="020B0604020202020204" pitchFamily="34" charset="0"/>
                <a:cs typeface="Arial" panose="020B0604020202020204" pitchFamily="34" charset="0"/>
              </a:rPr>
              <a:t>. Bu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sector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ymgynghoriad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partner a </a:t>
            </a:r>
            <a:r>
              <a:rPr lang="en-GB" dirty="0" err="1">
                <a:latin typeface="Arial" panose="020B0604020202020204" pitchFamily="34" charset="0"/>
                <a:cs typeface="Arial" panose="020B0604020202020204" pitchFamily="34" charset="0"/>
              </a:rPr>
              <a:t>rhanddeiliaid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NOS.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addas at y </a:t>
            </a:r>
            <a:r>
              <a:rPr lang="en-GB" dirty="0" err="1">
                <a:latin typeface="Arial" panose="020B0604020202020204" pitchFamily="34" charset="0"/>
                <a:cs typeface="Arial" panose="020B0604020202020204" pitchFamily="34" charset="0"/>
              </a:rPr>
              <a:t>diben</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r>
              <a:rPr lang="en-GB" dirty="0">
                <a:latin typeface="Arial" panose="020B0604020202020204" pitchFamily="34" charset="0"/>
                <a:cs typeface="Arial" panose="020B0604020202020204" pitchFamily="34" charset="0"/>
              </a:rPr>
              <a:t> yr Alban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fersiwn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Gwaith Ieuenctid (CLD Standards </a:t>
            </a:r>
            <a:r>
              <a:rPr lang="en-GB" dirty="0" err="1">
                <a:latin typeface="Arial" panose="020B0604020202020204" pitchFamily="34" charset="0"/>
                <a:cs typeface="Arial" panose="020B0604020202020204" pitchFamily="34" charset="0"/>
              </a:rPr>
              <a:t>Coundil</a:t>
            </a:r>
            <a:r>
              <a:rPr lang="en-GB" dirty="0">
                <a:latin typeface="Arial" panose="020B0604020202020204" pitchFamily="34" charset="0"/>
                <a:cs typeface="Arial" panose="020B0604020202020204" pitchFamily="34" charset="0"/>
              </a:rPr>
              <a:t> Scotland, 2019).</a:t>
            </a:r>
          </a:p>
        </p:txBody>
      </p:sp>
      <p:sp>
        <p:nvSpPr>
          <p:cNvPr id="4" name="Content Placeholder 3">
            <a:extLst>
              <a:ext uri="{FF2B5EF4-FFF2-40B4-BE49-F238E27FC236}">
                <a16:creationId xmlns:a16="http://schemas.microsoft.com/office/drawing/2014/main" id="{487C7264-804B-F5E0-AA1D-7D4EE4CEEE5D}"/>
              </a:ext>
            </a:extLst>
          </p:cNvPr>
          <p:cNvSpPr>
            <a:spLocks noGrp="1"/>
          </p:cNvSpPr>
          <p:nvPr>
            <p:ph sz="half" idx="2"/>
          </p:nvPr>
        </p:nvSpPr>
        <p:spPr>
          <a:xfrm>
            <a:off x="4648200" y="1825624"/>
            <a:ext cx="3867150" cy="4195663"/>
          </a:xfrm>
        </p:spPr>
        <p:txBody>
          <a:bodyPr>
            <a:normAutofit fontScale="47500" lnSpcReduction="20000"/>
          </a:bodyPr>
          <a:lstStyle/>
          <a:p>
            <a:pPr>
              <a:lnSpc>
                <a:spcPct val="120000"/>
              </a:lnSpc>
            </a:pPr>
            <a:r>
              <a:rPr lang="en-GB" sz="2900" dirty="0">
                <a:solidFill>
                  <a:srgbClr val="0070C0"/>
                </a:solidFill>
                <a:latin typeface="Arial" panose="020B0604020202020204" pitchFamily="34" charset="0"/>
                <a:cs typeface="Arial" panose="020B0604020202020204" pitchFamily="34" charset="0"/>
              </a:rPr>
              <a:t>National Occupational Standards (NOS) describe what a person needs to do, know and understand in their job, in order to carry out their role in a consistent and competent way. In essence, they inform ‘best practice’ by bringing together skills, knowledge and values. Our previous sector skills council worked in consultation with a wide range of employers, partner organisations and stakeholders to develop NOS. This ensures they are relevant and fit for purpose.</a:t>
            </a:r>
          </a:p>
          <a:p>
            <a:pPr>
              <a:lnSpc>
                <a:spcPct val="120000"/>
              </a:lnSpc>
            </a:pPr>
            <a:endParaRPr lang="en-GB" sz="2900" dirty="0">
              <a:solidFill>
                <a:srgbClr val="0070C0"/>
              </a:solidFill>
              <a:latin typeface="Arial" panose="020B0604020202020204" pitchFamily="34" charset="0"/>
              <a:cs typeface="Arial" panose="020B0604020202020204" pitchFamily="34" charset="0"/>
            </a:endParaRPr>
          </a:p>
          <a:p>
            <a:pPr>
              <a:lnSpc>
                <a:spcPct val="120000"/>
              </a:lnSpc>
            </a:pPr>
            <a:r>
              <a:rPr lang="en-GB" sz="2900" dirty="0">
                <a:solidFill>
                  <a:srgbClr val="0070C0"/>
                </a:solidFill>
                <a:latin typeface="Arial" panose="020B0604020202020204" pitchFamily="34" charset="0"/>
                <a:cs typeface="Arial" panose="020B0604020202020204" pitchFamily="34" charset="0"/>
              </a:rPr>
              <a:t>Community Learning and Development Scotland host the current version of the National Occupational Standards for Youth Work (CLD Standards Council Scotland, 2019).</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029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691-31D7-9AF1-EBDC-77397DBA46E8}"/>
              </a:ext>
            </a:extLst>
          </p:cNvPr>
          <p:cNvSpPr>
            <a:spLocks noGrp="1"/>
          </p:cNvSpPr>
          <p:nvPr>
            <p:ph type="title"/>
          </p:nvPr>
        </p:nvSpPr>
        <p:spPr/>
        <p:txBody>
          <a:bodyPr/>
          <a:lstStyle/>
          <a:p>
            <a:r>
              <a:rPr lang="en-GB" b="1" dirty="0" err="1"/>
              <a:t>Darllen</a:t>
            </a:r>
            <a:r>
              <a:rPr lang="en-GB" b="1" dirty="0"/>
              <a:t>			   </a:t>
            </a:r>
            <a:r>
              <a:rPr lang="en-GB" b="1" dirty="0">
                <a:solidFill>
                  <a:srgbClr val="0070C0"/>
                </a:solidFill>
              </a:rPr>
              <a:t>Reading	</a:t>
            </a:r>
          </a:p>
        </p:txBody>
      </p:sp>
      <p:sp>
        <p:nvSpPr>
          <p:cNvPr id="3" name="Content Placeholder 2">
            <a:extLst>
              <a:ext uri="{FF2B5EF4-FFF2-40B4-BE49-F238E27FC236}">
                <a16:creationId xmlns:a16="http://schemas.microsoft.com/office/drawing/2014/main" id="{AA160C8A-66A2-E374-7B2A-FD2F9F907237}"/>
              </a:ext>
            </a:extLst>
          </p:cNvPr>
          <p:cNvSpPr>
            <a:spLocks noGrp="1"/>
          </p:cNvSpPr>
          <p:nvPr>
            <p:ph sz="half" idx="1"/>
          </p:nvPr>
        </p:nvSpPr>
        <p:spPr/>
        <p:txBody>
          <a:bodyPr>
            <a:normAutofit fontScale="62500" lnSpcReduction="20000"/>
          </a:bodyPr>
          <a:lstStyle/>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Gwaith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nodiadau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amlygwch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disgwyl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gyfarwydd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sganio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(NOS) ac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tystiolaeth</a:t>
            </a:r>
            <a:r>
              <a:rPr lang="en-GB" dirty="0">
                <a:latin typeface="Arial" panose="020B0604020202020204" pitchFamily="34" charset="0"/>
                <a:cs typeface="Arial" panose="020B0604020202020204" pitchFamily="34" charset="0"/>
              </a:rPr>
              <a:t> o rai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B380E50-BECB-0A76-8B51-1121B05FC029}"/>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You are required to familiarise yourself with the National Occupational Standards by next week.</a:t>
            </a:r>
          </a:p>
          <a:p>
            <a:r>
              <a:rPr lang="en-GB" dirty="0">
                <a:solidFill>
                  <a:srgbClr val="0070C0"/>
                </a:solidFill>
                <a:latin typeface="Arial" panose="020B0604020202020204" pitchFamily="34" charset="0"/>
                <a:cs typeface="Arial" panose="020B0604020202020204" pitchFamily="34" charset="0"/>
              </a:rPr>
              <a:t>When your Fieldwork Guidelines are available, read them from cover to cover, make notes and highlight important sections.</a:t>
            </a:r>
          </a:p>
          <a:p>
            <a:r>
              <a:rPr lang="en-GB" dirty="0">
                <a:solidFill>
                  <a:srgbClr val="0070C0"/>
                </a:solidFill>
                <a:latin typeface="Arial" panose="020B0604020202020204" pitchFamily="34" charset="0"/>
                <a:cs typeface="Arial" panose="020B0604020202020204" pitchFamily="34" charset="0"/>
              </a:rPr>
              <a:t>However you are not expected to read all of the National Occupational Standards however familiarise yourself with this. </a:t>
            </a:r>
          </a:p>
          <a:p>
            <a:r>
              <a:rPr lang="en-GB" dirty="0">
                <a:solidFill>
                  <a:srgbClr val="0070C0"/>
                </a:solidFill>
                <a:latin typeface="Arial" panose="020B0604020202020204" pitchFamily="34" charset="0"/>
                <a:cs typeface="Arial" panose="020B0604020202020204" pitchFamily="34" charset="0"/>
              </a:rPr>
              <a:t>You could scan through this document (NOS) and consider if you are already able to evidence some of the standards, and how could you do that.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2621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8E4A-757C-C6B5-D4A2-249A0C6E5BEC}"/>
              </a:ext>
            </a:extLst>
          </p:cNvPr>
          <p:cNvSpPr>
            <a:spLocks noGrp="1"/>
          </p:cNvSpPr>
          <p:nvPr>
            <p:ph type="title"/>
          </p:nvPr>
        </p:nvSpPr>
        <p:spPr/>
        <p:txBody>
          <a:bodyPr>
            <a:normAutofit/>
          </a:bodyPr>
          <a:lstStyle/>
          <a:p>
            <a:r>
              <a:rPr lang="en-GB" b="1" dirty="0" err="1"/>
              <a:t>Gweithgaredd</a:t>
            </a:r>
            <a:r>
              <a:rPr lang="en-GB" b="1" dirty="0"/>
              <a:t> Grŵp</a:t>
            </a:r>
            <a:br>
              <a:rPr lang="en-GB" b="1" dirty="0"/>
            </a:br>
            <a:r>
              <a:rPr lang="en-GB" b="1" dirty="0">
                <a:solidFill>
                  <a:srgbClr val="0070C0"/>
                </a:solidFill>
              </a:rPr>
              <a:t>Group Activity</a:t>
            </a:r>
            <a:endParaRPr lang="en-GB"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3A0C4B-9D69-B222-855B-E57241925463}"/>
              </a:ext>
            </a:extLst>
          </p:cNvPr>
          <p:cNvSpPr>
            <a:spLocks noGrp="1"/>
          </p:cNvSpPr>
          <p:nvPr>
            <p:ph sz="half" idx="1"/>
          </p:nvPr>
        </p:nvSpPr>
        <p:spPr/>
        <p:txBody>
          <a:bodyPr>
            <a:noAutofit/>
          </a:bodyPr>
          <a:lstStyle/>
          <a:p>
            <a:pPr marL="0" indent="0">
              <a:lnSpc>
                <a:spcPct val="120000"/>
              </a:lnSpc>
              <a:buNone/>
            </a:pPr>
            <a:r>
              <a:rPr lang="en-GB" sz="1600" b="1" dirty="0">
                <a:latin typeface="Arial" panose="020B0604020202020204" pitchFamily="34" charset="0"/>
                <a:cs typeface="Arial" panose="020B0604020202020204" pitchFamily="34" charset="0"/>
              </a:rPr>
              <a:t>Yn </a:t>
            </a:r>
            <a:r>
              <a:rPr lang="en-GB" sz="1600" b="1" dirty="0" err="1">
                <a:latin typeface="Arial" panose="020B0604020202020204" pitchFamily="34" charset="0"/>
                <a:cs typeface="Arial" panose="020B0604020202020204" pitchFamily="34" charset="0"/>
              </a:rPr>
              <a:t>unigol</a:t>
            </a:r>
            <a:r>
              <a:rPr lang="en-GB" sz="1600" b="1" dirty="0">
                <a:latin typeface="Arial" panose="020B0604020202020204" pitchFamily="34" charset="0"/>
                <a:cs typeface="Arial" panose="020B0604020202020204" pitchFamily="34" charset="0"/>
              </a:rPr>
              <a:t> neu </a:t>
            </a:r>
            <a:r>
              <a:rPr lang="en-GB" sz="1600" b="1" dirty="0" err="1">
                <a:latin typeface="Arial" panose="020B0604020202020204" pitchFamily="34" charset="0"/>
                <a:cs typeface="Arial" panose="020B0604020202020204" pitchFamily="34" charset="0"/>
              </a:rPr>
              <a:t>mewn</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grwpiau</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bach</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trafodwch</a:t>
            </a:r>
            <a:r>
              <a:rPr lang="en-GB" sz="1600" b="1" dirty="0">
                <a:latin typeface="Arial" panose="020B0604020202020204" pitchFamily="34" charset="0"/>
                <a:cs typeface="Arial" panose="020B0604020202020204" pitchFamily="34" charset="0"/>
              </a:rPr>
              <a:t> a </a:t>
            </a:r>
            <a:r>
              <a:rPr lang="en-GB" sz="1600" b="1" dirty="0" err="1">
                <a:latin typeface="Arial" panose="020B0604020202020204" pitchFamily="34" charset="0"/>
                <a:cs typeface="Arial" panose="020B0604020202020204" pitchFamily="34" charset="0"/>
              </a:rPr>
              <a:t>chymerwch</a:t>
            </a:r>
            <a:r>
              <a:rPr lang="en-GB" sz="1600" b="1" dirty="0">
                <a:latin typeface="Arial" panose="020B0604020202020204" pitchFamily="34" charset="0"/>
                <a:cs typeface="Arial" panose="020B0604020202020204" pitchFamily="34" charset="0"/>
              </a:rPr>
              <a:t> ran </a:t>
            </a:r>
            <a:r>
              <a:rPr lang="en-GB" sz="1600" b="1" dirty="0" err="1">
                <a:latin typeface="Arial" panose="020B0604020202020204" pitchFamily="34" charset="0"/>
                <a:cs typeface="Arial" panose="020B0604020202020204" pitchFamily="34" charset="0"/>
              </a:rPr>
              <a:t>yn</a:t>
            </a:r>
            <a:r>
              <a:rPr lang="en-GB" sz="1600" b="1" dirty="0">
                <a:latin typeface="Arial" panose="020B0604020202020204" pitchFamily="34" charset="0"/>
                <a:cs typeface="Arial" panose="020B0604020202020204" pitchFamily="34" charset="0"/>
              </a:rPr>
              <a:t> y </a:t>
            </a:r>
            <a:r>
              <a:rPr lang="en-GB" sz="1600" b="1" dirty="0" err="1">
                <a:latin typeface="Arial" panose="020B0604020202020204" pitchFamily="34" charset="0"/>
                <a:cs typeface="Arial" panose="020B0604020202020204" pitchFamily="34" charset="0"/>
              </a:rPr>
              <a:t>dasg</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ganlynol</a:t>
            </a:r>
            <a:r>
              <a:rPr lang="en-GB" sz="1600" b="1" dirty="0">
                <a:latin typeface="Arial" panose="020B0604020202020204" pitchFamily="34" charset="0"/>
                <a:cs typeface="Arial" panose="020B0604020202020204" pitchFamily="34" charset="0"/>
              </a:rPr>
              <a:t>.</a:t>
            </a:r>
          </a:p>
          <a:p>
            <a:pPr>
              <a:lnSpc>
                <a:spcPct val="120000"/>
              </a:lnSpc>
            </a:pPr>
            <a:r>
              <a:rPr lang="en-GB" sz="1600" dirty="0" err="1">
                <a:latin typeface="Arial" panose="020B0604020202020204" pitchFamily="34" charset="0"/>
                <a:cs typeface="Arial" panose="020B0604020202020204" pitchFamily="34" charset="0"/>
              </a:rPr>
              <a:t>Mae’n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ofynnol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ddarllen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unigol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(NOS) (</a:t>
            </a:r>
            <a:r>
              <a:rPr lang="en-GB" sz="1600" dirty="0" err="1">
                <a:latin typeface="Arial" panose="020B0604020202020204" pitchFamily="34" charset="0"/>
                <a:cs typeface="Arial" panose="020B0604020202020204" pitchFamily="34" charset="0"/>
              </a:rPr>
              <a:t>tud</a:t>
            </a:r>
            <a:r>
              <a:rPr lang="en-GB" sz="1600" dirty="0">
                <a:latin typeface="Arial" panose="020B0604020202020204" pitchFamily="34" charset="0"/>
                <a:cs typeface="Arial" panose="020B0604020202020204" pitchFamily="34" charset="0"/>
              </a:rPr>
              <a:t> 5) a </a:t>
            </a:r>
            <a:r>
              <a:rPr lang="en-GB" sz="1600" dirty="0" err="1">
                <a:latin typeface="Arial" panose="020B0604020202020204" pitchFamily="34" charset="0"/>
                <a:cs typeface="Arial" panose="020B0604020202020204" pitchFamily="34" charset="0"/>
              </a:rPr>
              <a:t>phenderfynu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cyseinio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fwyaf</a:t>
            </a:r>
            <a:r>
              <a:rPr lang="en-GB" sz="1600" dirty="0">
                <a:latin typeface="Arial" panose="020B0604020202020204" pitchFamily="34" charset="0"/>
                <a:cs typeface="Arial" panose="020B0604020202020204" pitchFamily="34" charset="0"/>
              </a:rPr>
              <a:t> â chi.</a:t>
            </a:r>
          </a:p>
          <a:p>
            <a:pPr>
              <a:lnSpc>
                <a:spcPct val="120000"/>
              </a:lnSpc>
            </a:pPr>
            <a:r>
              <a:rPr lang="en-GB" sz="1600" dirty="0" err="1">
                <a:latin typeface="Arial" panose="020B0604020202020204" pitchFamily="34" charset="0"/>
                <a:cs typeface="Arial" panose="020B0604020202020204" pitchFamily="34" charset="0"/>
              </a:rPr>
              <a:t>Trafodwch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grŵp</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barn am </a:t>
            </a:r>
            <a:r>
              <a:rPr lang="en-GB" sz="1600" dirty="0" err="1">
                <a:latin typeface="Arial" panose="020B0604020202020204" pitchFamily="34" charset="0"/>
                <a:cs typeface="Arial" panose="020B0604020202020204" pitchFamily="34" charset="0"/>
              </a:rPr>
              <a:t>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olwg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allai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ieuenctid</a:t>
            </a:r>
            <a:r>
              <a:rPr lang="en-GB" sz="1600" dirty="0">
                <a:latin typeface="Arial" panose="020B0604020202020204" pitchFamily="34" charset="0"/>
                <a:cs typeface="Arial" panose="020B0604020202020204" pitchFamily="34" charset="0"/>
              </a:rPr>
              <a:t> da.</a:t>
            </a:r>
          </a:p>
          <a:p>
            <a:pPr>
              <a:lnSpc>
                <a:spcPct val="120000"/>
              </a:lnSpc>
            </a:pPr>
            <a:r>
              <a:rPr lang="en-GB" sz="1600" dirty="0">
                <a:latin typeface="Arial" panose="020B0604020202020204" pitchFamily="34" charset="0"/>
                <a:cs typeface="Arial" panose="020B0604020202020204" pitchFamily="34" charset="0"/>
              </a:rPr>
              <a:t>Fe </a:t>
            </a:r>
            <a:r>
              <a:rPr lang="en-GB" sz="1600" dirty="0" err="1">
                <a:latin typeface="Arial" panose="020B0604020202020204" pitchFamily="34" charset="0"/>
                <a:cs typeface="Arial" panose="020B0604020202020204" pitchFamily="34" charset="0"/>
              </a:rPr>
              <a:t>welwch</a:t>
            </a:r>
            <a:r>
              <a:rPr lang="en-GB" sz="1600" dirty="0">
                <a:latin typeface="Arial" panose="020B0604020202020204" pitchFamily="34" charset="0"/>
                <a:cs typeface="Arial" panose="020B0604020202020204" pitchFamily="34" charset="0"/>
              </a:rPr>
              <a:t> yr NOS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dudalen</a:t>
            </a:r>
            <a:r>
              <a:rPr lang="en-GB" sz="1600" dirty="0">
                <a:latin typeface="Arial" panose="020B0604020202020204" pitchFamily="34" charset="0"/>
                <a:cs typeface="Arial" panose="020B0604020202020204" pitchFamily="34" charset="0"/>
              </a:rPr>
              <a:t> Moodle y </a:t>
            </a:r>
            <a:r>
              <a:rPr lang="en-GB" sz="1600" dirty="0" err="1">
                <a:latin typeface="Arial" panose="020B0604020202020204" pitchFamily="34" charset="0"/>
                <a:cs typeface="Arial" panose="020B0604020202020204" pitchFamily="34" charset="0"/>
              </a:rPr>
              <a:t>modiwl</a:t>
            </a:r>
            <a:r>
              <a:rPr lang="en-GB" sz="1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E71130-327C-C0D4-EBAE-1430DA90D51C}"/>
              </a:ext>
            </a:extLst>
          </p:cNvPr>
          <p:cNvSpPr>
            <a:spLocks noGrp="1"/>
          </p:cNvSpPr>
          <p:nvPr>
            <p:ph sz="half" idx="2"/>
          </p:nvPr>
        </p:nvSpPr>
        <p:spPr/>
        <p:txBody>
          <a:bodyPr>
            <a:noAutofit/>
          </a:bodyPr>
          <a:lstStyle/>
          <a:p>
            <a:pPr marL="0" indent="0">
              <a:lnSpc>
                <a:spcPct val="100000"/>
              </a:lnSpc>
              <a:buNone/>
            </a:pPr>
            <a:r>
              <a:rPr lang="en-GB" sz="1600" b="1" dirty="0">
                <a:solidFill>
                  <a:srgbClr val="0070C0"/>
                </a:solidFill>
                <a:latin typeface="Arial" panose="020B0604020202020204" pitchFamily="34" charset="0"/>
                <a:cs typeface="Arial" panose="020B0604020202020204" pitchFamily="34" charset="0"/>
              </a:rPr>
              <a:t>Individually or in small groups discuss and engage in the following task.</a:t>
            </a:r>
          </a:p>
          <a:p>
            <a:pPr>
              <a:lnSpc>
                <a:spcPct val="100000"/>
              </a:lnSpc>
            </a:pPr>
            <a:r>
              <a:rPr lang="en-GB" sz="1600" dirty="0">
                <a:solidFill>
                  <a:srgbClr val="0070C0"/>
                </a:solidFill>
                <a:latin typeface="Arial" panose="020B0604020202020204" pitchFamily="34" charset="0"/>
                <a:cs typeface="Arial" panose="020B0604020202020204" pitchFamily="34" charset="0"/>
              </a:rPr>
              <a:t>You are required to individually read through the values section within the (NOS) (pg 5) and decide on two of the values that ‘resonate’ most with you.</a:t>
            </a:r>
          </a:p>
          <a:p>
            <a:pPr>
              <a:lnSpc>
                <a:spcPct val="100000"/>
              </a:lnSpc>
            </a:pPr>
            <a:r>
              <a:rPr lang="en-GB" sz="1600" dirty="0">
                <a:solidFill>
                  <a:srgbClr val="0070C0"/>
                </a:solidFill>
                <a:latin typeface="Arial" panose="020B0604020202020204" pitchFamily="34" charset="0"/>
                <a:cs typeface="Arial" panose="020B0604020202020204" pitchFamily="34" charset="0"/>
              </a:rPr>
              <a:t>Discuss in your group your thoughts on the values section and what good youth work may look like.</a:t>
            </a:r>
          </a:p>
          <a:p>
            <a:pPr>
              <a:lnSpc>
                <a:spcPct val="100000"/>
              </a:lnSpc>
            </a:pPr>
            <a:r>
              <a:rPr lang="en-GB" sz="1600" dirty="0">
                <a:solidFill>
                  <a:srgbClr val="0070C0"/>
                </a:solidFill>
                <a:latin typeface="Arial" panose="020B0604020202020204" pitchFamily="34" charset="0"/>
                <a:cs typeface="Arial" panose="020B0604020202020204" pitchFamily="34" charset="0"/>
              </a:rPr>
              <a:t>You will find the NOS on the Module Moodle page.</a:t>
            </a:r>
          </a:p>
          <a:p>
            <a:pPr lvl="1"/>
            <a:endParaRPr lang="en-GB" sz="1600" dirty="0">
              <a:solidFill>
                <a:srgbClr val="0070C0"/>
              </a:solidFill>
              <a:latin typeface="Arial" panose="020B0604020202020204" pitchFamily="34" charset="0"/>
              <a:cs typeface="Arial" panose="020B0604020202020204" pitchFamily="34" charset="0"/>
            </a:endParaRPr>
          </a:p>
          <a:p>
            <a:pPr marL="274320" lvl="1" indent="0">
              <a:buNone/>
            </a:pPr>
            <a:endParaRPr lang="en-GB" sz="1600" b="0" i="0" dirty="0">
              <a:solidFill>
                <a:srgbClr val="0070C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219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53A3-E3AA-5A9C-48A7-6E73550E6E96}"/>
              </a:ext>
            </a:extLst>
          </p:cNvPr>
          <p:cNvSpPr>
            <a:spLocks noGrp="1"/>
          </p:cNvSpPr>
          <p:nvPr>
            <p:ph type="title"/>
          </p:nvPr>
        </p:nvSpPr>
        <p:spPr/>
        <p:txBody>
          <a:bodyPr/>
          <a:lstStyle/>
          <a:p>
            <a:r>
              <a:rPr lang="en-GB" b="1" dirty="0" err="1"/>
              <a:t>Adborth</a:t>
            </a:r>
            <a:r>
              <a:rPr lang="en-GB" b="1" dirty="0"/>
              <a:t>		   	  </a:t>
            </a:r>
            <a:r>
              <a:rPr lang="en-GB" b="1" dirty="0">
                <a:solidFill>
                  <a:srgbClr val="0070C0"/>
                </a:solidFill>
              </a:rPr>
              <a:t>Feedback</a:t>
            </a:r>
          </a:p>
        </p:txBody>
      </p:sp>
      <p:sp>
        <p:nvSpPr>
          <p:cNvPr id="3" name="Content Placeholder 2">
            <a:extLst>
              <a:ext uri="{FF2B5EF4-FFF2-40B4-BE49-F238E27FC236}">
                <a16:creationId xmlns:a16="http://schemas.microsoft.com/office/drawing/2014/main" id="{92474F5E-102E-2BDC-D5A7-136F2DD33E04}"/>
              </a:ext>
            </a:extLst>
          </p:cNvPr>
          <p:cNvSpPr>
            <a:spLocks noGrp="1"/>
          </p:cNvSpPr>
          <p:nvPr>
            <p:ph sz="half" idx="1"/>
          </p:nvPr>
        </p:nvSpPr>
        <p:spPr/>
        <p:txBody>
          <a:bodyPr>
            <a:normAutofit fontScale="70000" lnSpcReduction="20000"/>
          </a:bodyPr>
          <a:lstStyle/>
          <a:p>
            <a:r>
              <a:rPr lang="en-GB" dirty="0" err="1"/>
              <a:t>Bydd</a:t>
            </a:r>
            <a:r>
              <a:rPr lang="en-GB" dirty="0"/>
              <a:t> </a:t>
            </a:r>
            <a:r>
              <a:rPr lang="en-GB" dirty="0" err="1"/>
              <a:t>gofyn</a:t>
            </a:r>
            <a:r>
              <a:rPr lang="en-GB" dirty="0"/>
              <a:t> </a:t>
            </a:r>
            <a:r>
              <a:rPr lang="en-GB" dirty="0" err="1"/>
              <a:t>i</a:t>
            </a:r>
            <a:r>
              <a:rPr lang="en-GB" dirty="0"/>
              <a:t> chi </a:t>
            </a:r>
            <a:r>
              <a:rPr lang="en-GB" dirty="0" err="1"/>
              <a:t>roi</a:t>
            </a:r>
            <a:r>
              <a:rPr lang="en-GB" dirty="0"/>
              <a:t> </a:t>
            </a:r>
            <a:r>
              <a:rPr lang="en-GB" dirty="0" err="1"/>
              <a:t>adborth</a:t>
            </a:r>
            <a:r>
              <a:rPr lang="en-GB" dirty="0"/>
              <a:t> </a:t>
            </a:r>
            <a:r>
              <a:rPr lang="en-GB" dirty="0" err="1"/>
              <a:t>ar</a:t>
            </a:r>
            <a:r>
              <a:rPr lang="en-GB" dirty="0"/>
              <a:t> </a:t>
            </a:r>
            <a:r>
              <a:rPr lang="en-GB" dirty="0" err="1"/>
              <a:t>farn</a:t>
            </a:r>
            <a:r>
              <a:rPr lang="en-GB" dirty="0"/>
              <a:t> </a:t>
            </a:r>
            <a:r>
              <a:rPr lang="en-GB" dirty="0" err="1"/>
              <a:t>eich</a:t>
            </a:r>
            <a:r>
              <a:rPr lang="en-GB" dirty="0"/>
              <a:t> </a:t>
            </a:r>
            <a:r>
              <a:rPr lang="en-GB" dirty="0" err="1"/>
              <a:t>Grŵp</a:t>
            </a:r>
            <a:r>
              <a:rPr lang="en-GB" dirty="0"/>
              <a:t> </a:t>
            </a:r>
            <a:r>
              <a:rPr lang="en-GB" dirty="0" err="1"/>
              <a:t>ar</a:t>
            </a:r>
            <a:r>
              <a:rPr lang="en-GB" dirty="0"/>
              <a:t> </a:t>
            </a:r>
            <a:r>
              <a:rPr lang="en-GB" dirty="0" err="1"/>
              <a:t>ddechrau’r</a:t>
            </a:r>
            <a:r>
              <a:rPr lang="en-GB" dirty="0"/>
              <a:t> </a:t>
            </a:r>
            <a:r>
              <a:rPr lang="en-GB" dirty="0" err="1"/>
              <a:t>ddarlith</a:t>
            </a:r>
            <a:r>
              <a:rPr lang="en-GB" dirty="0"/>
              <a:t> </a:t>
            </a:r>
            <a:r>
              <a:rPr lang="en-GB" dirty="0" err="1"/>
              <a:t>nesaf</a:t>
            </a:r>
            <a:r>
              <a:rPr lang="en-GB" dirty="0"/>
              <a:t>.</a:t>
            </a:r>
          </a:p>
          <a:p>
            <a:r>
              <a:rPr lang="en-GB" dirty="0"/>
              <a:t>Felly, </a:t>
            </a:r>
            <a:r>
              <a:rPr lang="en-GB" dirty="0" err="1"/>
              <a:t>gwnewch</a:t>
            </a:r>
            <a:r>
              <a:rPr lang="en-GB" dirty="0"/>
              <a:t> </a:t>
            </a:r>
            <a:r>
              <a:rPr lang="en-GB" dirty="0" err="1"/>
              <a:t>nodiadau</a:t>
            </a:r>
            <a:r>
              <a:rPr lang="en-GB" dirty="0"/>
              <a:t> da (</a:t>
            </a:r>
            <a:r>
              <a:rPr lang="en-GB" dirty="0" err="1"/>
              <a:t>allwch</a:t>
            </a:r>
            <a:r>
              <a:rPr lang="en-GB" dirty="0"/>
              <a:t> chi </a:t>
            </a:r>
            <a:r>
              <a:rPr lang="en-GB" dirty="0" err="1"/>
              <a:t>ddarparu</a:t>
            </a:r>
            <a:r>
              <a:rPr lang="en-GB" dirty="0"/>
              <a:t> </a:t>
            </a:r>
            <a:r>
              <a:rPr lang="en-GB" dirty="0" err="1"/>
              <a:t>unrhyw</a:t>
            </a:r>
            <a:r>
              <a:rPr lang="en-GB" dirty="0"/>
              <a:t> </a:t>
            </a:r>
            <a:r>
              <a:rPr lang="en-GB" dirty="0" err="1"/>
              <a:t>enghreifftiau</a:t>
            </a:r>
            <a:r>
              <a:rPr lang="en-GB" dirty="0"/>
              <a:t> </a:t>
            </a:r>
            <a:r>
              <a:rPr lang="en-GB" dirty="0" err="1"/>
              <a:t>i</a:t>
            </a:r>
            <a:r>
              <a:rPr lang="en-GB" dirty="0"/>
              <a:t> </a:t>
            </a:r>
            <a:r>
              <a:rPr lang="en-GB" dirty="0" err="1"/>
              <a:t>egluro</a:t>
            </a:r>
            <a:r>
              <a:rPr lang="en-GB" dirty="0"/>
              <a:t> </a:t>
            </a:r>
            <a:r>
              <a:rPr lang="en-GB" dirty="0" err="1"/>
              <a:t>eich</a:t>
            </a:r>
            <a:r>
              <a:rPr lang="en-GB" dirty="0"/>
              <a:t> </a:t>
            </a:r>
            <a:r>
              <a:rPr lang="en-GB" dirty="0" err="1"/>
              <a:t>pwyntiau</a:t>
            </a:r>
            <a:r>
              <a:rPr lang="en-GB" dirty="0"/>
              <a:t> </a:t>
            </a:r>
            <a:r>
              <a:rPr lang="en-GB" dirty="0" err="1"/>
              <a:t>allweddol</a:t>
            </a:r>
            <a:r>
              <a:rPr lang="en-GB" dirty="0"/>
              <a:t>?)</a:t>
            </a:r>
          </a:p>
          <a:p>
            <a:r>
              <a:rPr lang="en-GB" dirty="0" err="1"/>
              <a:t>Trefnwch</a:t>
            </a:r>
            <a:r>
              <a:rPr lang="en-GB" dirty="0"/>
              <a:t> </a:t>
            </a:r>
            <a:r>
              <a:rPr lang="en-GB" dirty="0" err="1"/>
              <a:t>beth</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i'w</a:t>
            </a:r>
            <a:r>
              <a:rPr lang="en-GB" dirty="0"/>
              <a:t> </a:t>
            </a:r>
            <a:r>
              <a:rPr lang="en-GB" dirty="0" err="1"/>
              <a:t>ddweud</a:t>
            </a:r>
            <a:endParaRPr lang="en-GB" dirty="0"/>
          </a:p>
          <a:p>
            <a:r>
              <a:rPr lang="en-GB" dirty="0" err="1"/>
              <a:t>Byddwch</a:t>
            </a:r>
            <a:r>
              <a:rPr lang="en-GB" dirty="0"/>
              <a:t> </a:t>
            </a:r>
            <a:r>
              <a:rPr lang="en-GB" dirty="0" err="1"/>
              <a:t>yn</a:t>
            </a:r>
            <a:r>
              <a:rPr lang="en-GB" dirty="0"/>
              <a:t> </a:t>
            </a:r>
            <a:r>
              <a:rPr lang="en-GB" dirty="0" err="1"/>
              <a:t>glir</a:t>
            </a:r>
            <a:r>
              <a:rPr lang="en-GB" dirty="0"/>
              <a:t> </a:t>
            </a:r>
            <a:r>
              <a:rPr lang="en-GB" dirty="0" err="1"/>
              <a:t>ynghylch</a:t>
            </a:r>
            <a:r>
              <a:rPr lang="en-GB" dirty="0"/>
              <a:t> pam </a:t>
            </a:r>
            <a:r>
              <a:rPr lang="en-GB" dirty="0" err="1"/>
              <a:t>rydych</a:t>
            </a:r>
            <a:r>
              <a:rPr lang="en-GB" dirty="0"/>
              <a:t> </a:t>
            </a:r>
            <a:r>
              <a:rPr lang="en-GB" dirty="0" err="1"/>
              <a:t>chi’n</a:t>
            </a:r>
            <a:r>
              <a:rPr lang="en-GB" dirty="0"/>
              <a:t> </a:t>
            </a:r>
            <a:r>
              <a:rPr lang="en-GB" dirty="0" err="1"/>
              <a:t>teimlo</a:t>
            </a:r>
            <a:r>
              <a:rPr lang="en-GB" dirty="0"/>
              <a:t> bod </a:t>
            </a:r>
            <a:r>
              <a:rPr lang="en-GB" dirty="0" err="1"/>
              <a:t>eich</a:t>
            </a:r>
            <a:r>
              <a:rPr lang="en-GB" dirty="0"/>
              <a:t> </a:t>
            </a:r>
            <a:r>
              <a:rPr lang="en-GB" dirty="0" err="1"/>
              <a:t>enghreifftiau</a:t>
            </a:r>
            <a:r>
              <a:rPr lang="en-GB" dirty="0"/>
              <a:t> </a:t>
            </a:r>
            <a:r>
              <a:rPr lang="en-GB" dirty="0" err="1"/>
              <a:t>yn</a:t>
            </a:r>
            <a:r>
              <a:rPr lang="en-GB" dirty="0"/>
              <a:t> </a:t>
            </a:r>
            <a:r>
              <a:rPr lang="en-GB" dirty="0" err="1"/>
              <a:t>waith</a:t>
            </a:r>
            <a:r>
              <a:rPr lang="en-GB" dirty="0"/>
              <a:t> </a:t>
            </a:r>
            <a:r>
              <a:rPr lang="en-GB" dirty="0" err="1"/>
              <a:t>ieuenctid</a:t>
            </a:r>
            <a:r>
              <a:rPr lang="en-GB" dirty="0"/>
              <a:t> ‘da’ (</a:t>
            </a:r>
            <a:r>
              <a:rPr lang="en-GB" dirty="0" err="1"/>
              <a:t>allwch</a:t>
            </a:r>
            <a:r>
              <a:rPr lang="en-GB" dirty="0"/>
              <a:t> chi </a:t>
            </a:r>
            <a:r>
              <a:rPr lang="en-GB" dirty="0" err="1"/>
              <a:t>ategu</a:t>
            </a:r>
            <a:r>
              <a:rPr lang="en-GB" dirty="0"/>
              <a:t> </a:t>
            </a:r>
            <a:r>
              <a:rPr lang="en-GB" dirty="0" err="1"/>
              <a:t>eich</a:t>
            </a:r>
            <a:r>
              <a:rPr lang="en-GB" dirty="0"/>
              <a:t> </a:t>
            </a:r>
            <a:r>
              <a:rPr lang="en-GB" dirty="0" err="1"/>
              <a:t>teimladau</a:t>
            </a:r>
            <a:r>
              <a:rPr lang="en-GB" dirty="0"/>
              <a:t> </a:t>
            </a:r>
            <a:r>
              <a:rPr lang="en-GB" dirty="0" err="1"/>
              <a:t>drwy</a:t>
            </a:r>
            <a:r>
              <a:rPr lang="en-GB" dirty="0"/>
              <a:t> </a:t>
            </a:r>
            <a:r>
              <a:rPr lang="en-GB" dirty="0" err="1"/>
              <a:t>gyfeirio</a:t>
            </a:r>
            <a:r>
              <a:rPr lang="en-GB" dirty="0"/>
              <a:t> at </a:t>
            </a:r>
            <a:r>
              <a:rPr lang="en-GB" dirty="0" err="1"/>
              <a:t>unrhyw</a:t>
            </a:r>
            <a:r>
              <a:rPr lang="en-GB" dirty="0"/>
              <a:t> </a:t>
            </a:r>
            <a:r>
              <a:rPr lang="en-GB" dirty="0" err="1"/>
              <a:t>ddarllen</a:t>
            </a:r>
            <a:r>
              <a:rPr lang="en-GB" dirty="0"/>
              <a:t>?)</a:t>
            </a:r>
          </a:p>
        </p:txBody>
      </p:sp>
      <p:sp>
        <p:nvSpPr>
          <p:cNvPr id="4" name="Content Placeholder 3">
            <a:extLst>
              <a:ext uri="{FF2B5EF4-FFF2-40B4-BE49-F238E27FC236}">
                <a16:creationId xmlns:a16="http://schemas.microsoft.com/office/drawing/2014/main" id="{52CC5DA7-7D2D-3532-19BA-1D55E0F5AD4F}"/>
              </a:ext>
            </a:extLst>
          </p:cNvPr>
          <p:cNvSpPr>
            <a:spLocks noGrp="1"/>
          </p:cNvSpPr>
          <p:nvPr>
            <p:ph sz="half" idx="2"/>
          </p:nvPr>
        </p:nvSpPr>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You will be asked to feed back your Group’s thoughts at the beginning of the next lecture.</a:t>
            </a:r>
          </a:p>
          <a:p>
            <a:r>
              <a:rPr lang="en-GB" dirty="0">
                <a:solidFill>
                  <a:srgbClr val="0070C0"/>
                </a:solidFill>
                <a:latin typeface="Arial" panose="020B0604020202020204" pitchFamily="34" charset="0"/>
                <a:cs typeface="Arial" panose="020B0604020202020204" pitchFamily="34" charset="0"/>
              </a:rPr>
              <a:t>So, make good notes (can you provide any examples to illustrate your key points?)</a:t>
            </a:r>
          </a:p>
          <a:p>
            <a:r>
              <a:rPr lang="en-GB" dirty="0">
                <a:solidFill>
                  <a:srgbClr val="0070C0"/>
                </a:solidFill>
                <a:latin typeface="Arial" panose="020B0604020202020204" pitchFamily="34" charset="0"/>
                <a:cs typeface="Arial" panose="020B0604020202020204" pitchFamily="34" charset="0"/>
              </a:rPr>
              <a:t>Organise what you are going to say</a:t>
            </a:r>
          </a:p>
          <a:p>
            <a:r>
              <a:rPr lang="en-GB" dirty="0">
                <a:solidFill>
                  <a:srgbClr val="0070C0"/>
                </a:solidFill>
                <a:latin typeface="Arial" panose="020B0604020202020204" pitchFamily="34" charset="0"/>
                <a:cs typeface="Arial" panose="020B0604020202020204" pitchFamily="34" charset="0"/>
              </a:rPr>
              <a:t>Be clear about why you feel your examples are ‘good’ youth work (can you back up your feelings with reference to any reading?)</a:t>
            </a:r>
          </a:p>
        </p:txBody>
      </p:sp>
    </p:spTree>
    <p:extLst>
      <p:ext uri="{BB962C8B-B14F-4D97-AF65-F5344CB8AC3E}">
        <p14:creationId xmlns:p14="http://schemas.microsoft.com/office/powerpoint/2010/main" val="3461843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CA48-FB6E-2393-13EA-226EEB63EBAE}"/>
              </a:ext>
            </a:extLst>
          </p:cNvPr>
          <p:cNvSpPr>
            <a:spLocks noGrp="1"/>
          </p:cNvSpPr>
          <p:nvPr>
            <p:ph type="title"/>
          </p:nvPr>
        </p:nvSpPr>
        <p:spPr/>
        <p:txBody>
          <a:bodyPr/>
          <a:lstStyle/>
          <a:p>
            <a:endParaRPr lang="en-GB"/>
          </a:p>
        </p:txBody>
      </p:sp>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lstStyle/>
          <a:p>
            <a:pPr marL="0" indent="0">
              <a:lnSpc>
                <a:spcPct val="70000"/>
              </a:lnSpc>
              <a:buNone/>
            </a:pPr>
            <a:r>
              <a:rPr lang="es-ES" sz="4000" dirty="0" err="1"/>
              <a:t>Rhan</a:t>
            </a:r>
            <a:r>
              <a:rPr lang="es-ES" sz="4000" dirty="0"/>
              <a:t> 2:</a:t>
            </a:r>
          </a:p>
          <a:p>
            <a:pPr marL="0" indent="0">
              <a:lnSpc>
                <a:spcPct val="70000"/>
              </a:lnSpc>
              <a:buNone/>
            </a:pPr>
            <a:r>
              <a:rPr lang="es-ES" sz="4000" dirty="0" err="1"/>
              <a:t>Dysgu</a:t>
            </a:r>
            <a:r>
              <a:rPr lang="es-ES" sz="4000" dirty="0"/>
              <a:t> ar </a:t>
            </a:r>
            <a:r>
              <a:rPr lang="es-ES" sz="4000" dirty="0" err="1"/>
              <a:t>Leoliad</a:t>
            </a:r>
            <a:endParaRPr lang="en-GB" sz="4000"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a:xfrm>
            <a:off x="4648200" y="1825625"/>
            <a:ext cx="4388296" cy="3809862"/>
          </a:xfrm>
        </p:spPr>
        <p:txBody>
          <a:bodyPr/>
          <a:lstStyle/>
          <a:p>
            <a:pPr marL="0" indent="0">
              <a:buNone/>
            </a:pPr>
            <a:r>
              <a:rPr lang="en-GB" sz="4000" dirty="0">
                <a:solidFill>
                  <a:srgbClr val="0070C0"/>
                </a:solidFill>
              </a:rPr>
              <a:t>Part 2:</a:t>
            </a:r>
            <a:br>
              <a:rPr lang="en-GB" sz="4000" dirty="0">
                <a:solidFill>
                  <a:srgbClr val="0070C0"/>
                </a:solidFill>
              </a:rPr>
            </a:br>
            <a:r>
              <a:rPr lang="en-GB" sz="4000" dirty="0">
                <a:solidFill>
                  <a:srgbClr val="0070C0"/>
                </a:solidFill>
              </a:rPr>
              <a:t>Placement Learning</a:t>
            </a:r>
          </a:p>
        </p:txBody>
      </p:sp>
    </p:spTree>
    <p:extLst>
      <p:ext uri="{BB962C8B-B14F-4D97-AF65-F5344CB8AC3E}">
        <p14:creationId xmlns:p14="http://schemas.microsoft.com/office/powerpoint/2010/main" val="3349138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7057-0DC6-65A3-9B6B-140181B1F3C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p>
        </p:txBody>
      </p:sp>
      <p:sp>
        <p:nvSpPr>
          <p:cNvPr id="3" name="Content Placeholder 2">
            <a:extLst>
              <a:ext uri="{FF2B5EF4-FFF2-40B4-BE49-F238E27FC236}">
                <a16:creationId xmlns:a16="http://schemas.microsoft.com/office/drawing/2014/main" id="{FE116355-D5F4-2CF1-D842-586911D2AB66}"/>
              </a:ext>
            </a:extLst>
          </p:cNvPr>
          <p:cNvSpPr>
            <a:spLocks noGrp="1"/>
          </p:cNvSpPr>
          <p:nvPr>
            <p:ph sz="half" idx="1"/>
          </p:nvPr>
        </p:nvSpPr>
        <p:spPr/>
        <p:txBody>
          <a:bodyPr>
            <a:normAutofit fontScale="62500" lnSpcReduction="20000"/>
          </a:bodyPr>
          <a:lstStyle/>
          <a:p>
            <a:r>
              <a:rPr lang="en-GB" dirty="0"/>
              <a:t>Mae </a:t>
            </a:r>
            <a:r>
              <a:rPr lang="en-GB" dirty="0" err="1"/>
              <a:t>lleoliadau</a:t>
            </a:r>
            <a:r>
              <a:rPr lang="en-GB" dirty="0"/>
              <a:t> </a:t>
            </a:r>
            <a:r>
              <a:rPr lang="en-GB" dirty="0" err="1"/>
              <a:t>yn</a:t>
            </a:r>
            <a:r>
              <a:rPr lang="en-GB" dirty="0"/>
              <a:t> </a:t>
            </a:r>
            <a:r>
              <a:rPr lang="en-GB" dirty="0" err="1"/>
              <a:t>rhoi</a:t>
            </a:r>
            <a:r>
              <a:rPr lang="en-GB" dirty="0"/>
              <a:t> </a:t>
            </a:r>
            <a:r>
              <a:rPr lang="en-GB" dirty="0" err="1"/>
              <a:t>cyfle</a:t>
            </a:r>
            <a:r>
              <a:rPr lang="en-GB" dirty="0"/>
              <a:t> </a:t>
            </a:r>
            <a:r>
              <a:rPr lang="en-GB" dirty="0" err="1"/>
              <a:t>i</a:t>
            </a:r>
            <a:r>
              <a:rPr lang="en-GB" dirty="0"/>
              <a:t> chi </a:t>
            </a:r>
            <a:r>
              <a:rPr lang="en-GB" dirty="0" err="1"/>
              <a:t>roi</a:t>
            </a:r>
            <a:r>
              <a:rPr lang="en-GB" dirty="0"/>
              <a:t> </a:t>
            </a:r>
            <a:r>
              <a:rPr lang="en-GB" dirty="0" err="1"/>
              <a:t>eich</a:t>
            </a:r>
            <a:r>
              <a:rPr lang="en-GB" dirty="0"/>
              <a:t> </a:t>
            </a:r>
            <a:r>
              <a:rPr lang="en-GB" dirty="0" err="1"/>
              <a:t>dysgu</a:t>
            </a:r>
            <a:r>
              <a:rPr lang="en-GB" dirty="0"/>
              <a:t> </a:t>
            </a:r>
            <a:r>
              <a:rPr lang="en-GB" dirty="0" err="1"/>
              <a:t>academaidd</a:t>
            </a:r>
            <a:r>
              <a:rPr lang="en-GB" dirty="0"/>
              <a:t> </a:t>
            </a:r>
            <a:r>
              <a:rPr lang="en-GB" dirty="0" err="1"/>
              <a:t>ar</a:t>
            </a:r>
            <a:r>
              <a:rPr lang="en-GB" dirty="0"/>
              <a:t> </a:t>
            </a:r>
            <a:r>
              <a:rPr lang="en-GB" dirty="0" err="1"/>
              <a:t>waith</a:t>
            </a:r>
            <a:r>
              <a:rPr lang="en-GB" dirty="0"/>
              <a:t> ac </a:t>
            </a:r>
            <a:r>
              <a:rPr lang="en-GB" dirty="0" err="1"/>
              <a:t>i</a:t>
            </a:r>
            <a:r>
              <a:rPr lang="en-GB" dirty="0"/>
              <a:t> </a:t>
            </a:r>
            <a:r>
              <a:rPr lang="en-GB" dirty="0" err="1"/>
              <a:t>ennill</a:t>
            </a:r>
            <a:r>
              <a:rPr lang="en-GB" dirty="0"/>
              <a:t> </a:t>
            </a:r>
            <a:r>
              <a:rPr lang="en-GB" dirty="0" err="1"/>
              <a:t>hyder</a:t>
            </a:r>
            <a:r>
              <a:rPr lang="en-GB" dirty="0"/>
              <a:t> a </a:t>
            </a:r>
            <a:r>
              <a:rPr lang="en-GB" dirty="0" err="1"/>
              <a:t>chymhwysedd</a:t>
            </a:r>
            <a:r>
              <a:rPr lang="en-GB" dirty="0"/>
              <a:t> </a:t>
            </a:r>
            <a:r>
              <a:rPr lang="en-GB" dirty="0" err="1"/>
              <a:t>wrth</a:t>
            </a:r>
            <a:r>
              <a:rPr lang="en-GB" dirty="0"/>
              <a:t> </a:t>
            </a:r>
            <a:r>
              <a:rPr lang="en-GB" dirty="0" err="1"/>
              <a:t>ddeall</a:t>
            </a:r>
            <a:r>
              <a:rPr lang="en-GB" dirty="0"/>
              <a:t> a </a:t>
            </a:r>
            <a:r>
              <a:rPr lang="en-GB" dirty="0" err="1"/>
              <a:t>chymhwyso</a:t>
            </a:r>
            <a:r>
              <a:rPr lang="en-GB" dirty="0"/>
              <a:t> </a:t>
            </a:r>
            <a:r>
              <a:rPr lang="en-GB" dirty="0" err="1"/>
              <a:t>gwerthoedd</a:t>
            </a:r>
            <a:r>
              <a:rPr lang="en-GB" dirty="0"/>
              <a:t>, </a:t>
            </a:r>
            <a:r>
              <a:rPr lang="en-GB" dirty="0" err="1"/>
              <a:t>sgiliau</a:t>
            </a:r>
            <a:r>
              <a:rPr lang="en-GB" dirty="0"/>
              <a:t> a </a:t>
            </a:r>
            <a:r>
              <a:rPr lang="en-GB" dirty="0" err="1"/>
              <a:t>gwybodaeth</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latin typeface="Arial" panose="020B0604020202020204" pitchFamily="34" charset="0"/>
                <a:cs typeface="Arial" panose="020B0604020202020204" pitchFamily="34" charset="0"/>
              </a:rPr>
              <a:t>ddiogel</a:t>
            </a:r>
            <a:r>
              <a:rPr lang="en-GB" dirty="0"/>
              <a:t> ac </a:t>
            </a:r>
            <a:r>
              <a:rPr lang="en-GB" dirty="0" err="1"/>
              <a:t>yn</a:t>
            </a:r>
            <a:r>
              <a:rPr lang="en-GB" dirty="0"/>
              <a:t> </a:t>
            </a:r>
            <a:r>
              <a:rPr lang="en-GB" dirty="0" err="1"/>
              <a:t>effeithiol</a:t>
            </a:r>
            <a:r>
              <a:rPr lang="en-GB" dirty="0"/>
              <a:t>, </a:t>
            </a:r>
            <a:r>
              <a:rPr lang="en-GB" dirty="0" err="1"/>
              <a:t>mewn</a:t>
            </a:r>
            <a:r>
              <a:rPr lang="en-GB" dirty="0"/>
              <a:t> </a:t>
            </a:r>
            <a:r>
              <a:rPr lang="en-GB" dirty="0" err="1"/>
              <a:t>gwaith</a:t>
            </a:r>
            <a:r>
              <a:rPr lang="en-GB" dirty="0"/>
              <a:t> </a:t>
            </a:r>
            <a:r>
              <a:rPr lang="en-GB" dirty="0" err="1"/>
              <a:t>gyda</a:t>
            </a:r>
            <a:r>
              <a:rPr lang="en-GB" dirty="0"/>
              <a:t> </a:t>
            </a:r>
            <a:r>
              <a:rPr lang="en-GB" dirty="0" err="1"/>
              <a:t>defnyddwyr</a:t>
            </a:r>
            <a:r>
              <a:rPr lang="en-GB" dirty="0"/>
              <a:t> </a:t>
            </a:r>
            <a:r>
              <a:rPr lang="en-GB" dirty="0" err="1"/>
              <a:t>gwasanaeth</a:t>
            </a:r>
            <a:r>
              <a:rPr lang="en-GB" dirty="0"/>
              <a:t>.</a:t>
            </a:r>
          </a:p>
          <a:p>
            <a:r>
              <a:rPr lang="en-GB" dirty="0"/>
              <a:t>Yn y </a:t>
            </a:r>
            <a:r>
              <a:rPr lang="en-GB" dirty="0" err="1"/>
              <a:t>modd</a:t>
            </a:r>
            <a:r>
              <a:rPr lang="en-GB" dirty="0"/>
              <a:t> </a:t>
            </a:r>
            <a:r>
              <a:rPr lang="en-GB" dirty="0" err="1"/>
              <a:t>hwn</a:t>
            </a:r>
            <a:r>
              <a:rPr lang="en-GB" dirty="0"/>
              <a:t>, </a:t>
            </a:r>
            <a:r>
              <a:rPr lang="en-GB" dirty="0" err="1"/>
              <a:t>mae</a:t>
            </a:r>
            <a:r>
              <a:rPr lang="en-GB" dirty="0"/>
              <a:t> </a:t>
            </a:r>
            <a:r>
              <a:rPr lang="en-GB" dirty="0" err="1"/>
              <a:t>lleoliadau</a:t>
            </a:r>
            <a:r>
              <a:rPr lang="en-GB" dirty="0"/>
              <a:t> </a:t>
            </a:r>
            <a:r>
              <a:rPr lang="en-GB" dirty="0" err="1"/>
              <a:t>wedi’u</a:t>
            </a:r>
            <a:r>
              <a:rPr lang="en-GB" dirty="0"/>
              <a:t> </a:t>
            </a:r>
            <a:r>
              <a:rPr lang="en-GB" dirty="0" err="1"/>
              <a:t>hanelu</a:t>
            </a:r>
            <a:r>
              <a:rPr lang="en-GB" dirty="0"/>
              <a:t> at </a:t>
            </a:r>
            <a:r>
              <a:rPr lang="en-GB" dirty="0" err="1"/>
              <a:t>eich</a:t>
            </a:r>
            <a:r>
              <a:rPr lang="en-GB" dirty="0"/>
              <a:t> </a:t>
            </a:r>
            <a:r>
              <a:rPr lang="en-GB" dirty="0" err="1"/>
              <a:t>galluogi</a:t>
            </a:r>
            <a:r>
              <a:rPr lang="en-GB" dirty="0"/>
              <a:t> </a:t>
            </a:r>
            <a:r>
              <a:rPr lang="en-GB" dirty="0" err="1"/>
              <a:t>i</a:t>
            </a:r>
            <a:r>
              <a:rPr lang="en-GB" dirty="0"/>
              <a:t> ‘</a:t>
            </a:r>
            <a:r>
              <a:rPr lang="en-GB" dirty="0" err="1"/>
              <a:t>bontio’r</a:t>
            </a:r>
            <a:r>
              <a:rPr lang="en-GB" dirty="0"/>
              <a:t> </a:t>
            </a:r>
            <a:r>
              <a:rPr lang="en-GB" dirty="0" err="1"/>
              <a:t>bwlch</a:t>
            </a:r>
            <a:r>
              <a:rPr lang="en-GB" dirty="0"/>
              <a:t>’ </a:t>
            </a:r>
            <a:r>
              <a:rPr lang="en-GB" dirty="0" err="1"/>
              <a:t>rhwng</a:t>
            </a:r>
            <a:r>
              <a:rPr lang="en-GB" dirty="0"/>
              <a:t> ‘</a:t>
            </a:r>
            <a:r>
              <a:rPr lang="en-GB" dirty="0" err="1"/>
              <a:t>gwaith</a:t>
            </a:r>
            <a:r>
              <a:rPr lang="en-GB" dirty="0"/>
              <a:t> </a:t>
            </a:r>
            <a:r>
              <a:rPr lang="en-GB" dirty="0" err="1"/>
              <a:t>ieuenctid</a:t>
            </a:r>
            <a:r>
              <a:rPr lang="en-GB" dirty="0"/>
              <a:t> </a:t>
            </a:r>
            <a:r>
              <a:rPr lang="en-GB" dirty="0" err="1"/>
              <a:t>mewn</a:t>
            </a:r>
            <a:r>
              <a:rPr lang="en-GB" dirty="0"/>
              <a:t> </a:t>
            </a:r>
            <a:r>
              <a:rPr lang="en-GB" dirty="0" err="1"/>
              <a:t>theori</a:t>
            </a:r>
            <a:r>
              <a:rPr lang="en-GB" dirty="0"/>
              <a:t>’ a ‘</a:t>
            </a:r>
            <a:r>
              <a:rPr lang="en-GB" dirty="0" err="1"/>
              <a:t>gwaith</a:t>
            </a:r>
            <a:r>
              <a:rPr lang="en-GB" dirty="0"/>
              <a:t> </a:t>
            </a:r>
            <a:r>
              <a:rPr lang="en-GB" dirty="0" err="1"/>
              <a:t>ieuenctid</a:t>
            </a:r>
            <a:r>
              <a:rPr lang="en-GB" dirty="0"/>
              <a:t> </a:t>
            </a:r>
            <a:r>
              <a:rPr lang="en-GB" dirty="0" err="1"/>
              <a:t>ar</a:t>
            </a:r>
            <a:r>
              <a:rPr lang="en-GB" dirty="0"/>
              <a:t> </a:t>
            </a:r>
            <a:r>
              <a:rPr lang="en-GB" dirty="0" err="1"/>
              <a:t>waith</a:t>
            </a:r>
            <a:r>
              <a:rPr lang="en-GB" dirty="0"/>
              <a:t>’.</a:t>
            </a:r>
          </a:p>
          <a:p>
            <a:r>
              <a:rPr lang="en-GB" dirty="0"/>
              <a:t>Yn </a:t>
            </a:r>
            <a:r>
              <a:rPr lang="en-GB" dirty="0" err="1"/>
              <a:t>ystod</a:t>
            </a:r>
            <a:r>
              <a:rPr lang="en-GB" dirty="0"/>
              <a:t> </a:t>
            </a:r>
            <a:r>
              <a:rPr lang="en-GB" dirty="0" err="1"/>
              <a:t>eich</a:t>
            </a:r>
            <a:r>
              <a:rPr lang="en-GB" dirty="0"/>
              <a:t> </a:t>
            </a:r>
            <a:r>
              <a:rPr lang="en-GB" dirty="0" err="1"/>
              <a:t>lleoliad</a:t>
            </a:r>
            <a:r>
              <a:rPr lang="en-GB" dirty="0"/>
              <a:t> </a:t>
            </a:r>
            <a:r>
              <a:rPr lang="en-GB" dirty="0" err="1"/>
              <a:t>byddwch</a:t>
            </a:r>
            <a:r>
              <a:rPr lang="en-GB" dirty="0"/>
              <a:t> </a:t>
            </a:r>
            <a:r>
              <a:rPr lang="en-GB" dirty="0" err="1"/>
              <a:t>yn</a:t>
            </a:r>
            <a:r>
              <a:rPr lang="en-GB" dirty="0"/>
              <a:t> </a:t>
            </a:r>
            <a:r>
              <a:rPr lang="en-GB" dirty="0" err="1"/>
              <a:t>cael</a:t>
            </a:r>
            <a:r>
              <a:rPr lang="en-GB" dirty="0"/>
              <a:t> </a:t>
            </a:r>
            <a:r>
              <a:rPr lang="en-GB" dirty="0" err="1"/>
              <a:t>eich</a:t>
            </a:r>
            <a:r>
              <a:rPr lang="en-GB" dirty="0"/>
              <a:t> </a:t>
            </a:r>
            <a:r>
              <a:rPr lang="en-GB" dirty="0" err="1"/>
              <a:t>cefnogi</a:t>
            </a:r>
            <a:r>
              <a:rPr lang="en-GB" dirty="0"/>
              <a:t> </a:t>
            </a:r>
            <a:r>
              <a:rPr lang="en-GB" dirty="0" err="1"/>
              <a:t>gan</a:t>
            </a:r>
            <a:r>
              <a:rPr lang="en-GB" dirty="0"/>
              <a:t> y </a:t>
            </a:r>
            <a:r>
              <a:rPr lang="en-GB" dirty="0" err="1"/>
              <a:t>tîm</a:t>
            </a:r>
            <a:r>
              <a:rPr lang="en-GB" dirty="0"/>
              <a:t> </a:t>
            </a:r>
            <a:r>
              <a:rPr lang="en-GB" dirty="0" err="1"/>
              <a:t>lleoliad</a:t>
            </a:r>
            <a:r>
              <a:rPr lang="en-GB" dirty="0"/>
              <a:t> </a:t>
            </a:r>
            <a:r>
              <a:rPr lang="en-GB" dirty="0" err="1"/>
              <a:t>i</a:t>
            </a:r>
            <a:r>
              <a:rPr lang="en-GB" dirty="0"/>
              <a:t> </a:t>
            </a:r>
            <a:r>
              <a:rPr lang="en-GB" dirty="0" err="1"/>
              <a:t>ddeall</a:t>
            </a:r>
            <a:r>
              <a:rPr lang="en-GB" dirty="0"/>
              <a:t> y </a:t>
            </a:r>
            <a:r>
              <a:rPr lang="en-GB" dirty="0" err="1"/>
              <a:t>safonau</a:t>
            </a:r>
            <a:r>
              <a:rPr lang="en-GB" dirty="0"/>
              <a:t> </a:t>
            </a:r>
            <a:r>
              <a:rPr lang="en-GB" dirty="0" err="1"/>
              <a:t>proffesiynol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ymarfer</a:t>
            </a:r>
            <a:r>
              <a:rPr lang="en-GB" dirty="0"/>
              <a:t>.</a:t>
            </a:r>
          </a:p>
        </p:txBody>
      </p:sp>
      <p:sp>
        <p:nvSpPr>
          <p:cNvPr id="4" name="Content Placeholder 3">
            <a:extLst>
              <a:ext uri="{FF2B5EF4-FFF2-40B4-BE49-F238E27FC236}">
                <a16:creationId xmlns:a16="http://schemas.microsoft.com/office/drawing/2014/main" id="{585E0602-E713-877D-6885-5C26FE627B65}"/>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p:txBody>
      </p:sp>
    </p:spTree>
    <p:extLst>
      <p:ext uri="{BB962C8B-B14F-4D97-AF65-F5344CB8AC3E}">
        <p14:creationId xmlns:p14="http://schemas.microsoft.com/office/powerpoint/2010/main" val="3897223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F083D-B71D-FB59-F4D1-7E288D34CEA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25FE82DC-2260-C3B6-5AA2-099346EBFB83}"/>
              </a:ext>
            </a:extLst>
          </p:cNvPr>
          <p:cNvSpPr>
            <a:spLocks noGrp="1"/>
          </p:cNvSpPr>
          <p:nvPr>
            <p:ph sz="half"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roi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y </a:t>
            </a:r>
            <a:r>
              <a:rPr lang="en-GB" dirty="0" err="1">
                <a:latin typeface="Arial" panose="020B0604020202020204" pitchFamily="34" charset="0"/>
                <a:cs typeface="Arial" panose="020B0604020202020204" pitchFamily="34" charset="0"/>
              </a:rPr>
              <a:t>modd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hanelu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bontio’r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A344B18-140E-CE7F-43F6-CDE74C419894}"/>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7210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65A5-FE9B-5475-3576-DA677D96EC4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C7570D98-70E9-1754-74D4-D352C801B27B}"/>
              </a:ext>
            </a:extLst>
          </p:cNvPr>
          <p:cNvSpPr>
            <a:spLocks noGrp="1"/>
          </p:cNvSpPr>
          <p:nvPr>
            <p:ph sz="half"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unigryw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gynyddol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diwethaf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anhraddodiadol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efallai’n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awtomatig</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traddodiadol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carchardai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ysbytai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mentrau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camddefnyddio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dyrannu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gydlynydd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a:t>
            </a:r>
          </a:p>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5 a 6 ac felly </a:t>
            </a:r>
            <a:r>
              <a:rPr lang="en-GB" dirty="0" err="1">
                <a:latin typeface="Arial" panose="020B0604020202020204" pitchFamily="34" charset="0"/>
                <a:cs typeface="Arial" panose="020B0604020202020204" pitchFamily="34" charset="0"/>
              </a:rPr>
              <a:t>dylech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hon o </a:t>
            </a:r>
            <a:r>
              <a:rPr lang="en-GB" dirty="0" err="1">
                <a:latin typeface="Arial" panose="020B0604020202020204" pitchFamily="34" charset="0"/>
                <a:cs typeface="Arial" panose="020B0604020202020204" pitchFamily="34" charset="0"/>
              </a:rPr>
              <a:t>gymorth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4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2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936F3EB-BADC-0448-3080-2FD49B1789C8}"/>
              </a:ext>
            </a:extLst>
          </p:cNvPr>
          <p:cNvSpPr>
            <a:spLocks noGrp="1"/>
          </p:cNvSpPr>
          <p:nvPr>
            <p:ph sz="half" idx="2"/>
          </p:nvPr>
        </p:nvSpPr>
        <p:spPr/>
        <p:txBody>
          <a:bodyPr>
            <a:normAutofit fontScale="55000" lnSpcReduction="20000"/>
          </a:bodyPr>
          <a:lstStyle/>
          <a:p>
            <a:r>
              <a:rPr lang="en-GB" dirty="0">
                <a:solidFill>
                  <a:srgbClr val="0070C0"/>
                </a:solidFill>
              </a:rPr>
              <a:t>Youth work placements are varied, diverse and unique. </a:t>
            </a:r>
          </a:p>
          <a:p>
            <a:r>
              <a:rPr lang="en-GB" dirty="0">
                <a:solidFill>
                  <a:srgbClr val="0070C0"/>
                </a:solidFill>
              </a:rPr>
              <a:t>Increasingly over the last few years, placements have been developed in a range of non-traditional settings which may not be automatically associated with the practice of ‘traditional’ youth work.</a:t>
            </a:r>
          </a:p>
          <a:p>
            <a:r>
              <a:rPr lang="en-GB" dirty="0">
                <a:solidFill>
                  <a:srgbClr val="0070C0"/>
                </a:solidFill>
              </a:rPr>
              <a:t>These include youth offending, prison service, hospitals, language initiatives, substance misuse teams and so on.</a:t>
            </a:r>
          </a:p>
          <a:p>
            <a:r>
              <a:rPr lang="en-GB" dirty="0">
                <a:solidFill>
                  <a:srgbClr val="0070C0"/>
                </a:solidFill>
              </a:rPr>
              <a:t>You will be significantly supported during your level 4 placement and often placements are pre-planned and allocated to you by the placement co-ordinator at level 4.</a:t>
            </a:r>
          </a:p>
          <a:p>
            <a:r>
              <a:rPr lang="en-GB" dirty="0">
                <a:solidFill>
                  <a:srgbClr val="0070C0"/>
                </a:solidFill>
              </a:rPr>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510156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9DA2-417F-D231-C9A0-F41C7221991E}"/>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85209899-DFD6-55A3-86D1-2A816060A9CD}"/>
              </a:ext>
            </a:extLst>
          </p:cNvPr>
          <p:cNvSpPr>
            <a:spLocks noGrp="1"/>
          </p:cNvSpPr>
          <p:nvPr>
            <p:ph sz="half" idx="1"/>
          </p:nvPr>
        </p:nvSpPr>
        <p:spPr/>
        <p:txBody>
          <a:bodyPr>
            <a:normAutofit fontScale="55000" lnSpcReduction="20000"/>
          </a:bodyPr>
          <a:lstStyle/>
          <a:p>
            <a:r>
              <a:rPr lang="cy-GB" dirty="0">
                <a:latin typeface="Arial" panose="020B0604020202020204" pitchFamily="34" charset="0"/>
                <a:cs typeface="Arial" panose="020B0604020202020204" pitchFamily="34" charset="0"/>
              </a:rPr>
              <a:t>Rhoddir amser i chi drafod y cyfleoedd sydd ar gael i chi yn ystod y lleoliad gyda'r Cydlynydd Gwaith Maes.</a:t>
            </a:r>
          </a:p>
          <a:p>
            <a:r>
              <a:rPr lang="cy-GB" dirty="0">
                <a:latin typeface="Arial" panose="020B0604020202020204" pitchFamily="34" charset="0"/>
                <a:cs typeface="Arial" panose="020B0604020202020204" pitchFamily="34" charset="0"/>
              </a:rPr>
              <a:t>Efallai yr hoffech chi ystyried paratoi ychydig o gwestiynau ar gyfer y cyfarfod hwn ynglŷn â’ch lleoliad dynodedig, er enghraifft enw cyswllt a rhif y darparwr, a all weithredu fel eich rheolwr llinell a’ch goruchwyliwr, pwy fydd fy nhiwtor gwadd ac ati.</a:t>
            </a:r>
          </a:p>
          <a:p>
            <a:r>
              <a:rPr lang="cy-GB" dirty="0">
                <a:latin typeface="Arial" panose="020B0604020202020204" pitchFamily="34" charset="0"/>
                <a:cs typeface="Arial" panose="020B0604020202020204" pitchFamily="34" charset="0"/>
              </a:rPr>
              <a:t>Fel hyn rydych chi'n barod i 'roi'r cychwyn' gyda'r broses leoli.</a:t>
            </a:r>
          </a:p>
          <a:p>
            <a:r>
              <a:rPr lang="cy-GB" dirty="0">
                <a:latin typeface="Arial" panose="020B0604020202020204" pitchFamily="34" charset="0"/>
                <a:cs typeface="Arial" panose="020B0604020202020204" pitchFamily="34" charset="0"/>
              </a:rPr>
              <a:t>Bydd eich presenoldeb yn cael ei gofnodi ar gyfer y sesiwn hon.</a:t>
            </a:r>
          </a:p>
          <a:p>
            <a:r>
              <a:rPr lang="cy-GB" dirty="0">
                <a:latin typeface="Arial" panose="020B0604020202020204" pitchFamily="34" charset="0"/>
                <a:cs typeface="Arial" panose="020B0604020202020204" pitchFamily="34" charset="0"/>
              </a:rPr>
              <a:t>Gofynnir cwestiynau i chi hefyd sy'n gysylltiedig â'r Canllawiau Gwaith Maes a'r NOS.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7A2D393-357B-C1E6-A1EF-DA9EF1447941}"/>
              </a:ext>
            </a:extLst>
          </p:cNvPr>
          <p:cNvSpPr>
            <a:spLocks noGrp="1"/>
          </p:cNvSpPr>
          <p:nvPr>
            <p:ph sz="half" idx="2"/>
          </p:nvPr>
        </p:nvSpPr>
        <p:spPr/>
        <p:txBody>
          <a:bodyPr>
            <a:normAutofit fontScale="55000" lnSpcReduction="20000"/>
          </a:bodyPr>
          <a:lstStyle/>
          <a:p>
            <a:r>
              <a:rPr lang="en-GB" dirty="0">
                <a:solidFill>
                  <a:srgbClr val="0070C0"/>
                </a:solidFill>
                <a:latin typeface="Arial" panose="020B0604020202020204" pitchFamily="34" charset="0"/>
                <a:cs typeface="Arial" panose="020B0604020202020204" pitchFamily="34" charset="0"/>
              </a:rPr>
              <a:t>You will be allocated a time to discuss with the Fieldwork Co-ordinator the opportunities available for you during placement.</a:t>
            </a:r>
          </a:p>
          <a:p>
            <a:r>
              <a:rPr lang="en-GB" dirty="0">
                <a:solidFill>
                  <a:srgbClr val="0070C0"/>
                </a:solidFill>
                <a:latin typeface="Arial" panose="020B0604020202020204" pitchFamily="34" charset="0"/>
                <a:cs typeface="Arial" panose="020B0604020202020204" pitchFamily="34" charset="0"/>
              </a:rPr>
              <a:t>You may like to consider preparing a few questions for this meeting regarding your allocated placement, for example contact name and number of provider, who may act as your line manager and your supervisor, who will be my visiting tutor etc..</a:t>
            </a:r>
          </a:p>
          <a:p>
            <a:r>
              <a:rPr lang="en-GB" dirty="0">
                <a:solidFill>
                  <a:srgbClr val="0070C0"/>
                </a:solidFill>
                <a:latin typeface="Arial" panose="020B0604020202020204" pitchFamily="34" charset="0"/>
                <a:cs typeface="Arial" panose="020B0604020202020204" pitchFamily="34" charset="0"/>
              </a:rPr>
              <a:t>This way you are ready to ‘hit the ground running’ with the placement process.</a:t>
            </a:r>
          </a:p>
          <a:p>
            <a:r>
              <a:rPr lang="en-GB" dirty="0">
                <a:solidFill>
                  <a:srgbClr val="0070C0"/>
                </a:solidFill>
                <a:latin typeface="Arial" panose="020B0604020202020204" pitchFamily="34" charset="0"/>
                <a:cs typeface="Arial" panose="020B0604020202020204" pitchFamily="34" charset="0"/>
              </a:rPr>
              <a:t>Your attendance will be recorded for this session.</a:t>
            </a:r>
          </a:p>
          <a:p>
            <a:r>
              <a:rPr lang="en-GB" dirty="0">
                <a:solidFill>
                  <a:srgbClr val="0070C0"/>
                </a:solidFill>
                <a:latin typeface="Arial" panose="020B0604020202020204" pitchFamily="34" charset="0"/>
                <a:cs typeface="Arial" panose="020B0604020202020204" pitchFamily="34" charset="0"/>
              </a:rPr>
              <a:t>You will also be asked questions linked to the Fieldwork Guidelines and the NOS. </a:t>
            </a:r>
          </a:p>
        </p:txBody>
      </p:sp>
    </p:spTree>
    <p:extLst>
      <p:ext uri="{BB962C8B-B14F-4D97-AF65-F5344CB8AC3E}">
        <p14:creationId xmlns:p14="http://schemas.microsoft.com/office/powerpoint/2010/main" val="25420402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5B09-7F2D-2CDE-08B3-E088B17E9045}"/>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1C416EA0-11C2-D555-8665-A5CD2019DE00}"/>
              </a:ext>
            </a:extLst>
          </p:cNvPr>
          <p:cNvSpPr>
            <a:spLocks noGrp="1"/>
          </p:cNvSpPr>
          <p:nvPr>
            <p:ph sz="half" idx="1"/>
          </p:nvPr>
        </p:nvSpPr>
        <p:spPr/>
        <p:txBody>
          <a:bodyPr>
            <a:normAutofit fontScale="62500" lnSpcReduction="20000"/>
          </a:bodyPr>
          <a:lstStyle/>
          <a:p>
            <a:r>
              <a:rPr lang="en-GB" dirty="0" err="1"/>
              <a:t>Bydd</a:t>
            </a:r>
            <a:r>
              <a:rPr lang="en-GB" dirty="0"/>
              <a:t> </a:t>
            </a:r>
            <a:r>
              <a:rPr lang="en-GB" dirty="0" err="1"/>
              <a:t>pob</a:t>
            </a:r>
            <a:r>
              <a:rPr lang="en-GB" dirty="0"/>
              <a:t> </a:t>
            </a:r>
            <a:r>
              <a:rPr lang="en-GB" dirty="0" err="1"/>
              <a:t>rhaglen</a:t>
            </a:r>
            <a:r>
              <a:rPr lang="en-GB" dirty="0"/>
              <a:t> </a:t>
            </a:r>
            <a:r>
              <a:rPr lang="en-GB" dirty="0" err="1"/>
              <a:t>gymhwyso</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t>darparu</a:t>
            </a:r>
            <a:r>
              <a:rPr lang="en-GB" dirty="0"/>
              <a:t> </a:t>
            </a:r>
            <a:r>
              <a:rPr lang="en-GB" dirty="0" err="1"/>
              <a:t>strwythur</a:t>
            </a:r>
            <a:r>
              <a:rPr lang="en-GB" dirty="0"/>
              <a:t> </a:t>
            </a:r>
            <a:r>
              <a:rPr lang="en-GB" dirty="0" err="1"/>
              <a:t>lleoliad</a:t>
            </a:r>
            <a:r>
              <a:rPr lang="en-GB" dirty="0"/>
              <a:t> </a:t>
            </a:r>
            <a:r>
              <a:rPr lang="en-GB" dirty="0" err="1"/>
              <a:t>sy'n</a:t>
            </a:r>
            <a:r>
              <a:rPr lang="en-GB" dirty="0"/>
              <a:t> </a:t>
            </a:r>
            <a:r>
              <a:rPr lang="en-GB" dirty="0" err="1"/>
              <a:t>cynnwys</a:t>
            </a:r>
            <a:r>
              <a:rPr lang="en-GB" dirty="0"/>
              <a:t> 800 </a:t>
            </a:r>
            <a:r>
              <a:rPr lang="en-GB" dirty="0" err="1"/>
              <a:t>awr</a:t>
            </a:r>
            <a:r>
              <a:rPr lang="en-GB" dirty="0"/>
              <a:t> </a:t>
            </a:r>
            <a:r>
              <a:rPr lang="en-GB" dirty="0" err="1"/>
              <a:t>dros</a:t>
            </a:r>
            <a:r>
              <a:rPr lang="en-GB" dirty="0"/>
              <a:t> y 3 </a:t>
            </a:r>
            <a:r>
              <a:rPr lang="en-GB" dirty="0" err="1"/>
              <a:t>blynedd</a:t>
            </a:r>
            <a:r>
              <a:rPr lang="en-GB" dirty="0"/>
              <a:t> (</a:t>
            </a:r>
            <a:r>
              <a:rPr lang="en-GB" dirty="0" err="1"/>
              <a:t>astudio</a:t>
            </a:r>
            <a:r>
              <a:rPr lang="en-GB" dirty="0"/>
              <a:t> </a:t>
            </a:r>
            <a:r>
              <a:rPr lang="en-GB" dirty="0" err="1"/>
              <a:t>amser</a:t>
            </a:r>
            <a:r>
              <a:rPr lang="en-GB" dirty="0"/>
              <a:t> </a:t>
            </a:r>
            <a:r>
              <a:rPr lang="en-GB" dirty="0" err="1"/>
              <a:t>llawn</a:t>
            </a:r>
            <a:r>
              <a:rPr lang="en-GB" dirty="0"/>
              <a:t>).</a:t>
            </a:r>
          </a:p>
          <a:p>
            <a:r>
              <a:rPr lang="en-GB" dirty="0" err="1"/>
              <a:t>Mae’r</a:t>
            </a:r>
            <a:r>
              <a:rPr lang="en-GB" dirty="0"/>
              <a:t> </a:t>
            </a:r>
            <a:r>
              <a:rPr lang="en-GB" dirty="0" err="1"/>
              <a:t>lleoliad</a:t>
            </a:r>
            <a:r>
              <a:rPr lang="en-GB" dirty="0"/>
              <a:t> </a:t>
            </a:r>
            <a:r>
              <a:rPr lang="en-GB" dirty="0" err="1"/>
              <a:t>ymarfer</a:t>
            </a:r>
            <a:r>
              <a:rPr lang="en-GB" dirty="0"/>
              <a:t> </a:t>
            </a:r>
            <a:r>
              <a:rPr lang="en-GB" dirty="0" err="1"/>
              <a:t>cyntaf</a:t>
            </a:r>
            <a:r>
              <a:rPr lang="en-GB" dirty="0"/>
              <a:t> (</a:t>
            </a:r>
            <a:r>
              <a:rPr lang="en-GB" dirty="0" err="1"/>
              <a:t>Lefel</a:t>
            </a:r>
            <a:r>
              <a:rPr lang="en-GB" dirty="0"/>
              <a:t> 4) </a:t>
            </a:r>
            <a:r>
              <a:rPr lang="en-GB" dirty="0" err="1"/>
              <a:t>yn</a:t>
            </a:r>
            <a:r>
              <a:rPr lang="en-GB" dirty="0"/>
              <a:t> </a:t>
            </a:r>
            <a:r>
              <a:rPr lang="en-GB" dirty="0" err="1"/>
              <a:t>cynnwys</a:t>
            </a:r>
            <a:r>
              <a:rPr lang="en-GB" dirty="0"/>
              <a:t> 200 </a:t>
            </a:r>
            <a:r>
              <a:rPr lang="en-GB" dirty="0" err="1"/>
              <a:t>awr</a:t>
            </a:r>
            <a:r>
              <a:rPr lang="en-GB" dirty="0"/>
              <a:t> o </a:t>
            </a:r>
            <a:r>
              <a:rPr lang="en-GB" dirty="0" err="1"/>
              <a:t>brofiad</a:t>
            </a:r>
            <a:r>
              <a:rPr lang="en-GB" dirty="0"/>
              <a:t> </a:t>
            </a:r>
            <a:r>
              <a:rPr lang="en-GB" dirty="0" err="1"/>
              <a:t>lleoliad</a:t>
            </a:r>
            <a:r>
              <a:rPr lang="en-GB" dirty="0"/>
              <a:t> </a:t>
            </a:r>
            <a:r>
              <a:rPr lang="en-GB" dirty="0" err="1"/>
              <a:t>sydd</a:t>
            </a:r>
            <a:r>
              <a:rPr lang="en-GB" dirty="0"/>
              <a:t> </a:t>
            </a:r>
            <a:r>
              <a:rPr lang="en-GB" dirty="0" err="1"/>
              <a:t>wedi’i</a:t>
            </a:r>
            <a:r>
              <a:rPr lang="en-GB" dirty="0"/>
              <a:t> </a:t>
            </a:r>
            <a:r>
              <a:rPr lang="en-GB" dirty="0" err="1"/>
              <a:t>rannu’n</a:t>
            </a:r>
            <a:r>
              <a:rPr lang="en-GB" dirty="0"/>
              <a:t> </a:t>
            </a:r>
            <a:r>
              <a:rPr lang="en-GB" dirty="0" err="1"/>
              <a:t>ddwy</a:t>
            </a:r>
            <a:r>
              <a:rPr lang="en-GB" dirty="0"/>
              <a:t> </a:t>
            </a:r>
            <a:r>
              <a:rPr lang="en-GB" dirty="0" err="1"/>
              <a:t>adran</a:t>
            </a:r>
            <a:r>
              <a:rPr lang="en-GB" dirty="0"/>
              <a:t> – 100 </a:t>
            </a:r>
            <a:r>
              <a:rPr lang="en-GB" dirty="0" err="1"/>
              <a:t>awr</a:t>
            </a:r>
            <a:r>
              <a:rPr lang="en-GB" dirty="0"/>
              <a:t> o </a:t>
            </a:r>
            <a:r>
              <a:rPr lang="en-GB" dirty="0" err="1"/>
              <a:t>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 a 100 </a:t>
            </a:r>
            <a:r>
              <a:rPr lang="en-GB" dirty="0" err="1"/>
              <a:t>awr</a:t>
            </a:r>
            <a:r>
              <a:rPr lang="en-GB" dirty="0"/>
              <a:t> o </a:t>
            </a:r>
            <a:r>
              <a:rPr lang="en-GB" dirty="0" err="1"/>
              <a:t>weithgarwch</a:t>
            </a:r>
            <a:r>
              <a:rPr lang="en-GB" dirty="0"/>
              <a:t> </a:t>
            </a:r>
            <a:r>
              <a:rPr lang="en-GB" dirty="0" err="1"/>
              <a:t>arall</a:t>
            </a:r>
            <a:r>
              <a:rPr lang="en-GB" dirty="0"/>
              <a:t> </a:t>
            </a:r>
            <a:r>
              <a:rPr lang="en-GB" dirty="0" err="1"/>
              <a:t>sy’n</a:t>
            </a:r>
            <a:r>
              <a:rPr lang="en-GB" dirty="0"/>
              <a:t> </a:t>
            </a:r>
            <a:r>
              <a:rPr lang="en-GB" dirty="0" err="1"/>
              <a:t>ymwneud</a:t>
            </a:r>
            <a:r>
              <a:rPr lang="en-GB" dirty="0"/>
              <a:t> â </a:t>
            </a:r>
            <a:r>
              <a:rPr lang="en-GB" dirty="0" err="1"/>
              <a:t>gwaith</a:t>
            </a:r>
            <a:r>
              <a:rPr lang="en-GB" dirty="0"/>
              <a:t> </a:t>
            </a:r>
            <a:r>
              <a:rPr lang="en-GB" dirty="0" err="1"/>
              <a:t>ieuenctid</a:t>
            </a:r>
            <a:r>
              <a:rPr lang="en-GB" dirty="0"/>
              <a:t>.</a:t>
            </a:r>
          </a:p>
          <a:p>
            <a:r>
              <a:rPr lang="en-GB" dirty="0"/>
              <a:t>Gwaith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yn</a:t>
            </a:r>
            <a:r>
              <a:rPr lang="en-GB" dirty="0"/>
              <a:t> union </a:t>
            </a:r>
            <a:r>
              <a:rPr lang="en-GB" dirty="0" err="1"/>
              <a:t>yw</a:t>
            </a:r>
            <a:r>
              <a:rPr lang="en-GB" dirty="0"/>
              <a:t> </a:t>
            </a:r>
            <a:r>
              <a:rPr lang="en-GB" dirty="0" err="1"/>
              <a:t>hynny</a:t>
            </a:r>
            <a:r>
              <a:rPr lang="en-GB" dirty="0"/>
              <a:t>…</a:t>
            </a:r>
            <a:r>
              <a:rPr lang="en-GB" dirty="0" err="1"/>
              <a:t>bydd</a:t>
            </a:r>
            <a:r>
              <a:rPr lang="en-GB" dirty="0"/>
              <a:t> </a:t>
            </a:r>
            <a:r>
              <a:rPr lang="en-GB" dirty="0" err="1"/>
              <a:t>angen</a:t>
            </a:r>
            <a:r>
              <a:rPr lang="en-GB" dirty="0"/>
              <a:t> </a:t>
            </a:r>
            <a:r>
              <a:rPr lang="en-GB" dirty="0" err="1"/>
              <a:t>i</a:t>
            </a:r>
            <a:r>
              <a:rPr lang="en-GB" dirty="0"/>
              <a:t> chi </a:t>
            </a:r>
            <a:r>
              <a:rPr lang="en-GB" dirty="0" err="1"/>
              <a:t>ymgysylltu</a:t>
            </a:r>
            <a:r>
              <a:rPr lang="en-GB" dirty="0"/>
              <a:t> a </a:t>
            </a:r>
            <a:r>
              <a:rPr lang="en-GB" dirty="0" err="1"/>
              <a:t>dangos</a:t>
            </a:r>
            <a:r>
              <a:rPr lang="en-GB" dirty="0"/>
              <a:t> </a:t>
            </a:r>
            <a:r>
              <a:rPr lang="en-GB" dirty="0" err="1"/>
              <a:t>eich</a:t>
            </a:r>
            <a:r>
              <a:rPr lang="en-GB" dirty="0"/>
              <a:t> bod </a:t>
            </a:r>
            <a:r>
              <a:rPr lang="en-GB" dirty="0" err="1"/>
              <a:t>wedi</a:t>
            </a:r>
            <a:r>
              <a:rPr lang="en-GB" dirty="0"/>
              <a:t> bod </a:t>
            </a:r>
            <a:r>
              <a:rPr lang="en-GB" dirty="0" err="1"/>
              <a:t>mewn</a:t>
            </a:r>
            <a:r>
              <a:rPr lang="en-GB" dirty="0"/>
              <a:t> </a:t>
            </a:r>
            <a:r>
              <a:rPr lang="en-GB" dirty="0" err="1"/>
              <a:t>cysylltiad</a:t>
            </a:r>
            <a:r>
              <a:rPr lang="en-GB" dirty="0"/>
              <a:t> â </a:t>
            </a:r>
            <a:r>
              <a:rPr lang="en-GB" dirty="0" err="1"/>
              <a:t>phobl</a:t>
            </a:r>
            <a:r>
              <a:rPr lang="en-GB" dirty="0"/>
              <a:t> </a:t>
            </a:r>
            <a:r>
              <a:rPr lang="en-GB" dirty="0" err="1"/>
              <a:t>ifanc</a:t>
            </a:r>
            <a:r>
              <a:rPr lang="en-GB" dirty="0"/>
              <a:t> am 100 </a:t>
            </a:r>
            <a:r>
              <a:rPr lang="en-GB" dirty="0" err="1"/>
              <a:t>awr</a:t>
            </a:r>
            <a:r>
              <a:rPr lang="en-GB" dirty="0"/>
              <a:t> </a:t>
            </a:r>
            <a:r>
              <a:rPr lang="en-GB" dirty="0" err="1"/>
              <a:t>mewn</a:t>
            </a:r>
            <a:r>
              <a:rPr lang="en-GB" dirty="0"/>
              <a:t> </a:t>
            </a:r>
            <a:r>
              <a:rPr lang="en-GB" dirty="0" err="1"/>
              <a:t>ffordd</a:t>
            </a:r>
            <a:r>
              <a:rPr lang="en-GB" dirty="0"/>
              <a:t> </a:t>
            </a:r>
            <a:r>
              <a:rPr lang="en-GB" dirty="0" err="1"/>
              <a:t>ymarferol</a:t>
            </a:r>
            <a:r>
              <a:rPr lang="en-GB" dirty="0"/>
              <a:t>.</a:t>
            </a:r>
          </a:p>
        </p:txBody>
      </p:sp>
      <p:sp>
        <p:nvSpPr>
          <p:cNvPr id="4" name="Content Placeholder 3">
            <a:extLst>
              <a:ext uri="{FF2B5EF4-FFF2-40B4-BE49-F238E27FC236}">
                <a16:creationId xmlns:a16="http://schemas.microsoft.com/office/drawing/2014/main" id="{1391B264-41B6-9BAF-36F3-F479777D46A7}"/>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All youth work qualifying programmes will provide a placement structure that consists of 800 hours over the 3 years (full time study).</a:t>
            </a:r>
          </a:p>
          <a:p>
            <a:r>
              <a:rPr lang="en-GB" dirty="0">
                <a:solidFill>
                  <a:srgbClr val="0070C0"/>
                </a:solidFill>
                <a:latin typeface="Arial" panose="020B0604020202020204" pitchFamily="34" charset="0"/>
                <a:cs typeface="Arial" panose="020B0604020202020204" pitchFamily="34" charset="0"/>
              </a:rPr>
              <a:t>The first practice placement (Level 4) consists of 200 hours of placement experience which is separated into two sections – 100 hours of face to face youth work and 100 hours of other youth work related activity.</a:t>
            </a:r>
          </a:p>
          <a:p>
            <a:r>
              <a:rPr lang="en-GB" dirty="0">
                <a:solidFill>
                  <a:srgbClr val="0070C0"/>
                </a:solidFill>
                <a:latin typeface="Arial" panose="020B0604020202020204" pitchFamily="34" charset="0"/>
                <a:cs typeface="Arial" panose="020B0604020202020204" pitchFamily="34" charset="0"/>
              </a:rPr>
              <a:t>Face to face youth work….is just that…you will need to engage and demonstrate that you have been in contact with young people for 100 hours in a practical way.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7185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4F6E4-2C4A-74B4-217E-20B12570FA1B}"/>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a:extLst>
              <a:ext uri="{FF2B5EF4-FFF2-40B4-BE49-F238E27FC236}">
                <a16:creationId xmlns:a16="http://schemas.microsoft.com/office/drawing/2014/main" id="{0A26D140-01D7-AE3D-288D-AE69E55DF6A6}"/>
              </a:ext>
            </a:extLst>
          </p:cNvPr>
          <p:cNvSpPr>
            <a:spLocks noGrp="1"/>
          </p:cNvSpPr>
          <p:nvPr>
            <p:ph sz="half" idx="1"/>
          </p:nvPr>
        </p:nvSpPr>
        <p:spPr/>
        <p:txBody>
          <a:bodyPr>
            <a:normAutofit fontScale="92500" lnSpcReduction="20000"/>
          </a:bodyPr>
          <a:lstStyle/>
          <a:p>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a:t>
            </a:r>
            <a:r>
              <a:rPr lang="en-GB" dirty="0">
                <a:latin typeface="Arial" panose="020B0604020202020204" pitchFamily="34" charset="0"/>
                <a:cs typeface="Arial" panose="020B0604020202020204" pitchFamily="34" charset="0"/>
              </a:rPr>
              <a:t> y term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byddech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Cyfnodolyn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69EE7FE5-1942-F613-4F73-64E50ECE0CE7}"/>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Face to face contact</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is meant by this term?</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ideas how you would record these hours in your Professional Journal?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237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82B47-1F8F-2D93-88C3-7A6E9078E1BE}"/>
              </a:ext>
            </a:extLst>
          </p:cNvPr>
          <p:cNvSpPr>
            <a:spLocks noGrp="1"/>
          </p:cNvSpPr>
          <p:nvPr>
            <p:ph type="title"/>
          </p:nvPr>
        </p:nvSpPr>
        <p:spPr/>
        <p:txBody>
          <a:bodyPr/>
          <a:lstStyle/>
          <a:p>
            <a:r>
              <a:rPr lang="en-GB" sz="4400" b="1" dirty="0" err="1">
                <a:solidFill>
                  <a:srgbClr val="464653"/>
                </a:solidFill>
              </a:rPr>
              <a:t>Atebolrwydd</a:t>
            </a:r>
            <a:r>
              <a:rPr lang="en-GB" sz="4400" b="1" dirty="0">
                <a:solidFill>
                  <a:srgbClr val="464653"/>
                </a:solidFill>
              </a:rPr>
              <a:t>        </a:t>
            </a:r>
            <a:r>
              <a:rPr lang="en-GB" sz="4400" b="1" dirty="0">
                <a:solidFill>
                  <a:srgbClr val="0070C0"/>
                </a:solidFill>
              </a:rPr>
              <a:t>Accountability</a:t>
            </a:r>
            <a:endParaRPr lang="en-GB" b="1" dirty="0">
              <a:solidFill>
                <a:srgbClr val="0070C0"/>
              </a:solidFill>
            </a:endParaRPr>
          </a:p>
        </p:txBody>
      </p:sp>
      <p:sp>
        <p:nvSpPr>
          <p:cNvPr id="3" name="Content Placeholder 2">
            <a:extLst>
              <a:ext uri="{FF2B5EF4-FFF2-40B4-BE49-F238E27FC236}">
                <a16:creationId xmlns:a16="http://schemas.microsoft.com/office/drawing/2014/main" id="{1D4BC52B-E2EB-CACE-81C0-96F35F88FEAB}"/>
              </a:ext>
            </a:extLst>
          </p:cNvPr>
          <p:cNvSpPr>
            <a:spLocks noGrp="1"/>
          </p:cNvSpPr>
          <p:nvPr>
            <p:ph sz="half" idx="1"/>
          </p:nvPr>
        </p:nvSpPr>
        <p:spPr/>
        <p:txBody>
          <a:bodyPr/>
          <a:lstStyle/>
          <a:p>
            <a:r>
              <a:rPr lang="en-GB" dirty="0" err="1"/>
              <a:t>Efallai</a:t>
            </a:r>
            <a:r>
              <a:rPr lang="en-GB" dirty="0"/>
              <a:t> y </a:t>
            </a:r>
            <a:r>
              <a:rPr lang="en-GB" dirty="0" err="1"/>
              <a:t>bydd</a:t>
            </a:r>
            <a:r>
              <a:rPr lang="en-GB" dirty="0"/>
              <a:t> y 100 </a:t>
            </a:r>
            <a:r>
              <a:rPr lang="en-GB" dirty="0" err="1"/>
              <a:t>awr</a:t>
            </a:r>
            <a:r>
              <a:rPr lang="en-GB" dirty="0"/>
              <a:t> </a:t>
            </a:r>
            <a:r>
              <a:rPr lang="en-GB" dirty="0" err="1"/>
              <a:t>arall</a:t>
            </a:r>
            <a:r>
              <a:rPr lang="en-GB" dirty="0"/>
              <a:t> </a:t>
            </a:r>
            <a:r>
              <a:rPr lang="en-GB" dirty="0" err="1"/>
              <a:t>yn</a:t>
            </a:r>
            <a:r>
              <a:rPr lang="en-GB" dirty="0"/>
              <a:t> </a:t>
            </a:r>
            <a:r>
              <a:rPr lang="en-GB" dirty="0" err="1"/>
              <a:t>ymddangos</a:t>
            </a:r>
            <a:r>
              <a:rPr lang="en-GB" dirty="0"/>
              <a:t> </a:t>
            </a:r>
            <a:r>
              <a:rPr lang="en-GB" dirty="0" err="1"/>
              <a:t>yn</a:t>
            </a:r>
            <a:r>
              <a:rPr lang="en-GB" dirty="0"/>
              <a:t> </a:t>
            </a:r>
            <a:r>
              <a:rPr lang="en-GB" dirty="0" err="1"/>
              <a:t>llai</a:t>
            </a:r>
            <a:r>
              <a:rPr lang="en-GB" dirty="0"/>
              <a:t> </a:t>
            </a:r>
            <a:r>
              <a:rPr lang="en-GB" dirty="0" err="1"/>
              <a:t>syml</a:t>
            </a:r>
            <a:r>
              <a:rPr lang="en-GB" dirty="0"/>
              <a:t>..</a:t>
            </a:r>
          </a:p>
          <a:p>
            <a:endParaRPr lang="en-GB" dirty="0"/>
          </a:p>
          <a:p>
            <a:r>
              <a:rPr lang="en-GB" dirty="0" err="1"/>
              <a:t>Unrhyw</a:t>
            </a:r>
            <a:r>
              <a:rPr lang="en-GB" dirty="0"/>
              <a:t> </a:t>
            </a:r>
            <a:r>
              <a:rPr lang="en-GB" dirty="0" err="1"/>
              <a:t>syniadau</a:t>
            </a:r>
            <a:r>
              <a:rPr lang="en-GB" dirty="0"/>
              <a:t>?</a:t>
            </a:r>
          </a:p>
        </p:txBody>
      </p:sp>
      <p:sp>
        <p:nvSpPr>
          <p:cNvPr id="4" name="Content Placeholder 3">
            <a:extLst>
              <a:ext uri="{FF2B5EF4-FFF2-40B4-BE49-F238E27FC236}">
                <a16:creationId xmlns:a16="http://schemas.microsoft.com/office/drawing/2014/main" id="{108B35A4-8B32-EC83-F920-9515AE6B75F4}"/>
              </a:ext>
            </a:extLst>
          </p:cNvPr>
          <p:cNvSpPr>
            <a:spLocks noGrp="1"/>
          </p:cNvSpPr>
          <p:nvPr>
            <p:ph sz="half" idx="2"/>
          </p:nvPr>
        </p:nvSpPr>
        <p:spPr/>
        <p:txBody>
          <a:bodyPr/>
          <a:lstStyle/>
          <a:p>
            <a:r>
              <a:rPr lang="en-GB" dirty="0"/>
              <a:t>The other 100 hours may seem less straight forward..</a:t>
            </a:r>
          </a:p>
          <a:p>
            <a:endParaRPr lang="en-GB" dirty="0"/>
          </a:p>
          <a:p>
            <a:pPr lvl="1"/>
            <a:r>
              <a:rPr lang="en-GB" dirty="0"/>
              <a:t>Any ideas?</a:t>
            </a:r>
          </a:p>
          <a:p>
            <a:endParaRPr lang="en-GB" dirty="0"/>
          </a:p>
        </p:txBody>
      </p:sp>
    </p:spTree>
    <p:extLst>
      <p:ext uri="{BB962C8B-B14F-4D97-AF65-F5344CB8AC3E}">
        <p14:creationId xmlns:p14="http://schemas.microsoft.com/office/powerpoint/2010/main" val="1147019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114AF-000B-3E30-9B3B-CA612EBD4E55}"/>
              </a:ext>
            </a:extLst>
          </p:cNvPr>
          <p:cNvSpPr>
            <a:spLocks noGrp="1"/>
          </p:cNvSpPr>
          <p:nvPr>
            <p:ph type="title"/>
          </p:nvPr>
        </p:nvSpPr>
        <p:spPr>
          <a:xfrm>
            <a:off x="628650" y="365125"/>
            <a:ext cx="8479854" cy="1325563"/>
          </a:xfrm>
        </p:spPr>
        <p:txBody>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p>
        </p:txBody>
      </p:sp>
      <p:sp>
        <p:nvSpPr>
          <p:cNvPr id="3" name="Content Placeholder 2">
            <a:extLst>
              <a:ext uri="{FF2B5EF4-FFF2-40B4-BE49-F238E27FC236}">
                <a16:creationId xmlns:a16="http://schemas.microsoft.com/office/drawing/2014/main" id="{B44C6C49-B20B-469B-5E32-CB324EC239F6}"/>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awyddus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reoli</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bwriadau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phrosiectau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2D60EC5-F3BA-8BBC-10B1-88AB74CEFDB5}"/>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When people set out to qualify in youth work, they are keen to develop their understanding of young people and the skills to work with them. This also involves learning about managing – managing themselves, and others, aims, intentions and outcomes, activities and projects, buildings, resources.</a:t>
            </a:r>
          </a:p>
          <a:p>
            <a:endParaRPr lang="en-GB" dirty="0"/>
          </a:p>
        </p:txBody>
      </p:sp>
    </p:spTree>
    <p:extLst>
      <p:ext uri="{BB962C8B-B14F-4D97-AF65-F5344CB8AC3E}">
        <p14:creationId xmlns:p14="http://schemas.microsoft.com/office/powerpoint/2010/main" val="2139473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A668-4AAD-A15C-0C13-BCCB1A1115C6}"/>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endParaRPr lang="en-GB" dirty="0"/>
          </a:p>
        </p:txBody>
      </p:sp>
      <p:sp>
        <p:nvSpPr>
          <p:cNvPr id="3" name="Content Placeholder 2">
            <a:extLst>
              <a:ext uri="{FF2B5EF4-FFF2-40B4-BE49-F238E27FC236}">
                <a16:creationId xmlns:a16="http://schemas.microsoft.com/office/drawing/2014/main" id="{1709D65B-BD69-CE78-EB43-A7A3D5C9075E}"/>
              </a:ext>
            </a:extLst>
          </p:cNvPr>
          <p:cNvSpPr>
            <a:spLocks noGrp="1"/>
          </p:cNvSpPr>
          <p:nvPr>
            <p:ph sz="half" idx="1"/>
          </p:nvPr>
        </p:nvSpPr>
        <p:spPr/>
        <p:txBody>
          <a:bodyPr>
            <a:normAutofit fontScale="62500" lnSpcReduction="20000"/>
          </a:bodyPr>
          <a:lstStyle/>
          <a:p>
            <a:r>
              <a:rPr lang="en-GB" dirty="0"/>
              <a:t>Er </a:t>
            </a:r>
            <a:r>
              <a:rPr lang="en-GB" dirty="0" err="1"/>
              <a:t>enghraifft</a:t>
            </a:r>
            <a:r>
              <a:rPr lang="en-GB" dirty="0"/>
              <a:t>, </a:t>
            </a:r>
            <a:r>
              <a:rPr lang="en-GB" dirty="0" err="1"/>
              <a:t>os</a:t>
            </a:r>
            <a:r>
              <a:rPr lang="en-GB" dirty="0"/>
              <a:t> </a:t>
            </a:r>
            <a:r>
              <a:rPr lang="en-GB" dirty="0" err="1"/>
              <a:t>oeddech</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a:t>grŵp</a:t>
            </a:r>
            <a:r>
              <a:rPr lang="en-GB" dirty="0"/>
              <a:t> o </a:t>
            </a:r>
            <a:r>
              <a:rPr lang="en-GB" dirty="0" err="1"/>
              <a:t>bobl</a:t>
            </a:r>
            <a:r>
              <a:rPr lang="en-GB" dirty="0"/>
              <a:t> </a:t>
            </a:r>
            <a:r>
              <a:rPr lang="en-GB" dirty="0" err="1"/>
              <a:t>ifanc</a:t>
            </a:r>
            <a:r>
              <a:rPr lang="en-GB" dirty="0"/>
              <a:t> ac </a:t>
            </a:r>
            <a:r>
              <a:rPr lang="en-GB" dirty="0" err="1"/>
              <a:t>yn</a:t>
            </a:r>
            <a:r>
              <a:rPr lang="en-GB" dirty="0"/>
              <a:t> </a:t>
            </a:r>
            <a:r>
              <a:rPr lang="en-GB" dirty="0" err="1"/>
              <a:t>penderfynu</a:t>
            </a:r>
            <a:r>
              <a:rPr lang="en-GB" dirty="0"/>
              <a:t> </a:t>
            </a:r>
            <a:r>
              <a:rPr lang="en-GB" dirty="0" err="1"/>
              <a:t>cynllunio</a:t>
            </a:r>
            <a:r>
              <a:rPr lang="en-GB" dirty="0"/>
              <a:t> </a:t>
            </a:r>
            <a:r>
              <a:rPr lang="en-GB" dirty="0" err="1"/>
              <a:t>taith</a:t>
            </a:r>
            <a:r>
              <a:rPr lang="en-GB" dirty="0"/>
              <a:t> </a:t>
            </a:r>
            <a:r>
              <a:rPr lang="en-GB" dirty="0" err="1"/>
              <a:t>i'r</a:t>
            </a:r>
            <a:r>
              <a:rPr lang="en-GB" dirty="0"/>
              <a:t> </a:t>
            </a:r>
            <a:r>
              <a:rPr lang="en-GB" dirty="0" err="1"/>
              <a:t>sinema</a:t>
            </a:r>
            <a:r>
              <a:rPr lang="en-GB" dirty="0"/>
              <a:t> </a:t>
            </a:r>
            <a:r>
              <a:rPr lang="en-GB" dirty="0" err="1"/>
              <a:t>leol</a:t>
            </a:r>
            <a:r>
              <a:rPr lang="en-GB" dirty="0"/>
              <a:t>, </a:t>
            </a:r>
            <a:r>
              <a:rPr lang="en-GB" dirty="0" err="1"/>
              <a:t>byddai'n</a:t>
            </a:r>
            <a:r>
              <a:rPr lang="en-GB" dirty="0"/>
              <a:t> </a:t>
            </a:r>
            <a:r>
              <a:rPr lang="en-GB" dirty="0" err="1"/>
              <a:t>eithaf</a:t>
            </a:r>
            <a:r>
              <a:rPr lang="en-GB" dirty="0"/>
              <a:t> </a:t>
            </a:r>
            <a:r>
              <a:rPr lang="en-GB" dirty="0" err="1"/>
              <a:t>hawdd</a:t>
            </a:r>
            <a:r>
              <a:rPr lang="en-GB" dirty="0"/>
              <a:t> </a:t>
            </a:r>
            <a:r>
              <a:rPr lang="en-GB" dirty="0" err="1"/>
              <a:t>adnabod</a:t>
            </a:r>
            <a:r>
              <a:rPr lang="en-GB" dirty="0"/>
              <a:t> </a:t>
            </a:r>
            <a:r>
              <a:rPr lang="en-GB" dirty="0" err="1"/>
              <a:t>eich</a:t>
            </a:r>
            <a:r>
              <a:rPr lang="en-GB" dirty="0"/>
              <a:t> </a:t>
            </a:r>
            <a:r>
              <a:rPr lang="en-GB" dirty="0" err="1"/>
              <a:t>cyswllt</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ie</a:t>
            </a:r>
            <a:r>
              <a:rPr lang="en-GB" dirty="0"/>
              <a:t>? </a:t>
            </a:r>
            <a:r>
              <a:rPr lang="en-GB" dirty="0" err="1"/>
              <a:t>Byddech</a:t>
            </a:r>
            <a:r>
              <a:rPr lang="en-GB" dirty="0"/>
              <a:t> </a:t>
            </a:r>
            <a:r>
              <a:rPr lang="en-GB" dirty="0" err="1"/>
              <a:t>wedi</a:t>
            </a:r>
            <a:r>
              <a:rPr lang="en-GB" dirty="0"/>
              <a:t> bod </a:t>
            </a:r>
            <a:r>
              <a:rPr lang="en-GB" dirty="0" err="1"/>
              <a:t>yn</a:t>
            </a:r>
            <a:r>
              <a:rPr lang="en-GB" dirty="0"/>
              <a:t> </a:t>
            </a:r>
            <a:r>
              <a:rPr lang="en-GB" dirty="0" err="1"/>
              <a:t>cyfarfod</a:t>
            </a:r>
            <a:r>
              <a:rPr lang="en-GB" dirty="0"/>
              <a:t> </a:t>
            </a:r>
            <a:r>
              <a:rPr lang="en-GB" dirty="0" err="1"/>
              <a:t>â'r</a:t>
            </a:r>
            <a:r>
              <a:rPr lang="en-GB" dirty="0"/>
              <a:t> </a:t>
            </a:r>
            <a:r>
              <a:rPr lang="en-GB" dirty="0" err="1"/>
              <a:t>grŵp</a:t>
            </a:r>
            <a:r>
              <a:rPr lang="en-GB" dirty="0"/>
              <a:t> </a:t>
            </a:r>
            <a:r>
              <a:rPr lang="en-GB" dirty="0" err="1"/>
              <a:t>hwn</a:t>
            </a:r>
            <a:r>
              <a:rPr lang="en-GB" dirty="0"/>
              <a:t>, </a:t>
            </a:r>
            <a:r>
              <a:rPr lang="en-GB" dirty="0" err="1"/>
              <a:t>yn</a:t>
            </a:r>
            <a:r>
              <a:rPr lang="en-GB" dirty="0"/>
              <a:t> </a:t>
            </a:r>
            <a:r>
              <a:rPr lang="en-GB" dirty="0" err="1"/>
              <a:t>meithrin</a:t>
            </a:r>
            <a:r>
              <a:rPr lang="en-GB" dirty="0"/>
              <a:t> </a:t>
            </a:r>
            <a:r>
              <a:rPr lang="en-GB" dirty="0" err="1"/>
              <a:t>cydberthynas</a:t>
            </a:r>
            <a:r>
              <a:rPr lang="en-GB" dirty="0"/>
              <a:t> ac </a:t>
            </a:r>
            <a:r>
              <a:rPr lang="en-GB" dirty="0" err="1"/>
              <a:t>ati</a:t>
            </a:r>
            <a:r>
              <a:rPr lang="en-GB" dirty="0"/>
              <a:t>, </a:t>
            </a:r>
            <a:r>
              <a:rPr lang="en-GB" dirty="0" err="1"/>
              <a:t>yna</a:t>
            </a:r>
            <a:r>
              <a:rPr lang="en-GB" dirty="0"/>
              <a:t> daw </a:t>
            </a:r>
            <a:r>
              <a:rPr lang="en-GB" dirty="0" err="1"/>
              <a:t>syniad</a:t>
            </a:r>
            <a:r>
              <a:rPr lang="en-GB" dirty="0"/>
              <a:t> </a:t>
            </a:r>
            <a:r>
              <a:rPr lang="en-GB" dirty="0" err="1"/>
              <a:t>ar</a:t>
            </a:r>
            <a:r>
              <a:rPr lang="en-GB" dirty="0"/>
              <a:t> </a:t>
            </a:r>
            <a:r>
              <a:rPr lang="en-GB" dirty="0" err="1"/>
              <a:t>gyfer</a:t>
            </a:r>
            <a:r>
              <a:rPr lang="en-GB" dirty="0"/>
              <a:t> y </a:t>
            </a:r>
            <a:r>
              <a:rPr lang="en-GB" dirty="0" err="1"/>
              <a:t>sinema</a:t>
            </a:r>
            <a:r>
              <a:rPr lang="en-GB" dirty="0"/>
              <a:t>, </a:t>
            </a:r>
            <a:r>
              <a:rPr lang="en-GB" dirty="0" err="1"/>
              <a:t>gallech</a:t>
            </a:r>
            <a:r>
              <a:rPr lang="en-GB" dirty="0"/>
              <a:t> chi </a:t>
            </a:r>
            <a:r>
              <a:rPr lang="en-GB" dirty="0" err="1"/>
              <a:t>fel</a:t>
            </a:r>
            <a:r>
              <a:rPr lang="en-GB" dirty="0"/>
              <a:t> </a:t>
            </a:r>
            <a:r>
              <a:rPr lang="en-GB" dirty="0" err="1"/>
              <a:t>gweithiwr</a:t>
            </a:r>
            <a:r>
              <a:rPr lang="en-GB" dirty="0"/>
              <a:t> </a:t>
            </a:r>
            <a:r>
              <a:rPr lang="en-GB" dirty="0" err="1"/>
              <a:t>ieuenctid</a:t>
            </a:r>
            <a:r>
              <a:rPr lang="en-GB" dirty="0"/>
              <a:t> dan </a:t>
            </a:r>
            <a:r>
              <a:rPr lang="en-GB" dirty="0" err="1"/>
              <a:t>hyfforddiant</a:t>
            </a:r>
            <a:r>
              <a:rPr lang="en-GB" dirty="0"/>
              <a:t> </a:t>
            </a:r>
            <a:r>
              <a:rPr lang="en-GB" dirty="0" err="1"/>
              <a:t>ymchwilio</a:t>
            </a:r>
            <a:r>
              <a:rPr lang="en-GB" dirty="0"/>
              <a:t> </a:t>
            </a:r>
            <a:r>
              <a:rPr lang="en-GB" dirty="0" err="1"/>
              <a:t>i'r</a:t>
            </a:r>
            <a:r>
              <a:rPr lang="en-GB" dirty="0"/>
              <a:t> </a:t>
            </a:r>
            <a:r>
              <a:rPr lang="en-GB" dirty="0" err="1"/>
              <a:t>hyn</a:t>
            </a:r>
            <a:r>
              <a:rPr lang="en-GB" dirty="0"/>
              <a:t> </a:t>
            </a:r>
            <a:r>
              <a:rPr lang="en-GB" dirty="0" err="1"/>
              <a:t>sydd</a:t>
            </a:r>
            <a:r>
              <a:rPr lang="en-GB" dirty="0"/>
              <a:t> </a:t>
            </a:r>
            <a:r>
              <a:rPr lang="en-GB" dirty="0" err="1"/>
              <a:t>ymlaen</a:t>
            </a:r>
            <a:r>
              <a:rPr lang="en-GB" dirty="0"/>
              <a:t> </a:t>
            </a:r>
            <a:r>
              <a:rPr lang="en-GB" dirty="0" err="1"/>
              <a:t>yn</a:t>
            </a:r>
            <a:r>
              <a:rPr lang="en-GB" dirty="0"/>
              <a:t> y </a:t>
            </a:r>
            <a:r>
              <a:rPr lang="en-GB" dirty="0" err="1"/>
              <a:t>sinema</a:t>
            </a:r>
            <a:r>
              <a:rPr lang="en-GB" dirty="0"/>
              <a:t>, cost, o </a:t>
            </a:r>
            <a:r>
              <a:rPr lang="en-GB" dirty="0" err="1"/>
              <a:t>bosibl</a:t>
            </a:r>
            <a:r>
              <a:rPr lang="en-GB" dirty="0"/>
              <a:t> </a:t>
            </a:r>
            <a:r>
              <a:rPr lang="en-GB" dirty="0" err="1"/>
              <a:t>paratoi</a:t>
            </a:r>
            <a:r>
              <a:rPr lang="en-GB" dirty="0"/>
              <a:t> poster.</a:t>
            </a:r>
          </a:p>
          <a:p>
            <a:r>
              <a:rPr lang="en-GB" dirty="0" err="1"/>
              <a:t>Gellir</a:t>
            </a:r>
            <a:r>
              <a:rPr lang="en-GB" dirty="0"/>
              <a:t> </a:t>
            </a:r>
            <a:r>
              <a:rPr lang="en-GB" dirty="0" err="1"/>
              <a:t>cofnodi</a:t>
            </a:r>
            <a:r>
              <a:rPr lang="en-GB" dirty="0"/>
              <a:t> </a:t>
            </a:r>
            <a:r>
              <a:rPr lang="en-GB" dirty="0" err="1"/>
              <a:t>hyn</a:t>
            </a:r>
            <a:r>
              <a:rPr lang="en-GB" dirty="0"/>
              <a:t> </a:t>
            </a:r>
            <a:r>
              <a:rPr lang="en-GB" dirty="0" err="1"/>
              <a:t>fel</a:t>
            </a:r>
            <a:r>
              <a:rPr lang="en-GB" dirty="0"/>
              <a:t> y 100 </a:t>
            </a:r>
            <a:r>
              <a:rPr lang="en-GB" dirty="0" err="1"/>
              <a:t>awr</a:t>
            </a:r>
            <a:r>
              <a:rPr lang="en-GB" dirty="0"/>
              <a:t> </a:t>
            </a:r>
            <a:r>
              <a:rPr lang="en-GB" dirty="0" err="1"/>
              <a:t>arall</a:t>
            </a:r>
            <a:r>
              <a:rPr lang="en-GB" dirty="0"/>
              <a:t> (dim </a:t>
            </a:r>
            <a:r>
              <a:rPr lang="en-GB" dirty="0" err="1"/>
              <a:t>gwaith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p>
          <a:p>
            <a:r>
              <a:rPr lang="en-GB" dirty="0" err="1"/>
              <a:t>Unrhyw</a:t>
            </a:r>
            <a:r>
              <a:rPr lang="en-GB" dirty="0"/>
              <a:t> </a:t>
            </a:r>
            <a:r>
              <a:rPr lang="en-GB" dirty="0" err="1"/>
              <a:t>enghreifftiau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3BFC50DA-08EF-B579-E5F8-E74849572E02}"/>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solidFill>
                  <a:srgbClr val="0070C0"/>
                </a:solidFill>
                <a:latin typeface="Arial" panose="020B0604020202020204" pitchFamily="34" charset="0"/>
                <a:cs typeface="Arial" panose="020B0604020202020204" pitchFamily="34" charset="0"/>
              </a:rPr>
              <a:t>This can be recorded as the other 100 hours (non face to face youth work)</a:t>
            </a:r>
          </a:p>
          <a:p>
            <a:r>
              <a:rPr lang="en-GB" dirty="0">
                <a:solidFill>
                  <a:srgbClr val="0070C0"/>
                </a:solidFill>
                <a:latin typeface="Arial" panose="020B0604020202020204" pitchFamily="34" charset="0"/>
                <a:cs typeface="Arial" panose="020B0604020202020204" pitchFamily="34" charset="0"/>
              </a:rPr>
              <a:t>Any other examples?</a:t>
            </a:r>
          </a:p>
        </p:txBody>
      </p:sp>
    </p:spTree>
    <p:extLst>
      <p:ext uri="{BB962C8B-B14F-4D97-AF65-F5344CB8AC3E}">
        <p14:creationId xmlns:p14="http://schemas.microsoft.com/office/powerpoint/2010/main" val="19644400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E5BF-5049-3B43-225D-944FE8766682}"/>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endParaRPr lang="en-GB" dirty="0"/>
          </a:p>
        </p:txBody>
      </p:sp>
      <p:sp>
        <p:nvSpPr>
          <p:cNvPr id="3" name="Content Placeholder 2">
            <a:extLst>
              <a:ext uri="{FF2B5EF4-FFF2-40B4-BE49-F238E27FC236}">
                <a16:creationId xmlns:a16="http://schemas.microsoft.com/office/drawing/2014/main" id="{3E4D6369-4836-9CE8-D798-D02165F69C15}"/>
              </a:ext>
            </a:extLst>
          </p:cNvPr>
          <p:cNvSpPr>
            <a:spLocks noGrp="1"/>
          </p:cNvSpPr>
          <p:nvPr>
            <p:ph sz="half" idx="1"/>
          </p:nvPr>
        </p:nvSpPr>
        <p:spPr>
          <a:xfrm>
            <a:off x="628650" y="1825624"/>
            <a:ext cx="3867150" cy="4123655"/>
          </a:xfrm>
        </p:spPr>
        <p:txBody>
          <a:bodyPr>
            <a:normAutofit fontScale="55000" lnSpcReduction="20000"/>
          </a:bodyPr>
          <a:lstStyle/>
          <a:p>
            <a:pPr marL="0" indent="0">
              <a:buNone/>
            </a:pPr>
            <a:r>
              <a:rPr lang="en-GB" dirty="0" err="1"/>
              <a:t>Gellir</a:t>
            </a:r>
            <a:r>
              <a:rPr lang="en-GB" dirty="0"/>
              <a:t> </a:t>
            </a:r>
            <a:r>
              <a:rPr lang="en-GB" dirty="0" err="1"/>
              <a:t>cofnodi'r</a:t>
            </a:r>
            <a:r>
              <a:rPr lang="en-GB" dirty="0"/>
              <a:t> </a:t>
            </a:r>
            <a:r>
              <a:rPr lang="en-GB" dirty="0" err="1"/>
              <a:t>canlynol</a:t>
            </a:r>
            <a:r>
              <a:rPr lang="en-GB" dirty="0"/>
              <a:t> </a:t>
            </a:r>
            <a:r>
              <a:rPr lang="en-GB" dirty="0" err="1"/>
              <a:t>hefyd</a:t>
            </a:r>
            <a:r>
              <a:rPr lang="en-GB" dirty="0"/>
              <a:t> </a:t>
            </a:r>
            <a:r>
              <a:rPr lang="en-GB" dirty="0" err="1"/>
              <a:t>fel</a:t>
            </a:r>
            <a:r>
              <a:rPr lang="en-GB" dirty="0"/>
              <a:t> y 100 </a:t>
            </a:r>
            <a:r>
              <a:rPr lang="en-GB" dirty="0" err="1"/>
              <a:t>awr</a:t>
            </a:r>
            <a:r>
              <a:rPr lang="en-GB" dirty="0"/>
              <a:t> </a:t>
            </a:r>
            <a:r>
              <a:rPr lang="en-GB" dirty="0" err="1"/>
              <a:t>arall</a:t>
            </a:r>
            <a:r>
              <a:rPr lang="en-GB" dirty="0"/>
              <a:t>.</a:t>
            </a:r>
          </a:p>
          <a:p>
            <a:endParaRPr lang="en-GB" dirty="0"/>
          </a:p>
          <a:p>
            <a:r>
              <a:rPr lang="en-GB" dirty="0" err="1"/>
              <a:t>Unrhyw</a:t>
            </a:r>
            <a:r>
              <a:rPr lang="en-GB" dirty="0"/>
              <a:t> </a:t>
            </a:r>
            <a:r>
              <a:rPr lang="en-GB" dirty="0" err="1"/>
              <a:t>hyfforddiant</a:t>
            </a:r>
            <a:r>
              <a:rPr lang="en-GB" dirty="0"/>
              <a:t>, </a:t>
            </a:r>
            <a:r>
              <a:rPr lang="en-GB" dirty="0" err="1"/>
              <a:t>cyfarfodydd</a:t>
            </a:r>
            <a:r>
              <a:rPr lang="en-GB" dirty="0"/>
              <a:t> </a:t>
            </a:r>
            <a:r>
              <a:rPr lang="en-GB" dirty="0" err="1"/>
              <a:t>tra</a:t>
            </a:r>
            <a:r>
              <a:rPr lang="en-GB" dirty="0"/>
              <a:t> </a:t>
            </a:r>
            <a:r>
              <a:rPr lang="en-GB" dirty="0" err="1"/>
              <a:t>ar</a:t>
            </a:r>
            <a:r>
              <a:rPr lang="en-GB" dirty="0"/>
              <a:t> </a:t>
            </a:r>
            <a:r>
              <a:rPr lang="en-GB" dirty="0" err="1"/>
              <a:t>leoliad</a:t>
            </a:r>
            <a:r>
              <a:rPr lang="en-GB" dirty="0"/>
              <a:t>,</a:t>
            </a:r>
          </a:p>
          <a:p>
            <a:r>
              <a:rPr lang="en-GB" dirty="0" err="1"/>
              <a:t>Paratoi</a:t>
            </a:r>
            <a:r>
              <a:rPr lang="en-GB" dirty="0"/>
              <a:t> </a:t>
            </a:r>
            <a:r>
              <a:rPr lang="en-GB" dirty="0" err="1"/>
              <a:t>adnoddau</a:t>
            </a:r>
            <a:r>
              <a:rPr lang="en-GB" dirty="0"/>
              <a:t>,</a:t>
            </a:r>
          </a:p>
          <a:p>
            <a:r>
              <a:rPr lang="en-GB" dirty="0" err="1"/>
              <a:t>Myfyrio</a:t>
            </a:r>
            <a:r>
              <a:rPr lang="en-GB" dirty="0"/>
              <a:t> ac </a:t>
            </a:r>
            <a:r>
              <a:rPr lang="en-GB" dirty="0" err="1"/>
              <a:t>ysgrifennu</a:t>
            </a:r>
            <a:r>
              <a:rPr lang="en-GB" dirty="0"/>
              <a:t> </a:t>
            </a:r>
            <a:r>
              <a:rPr lang="en-GB" dirty="0" err="1"/>
              <a:t>eich</a:t>
            </a:r>
            <a:r>
              <a:rPr lang="en-GB" dirty="0"/>
              <a:t> </a:t>
            </a:r>
            <a:r>
              <a:rPr lang="en-GB" dirty="0" err="1"/>
              <a:t>adroddiadau</a:t>
            </a:r>
            <a:r>
              <a:rPr lang="en-GB" dirty="0"/>
              <a:t> </a:t>
            </a:r>
            <a:r>
              <a:rPr lang="en-GB" dirty="0" err="1"/>
              <a:t>myfyriol</a:t>
            </a:r>
            <a:r>
              <a:rPr lang="en-GB" dirty="0"/>
              <a:t>,</a:t>
            </a:r>
          </a:p>
          <a:p>
            <a:r>
              <a:rPr lang="en-GB" dirty="0" err="1"/>
              <a:t>Paratoi</a:t>
            </a:r>
            <a:r>
              <a:rPr lang="en-GB" dirty="0"/>
              <a:t> </a:t>
            </a:r>
            <a:r>
              <a:rPr lang="en-GB" dirty="0" err="1"/>
              <a:t>gweithgareddau</a:t>
            </a:r>
            <a:r>
              <a:rPr lang="en-GB" dirty="0"/>
              <a:t>,</a:t>
            </a:r>
          </a:p>
          <a:p>
            <a:r>
              <a:rPr lang="en-GB" dirty="0" err="1"/>
              <a:t>Paratoi</a:t>
            </a:r>
            <a:r>
              <a:rPr lang="en-GB" dirty="0"/>
              <a:t> </a:t>
            </a:r>
            <a:r>
              <a:rPr lang="en-GB" dirty="0" err="1"/>
              <a:t>adeiladau</a:t>
            </a:r>
            <a:r>
              <a:rPr lang="en-GB" dirty="0"/>
              <a:t>, </a:t>
            </a:r>
            <a:r>
              <a:rPr lang="en-GB" dirty="0" err="1"/>
              <a:t>ystafelloedd</a:t>
            </a:r>
            <a:r>
              <a:rPr lang="en-GB" dirty="0"/>
              <a:t> ac </a:t>
            </a:r>
            <a:r>
              <a:rPr lang="en-GB" dirty="0" err="1"/>
              <a:t>ati</a:t>
            </a:r>
            <a:r>
              <a:rPr lang="en-GB" dirty="0"/>
              <a:t>.</a:t>
            </a:r>
          </a:p>
          <a:p>
            <a:r>
              <a:rPr lang="en-GB" dirty="0" err="1"/>
              <a:t>Helpu</a:t>
            </a:r>
            <a:r>
              <a:rPr lang="en-GB" dirty="0"/>
              <a:t> </a:t>
            </a:r>
            <a:r>
              <a:rPr lang="en-GB" dirty="0" err="1"/>
              <a:t>gyda</a:t>
            </a:r>
            <a:r>
              <a:rPr lang="en-GB" dirty="0"/>
              <a:t> </a:t>
            </a:r>
            <a:r>
              <a:rPr lang="en-GB" dirty="0" err="1"/>
              <a:t>bidiau</a:t>
            </a:r>
            <a:r>
              <a:rPr lang="en-GB" dirty="0"/>
              <a:t> </a:t>
            </a:r>
            <a:r>
              <a:rPr lang="en-GB" dirty="0" err="1"/>
              <a:t>cyllid</a:t>
            </a:r>
            <a:r>
              <a:rPr lang="en-GB" dirty="0"/>
              <a:t>,</a:t>
            </a:r>
          </a:p>
          <a:p>
            <a:r>
              <a:rPr lang="en-GB" dirty="0" err="1"/>
              <a:t>Cefnogi</a:t>
            </a:r>
            <a:r>
              <a:rPr lang="en-GB" dirty="0"/>
              <a:t> </a:t>
            </a:r>
            <a:r>
              <a:rPr lang="en-GB" dirty="0" err="1"/>
              <a:t>gwirfoddolwyr</a:t>
            </a:r>
            <a:r>
              <a:rPr lang="en-GB" dirty="0"/>
              <a:t>,</a:t>
            </a:r>
          </a:p>
          <a:p>
            <a:r>
              <a:rPr lang="en-GB" dirty="0" err="1"/>
              <a:t>Darllen</a:t>
            </a:r>
            <a:r>
              <a:rPr lang="en-GB" dirty="0"/>
              <a:t> </a:t>
            </a:r>
            <a:r>
              <a:rPr lang="en-GB" dirty="0" err="1"/>
              <a:t>polisïau</a:t>
            </a:r>
            <a:r>
              <a:rPr lang="en-GB" dirty="0"/>
              <a:t> </a:t>
            </a:r>
            <a:r>
              <a:rPr lang="en-GB" dirty="0" err="1"/>
              <a:t>perthnasol</a:t>
            </a:r>
            <a:r>
              <a:rPr lang="en-GB" dirty="0"/>
              <a:t> (Iechyd a </a:t>
            </a:r>
            <a:r>
              <a:rPr lang="en-GB" dirty="0" err="1"/>
              <a:t>Diogelwch</a:t>
            </a:r>
            <a:r>
              <a:rPr lang="en-GB" dirty="0"/>
              <a:t>, </a:t>
            </a:r>
            <a:r>
              <a:rPr lang="en-GB" dirty="0" err="1"/>
              <a:t>Amddiffyn</a:t>
            </a:r>
            <a:r>
              <a:rPr lang="en-GB" dirty="0"/>
              <a:t> Plant),</a:t>
            </a:r>
          </a:p>
          <a:p>
            <a:r>
              <a:rPr lang="en-GB" dirty="0" err="1"/>
              <a:t>Unrhyw</a:t>
            </a:r>
            <a:r>
              <a:rPr lang="en-GB" dirty="0"/>
              <a:t> </a:t>
            </a:r>
            <a:r>
              <a:rPr lang="en-GB" dirty="0" err="1"/>
              <a:t>syniadau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2EF7E611-54D3-71DF-2C9C-B0FA29D3E140}"/>
              </a:ext>
            </a:extLst>
          </p:cNvPr>
          <p:cNvSpPr>
            <a:spLocks noGrp="1"/>
          </p:cNvSpPr>
          <p:nvPr>
            <p:ph sz="half" idx="2"/>
          </p:nvPr>
        </p:nvSpPr>
        <p:spPr>
          <a:xfrm>
            <a:off x="4648200" y="1825624"/>
            <a:ext cx="3867150" cy="4195663"/>
          </a:xfrm>
        </p:spPr>
        <p:txBody>
          <a:bodyPr>
            <a:normAutofit fontScale="5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The following can also be recorded as the other 100 hours.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training, meetings whilst on placement,</a:t>
            </a:r>
          </a:p>
          <a:p>
            <a:r>
              <a:rPr lang="en-GB" dirty="0">
                <a:solidFill>
                  <a:srgbClr val="0070C0"/>
                </a:solidFill>
                <a:latin typeface="Arial" panose="020B0604020202020204" pitchFamily="34" charset="0"/>
                <a:cs typeface="Arial" panose="020B0604020202020204" pitchFamily="34" charset="0"/>
              </a:rPr>
              <a:t>Preparing resources, </a:t>
            </a:r>
          </a:p>
          <a:p>
            <a:r>
              <a:rPr lang="en-GB" dirty="0">
                <a:solidFill>
                  <a:srgbClr val="0070C0"/>
                </a:solidFill>
                <a:latin typeface="Arial" panose="020B0604020202020204" pitchFamily="34" charset="0"/>
                <a:cs typeface="Arial" panose="020B0604020202020204" pitchFamily="34" charset="0"/>
              </a:rPr>
              <a:t>Reflecting and writing your reflective accounts,</a:t>
            </a:r>
          </a:p>
          <a:p>
            <a:r>
              <a:rPr lang="en-GB" dirty="0">
                <a:solidFill>
                  <a:srgbClr val="0070C0"/>
                </a:solidFill>
                <a:latin typeface="Arial" panose="020B0604020202020204" pitchFamily="34" charset="0"/>
                <a:cs typeface="Arial" panose="020B0604020202020204" pitchFamily="34" charset="0"/>
              </a:rPr>
              <a:t>Preparing activities,</a:t>
            </a:r>
          </a:p>
          <a:p>
            <a:r>
              <a:rPr lang="en-GB" dirty="0">
                <a:solidFill>
                  <a:srgbClr val="0070C0"/>
                </a:solidFill>
                <a:latin typeface="Arial" panose="020B0604020202020204" pitchFamily="34" charset="0"/>
                <a:cs typeface="Arial" panose="020B0604020202020204" pitchFamily="34" charset="0"/>
              </a:rPr>
              <a:t>Preparing buildings, rooms etc.</a:t>
            </a:r>
          </a:p>
          <a:p>
            <a:r>
              <a:rPr lang="en-GB" dirty="0">
                <a:solidFill>
                  <a:srgbClr val="0070C0"/>
                </a:solidFill>
                <a:latin typeface="Arial" panose="020B0604020202020204" pitchFamily="34" charset="0"/>
                <a:cs typeface="Arial" panose="020B0604020202020204" pitchFamily="34" charset="0"/>
              </a:rPr>
              <a:t>Helping with funding bids,</a:t>
            </a:r>
          </a:p>
          <a:p>
            <a:r>
              <a:rPr lang="en-GB" dirty="0">
                <a:solidFill>
                  <a:srgbClr val="0070C0"/>
                </a:solidFill>
                <a:latin typeface="Arial" panose="020B0604020202020204" pitchFamily="34" charset="0"/>
                <a:cs typeface="Arial" panose="020B0604020202020204" pitchFamily="34" charset="0"/>
              </a:rPr>
              <a:t>Supporting volunteers,</a:t>
            </a:r>
          </a:p>
          <a:p>
            <a:r>
              <a:rPr lang="en-GB" dirty="0">
                <a:solidFill>
                  <a:srgbClr val="0070C0"/>
                </a:solidFill>
                <a:latin typeface="Arial" panose="020B0604020202020204" pitchFamily="34" charset="0"/>
                <a:cs typeface="Arial" panose="020B0604020202020204" pitchFamily="34" charset="0"/>
              </a:rPr>
              <a:t>Reading relevant policies (Health and Safety, Child Protection),</a:t>
            </a:r>
          </a:p>
          <a:p>
            <a:r>
              <a:rPr lang="en-GB" dirty="0">
                <a:solidFill>
                  <a:srgbClr val="0070C0"/>
                </a:solidFill>
                <a:latin typeface="Arial" panose="020B0604020202020204" pitchFamily="34" charset="0"/>
                <a:cs typeface="Arial" panose="020B0604020202020204" pitchFamily="34" charset="0"/>
              </a:rPr>
              <a:t>Any other ideas?</a:t>
            </a:r>
          </a:p>
          <a:p>
            <a:endParaRPr lang="en-GB" dirty="0">
              <a:solidFill>
                <a:srgbClr val="0070C0"/>
              </a:solidFill>
            </a:endParaRPr>
          </a:p>
        </p:txBody>
      </p:sp>
    </p:spTree>
    <p:extLst>
      <p:ext uri="{BB962C8B-B14F-4D97-AF65-F5344CB8AC3E}">
        <p14:creationId xmlns:p14="http://schemas.microsoft.com/office/powerpoint/2010/main" val="275015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15500-2042-6A2C-8AF7-01DEA41E7B48}"/>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57CB8418-5536-AA2A-95E1-76DB1B6B7EA7}"/>
              </a:ext>
            </a:extLst>
          </p:cNvPr>
          <p:cNvSpPr>
            <a:spLocks noGrp="1"/>
          </p:cNvSpPr>
          <p:nvPr>
            <p:ph sz="half" idx="1"/>
          </p:nvPr>
        </p:nvSpPr>
        <p:spPr/>
        <p:txBody>
          <a:bodyPr>
            <a:normAutofit fontScale="55000" lnSpcReduction="20000"/>
          </a:bodyPr>
          <a:lstStyle/>
          <a:p>
            <a:pPr>
              <a:lnSpc>
                <a:spcPct val="120000"/>
              </a:lnSpc>
            </a:pPr>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gyffredinol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sefyllfaoedd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hyfedredd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DD9084-54EB-F9A0-4B64-5AC37B1F4095}"/>
              </a:ext>
            </a:extLst>
          </p:cNvPr>
          <p:cNvSpPr>
            <a:spLocks noGrp="1"/>
          </p:cNvSpPr>
          <p:nvPr>
            <p:ph sz="half" idx="2"/>
          </p:nvPr>
        </p:nvSpPr>
        <p:spPr/>
        <p:txBody>
          <a:bodyPr>
            <a:normAutofit fontScale="550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In general terms, work placements provide students with the opportunity to acquire skills pertinent for employment, evaluate their practice and knowledge and inform future employment choices.</a:t>
            </a:r>
          </a:p>
          <a:p>
            <a:pPr>
              <a:lnSpc>
                <a:spcPct val="120000"/>
              </a:lnSpc>
            </a:pPr>
            <a:r>
              <a:rPr lang="en-GB" dirty="0">
                <a:solidFill>
                  <a:srgbClr val="0070C0"/>
                </a:solidFill>
                <a:latin typeface="Arial" panose="020B0604020202020204" pitchFamily="34" charset="0"/>
                <a:cs typeface="Arial" panose="020B0604020202020204" pitchFamily="34" charset="0"/>
              </a:rPr>
              <a:t>However for youth work students, placements are an opportunity for you to learn about the professional practice of youth work, apply theory to practice situations and demonstrate proficiency and capability in youth work skills, values and theory.</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587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p:cNvSpPr>
            <a:spLocks noGrp="1"/>
          </p:cNvSpPr>
          <p:nvPr>
            <p:ph sz="half" idx="1"/>
          </p:nvPr>
        </p:nvSpPr>
        <p:spPr>
          <a:xfrm>
            <a:off x="628650" y="1825624"/>
            <a:ext cx="3867150" cy="4267671"/>
          </a:xfrm>
        </p:spPr>
        <p:txBody>
          <a:bodyPr>
            <a:normAutofit fontScale="62500" lnSpcReduction="20000"/>
          </a:bodyPr>
          <a:lstStyle/>
          <a:p>
            <a:r>
              <a:rPr lang="en-GB" dirty="0"/>
              <a:t>Yn </a:t>
            </a:r>
            <a:r>
              <a:rPr lang="en-GB" dirty="0" err="1"/>
              <a:t>ystod</a:t>
            </a:r>
            <a:r>
              <a:rPr lang="en-GB" dirty="0"/>
              <a:t> y </a:t>
            </a:r>
            <a:r>
              <a:rPr lang="en-GB" dirty="0" err="1"/>
              <a:t>lleoliad</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ddangos</a:t>
            </a:r>
            <a:r>
              <a:rPr lang="en-GB" dirty="0"/>
              <a:t> </a:t>
            </a:r>
            <a:r>
              <a:rPr lang="en-GB" dirty="0" err="1"/>
              <a:t>i'r</a:t>
            </a:r>
            <a:r>
              <a:rPr lang="en-GB" dirty="0"/>
              <a:t> </a:t>
            </a:r>
            <a:r>
              <a:rPr lang="en-GB" dirty="0" err="1"/>
              <a:t>cydlynydd</a:t>
            </a:r>
            <a:r>
              <a:rPr lang="en-GB" dirty="0"/>
              <a:t> </a:t>
            </a:r>
            <a:r>
              <a:rPr lang="en-GB" dirty="0" err="1"/>
              <a:t>lleoliad</a:t>
            </a:r>
            <a:r>
              <a:rPr lang="en-GB" dirty="0"/>
              <a:t> </a:t>
            </a:r>
            <a:r>
              <a:rPr lang="en-GB" dirty="0" err="1"/>
              <a:t>a'r</a:t>
            </a:r>
            <a:r>
              <a:rPr lang="en-GB" dirty="0"/>
              <a:t> </a:t>
            </a:r>
            <a:r>
              <a:rPr lang="en-GB" dirty="0" err="1"/>
              <a:t>tîm</a:t>
            </a:r>
            <a:r>
              <a:rPr lang="en-GB" dirty="0"/>
              <a:t> </a:t>
            </a:r>
            <a:r>
              <a:rPr lang="en-GB" dirty="0" err="1"/>
              <a:t>lleoli</a:t>
            </a:r>
            <a:r>
              <a:rPr lang="en-GB" dirty="0"/>
              <a:t> </a:t>
            </a:r>
            <a:r>
              <a:rPr lang="en-GB" dirty="0" err="1"/>
              <a:t>eich</a:t>
            </a:r>
            <a:r>
              <a:rPr lang="en-GB" dirty="0"/>
              <a:t> bod </a:t>
            </a:r>
            <a:r>
              <a:rPr lang="en-GB" dirty="0" err="1"/>
              <a:t>wedi</a:t>
            </a:r>
            <a:r>
              <a:rPr lang="en-GB" dirty="0"/>
              <a:t> </a:t>
            </a:r>
            <a:r>
              <a:rPr lang="en-GB" dirty="0" err="1"/>
              <a:t>bodloni</a:t>
            </a:r>
            <a:r>
              <a:rPr lang="en-GB" dirty="0"/>
              <a:t> </a:t>
            </a:r>
            <a:r>
              <a:rPr lang="en-GB" dirty="0" err="1"/>
              <a:t>gofynion</a:t>
            </a:r>
            <a:r>
              <a:rPr lang="en-GB" dirty="0"/>
              <a:t> y </a:t>
            </a:r>
            <a:r>
              <a:rPr lang="en-GB" dirty="0" err="1"/>
              <a:t>Safonau</a:t>
            </a:r>
            <a:r>
              <a:rPr lang="en-GB" dirty="0"/>
              <a:t> </a:t>
            </a:r>
            <a:r>
              <a:rPr lang="en-GB" dirty="0" err="1"/>
              <a:t>Galwedigaethol</a:t>
            </a:r>
            <a:r>
              <a:rPr lang="en-GB" dirty="0"/>
              <a:t> </a:t>
            </a:r>
            <a:r>
              <a:rPr lang="en-GB" dirty="0" err="1"/>
              <a:t>Cenedlaethol</a:t>
            </a:r>
            <a:r>
              <a:rPr lang="en-GB" dirty="0"/>
              <a:t>.</a:t>
            </a:r>
          </a:p>
          <a:p>
            <a:r>
              <a:rPr lang="en-GB" dirty="0" err="1"/>
              <a:t>Mae'r</a:t>
            </a:r>
            <a:r>
              <a:rPr lang="en-GB" dirty="0"/>
              <a:t> </a:t>
            </a:r>
            <a:r>
              <a:rPr lang="en-GB" dirty="0" err="1"/>
              <a:t>safonau</a:t>
            </a:r>
            <a:r>
              <a:rPr lang="en-GB" dirty="0"/>
              <a:t> </a:t>
            </a:r>
            <a:r>
              <a:rPr lang="en-GB" dirty="0" err="1"/>
              <a:t>hyn</a:t>
            </a:r>
            <a:r>
              <a:rPr lang="en-GB" dirty="0"/>
              <a:t> </a:t>
            </a:r>
            <a:r>
              <a:rPr lang="en-GB" dirty="0" err="1"/>
              <a:t>yn</a:t>
            </a:r>
            <a:r>
              <a:rPr lang="en-GB" dirty="0"/>
              <a:t> </a:t>
            </a:r>
            <a:r>
              <a:rPr lang="en-GB" dirty="0" err="1"/>
              <a:t>mesur</a:t>
            </a:r>
            <a:r>
              <a:rPr lang="en-GB" dirty="0"/>
              <a:t> </a:t>
            </a:r>
            <a:r>
              <a:rPr lang="en-GB" dirty="0" err="1"/>
              <a:t>eich</a:t>
            </a:r>
            <a:r>
              <a:rPr lang="en-GB" dirty="0"/>
              <a:t> </a:t>
            </a:r>
            <a:r>
              <a:rPr lang="en-GB" dirty="0" err="1"/>
              <a:t>dealltwriaeth</a:t>
            </a:r>
            <a:r>
              <a:rPr lang="en-GB" dirty="0"/>
              <a:t> </a:t>
            </a:r>
            <a:r>
              <a:rPr lang="en-GB" dirty="0" err="1"/>
              <a:t>a'ch</a:t>
            </a:r>
            <a:r>
              <a:rPr lang="en-GB" dirty="0"/>
              <a:t> </a:t>
            </a:r>
            <a:r>
              <a:rPr lang="en-GB" dirty="0" err="1"/>
              <a:t>defnydd</a:t>
            </a:r>
            <a:r>
              <a:rPr lang="en-GB" dirty="0"/>
              <a:t> o </a:t>
            </a:r>
            <a:r>
              <a:rPr lang="en-GB" dirty="0" err="1"/>
              <a:t>wybodaeth</a:t>
            </a:r>
            <a:r>
              <a:rPr lang="en-GB" dirty="0"/>
              <a:t>, </a:t>
            </a:r>
            <a:r>
              <a:rPr lang="en-GB" dirty="0" err="1"/>
              <a:t>gwerthoedd</a:t>
            </a:r>
            <a:r>
              <a:rPr lang="en-GB" dirty="0"/>
              <a:t> a </a:t>
            </a:r>
            <a:r>
              <a:rPr lang="en-GB" dirty="0" err="1"/>
              <a:t>sgiliau</a:t>
            </a:r>
            <a:r>
              <a:rPr lang="en-GB" dirty="0"/>
              <a:t> </a:t>
            </a:r>
            <a:r>
              <a:rPr lang="en-GB" dirty="0" err="1"/>
              <a:t>gwaith</a:t>
            </a:r>
            <a:r>
              <a:rPr lang="en-GB" dirty="0"/>
              <a:t> </a:t>
            </a:r>
            <a:r>
              <a:rPr lang="en-GB" dirty="0" err="1"/>
              <a:t>ieuenctid</a:t>
            </a:r>
            <a:r>
              <a:rPr lang="en-GB" dirty="0"/>
              <a:t>, </a:t>
            </a:r>
            <a:r>
              <a:rPr lang="en-GB" dirty="0" err="1"/>
              <a:t>a'ch</a:t>
            </a:r>
            <a:r>
              <a:rPr lang="en-GB" dirty="0"/>
              <a:t> </a:t>
            </a:r>
            <a:r>
              <a:rPr lang="en-GB" dirty="0" err="1"/>
              <a:t>galluoedd</a:t>
            </a:r>
            <a:r>
              <a:rPr lang="en-GB" dirty="0"/>
              <a:t> </a:t>
            </a:r>
            <a:r>
              <a:rPr lang="en-GB" dirty="0" err="1"/>
              <a:t>fel</a:t>
            </a:r>
            <a:r>
              <a:rPr lang="en-GB" dirty="0"/>
              <a:t> </a:t>
            </a:r>
            <a:r>
              <a:rPr lang="en-GB" dirty="0" err="1"/>
              <a:t>gweithiwr</a:t>
            </a:r>
            <a:r>
              <a:rPr lang="en-GB" dirty="0"/>
              <a:t> </a:t>
            </a:r>
            <a:r>
              <a:rPr lang="en-GB" dirty="0" err="1"/>
              <a:t>ieuenctid</a:t>
            </a:r>
            <a:r>
              <a:rPr lang="en-GB" dirty="0"/>
              <a:t> </a:t>
            </a:r>
            <a:r>
              <a:rPr lang="en-GB" dirty="0" err="1"/>
              <a:t>cychwynnol</a:t>
            </a:r>
            <a:r>
              <a:rPr lang="en-GB" dirty="0"/>
              <a:t> </a:t>
            </a:r>
            <a:r>
              <a:rPr lang="en-GB" dirty="0" err="1"/>
              <a:t>ar</a:t>
            </a:r>
            <a:r>
              <a:rPr lang="en-GB" dirty="0"/>
              <a:t> draws </a:t>
            </a:r>
            <a:r>
              <a:rPr lang="en-GB" dirty="0" err="1"/>
              <a:t>ystod</a:t>
            </a:r>
            <a:r>
              <a:rPr lang="en-GB" dirty="0"/>
              <a:t> o </a:t>
            </a:r>
            <a:r>
              <a:rPr lang="en-GB" dirty="0" err="1"/>
              <a:t>safonau</a:t>
            </a:r>
            <a:r>
              <a:rPr lang="en-GB" dirty="0"/>
              <a:t>.</a:t>
            </a:r>
          </a:p>
          <a:p>
            <a:r>
              <a:rPr lang="en-GB" dirty="0"/>
              <a:t>Mae map </a:t>
            </a:r>
            <a:r>
              <a:rPr lang="en-GB" dirty="0" err="1"/>
              <a:t>galwedigaethol</a:t>
            </a:r>
            <a:r>
              <a:rPr lang="en-GB" dirty="0"/>
              <a:t> </a:t>
            </a:r>
            <a:r>
              <a:rPr lang="en-GB" dirty="0" err="1"/>
              <a:t>yn</a:t>
            </a:r>
            <a:r>
              <a:rPr lang="en-GB" dirty="0"/>
              <a:t> </a:t>
            </a:r>
            <a:r>
              <a:rPr lang="en-GB" dirty="0" err="1"/>
              <a:t>darparu</a:t>
            </a:r>
            <a:r>
              <a:rPr lang="en-GB" dirty="0"/>
              <a:t> </a:t>
            </a:r>
            <a:r>
              <a:rPr lang="en-GB" dirty="0" err="1"/>
              <a:t>cyd-destun</a:t>
            </a:r>
            <a:r>
              <a:rPr lang="en-GB" dirty="0"/>
              <a:t> a </a:t>
            </a:r>
            <a:r>
              <a:rPr lang="en-GB" dirty="0" err="1"/>
              <a:t>chefndir</a:t>
            </a:r>
            <a:r>
              <a:rPr lang="en-GB" dirty="0"/>
              <a:t> </a:t>
            </a:r>
            <a:r>
              <a:rPr lang="en-GB" dirty="0" err="1"/>
              <a:t>datblygiad</a:t>
            </a:r>
            <a:r>
              <a:rPr lang="en-GB" dirty="0"/>
              <a:t> NOS. </a:t>
            </a:r>
            <a:r>
              <a:rPr lang="en-GB" dirty="0" err="1"/>
              <a:t>Mae'n</a:t>
            </a:r>
            <a:r>
              <a:rPr lang="en-GB" dirty="0"/>
              <a:t> </a:t>
            </a:r>
            <a:r>
              <a:rPr lang="en-GB" dirty="0" err="1"/>
              <a:t>dangos</a:t>
            </a:r>
            <a:r>
              <a:rPr lang="en-GB" dirty="0"/>
              <a:t> </a:t>
            </a:r>
            <a:r>
              <a:rPr lang="en-GB" dirty="0" err="1"/>
              <a:t>prif</a:t>
            </a:r>
            <a:r>
              <a:rPr lang="en-GB" dirty="0"/>
              <a:t> </a:t>
            </a:r>
            <a:r>
              <a:rPr lang="en-GB" dirty="0" err="1"/>
              <a:t>nodweddion</a:t>
            </a:r>
            <a:r>
              <a:rPr lang="en-GB" dirty="0"/>
              <a:t> a </a:t>
            </a:r>
            <a:r>
              <a:rPr lang="en-GB" dirty="0" err="1"/>
              <a:t>nodweddion</a:t>
            </a:r>
            <a:r>
              <a:rPr lang="en-GB" dirty="0"/>
              <a:t> </a:t>
            </a:r>
            <a:r>
              <a:rPr lang="en-GB" dirty="0" err="1"/>
              <a:t>rolau</a:t>
            </a:r>
            <a:r>
              <a:rPr lang="en-GB" dirty="0"/>
              <a:t> </a:t>
            </a:r>
            <a:r>
              <a:rPr lang="en-GB" dirty="0" err="1"/>
              <a:t>swyddi</a:t>
            </a:r>
            <a:r>
              <a:rPr lang="en-GB" dirty="0"/>
              <a:t> o </a:t>
            </a:r>
            <a:r>
              <a:rPr lang="en-GB" dirty="0" err="1"/>
              <a:t>fewn</a:t>
            </a:r>
            <a:r>
              <a:rPr lang="en-GB" dirty="0"/>
              <a:t> sector </a:t>
            </a:r>
            <a:r>
              <a:rPr lang="en-GB" dirty="0" err="1"/>
              <a:t>galwedigaethol</a:t>
            </a:r>
            <a:r>
              <a:rPr lang="en-GB" dirty="0"/>
              <a:t>, </a:t>
            </a:r>
            <a:r>
              <a:rPr lang="en-GB" dirty="0" err="1"/>
              <a:t>gan</a:t>
            </a:r>
            <a:r>
              <a:rPr lang="en-GB" dirty="0"/>
              <a:t> </a:t>
            </a:r>
            <a:r>
              <a:rPr lang="en-GB" dirty="0" err="1"/>
              <a:t>amlygu</a:t>
            </a:r>
            <a:r>
              <a:rPr lang="en-GB" dirty="0"/>
              <a:t> </a:t>
            </a:r>
            <a:r>
              <a:rPr lang="en-GB" dirty="0" err="1"/>
              <a:t>gorgyffwrdd</a:t>
            </a:r>
            <a:r>
              <a:rPr lang="en-GB" dirty="0"/>
              <a:t> â </a:t>
            </a:r>
            <a:r>
              <a:rPr lang="en-GB" dirty="0" err="1"/>
              <a:t>rolau</a:t>
            </a:r>
            <a:r>
              <a:rPr lang="en-GB" dirty="0"/>
              <a:t> </a:t>
            </a:r>
            <a:r>
              <a:rPr lang="en-GB" dirty="0" err="1"/>
              <a:t>eraill</a:t>
            </a:r>
            <a:r>
              <a:rPr lang="en-GB" dirty="0"/>
              <a:t> </a:t>
            </a:r>
            <a:r>
              <a:rPr lang="en-GB" dirty="0" err="1"/>
              <a:t>a'u</a:t>
            </a:r>
            <a:r>
              <a:rPr lang="en-GB" dirty="0"/>
              <a:t> </a:t>
            </a:r>
            <a:r>
              <a:rPr lang="en-GB" dirty="0" err="1"/>
              <a:t>ffiniau</a:t>
            </a:r>
            <a:r>
              <a:rPr lang="en-GB" dirty="0"/>
              <a:t> â </a:t>
            </a:r>
            <a:r>
              <a:rPr lang="en-GB" dirty="0" err="1"/>
              <a:t>sectorau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BA800229-2ED0-2D84-903C-48FD30E0B3D4}"/>
              </a:ext>
            </a:extLst>
          </p:cNvPr>
          <p:cNvSpPr>
            <a:spLocks noGrp="1"/>
          </p:cNvSpPr>
          <p:nvPr>
            <p:ph sz="half" idx="2"/>
          </p:nvPr>
        </p:nvSpPr>
        <p:spPr>
          <a:xfrm>
            <a:off x="4648200" y="1825624"/>
            <a:ext cx="3867150" cy="4195663"/>
          </a:xfrm>
        </p:spPr>
        <p:txBody>
          <a:bodyPr>
            <a:normAutofit fontScale="62500" lnSpcReduction="20000"/>
          </a:bodyPr>
          <a:lstStyle/>
          <a:p>
            <a:r>
              <a:rPr lang="en-GB" dirty="0">
                <a:solidFill>
                  <a:srgbClr val="0070C0"/>
                </a:solidFill>
              </a:rPr>
              <a:t>During placement you will need to show the placement co-ordinator and placement team that you have met the requirements of the National Occupational Standards. </a:t>
            </a:r>
          </a:p>
          <a:p>
            <a:r>
              <a:rPr lang="en-GB" dirty="0">
                <a:solidFill>
                  <a:srgbClr val="0070C0"/>
                </a:solidFill>
              </a:rPr>
              <a:t>These standards measure your understanding and application of youth work knowledge, values and skills, and your capabilities as a beginning youth worker across a range of standards.</a:t>
            </a:r>
          </a:p>
          <a:p>
            <a:r>
              <a:rPr lang="en-GB" dirty="0">
                <a:solidFill>
                  <a:srgbClr val="0070C0"/>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a:p>
            <a:endParaRPr lang="en-GB" dirty="0"/>
          </a:p>
        </p:txBody>
      </p:sp>
    </p:spTree>
    <p:extLst>
      <p:ext uri="{BB962C8B-B14F-4D97-AF65-F5344CB8AC3E}">
        <p14:creationId xmlns:p14="http://schemas.microsoft.com/office/powerpoint/2010/main" val="54963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D49C-377A-D520-FD2C-0257C2C67DF1}"/>
              </a:ext>
            </a:extLst>
          </p:cNvPr>
          <p:cNvSpPr>
            <a:spLocks noGrp="1"/>
          </p:cNvSpPr>
          <p:nvPr>
            <p:ph type="title"/>
          </p:nvPr>
        </p:nvSpPr>
        <p:spPr/>
        <p:txBody>
          <a:bodyPr/>
          <a:lstStyle/>
          <a:p>
            <a:r>
              <a:rPr lang="en-GB" b="1" dirty="0"/>
              <a:t>Map </a:t>
            </a:r>
            <a:r>
              <a:rPr lang="en-GB" b="1" dirty="0" err="1"/>
              <a:t>swyddogaethol</a:t>
            </a:r>
            <a:r>
              <a:rPr lang="en-GB" b="1" dirty="0"/>
              <a:t> NOS</a:t>
            </a:r>
            <a:br>
              <a:rPr lang="en-GB" b="1" dirty="0"/>
            </a:br>
            <a:r>
              <a:rPr lang="en-GB" b="1" dirty="0">
                <a:solidFill>
                  <a:srgbClr val="0070C0"/>
                </a:solidFill>
              </a:rPr>
              <a:t>The NOS functional map</a:t>
            </a:r>
          </a:p>
        </p:txBody>
      </p:sp>
      <p:sp>
        <p:nvSpPr>
          <p:cNvPr id="3" name="Content Placeholder 2">
            <a:extLst>
              <a:ext uri="{FF2B5EF4-FFF2-40B4-BE49-F238E27FC236}">
                <a16:creationId xmlns:a16="http://schemas.microsoft.com/office/drawing/2014/main" id="{B7E16FB1-96A6-4014-494B-96A365031DE7}"/>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Mae map </a:t>
            </a:r>
            <a:r>
              <a:rPr lang="en-GB" dirty="0" err="1">
                <a:latin typeface="Arial" panose="020B0604020202020204" pitchFamily="34" charset="0"/>
                <a:cs typeface="Arial" panose="020B0604020202020204" pitchFamily="34" charset="0"/>
              </a:rPr>
              <a:t>swyddogaethol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swyddogaethau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draws sector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sail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NOS.</a:t>
            </a:r>
          </a:p>
          <a:p>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2209C7A-2618-CED3-BAAC-6EA0CD18011C}"/>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A functional map identifies the functions that people carry out on a day-to-day basis as part of their job role within the broad work activities that take place across youth work. </a:t>
            </a:r>
          </a:p>
          <a:p>
            <a:r>
              <a:rPr lang="en-GB" dirty="0">
                <a:solidFill>
                  <a:srgbClr val="0070C0"/>
                </a:solidFill>
                <a:latin typeface="Arial" panose="020B0604020202020204" pitchFamily="34" charset="0"/>
                <a:cs typeface="Arial" panose="020B0604020202020204" pitchFamily="34" charset="0"/>
              </a:rPr>
              <a:t>This information then forms the basis of standards development and can be found within the NOS.</a:t>
            </a:r>
          </a:p>
          <a:p>
            <a:r>
              <a:rPr lang="en-GB" dirty="0">
                <a:solidFill>
                  <a:srgbClr val="0070C0"/>
                </a:solidFill>
                <a:latin typeface="Arial" panose="020B0604020202020204" pitchFamily="34" charset="0"/>
                <a:cs typeface="Arial" panose="020B0604020202020204" pitchFamily="34" charset="0"/>
              </a:rPr>
              <a:t>Familiarise yourself with this.</a:t>
            </a:r>
          </a:p>
          <a:p>
            <a:endParaRPr lang="en-GB" dirty="0"/>
          </a:p>
        </p:txBody>
      </p:sp>
    </p:spTree>
    <p:extLst>
      <p:ext uri="{BB962C8B-B14F-4D97-AF65-F5344CB8AC3E}">
        <p14:creationId xmlns:p14="http://schemas.microsoft.com/office/powerpoint/2010/main" val="3205033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ADA4-DD00-87C2-A912-EC6290C0B370}"/>
              </a:ext>
            </a:extLst>
          </p:cNvPr>
          <p:cNvSpPr>
            <a:spLocks noGrp="1"/>
          </p:cNvSpPr>
          <p:nvPr>
            <p:ph type="title"/>
          </p:nvPr>
        </p:nvSpPr>
        <p:spPr/>
        <p:txBody>
          <a:bodyPr>
            <a:normAutofit fontScale="90000"/>
          </a:bodyPr>
          <a:lstStyle/>
          <a:p>
            <a:r>
              <a:rPr lang="en-GB" b="1" dirty="0" err="1"/>
              <a:t>Cynllunio</a:t>
            </a:r>
            <a:r>
              <a:rPr lang="en-GB" b="1" dirty="0"/>
              <a:t> </a:t>
            </a:r>
            <a:r>
              <a:rPr lang="en-GB" b="1" dirty="0" err="1"/>
              <a:t>eich</a:t>
            </a:r>
            <a:r>
              <a:rPr lang="en-GB" b="1" dirty="0"/>
              <a:t> </a:t>
            </a:r>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Planning your learning on placement</a:t>
            </a:r>
          </a:p>
        </p:txBody>
      </p:sp>
      <p:sp>
        <p:nvSpPr>
          <p:cNvPr id="3" name="Content Placeholder 2">
            <a:extLst>
              <a:ext uri="{FF2B5EF4-FFF2-40B4-BE49-F238E27FC236}">
                <a16:creationId xmlns:a16="http://schemas.microsoft.com/office/drawing/2014/main" id="{B196BF3A-B85B-2577-5114-2366C6BEC88F}"/>
              </a:ext>
            </a:extLst>
          </p:cNvPr>
          <p:cNvSpPr>
            <a:spLocks noGrp="1"/>
          </p:cNvSpPr>
          <p:nvPr>
            <p:ph sz="half" idx="1"/>
          </p:nvPr>
        </p:nvSpPr>
        <p:spPr>
          <a:xfrm>
            <a:off x="628650" y="1825624"/>
            <a:ext cx="3867150" cy="4123655"/>
          </a:xfrm>
        </p:spPr>
        <p:txBody>
          <a:bodyPr>
            <a:normAutofit fontScale="55000" lnSpcReduction="20000"/>
          </a:bodyPr>
          <a:lstStyle/>
          <a:p>
            <a:r>
              <a:rPr lang="en-GB" sz="2900" dirty="0">
                <a:latin typeface="Arial" panose="020B0604020202020204" pitchFamily="34" charset="0"/>
                <a:cs typeface="Arial" panose="020B0604020202020204" pitchFamily="34" charset="0"/>
              </a:rPr>
              <a:t>O </a:t>
            </a:r>
            <a:r>
              <a:rPr lang="en-GB" sz="2900" dirty="0" err="1">
                <a:latin typeface="Arial" panose="020B0604020202020204" pitchFamily="34" charset="0"/>
                <a:cs typeface="Arial" panose="020B0604020202020204" pitchFamily="34" charset="0"/>
              </a:rPr>
              <a:t>fewn</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Canllawiau</a:t>
            </a:r>
            <a:r>
              <a:rPr lang="en-GB" sz="2900" dirty="0">
                <a:latin typeface="Arial" panose="020B0604020202020204" pitchFamily="34" charset="0"/>
                <a:cs typeface="Arial" panose="020B0604020202020204" pitchFamily="34" charset="0"/>
              </a:rPr>
              <a:t> Gwaith </a:t>
            </a:r>
            <a:r>
              <a:rPr lang="en-GB" sz="2900" dirty="0" err="1">
                <a:latin typeface="Arial" panose="020B0604020202020204" pitchFamily="34" charset="0"/>
                <a:cs typeface="Arial" panose="020B0604020202020204" pitchFamily="34" charset="0"/>
              </a:rPr>
              <a:t>Maes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fe</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Gynllun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Datblygiad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Proffesiynol</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chi </a:t>
            </a:r>
            <a:r>
              <a:rPr lang="en-GB" sz="2900" dirty="0" err="1">
                <a:latin typeface="Arial" panose="020B0604020202020204" pitchFamily="34" charset="0"/>
                <a:cs typeface="Arial" panose="020B0604020202020204" pitchFamily="34" charset="0"/>
              </a:rPr>
              <a:t>gwblhau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ddechrau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gan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amlinellu'r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ydych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gobeithio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gyflawni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ystod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sut</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byddwch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gwneud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y Mentor </a:t>
            </a:r>
            <a:r>
              <a:rPr lang="en-GB" sz="2900" dirty="0" err="1">
                <a:latin typeface="Arial" panose="020B0604020202020204" pitchFamily="34" charset="0"/>
                <a:cs typeface="Arial" panose="020B0604020202020204" pitchFamily="34" charset="0"/>
              </a:rPr>
              <a:t>Dysgu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cefnogi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gyda</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ac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helpu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archwilio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beth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sy'n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gyraeddadwy</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Efallai</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gwelwch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argraffu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rhai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o'r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adrannau</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fydd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cael</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cynnwys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portffolio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cadw</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mewn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ffeil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3465603-7D07-5A4E-B629-B43F69223E68}"/>
              </a:ext>
            </a:extLst>
          </p:cNvPr>
          <p:cNvSpPr>
            <a:spLocks noGrp="1"/>
          </p:cNvSpPr>
          <p:nvPr>
            <p:ph sz="half" idx="2"/>
          </p:nvPr>
        </p:nvSpPr>
        <p:spPr/>
        <p:txBody>
          <a:bodyPr>
            <a:noAutofit/>
          </a:bodyPr>
          <a:lstStyle/>
          <a:p>
            <a:pPr>
              <a:lnSpc>
                <a:spcPct val="70000"/>
              </a:lnSpc>
            </a:pPr>
            <a:r>
              <a:rPr lang="en-GB" sz="1600" dirty="0">
                <a:solidFill>
                  <a:srgbClr val="0070C0"/>
                </a:solidFill>
                <a:latin typeface="Arial" panose="020B0604020202020204" pitchFamily="34" charset="0"/>
                <a:cs typeface="Arial" panose="020B0604020202020204" pitchFamily="34" charset="0"/>
              </a:rPr>
              <a:t>Within the Fieldwork Guidelines you will find a Professional Development Plan.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will need to complete this at the start of your placement outlining what you hope to achieve during placement, and how you will do this.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The Learning Mentor will support you with this and help to explore what is achievable.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may find that printing some of the sections that will be included in your portfolio and keeping them in a file. </a:t>
            </a: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720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2872538-56AE-39DD-A66C-B5777E72C600}"/>
              </a:ext>
            </a:extLst>
          </p:cNvPr>
          <p:cNvSpPr>
            <a:spLocks noGrp="1"/>
          </p:cNvSpPr>
          <p:nvPr>
            <p:ph type="title"/>
          </p:nvPr>
        </p:nvSpPr>
        <p:spPr/>
        <p:txBody>
          <a:bodyPr/>
          <a:lstStyle/>
          <a:p>
            <a:r>
              <a:rPr lang="en-GB" b="1" dirty="0" err="1">
                <a:solidFill>
                  <a:schemeClr val="tx1"/>
                </a:solidFill>
                <a:cs typeface="Arial" panose="020B0604020202020204" pitchFamily="34" charset="0"/>
              </a:rPr>
              <a:t>Disgrifyddion</a:t>
            </a:r>
            <a:r>
              <a:rPr lang="en-GB" b="1" dirty="0">
                <a:solidFill>
                  <a:schemeClr val="tx1"/>
                </a:solidFill>
                <a:cs typeface="Arial" panose="020B0604020202020204" pitchFamily="34" charset="0"/>
              </a:rPr>
              <a:t> </a:t>
            </a:r>
            <a:r>
              <a:rPr lang="en-GB" b="1" dirty="0" err="1">
                <a:solidFill>
                  <a:schemeClr val="tx1"/>
                </a:solidFill>
                <a:cs typeface="Arial" panose="020B0604020202020204" pitchFamily="34" charset="0"/>
              </a:rPr>
              <a:t>Lefel</a:t>
            </a:r>
            <a:br>
              <a:rPr lang="en-GB" b="1" dirty="0">
                <a:cs typeface="Arial" panose="020B0604020202020204" pitchFamily="34" charset="0"/>
              </a:rPr>
            </a:br>
            <a:r>
              <a:rPr lang="en-GB" b="1" dirty="0">
                <a:solidFill>
                  <a:srgbClr val="0070C0"/>
                </a:solidFill>
                <a:cs typeface="Arial" panose="020B0604020202020204" pitchFamily="34" charset="0"/>
              </a:rPr>
              <a:t>Level Descriptors</a:t>
            </a:r>
          </a:p>
        </p:txBody>
      </p:sp>
      <p:sp>
        <p:nvSpPr>
          <p:cNvPr id="3" name="Content Placeholder 2">
            <a:extLst>
              <a:ext uri="{FF2B5EF4-FFF2-40B4-BE49-F238E27FC236}">
                <a16:creationId xmlns:a16="http://schemas.microsoft.com/office/drawing/2014/main" id="{9E18DE09-A761-5EF1-C18A-2A2F667C8701}"/>
              </a:ext>
            </a:extLst>
          </p:cNvPr>
          <p:cNvSpPr>
            <a:spLocks noGrp="1"/>
          </p:cNvSpPr>
          <p:nvPr>
            <p:ph sz="half" idx="1"/>
          </p:nvPr>
        </p:nvSpPr>
        <p:spPr/>
        <p:txBody>
          <a:bodyPr/>
          <a:lstStyle/>
          <a:p>
            <a:r>
              <a:rPr lang="en-GB" dirty="0" err="1"/>
              <a:t>Sylwch</a:t>
            </a:r>
            <a:r>
              <a:rPr lang="en-GB" dirty="0"/>
              <a:t> </a:t>
            </a:r>
            <a:r>
              <a:rPr lang="en-GB" dirty="0" err="1"/>
              <a:t>ein</a:t>
            </a:r>
            <a:r>
              <a:rPr lang="en-GB" dirty="0"/>
              <a:t> bod </a:t>
            </a:r>
            <a:r>
              <a:rPr lang="en-GB" dirty="0" err="1"/>
              <a:t>ar</a:t>
            </a:r>
            <a:r>
              <a:rPr lang="en-GB" dirty="0"/>
              <a:t> </a:t>
            </a:r>
            <a:r>
              <a:rPr lang="en-GB" dirty="0" err="1"/>
              <a:t>Lefel</a:t>
            </a:r>
            <a:r>
              <a:rPr lang="en-GB" dirty="0"/>
              <a:t> 4 </a:t>
            </a:r>
            <a:r>
              <a:rPr lang="en-GB" dirty="0" err="1"/>
              <a:t>yn</a:t>
            </a:r>
            <a:r>
              <a:rPr lang="en-GB" dirty="0"/>
              <a:t> </a:t>
            </a:r>
            <a:r>
              <a:rPr lang="en-GB" dirty="0" err="1"/>
              <a:t>disgwyl</a:t>
            </a:r>
            <a:r>
              <a:rPr lang="en-GB" dirty="0"/>
              <a:t> </a:t>
            </a:r>
            <a:r>
              <a:rPr lang="en-GB" dirty="0" err="1"/>
              <a:t>i</a:t>
            </a:r>
            <a:r>
              <a:rPr lang="en-GB" dirty="0"/>
              <a:t> </a:t>
            </a:r>
            <a:r>
              <a:rPr lang="en-GB" dirty="0" err="1"/>
              <a:t>fyfyrwyr</a:t>
            </a:r>
            <a:r>
              <a:rPr lang="en-GB" dirty="0"/>
              <a:t> </a:t>
            </a:r>
            <a:r>
              <a:rPr lang="en-GB" dirty="0" err="1"/>
              <a:t>fod</a:t>
            </a:r>
            <a:r>
              <a:rPr lang="en-GB" dirty="0"/>
              <a:t> </a:t>
            </a:r>
            <a:r>
              <a:rPr lang="en-GB" dirty="0" err="1"/>
              <a:t>yn</a:t>
            </a:r>
            <a:r>
              <a:rPr lang="en-GB" dirty="0"/>
              <a:t> </a:t>
            </a:r>
            <a:r>
              <a:rPr lang="en-GB" dirty="0" err="1"/>
              <a:t>cynorthwyo</a:t>
            </a:r>
            <a:r>
              <a:rPr lang="en-GB" dirty="0"/>
              <a:t> </a:t>
            </a:r>
            <a:r>
              <a:rPr lang="en-GB" dirty="0" err="1"/>
              <a:t>gweithiwr</a:t>
            </a:r>
            <a:r>
              <a:rPr lang="en-GB" dirty="0"/>
              <a:t> </a:t>
            </a:r>
            <a:r>
              <a:rPr lang="en-GB" dirty="0" err="1"/>
              <a:t>ieuenctid</a:t>
            </a:r>
            <a:r>
              <a:rPr lang="en-GB" dirty="0"/>
              <a:t> </a:t>
            </a:r>
            <a:r>
              <a:rPr lang="en-GB" dirty="0" err="1"/>
              <a:t>proffesiynol</a:t>
            </a:r>
            <a:r>
              <a:rPr lang="en-GB" dirty="0"/>
              <a:t>, </a:t>
            </a:r>
            <a:r>
              <a:rPr lang="en-GB" dirty="0" err="1"/>
              <a:t>yn</a:t>
            </a:r>
            <a:r>
              <a:rPr lang="en-GB" dirty="0"/>
              <a:t> </a:t>
            </a:r>
            <a:r>
              <a:rPr lang="en-GB" dirty="0" err="1"/>
              <a:t>cynorthwyo</a:t>
            </a:r>
            <a:r>
              <a:rPr lang="en-GB" dirty="0"/>
              <a:t> </a:t>
            </a:r>
            <a:r>
              <a:rPr lang="en-GB" dirty="0" err="1"/>
              <a:t>datblygiad</a:t>
            </a:r>
            <a:r>
              <a:rPr lang="en-GB" dirty="0"/>
              <a:t>, </a:t>
            </a:r>
            <a:r>
              <a:rPr lang="en-GB" dirty="0" err="1"/>
              <a:t>cyflwyno</a:t>
            </a:r>
            <a:r>
              <a:rPr lang="en-GB" dirty="0"/>
              <a:t>, </a:t>
            </a:r>
            <a:r>
              <a:rPr lang="en-GB" dirty="0" err="1"/>
              <a:t>cefnogi</a:t>
            </a:r>
            <a:r>
              <a:rPr lang="en-GB" dirty="0"/>
              <a:t> </a:t>
            </a:r>
            <a:r>
              <a:rPr lang="en-GB" dirty="0" err="1"/>
              <a:t>gweithgareddau</a:t>
            </a:r>
            <a:r>
              <a:rPr lang="en-GB" dirty="0"/>
              <a:t> </a:t>
            </a:r>
            <a:r>
              <a:rPr lang="en-GB" dirty="0" err="1"/>
              <a:t>gwaith</a:t>
            </a:r>
            <a:r>
              <a:rPr lang="en-GB" dirty="0"/>
              <a:t> </a:t>
            </a:r>
            <a:r>
              <a:rPr lang="en-GB" dirty="0" err="1"/>
              <a:t>ieuenctid</a:t>
            </a:r>
            <a:r>
              <a:rPr lang="en-GB" dirty="0"/>
              <a:t>.</a:t>
            </a:r>
          </a:p>
        </p:txBody>
      </p:sp>
      <p:sp>
        <p:nvSpPr>
          <p:cNvPr id="4" name="Content Placeholder 3">
            <a:extLst>
              <a:ext uri="{FF2B5EF4-FFF2-40B4-BE49-F238E27FC236}">
                <a16:creationId xmlns:a16="http://schemas.microsoft.com/office/drawing/2014/main" id="{29245BCE-CF34-FB3A-9741-1C8683963014}"/>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Please note that at Level 4 we expect students to be assisting a professional youth worker, assisting development, delivery, supporting youth work activities.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06769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B482-D42F-62C6-8B15-F9E6B5005028}"/>
              </a:ext>
            </a:extLst>
          </p:cNvPr>
          <p:cNvSpPr>
            <a:spLocks noGrp="1"/>
          </p:cNvSpPr>
          <p:nvPr>
            <p:ph type="title"/>
          </p:nvPr>
        </p:nvSpPr>
        <p:spPr/>
        <p:txBody>
          <a:bodyPr>
            <a:normAutofit/>
          </a:bodyPr>
          <a:lstStyle/>
          <a:p>
            <a:r>
              <a:rPr lang="en-GB" b="1" dirty="0" err="1"/>
              <a:t>Asesu</a:t>
            </a:r>
            <a:r>
              <a:rPr lang="en-GB" b="1" dirty="0"/>
              <a:t> ac </a:t>
            </a:r>
            <a:r>
              <a:rPr lang="en-GB" b="1" dirty="0" err="1"/>
              <a:t>atebolrwydd</a:t>
            </a:r>
            <a:r>
              <a:rPr lang="en-GB" b="1" dirty="0"/>
              <a:t> </a:t>
            </a:r>
            <a:br>
              <a:rPr lang="en-GB" b="1" dirty="0"/>
            </a:br>
            <a:r>
              <a:rPr lang="en-GB" b="1" dirty="0">
                <a:solidFill>
                  <a:srgbClr val="0070C0"/>
                </a:solidFill>
              </a:rPr>
              <a:t>Assessment and accountability</a:t>
            </a:r>
          </a:p>
        </p:txBody>
      </p:sp>
      <p:sp>
        <p:nvSpPr>
          <p:cNvPr id="3" name="Content Placeholder 2">
            <a:extLst>
              <a:ext uri="{FF2B5EF4-FFF2-40B4-BE49-F238E27FC236}">
                <a16:creationId xmlns:a16="http://schemas.microsoft.com/office/drawing/2014/main" id="{C52942E7-C62D-B2F8-B1F4-218FD7E27A92}"/>
              </a:ext>
            </a:extLst>
          </p:cNvPr>
          <p:cNvSpPr>
            <a:spLocks noGrp="1"/>
          </p:cNvSpPr>
          <p:nvPr>
            <p:ph sz="half" idx="1"/>
          </p:nvPr>
        </p:nvSpPr>
        <p:spPr/>
        <p:txBody>
          <a:bodyPr>
            <a:normAutofit fontScale="85000" lnSpcReduction="10000"/>
          </a:bodyPr>
          <a:lstStyle/>
          <a:p>
            <a:r>
              <a:rPr lang="en-GB" dirty="0"/>
              <a:t>Yn </a:t>
            </a:r>
            <a:r>
              <a:rPr lang="en-GB" dirty="0" err="1"/>
              <a:t>bwysig</a:t>
            </a:r>
            <a:r>
              <a:rPr lang="en-GB" dirty="0"/>
              <a:t>, </a:t>
            </a:r>
            <a:r>
              <a:rPr lang="en-GB" dirty="0" err="1"/>
              <a:t>bydd</a:t>
            </a:r>
            <a:r>
              <a:rPr lang="en-GB" dirty="0"/>
              <a:t> </a:t>
            </a:r>
            <a:r>
              <a:rPr lang="en-GB" dirty="0" err="1"/>
              <a:t>yn</a:t>
            </a:r>
            <a:r>
              <a:rPr lang="en-GB" dirty="0"/>
              <a:t> </a:t>
            </a:r>
            <a:r>
              <a:rPr lang="en-GB" dirty="0" err="1"/>
              <a:t>rhaid</a:t>
            </a:r>
            <a:r>
              <a:rPr lang="en-GB" dirty="0"/>
              <a:t> </a:t>
            </a:r>
            <a:r>
              <a:rPr lang="en-GB" dirty="0" err="1"/>
              <a:t>i</a:t>
            </a:r>
            <a:r>
              <a:rPr lang="en-GB" dirty="0"/>
              <a:t> chi </a:t>
            </a:r>
            <a:r>
              <a:rPr lang="en-GB" dirty="0" err="1"/>
              <a:t>basio</a:t>
            </a:r>
            <a:r>
              <a:rPr lang="en-GB" dirty="0"/>
              <a:t> </a:t>
            </a:r>
            <a:r>
              <a:rPr lang="en-GB" dirty="0" err="1"/>
              <a:t>pob</a:t>
            </a:r>
            <a:r>
              <a:rPr lang="en-GB" dirty="0"/>
              <a:t> </a:t>
            </a:r>
            <a:r>
              <a:rPr lang="en-GB" dirty="0" err="1"/>
              <a:t>profiad</a:t>
            </a:r>
            <a:r>
              <a:rPr lang="en-GB" dirty="0"/>
              <a:t> </a:t>
            </a:r>
            <a:r>
              <a:rPr lang="en-GB" dirty="0" err="1"/>
              <a:t>dysgu</a:t>
            </a:r>
            <a:r>
              <a:rPr lang="en-GB" dirty="0"/>
              <a:t> </a:t>
            </a:r>
            <a:r>
              <a:rPr lang="en-GB" dirty="0" err="1"/>
              <a:t>ymarfer</a:t>
            </a:r>
            <a:r>
              <a:rPr lang="en-GB" dirty="0"/>
              <a:t> a </a:t>
            </a:r>
            <a:r>
              <a:rPr lang="en-GB" dirty="0" err="1"/>
              <a:t>aseswyd</a:t>
            </a:r>
            <a:r>
              <a:rPr lang="en-GB" dirty="0"/>
              <a:t> er </a:t>
            </a:r>
            <a:r>
              <a:rPr lang="en-GB" dirty="0" err="1"/>
              <a:t>mwyn</a:t>
            </a:r>
            <a:r>
              <a:rPr lang="en-GB" dirty="0"/>
              <a:t> </a:t>
            </a:r>
            <a:r>
              <a:rPr lang="en-GB" dirty="0" err="1"/>
              <a:t>symud</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astudiaethau</a:t>
            </a:r>
            <a:r>
              <a:rPr lang="en-GB" dirty="0"/>
              <a:t>.</a:t>
            </a:r>
          </a:p>
          <a:p>
            <a:r>
              <a:rPr lang="en-GB" dirty="0" err="1"/>
              <a:t>Mae'n</a:t>
            </a:r>
            <a:r>
              <a:rPr lang="en-GB" dirty="0"/>
              <a:t> </a:t>
            </a:r>
            <a:r>
              <a:rPr lang="en-GB" dirty="0" err="1"/>
              <a:t>hanfodol</a:t>
            </a:r>
            <a:r>
              <a:rPr lang="en-GB" dirty="0"/>
              <a:t> felly </a:t>
            </a:r>
            <a:r>
              <a:rPr lang="en-GB" dirty="0" err="1"/>
              <a:t>cael</a:t>
            </a:r>
            <a:r>
              <a:rPr lang="en-GB" dirty="0"/>
              <a:t> </a:t>
            </a:r>
            <a:r>
              <a:rPr lang="en-GB" dirty="0" err="1"/>
              <a:t>golwg</a:t>
            </a:r>
            <a:r>
              <a:rPr lang="en-GB" dirty="0"/>
              <a:t> </a:t>
            </a:r>
            <a:r>
              <a:rPr lang="en-GB" dirty="0" err="1"/>
              <a:t>glir</a:t>
            </a:r>
            <a:r>
              <a:rPr lang="en-GB" dirty="0"/>
              <a:t> </a:t>
            </a:r>
            <a:r>
              <a:rPr lang="en-GB" dirty="0" err="1"/>
              <a:t>ar</a:t>
            </a:r>
            <a:r>
              <a:rPr lang="en-GB" dirty="0"/>
              <a:t> y </a:t>
            </a:r>
            <a:r>
              <a:rPr lang="en-GB" dirty="0" err="1"/>
              <a:t>wybodaeth</a:t>
            </a:r>
            <a:r>
              <a:rPr lang="en-GB" dirty="0"/>
              <a:t>, y </a:t>
            </a:r>
            <a:r>
              <a:rPr lang="en-GB" dirty="0" err="1"/>
              <a:t>gwerthoedd</a:t>
            </a:r>
            <a:r>
              <a:rPr lang="en-GB" dirty="0"/>
              <a:t> </a:t>
            </a:r>
            <a:r>
              <a:rPr lang="en-GB" dirty="0" err="1"/>
              <a:t>a'r</a:t>
            </a:r>
            <a:r>
              <a:rPr lang="en-GB" dirty="0"/>
              <a:t> </a:t>
            </a:r>
            <a:r>
              <a:rPr lang="en-GB" dirty="0" err="1"/>
              <a:t>sgiliau</a:t>
            </a:r>
            <a:r>
              <a:rPr lang="en-GB" dirty="0"/>
              <a:t> </a:t>
            </a:r>
            <a:r>
              <a:rPr lang="en-GB" dirty="0" err="1"/>
              <a:t>sydd</a:t>
            </a:r>
            <a:r>
              <a:rPr lang="en-GB" dirty="0"/>
              <a:t> </a:t>
            </a:r>
            <a:r>
              <a:rPr lang="en-GB" dirty="0" err="1"/>
              <a:t>gennych</a:t>
            </a:r>
            <a:r>
              <a:rPr lang="en-GB" dirty="0"/>
              <a:t> </a:t>
            </a:r>
            <a:r>
              <a:rPr lang="en-GB" dirty="0" err="1"/>
              <a:t>eisoes</a:t>
            </a:r>
            <a:r>
              <a:rPr lang="en-GB" dirty="0"/>
              <a:t> a </a:t>
            </a:r>
            <a:r>
              <a:rPr lang="en-GB" dirty="0" err="1"/>
              <a:t>beth</a:t>
            </a:r>
            <a:r>
              <a:rPr lang="en-GB" dirty="0"/>
              <a:t> </a:t>
            </a:r>
            <a:r>
              <a:rPr lang="en-GB" dirty="0" err="1"/>
              <a:t>yw</a:t>
            </a:r>
            <a:r>
              <a:rPr lang="en-GB" dirty="0"/>
              <a:t> </a:t>
            </a:r>
            <a:r>
              <a:rPr lang="en-GB" dirty="0" err="1"/>
              <a:t>eich</a:t>
            </a:r>
            <a:r>
              <a:rPr lang="en-GB" dirty="0"/>
              <a:t> </a:t>
            </a:r>
            <a:r>
              <a:rPr lang="en-GB" dirty="0" err="1"/>
              <a:t>anghenion</a:t>
            </a:r>
            <a:r>
              <a:rPr lang="en-GB" dirty="0"/>
              <a:t> </a:t>
            </a:r>
            <a:r>
              <a:rPr lang="en-GB" dirty="0" err="1"/>
              <a:t>dysgu</a:t>
            </a:r>
            <a:r>
              <a:rPr lang="en-GB" dirty="0"/>
              <a:t> </a:t>
            </a:r>
            <a:r>
              <a:rPr lang="en-GB" dirty="0" err="1"/>
              <a:t>ar</a:t>
            </a:r>
            <a:r>
              <a:rPr lang="en-GB" dirty="0"/>
              <a:t> </a:t>
            </a:r>
            <a:r>
              <a:rPr lang="en-GB" dirty="0" err="1"/>
              <a:t>gyfer</a:t>
            </a:r>
            <a:r>
              <a:rPr lang="en-GB" dirty="0"/>
              <a:t> </a:t>
            </a:r>
            <a:r>
              <a:rPr lang="en-GB" dirty="0" err="1"/>
              <a:t>lleoliad</a:t>
            </a:r>
            <a:r>
              <a:rPr lang="en-GB" dirty="0"/>
              <a:t>.</a:t>
            </a:r>
          </a:p>
        </p:txBody>
      </p:sp>
      <p:sp>
        <p:nvSpPr>
          <p:cNvPr id="4" name="Content Placeholder 3">
            <a:extLst>
              <a:ext uri="{FF2B5EF4-FFF2-40B4-BE49-F238E27FC236}">
                <a16:creationId xmlns:a16="http://schemas.microsoft.com/office/drawing/2014/main" id="{BE5D6C09-A502-D54F-2FF9-316B07160B7E}"/>
              </a:ext>
            </a:extLst>
          </p:cNvPr>
          <p:cNvSpPr>
            <a:spLocks noGrp="1"/>
          </p:cNvSpPr>
          <p:nvPr>
            <p:ph sz="half" idx="2"/>
          </p:nvPr>
        </p:nvSpPr>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Importantly, you will have to pass each assessed practice learning experience in order to progress in your studies.</a:t>
            </a:r>
          </a:p>
          <a:p>
            <a:r>
              <a:rPr lang="en-GB" dirty="0">
                <a:solidFill>
                  <a:srgbClr val="0070C0"/>
                </a:solidFill>
                <a:latin typeface="Arial" panose="020B0604020202020204" pitchFamily="34" charset="0"/>
                <a:cs typeface="Arial" panose="020B0604020202020204" pitchFamily="34" charset="0"/>
              </a:rPr>
              <a:t>It is therefore crucial to have a clear view of the knowledge, values and skills that you already possess and what your learning needs for placement are.</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951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8778-F1FB-07CD-CF70-7B5C5F4DB6C7}"/>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p>
        </p:txBody>
      </p:sp>
      <p:sp>
        <p:nvSpPr>
          <p:cNvPr id="3" name="Content Placeholder 2">
            <a:extLst>
              <a:ext uri="{FF2B5EF4-FFF2-40B4-BE49-F238E27FC236}">
                <a16:creationId xmlns:a16="http://schemas.microsoft.com/office/drawing/2014/main" id="{B62DF3F0-C77C-0FC5-C022-AB360DA7F370}"/>
              </a:ext>
            </a:extLst>
          </p:cNvPr>
          <p:cNvSpPr>
            <a:spLocks noGrp="1"/>
          </p:cNvSpPr>
          <p:nvPr>
            <p:ph sz="half" idx="1"/>
          </p:nvPr>
        </p:nvSpPr>
        <p:spPr>
          <a:xfrm>
            <a:off x="628650" y="1825625"/>
            <a:ext cx="3867150" cy="4195662"/>
          </a:xfrm>
        </p:spPr>
        <p:txBody>
          <a:bodyPr>
            <a:normAutofit/>
          </a:bodyPr>
          <a:lstStyle/>
          <a:p>
            <a:pPr marL="0" indent="0">
              <a:buNone/>
            </a:pPr>
            <a:r>
              <a:rPr lang="en-GB" sz="1400" b="1" dirty="0">
                <a:latin typeface="Arial" panose="020B0604020202020204" pitchFamily="34" charset="0"/>
                <a:cs typeface="Arial" panose="020B0604020202020204" pitchFamily="34" charset="0"/>
              </a:rPr>
              <a:t>Fran Chester – </a:t>
            </a:r>
            <a:r>
              <a:rPr lang="en-GB" sz="1400" b="1" dirty="0" err="1">
                <a:latin typeface="Arial" panose="020B0604020202020204" pitchFamily="34" charset="0"/>
                <a:cs typeface="Arial" panose="020B0604020202020204" pitchFamily="34" charset="0"/>
              </a:rPr>
              <a:t>Cydlynydd</a:t>
            </a:r>
            <a:r>
              <a:rPr lang="en-GB" sz="1400" b="1" dirty="0">
                <a:latin typeface="Arial" panose="020B0604020202020204" pitchFamily="34" charset="0"/>
                <a:cs typeface="Arial" panose="020B0604020202020204" pitchFamily="34" charset="0"/>
              </a:rPr>
              <a:t> Gwaith Maes/Tiwtor Ymweld</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Gydlynydd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le – </a:t>
            </a:r>
            <a:r>
              <a:rPr lang="en-GB" sz="1400" dirty="0" err="1">
                <a:latin typeface="Arial" panose="020B0604020202020204" pitchFamily="34" charset="0"/>
                <a:cs typeface="Arial" panose="020B0604020202020204" pitchFamily="34" charset="0"/>
              </a:rPr>
              <a:t>dyma</a:t>
            </a:r>
            <a:r>
              <a:rPr lang="en-GB" sz="1400" dirty="0">
                <a:latin typeface="Arial" panose="020B0604020202020204" pitchFamily="34" charset="0"/>
                <a:cs typeface="Arial" panose="020B0604020202020204" pitchFamily="34" charset="0"/>
              </a:rPr>
              <a:t> Fran Chester,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gwaith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draws y </a:t>
            </a:r>
            <a:r>
              <a:rPr lang="en-GB" sz="1400" dirty="0" err="1">
                <a:latin typeface="Arial" panose="020B0604020202020204" pitchFamily="34" charset="0"/>
                <a:cs typeface="Arial" panose="020B0604020202020204" pitchFamily="34" charset="0"/>
              </a:rPr>
              <a:t>rhaglenni</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Ieuenctid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Addysg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Gymdeithasol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hon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hyfforddiant</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chefnogaeth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reolwyr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llinell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goruchwylwyr</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gweithredu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ffynhonnell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cyngor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achosion</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anhawster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Tiwtor Ymweld, Fran </a:t>
            </a:r>
            <a:r>
              <a:rPr lang="en-GB" sz="1400" dirty="0" err="1">
                <a:latin typeface="Arial" panose="020B0604020202020204" pitchFamily="34" charset="0"/>
                <a:cs typeface="Arial" panose="020B0604020202020204" pitchFamily="34" charset="0"/>
              </a:rPr>
              <a:t>yw’r</a:t>
            </a:r>
            <a:r>
              <a:rPr lang="en-GB" sz="1400" dirty="0">
                <a:latin typeface="Arial" panose="020B0604020202020204" pitchFamily="34" charset="0"/>
                <a:cs typeface="Arial" panose="020B0604020202020204" pitchFamily="34" charset="0"/>
              </a:rPr>
              <a:t>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rhwng</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sefydliad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darparwr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pwynt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cyntaf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perthynas</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cefnogi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leiaf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herio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ymweliadau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arsylwi</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asesu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ddangos</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uchaf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1D9FAA81-52D2-3922-4B2A-C857B1F38CED}"/>
              </a:ext>
            </a:extLst>
          </p:cNvPr>
          <p:cNvSpPr>
            <a:spLocks noGrp="1"/>
          </p:cNvSpPr>
          <p:nvPr>
            <p:ph sz="half" idx="2"/>
          </p:nvPr>
        </p:nvSpPr>
        <p:spPr>
          <a:xfrm>
            <a:off x="4648200" y="1825624"/>
            <a:ext cx="3867150" cy="4195663"/>
          </a:xfrm>
        </p:spPr>
        <p:txBody>
          <a:bodyPr>
            <a:noAutofit/>
          </a:bodyPr>
          <a:lstStyle/>
          <a:p>
            <a:pPr marL="0" indent="0">
              <a:buNone/>
            </a:pPr>
            <a:r>
              <a:rPr lang="en-GB" sz="1400" b="1" dirty="0">
                <a:solidFill>
                  <a:srgbClr val="0070C0"/>
                </a:solidFill>
                <a:latin typeface="Arial" panose="020B0604020202020204" pitchFamily="34" charset="0"/>
                <a:cs typeface="Arial" panose="020B0604020202020204" pitchFamily="34" charset="0"/>
              </a:rPr>
              <a:t>Fran Chester – Fieldwork Co-ordinator/Visiting Tutor</a:t>
            </a:r>
          </a:p>
          <a:p>
            <a:r>
              <a:rPr lang="en-GB" sz="1400" dirty="0">
                <a:solidFill>
                  <a:srgbClr val="0070C0"/>
                </a:solidFill>
                <a:latin typeface="Arial" panose="020B0604020202020204" pitchFamily="34" charset="0"/>
                <a:cs typeface="Arial" panose="020B0604020202020204" pitchFamily="34" charset="0"/>
              </a:rPr>
              <a:t>The University has in place a Fieldwork Practice Coordinator – this is Fran Chester, the person coordinating fieldwork learning across the Youth Work and Social Education programmes.  This role involves coordinating training and support for line managers and supervisors, and acting as a source of advice in cases of difficulty.  As Visiting Tutor, Fran is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p:txBody>
      </p:sp>
    </p:spTree>
    <p:extLst>
      <p:ext uri="{BB962C8B-B14F-4D97-AF65-F5344CB8AC3E}">
        <p14:creationId xmlns:p14="http://schemas.microsoft.com/office/powerpoint/2010/main" val="21900014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CE64-BE68-BD4B-3353-49EE2C3505BC}"/>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endParaRPr lang="en-GB" dirty="0"/>
          </a:p>
        </p:txBody>
      </p:sp>
      <p:sp>
        <p:nvSpPr>
          <p:cNvPr id="3" name="Content Placeholder 2">
            <a:extLst>
              <a:ext uri="{FF2B5EF4-FFF2-40B4-BE49-F238E27FC236}">
                <a16:creationId xmlns:a16="http://schemas.microsoft.com/office/drawing/2014/main" id="{FD0022E6-38CF-334F-C624-7C1DF6C157C6}"/>
              </a:ext>
            </a:extLst>
          </p:cNvPr>
          <p:cNvSpPr>
            <a:spLocks noGrp="1"/>
          </p:cNvSpPr>
          <p:nvPr>
            <p:ph sz="half" idx="1"/>
          </p:nvPr>
        </p:nvSpPr>
        <p:spPr>
          <a:xfrm>
            <a:off x="628650" y="1825624"/>
            <a:ext cx="3867150" cy="4267671"/>
          </a:xfrm>
        </p:spPr>
        <p:txBody>
          <a:bodyPr>
            <a:normAutofit/>
          </a:bodyPr>
          <a:lstStyle/>
          <a:p>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elwa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chyfrifoldeb</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am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mynychu'r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terfynol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Yn </a:t>
            </a:r>
            <a:r>
              <a:rPr lang="en-GB" sz="1400" dirty="0" err="1">
                <a:latin typeface="Arial" panose="020B0604020202020204" pitchFamily="34" charset="0"/>
                <a:cs typeface="Arial" panose="020B0604020202020204" pitchFamily="34" charset="0"/>
              </a:rPr>
              <a:t>ogystal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sicrhau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datblygiad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ffurfiol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annog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neilltuo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o </a:t>
            </a:r>
            <a:r>
              <a:rPr lang="en-GB" sz="1400" dirty="0" err="1">
                <a:latin typeface="Arial" panose="020B0604020202020204" pitchFamily="34" charset="0"/>
                <a:cs typeface="Arial" panose="020B0604020202020204" pitchFamily="34" charset="0"/>
              </a:rPr>
              <a:t>fewn</a:t>
            </a:r>
            <a:r>
              <a:rPr lang="en-GB" sz="1400" dirty="0">
                <a:latin typeface="Arial" panose="020B0604020202020204" pitchFamily="34" charset="0"/>
                <a:cs typeface="Arial" panose="020B0604020202020204" pitchFamily="34" charset="0"/>
              </a:rPr>
              <a:t> yr </a:t>
            </a:r>
            <a:r>
              <a:rPr lang="en-GB" sz="1400" dirty="0" err="1">
                <a:latin typeface="Arial" panose="020B0604020202020204" pitchFamily="34" charset="0"/>
                <a:cs typeface="Arial" panose="020B0604020202020204" pitchFamily="34" charset="0"/>
              </a:rPr>
              <a:t>ychydig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wythnosau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nesaf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symud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ymlaen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llwyddiannus</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A110259-5683-DCC8-3177-D7BD1EE8FEE2}"/>
              </a:ext>
            </a:extLst>
          </p:cNvPr>
          <p:cNvSpPr>
            <a:spLocks noGrp="1"/>
          </p:cNvSpPr>
          <p:nvPr>
            <p:ph sz="half" idx="2"/>
          </p:nvPr>
        </p:nvSpPr>
        <p:spPr>
          <a:xfrm>
            <a:off x="4648200" y="1825624"/>
            <a:ext cx="3867150" cy="4195663"/>
          </a:xfrm>
        </p:spPr>
        <p:txBody>
          <a:bodyPr>
            <a:noAutofit/>
          </a:bodyPr>
          <a:lstStyle/>
          <a:p>
            <a:r>
              <a:rPr lang="en-GB" sz="1400" dirty="0">
                <a:solidFill>
                  <a:srgbClr val="0070C0"/>
                </a:solidFill>
                <a:latin typeface="Arial" panose="020B0604020202020204" pitchFamily="34" charset="0"/>
                <a:cs typeface="Arial" panose="020B0604020202020204" pitchFamily="34" charset="0"/>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r>
              <a:rPr lang="en-GB" sz="1400" dirty="0">
                <a:solidFill>
                  <a:srgbClr val="0070C0"/>
                </a:solidFill>
                <a:latin typeface="Arial" panose="020B0604020202020204" pitchFamily="34" charset="0"/>
                <a:cs typeface="Arial" panose="020B0604020202020204" pitchFamily="34" charset="0"/>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r>
              <a:rPr lang="en-GB" sz="1400" dirty="0">
                <a:solidFill>
                  <a:srgbClr val="0070C0"/>
                </a:solidFill>
                <a:latin typeface="Arial" panose="020B0604020202020204" pitchFamily="34" charset="0"/>
                <a:cs typeface="Arial" panose="020B0604020202020204" pitchFamily="34" charset="0"/>
              </a:rPr>
              <a:t>You will be allocated your Learning Mentor and supervisor within the next few weeks, upon successful progression of placement activity</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38562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0C6D-DC2D-3A3A-5C54-7CBEB69EE2A9}"/>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p>
        </p:txBody>
      </p:sp>
      <p:sp>
        <p:nvSpPr>
          <p:cNvPr id="3" name="Content Placeholder 2">
            <a:extLst>
              <a:ext uri="{FF2B5EF4-FFF2-40B4-BE49-F238E27FC236}">
                <a16:creationId xmlns:a16="http://schemas.microsoft.com/office/drawing/2014/main" id="{69F47AB4-80BE-3A8F-F943-5783B89C19AD}"/>
              </a:ext>
            </a:extLst>
          </p:cNvPr>
          <p:cNvSpPr>
            <a:spLocks noGrp="1"/>
          </p:cNvSpPr>
          <p:nvPr>
            <p:ph sz="half" idx="1"/>
          </p:nvPr>
        </p:nvSpPr>
        <p:spPr/>
        <p:txBody>
          <a:bodyPr>
            <a:normAutofit fontScale="70000" lnSpcReduction="20000"/>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cydlynydd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tiwtor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tair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brydlon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y Tiwtor Ymweld,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agenda. </a:t>
            </a:r>
            <a:r>
              <a:rPr lang="en-GB" dirty="0" err="1">
                <a:latin typeface="Arial" panose="020B0604020202020204" pitchFamily="34" charset="0"/>
                <a:cs typeface="Arial" panose="020B0604020202020204" pitchFamily="34" charset="0"/>
              </a:rPr>
              <a:t>Gallai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agenda’r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38695840-93B7-BF3F-E176-5B7F90C425FF}"/>
              </a:ext>
            </a:extLst>
          </p:cNvPr>
          <p:cNvSpPr>
            <a:spLocks noGrp="1"/>
          </p:cNvSpPr>
          <p:nvPr>
            <p:ph sz="half" idx="2"/>
          </p:nvPr>
        </p:nvSpPr>
        <p:spPr/>
        <p:txBody>
          <a:bodyPr>
            <a:normAutofit fontScale="70000" lnSpcReduction="20000"/>
          </a:bodyPr>
          <a:lstStyle/>
          <a:p>
            <a:r>
              <a:rPr lang="en-GB" sz="2700" dirty="0">
                <a:solidFill>
                  <a:srgbClr val="0070C0"/>
                </a:solidFill>
                <a:latin typeface="Arial" panose="020B0604020202020204" pitchFamily="34" charset="0"/>
                <a:cs typeface="Arial" panose="020B0604020202020204" pitchFamily="34" charset="0"/>
              </a:rPr>
              <a:t>Student is provided with placement contact details by the fieldwork coordinator</a:t>
            </a:r>
          </a:p>
          <a:p>
            <a:r>
              <a:rPr lang="en-GB" sz="2700" dirty="0">
                <a:solidFill>
                  <a:srgbClr val="0070C0"/>
                </a:solidFill>
                <a:latin typeface="Arial" panose="020B0604020202020204" pitchFamily="34" charset="0"/>
                <a:cs typeface="Arial" panose="020B0604020202020204" pitchFamily="34" charset="0"/>
              </a:rPr>
              <a:t>Student is provided with visiting tutor contact details</a:t>
            </a:r>
          </a:p>
          <a:p>
            <a:r>
              <a:rPr lang="en-GB" sz="2700" dirty="0">
                <a:solidFill>
                  <a:srgbClr val="0070C0"/>
                </a:solidFill>
                <a:latin typeface="Arial" panose="020B0604020202020204" pitchFamily="34" charset="0"/>
                <a:cs typeface="Arial" panose="020B0604020202020204" pitchFamily="34" charset="0"/>
              </a:rPr>
              <a:t>Student promptly arranges first three way meeting between Visiting Tutor, Learning Mentor and student.  </a:t>
            </a:r>
          </a:p>
          <a:p>
            <a:r>
              <a:rPr lang="en-GB" sz="2700" dirty="0">
                <a:solidFill>
                  <a:srgbClr val="0070C0"/>
                </a:solidFill>
                <a:latin typeface="Arial" panose="020B0604020202020204" pitchFamily="34" charset="0"/>
                <a:cs typeface="Arial" panose="020B0604020202020204" pitchFamily="34" charset="0"/>
              </a:rPr>
              <a:t>Students are required to arrange and lead the meeting, including arranging an agenda.  The agenda for the first meeting could include: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6771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CDB0F-3006-EFA3-8527-A5A9DBDE1374}"/>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endParaRPr lang="en-GB" dirty="0"/>
          </a:p>
        </p:txBody>
      </p:sp>
      <p:sp>
        <p:nvSpPr>
          <p:cNvPr id="3" name="Content Placeholder 2">
            <a:extLst>
              <a:ext uri="{FF2B5EF4-FFF2-40B4-BE49-F238E27FC236}">
                <a16:creationId xmlns:a16="http://schemas.microsoft.com/office/drawing/2014/main" id="{DC6CB619-D6FA-1B67-B40D-A94BC395DD00}"/>
              </a:ext>
            </a:extLst>
          </p:cNvPr>
          <p:cNvSpPr>
            <a:spLocks noGrp="1"/>
          </p:cNvSpPr>
          <p:nvPr>
            <p:ph sz="half" idx="1"/>
          </p:nvPr>
        </p:nvSpPr>
        <p:spPr>
          <a:xfrm>
            <a:off x="628650" y="1825624"/>
            <a:ext cx="3867150" cy="4123655"/>
          </a:xfrm>
        </p:spPr>
        <p:txBody>
          <a:bodyPr>
            <a:noAutofit/>
          </a:bodyPr>
          <a:lstStyle/>
          <a:p>
            <a:r>
              <a:rPr lang="en-GB" sz="1600" dirty="0" err="1">
                <a:cs typeface="Arial" panose="020B0604020202020204" pitchFamily="34" charset="0"/>
              </a:rPr>
              <a:t>Trafodaeth</a:t>
            </a:r>
            <a:r>
              <a:rPr lang="en-GB" sz="1600" dirty="0">
                <a:cs typeface="Arial" panose="020B0604020202020204" pitchFamily="34" charset="0"/>
              </a:rPr>
              <a:t> </a:t>
            </a:r>
            <a:r>
              <a:rPr lang="en-GB" sz="1600" dirty="0" err="1">
                <a:cs typeface="Arial" panose="020B0604020202020204" pitchFamily="34" charset="0"/>
              </a:rPr>
              <a:t>o'ch</a:t>
            </a:r>
            <a:r>
              <a:rPr lang="en-GB" sz="1600" dirty="0">
                <a:cs typeface="Arial" panose="020B0604020202020204" pitchFamily="34" charset="0"/>
              </a:rPr>
              <a:t> </a:t>
            </a:r>
            <a:r>
              <a:rPr lang="en-GB" sz="1600" dirty="0" err="1">
                <a:cs typeface="Arial" panose="020B0604020202020204" pitchFamily="34" charset="0"/>
              </a:rPr>
              <a:t>cefndir</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diddordebau</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hyn</a:t>
            </a:r>
            <a:r>
              <a:rPr lang="en-GB" sz="1600" dirty="0">
                <a:cs typeface="Arial" panose="020B0604020202020204" pitchFamily="34" charset="0"/>
              </a:rPr>
              <a:t> y </a:t>
            </a:r>
            <a:r>
              <a:rPr lang="en-GB" sz="1600" dirty="0" err="1">
                <a:cs typeface="Arial" panose="020B0604020202020204" pitchFamily="34" charset="0"/>
              </a:rPr>
              <a:t>gallwch</a:t>
            </a:r>
            <a:r>
              <a:rPr lang="en-GB" sz="1600" dirty="0">
                <a:cs typeface="Arial" panose="020B0604020202020204" pitchFamily="34" charset="0"/>
              </a:rPr>
              <a:t> </a:t>
            </a:r>
            <a:r>
              <a:rPr lang="en-GB" sz="1600" dirty="0" err="1">
                <a:cs typeface="Arial" panose="020B0604020202020204" pitchFamily="34" charset="0"/>
              </a:rPr>
              <a:t>ei</a:t>
            </a:r>
            <a:r>
              <a:rPr lang="en-GB" sz="1600" dirty="0">
                <a:cs typeface="Arial" panose="020B0604020202020204" pitchFamily="34" charset="0"/>
              </a:rPr>
              <a:t> </a:t>
            </a:r>
            <a:r>
              <a:rPr lang="en-GB" sz="1600" dirty="0" err="1">
                <a:cs typeface="Arial" panose="020B0604020202020204" pitchFamily="34" charset="0"/>
              </a:rPr>
              <a:t>gyfrannu</a:t>
            </a:r>
            <a:r>
              <a:rPr lang="en-GB" sz="1600" dirty="0">
                <a:cs typeface="Arial" panose="020B0604020202020204" pitchFamily="34" charset="0"/>
              </a:rPr>
              <a:t> </a:t>
            </a:r>
            <a:r>
              <a:rPr lang="en-GB" sz="1600" dirty="0" err="1">
                <a:cs typeface="Arial" panose="020B0604020202020204" pitchFamily="34" charset="0"/>
              </a:rPr>
              <a:t>i'r</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a:t>
            </a:r>
          </a:p>
          <a:p>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dyddiau</a:t>
            </a:r>
            <a:r>
              <a:rPr lang="en-GB" sz="1600" dirty="0">
                <a:cs typeface="Arial" panose="020B0604020202020204" pitchFamily="34" charset="0"/>
              </a:rPr>
              <a:t> ac </a:t>
            </a:r>
            <a:r>
              <a:rPr lang="en-GB" sz="1600" dirty="0" err="1">
                <a:cs typeface="Arial" panose="020B0604020202020204" pitchFamily="34" charset="0"/>
              </a:rPr>
              <a:t>amseroedd</a:t>
            </a:r>
            <a:r>
              <a:rPr lang="en-GB" sz="1600" dirty="0">
                <a:cs typeface="Arial" panose="020B0604020202020204" pitchFamily="34" charset="0"/>
              </a:rPr>
              <a:t> y </a:t>
            </a:r>
            <a:r>
              <a:rPr lang="en-GB" sz="1600" dirty="0" err="1">
                <a:cs typeface="Arial" panose="020B0604020202020204" pitchFamily="34" charset="0"/>
              </a:rPr>
              <a:t>byddwch</a:t>
            </a:r>
            <a:r>
              <a:rPr lang="en-GB" sz="1600" dirty="0">
                <a:cs typeface="Arial" panose="020B0604020202020204" pitchFamily="34" charset="0"/>
              </a:rPr>
              <a:t> </a:t>
            </a:r>
            <a:r>
              <a:rPr lang="en-GB" sz="1600" dirty="0" err="1">
                <a:cs typeface="Arial" panose="020B0604020202020204" pitchFamily="34" charset="0"/>
              </a:rPr>
              <a:t>yn</a:t>
            </a:r>
            <a:r>
              <a:rPr lang="en-GB" sz="1600" dirty="0">
                <a:cs typeface="Arial" panose="020B0604020202020204" pitchFamily="34" charset="0"/>
              </a:rPr>
              <a:t> </a:t>
            </a:r>
            <a:r>
              <a:rPr lang="en-GB" sz="1600" dirty="0" err="1">
                <a:cs typeface="Arial" panose="020B0604020202020204" pitchFamily="34" charset="0"/>
              </a:rPr>
              <a:t>gweithio</a:t>
            </a:r>
            <a:r>
              <a:rPr lang="en-GB" sz="1600" dirty="0">
                <a:cs typeface="Arial" panose="020B0604020202020204" pitchFamily="34" charset="0"/>
              </a:rPr>
              <a:t>,</a:t>
            </a:r>
          </a:p>
          <a:p>
            <a:r>
              <a:rPr lang="en-GB" sz="1600" dirty="0" err="1">
                <a:cs typeface="Arial" panose="020B0604020202020204" pitchFamily="34" charset="0"/>
              </a:rPr>
              <a:t>Trefniadau</a:t>
            </a:r>
            <a:r>
              <a:rPr lang="en-GB" sz="1600" dirty="0">
                <a:cs typeface="Arial" panose="020B0604020202020204" pitchFamily="34" charset="0"/>
              </a:rPr>
              <a:t> </a:t>
            </a:r>
            <a:r>
              <a:rPr lang="en-GB" sz="1600" dirty="0" err="1">
                <a:cs typeface="Arial" panose="020B0604020202020204" pitchFamily="34" charset="0"/>
              </a:rPr>
              <a:t>sefydlu</a:t>
            </a:r>
            <a:r>
              <a:rPr lang="en-GB" sz="1600" dirty="0">
                <a:cs typeface="Arial" panose="020B0604020202020204" pitchFamily="34" charset="0"/>
              </a:rPr>
              <a:t>,</a:t>
            </a:r>
          </a:p>
          <a:p>
            <a:r>
              <a:rPr lang="en-GB" sz="1600" dirty="0" err="1">
                <a:cs typeface="Arial" panose="020B0604020202020204" pitchFamily="34" charset="0"/>
              </a:rPr>
              <a:t>Disgwyliadau</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 </a:t>
            </a:r>
            <a:r>
              <a:rPr lang="en-GB" sz="1600" dirty="0" err="1">
                <a:cs typeface="Arial" panose="020B0604020202020204" pitchFamily="34" charset="0"/>
              </a:rPr>
              <a:t>ohonoch</a:t>
            </a:r>
            <a:r>
              <a:rPr lang="en-GB" sz="1600" dirty="0">
                <a:cs typeface="Arial" panose="020B0604020202020204" pitchFamily="34" charset="0"/>
              </a:rPr>
              <a:t> </a:t>
            </a:r>
            <a:r>
              <a:rPr lang="en-GB" sz="1600" dirty="0" err="1">
                <a:cs typeface="Arial" panose="020B0604020202020204" pitchFamily="34" charset="0"/>
              </a:rPr>
              <a:t>tra</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leoliad</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anghenion</a:t>
            </a:r>
            <a:r>
              <a:rPr lang="en-GB" sz="1600" dirty="0">
                <a:cs typeface="Arial" panose="020B0604020202020204" pitchFamily="34" charset="0"/>
              </a:rPr>
              <a:t> </a:t>
            </a:r>
            <a:r>
              <a:rPr lang="en-GB" sz="1600" dirty="0" err="1">
                <a:cs typeface="Arial" panose="020B0604020202020204" pitchFamily="34" charset="0"/>
              </a:rPr>
              <a:t>dysgu</a:t>
            </a:r>
            <a:r>
              <a:rPr lang="en-GB" sz="1600" dirty="0">
                <a:cs typeface="Arial" panose="020B0604020202020204" pitchFamily="34" charset="0"/>
              </a:rPr>
              <a:t> a </a:t>
            </a:r>
            <a:r>
              <a:rPr lang="en-GB" sz="1600" dirty="0" err="1">
                <a:cs typeface="Arial" panose="020B0604020202020204" pitchFamily="34" charset="0"/>
              </a:rPr>
              <a:t>datblygu</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arsylwi</a:t>
            </a:r>
            <a:r>
              <a:rPr lang="en-GB" sz="1600" dirty="0">
                <a:cs typeface="Arial" panose="020B0604020202020204" pitchFamily="34" charset="0"/>
              </a:rPr>
              <a:t> ac </a:t>
            </a:r>
            <a:r>
              <a:rPr lang="en-GB" sz="1600" dirty="0" err="1">
                <a:cs typeface="Arial" panose="020B0604020202020204" pitchFamily="34" charset="0"/>
              </a:rPr>
              <a:t>asesu</a:t>
            </a:r>
            <a:r>
              <a:rPr lang="en-GB" sz="1600" dirty="0">
                <a:cs typeface="Arial" panose="020B0604020202020204" pitchFamily="34" charset="0"/>
              </a:rPr>
              <a:t>,</a:t>
            </a:r>
          </a:p>
          <a:p>
            <a:r>
              <a:rPr lang="en-GB" sz="1600" dirty="0" err="1">
                <a:cs typeface="Arial" panose="020B0604020202020204" pitchFamily="34" charset="0"/>
              </a:rPr>
              <a:t>Arwyddo'r</a:t>
            </a:r>
            <a:r>
              <a:rPr lang="en-GB" sz="1600" dirty="0">
                <a:cs typeface="Arial" panose="020B0604020202020204" pitchFamily="34" charset="0"/>
              </a:rPr>
              <a:t> contract,</a:t>
            </a:r>
          </a:p>
          <a:p>
            <a:r>
              <a:rPr lang="en-GB" sz="1600" dirty="0" err="1">
                <a:cs typeface="Arial" panose="020B0604020202020204" pitchFamily="34" charset="0"/>
              </a:rPr>
              <a:t>Cadarnhau</a:t>
            </a:r>
            <a:r>
              <a:rPr lang="en-GB" sz="1600" dirty="0">
                <a:cs typeface="Arial" panose="020B0604020202020204" pitchFamily="34" charset="0"/>
              </a:rPr>
              <a:t> </a:t>
            </a:r>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targed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a:t>
            </a:r>
            <a:r>
              <a:rPr lang="en-GB" sz="1600" dirty="0" err="1">
                <a:cs typeface="Arial" panose="020B0604020202020204" pitchFamily="34" charset="0"/>
              </a:rPr>
              <a:t>lleoli</a:t>
            </a:r>
            <a:r>
              <a:rPr lang="en-GB" sz="1600" dirty="0">
                <a:cs typeface="Arial" panose="020B0604020202020204" pitchFamily="34" charset="0"/>
              </a:rPr>
              <a:t> </a:t>
            </a:r>
            <a:r>
              <a:rPr lang="en-GB" sz="1600" dirty="0" err="1">
                <a:cs typeface="Arial" panose="020B0604020202020204" pitchFamily="34" charset="0"/>
              </a:rPr>
              <a:t>gan</a:t>
            </a:r>
            <a:r>
              <a:rPr lang="en-GB" sz="1600" dirty="0">
                <a:cs typeface="Arial" panose="020B0604020202020204" pitchFamily="34" charset="0"/>
              </a:rPr>
              <a:t> </a:t>
            </a:r>
            <a:r>
              <a:rPr lang="en-GB" sz="1600" dirty="0" err="1">
                <a:cs typeface="Arial" panose="020B0604020202020204" pitchFamily="34" charset="0"/>
              </a:rPr>
              <a:t>gynnwys</a:t>
            </a:r>
            <a:r>
              <a:rPr lang="en-GB" sz="1600" dirty="0">
                <a:cs typeface="Arial" panose="020B0604020202020204" pitchFamily="34" charset="0"/>
              </a:rPr>
              <a:t> </a:t>
            </a:r>
            <a:r>
              <a:rPr lang="en-GB" sz="1600" dirty="0" err="1">
                <a:cs typeface="Arial" panose="020B0604020202020204" pitchFamily="34" charset="0"/>
              </a:rPr>
              <a:t>dyddiad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y </a:t>
            </a:r>
            <a:r>
              <a:rPr lang="en-GB" sz="1600" dirty="0" err="1">
                <a:cs typeface="Arial" panose="020B0604020202020204" pitchFamily="34" charset="0"/>
              </a:rPr>
              <a:t>cyfarfod</a:t>
            </a:r>
            <a:r>
              <a:rPr lang="en-GB" sz="1600" dirty="0">
                <a:cs typeface="Arial" panose="020B0604020202020204" pitchFamily="34" charset="0"/>
              </a:rPr>
              <a:t> </a:t>
            </a:r>
            <a:r>
              <a:rPr lang="en-GB" sz="1600" dirty="0" err="1">
                <a:cs typeface="Arial" panose="020B0604020202020204" pitchFamily="34" charset="0"/>
              </a:rPr>
              <a:t>terfynol</a:t>
            </a:r>
            <a:r>
              <a:rPr lang="en-GB" sz="1600" dirty="0">
                <a:cs typeface="Arial" panose="020B0604020202020204" pitchFamily="34" charset="0"/>
              </a:rPr>
              <a:t> a </a:t>
            </a:r>
            <a:r>
              <a:rPr lang="en-GB" sz="1600" dirty="0" err="1">
                <a:cs typeface="Arial" panose="020B0604020202020204" pitchFamily="34" charset="0"/>
              </a:rPr>
              <a:t>chyflwyno'r</a:t>
            </a:r>
            <a:r>
              <a:rPr lang="en-GB" sz="1600" dirty="0">
                <a:cs typeface="Arial" panose="020B0604020202020204" pitchFamily="34" charset="0"/>
              </a:rPr>
              <a:t> </a:t>
            </a:r>
            <a:r>
              <a:rPr lang="en-GB" sz="1600" dirty="0" err="1">
                <a:cs typeface="Arial" panose="020B0604020202020204" pitchFamily="34" charset="0"/>
              </a:rPr>
              <a:t>portffolio</a:t>
            </a:r>
            <a:r>
              <a:rPr lang="en-GB" sz="1600" dirty="0">
                <a:cs typeface="Arial" panose="020B0604020202020204" pitchFamily="34" charset="0"/>
              </a:rPr>
              <a:t>.</a:t>
            </a:r>
          </a:p>
        </p:txBody>
      </p:sp>
      <p:sp>
        <p:nvSpPr>
          <p:cNvPr id="4" name="Content Placeholder 3">
            <a:extLst>
              <a:ext uri="{FF2B5EF4-FFF2-40B4-BE49-F238E27FC236}">
                <a16:creationId xmlns:a16="http://schemas.microsoft.com/office/drawing/2014/main" id="{C41AE988-9A90-DF76-C2D7-D78E036C6DDF}"/>
              </a:ext>
            </a:extLst>
          </p:cNvPr>
          <p:cNvSpPr>
            <a:spLocks noGrp="1"/>
          </p:cNvSpPr>
          <p:nvPr>
            <p:ph sz="half" idx="2"/>
          </p:nvPr>
        </p:nvSpPr>
        <p:spPr>
          <a:xfrm>
            <a:off x="4648200" y="1825624"/>
            <a:ext cx="3867150" cy="4267671"/>
          </a:xfrm>
        </p:spPr>
        <p:txBody>
          <a:bodyPr>
            <a:normAutofit fontScale="55000" lnSpcReduction="20000"/>
          </a:bodyPr>
          <a:lstStyle/>
          <a:p>
            <a:r>
              <a:rPr lang="en-GB" sz="3100" dirty="0">
                <a:solidFill>
                  <a:srgbClr val="0070C0"/>
                </a:solidFill>
              </a:rPr>
              <a:t>A discussion of your background, your interests and what you can bring to the placement, </a:t>
            </a:r>
          </a:p>
          <a:p>
            <a:r>
              <a:rPr lang="en-GB" sz="3100" dirty="0">
                <a:solidFill>
                  <a:srgbClr val="0070C0"/>
                </a:solidFill>
              </a:rPr>
              <a:t>Dates, days and times you will be working, </a:t>
            </a:r>
          </a:p>
          <a:p>
            <a:r>
              <a:rPr lang="en-GB" sz="3100" dirty="0">
                <a:solidFill>
                  <a:srgbClr val="0070C0"/>
                </a:solidFill>
              </a:rPr>
              <a:t>Induction arrangements, </a:t>
            </a:r>
          </a:p>
          <a:p>
            <a:r>
              <a:rPr lang="en-GB" sz="3100" dirty="0">
                <a:solidFill>
                  <a:srgbClr val="0070C0"/>
                </a:solidFill>
              </a:rPr>
              <a:t>Placement expectations of you while on placement, </a:t>
            </a:r>
          </a:p>
          <a:p>
            <a:r>
              <a:rPr lang="en-GB" sz="3100" dirty="0">
                <a:solidFill>
                  <a:srgbClr val="0070C0"/>
                </a:solidFill>
              </a:rPr>
              <a:t>Discussion of your learning and development needs, </a:t>
            </a:r>
          </a:p>
          <a:p>
            <a:r>
              <a:rPr lang="en-GB" sz="3100" dirty="0">
                <a:solidFill>
                  <a:srgbClr val="0070C0"/>
                </a:solidFill>
              </a:rPr>
              <a:t>Discussing observation and assessment, </a:t>
            </a:r>
          </a:p>
          <a:p>
            <a:r>
              <a:rPr lang="en-GB" sz="3100" dirty="0">
                <a:solidFill>
                  <a:srgbClr val="0070C0"/>
                </a:solidFill>
              </a:rPr>
              <a:t>Signing the contract, </a:t>
            </a:r>
          </a:p>
          <a:p>
            <a:r>
              <a:rPr lang="en-GB" sz="3100" dirty="0">
                <a:solidFill>
                  <a:srgbClr val="0070C0"/>
                </a:solidFill>
              </a:rPr>
              <a:t>Confirming target dates for placement including date for the final meeting and submission of the portfolio.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80144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515B-972C-3D82-4CA8-D035A8B24C16}"/>
              </a:ext>
            </a:extLst>
          </p:cNvPr>
          <p:cNvSpPr>
            <a:spLocks noGrp="1"/>
          </p:cNvSpPr>
          <p:nvPr>
            <p:ph type="title"/>
          </p:nvPr>
        </p:nvSpPr>
        <p:spPr/>
        <p:txBody>
          <a:bodyPr/>
          <a:lstStyle/>
          <a:p>
            <a:r>
              <a:rPr lang="en-GB" b="1" dirty="0"/>
              <a:t>Y </a:t>
            </a:r>
            <a:r>
              <a:rPr lang="en-GB" b="1" dirty="0" err="1"/>
              <a:t>camau</a:t>
            </a:r>
            <a:r>
              <a:rPr lang="en-GB" b="1" dirty="0"/>
              <a:t> </a:t>
            </a:r>
            <a:r>
              <a:rPr lang="en-GB" b="1" dirty="0" err="1"/>
              <a:t>nesaf</a:t>
            </a:r>
            <a:r>
              <a:rPr lang="en-GB" b="1" dirty="0"/>
              <a:t> </a:t>
            </a:r>
            <a:r>
              <a:rPr lang="en-GB" b="1" dirty="0" err="1"/>
              <a:t>i</a:t>
            </a:r>
            <a:r>
              <a:rPr lang="en-GB" b="1" dirty="0"/>
              <a:t> chi</a:t>
            </a:r>
            <a:br>
              <a:rPr lang="en-GB" b="1" dirty="0"/>
            </a:br>
            <a:r>
              <a:rPr lang="en-GB" b="1" dirty="0">
                <a:solidFill>
                  <a:srgbClr val="0070C0"/>
                </a:solidFill>
              </a:rPr>
              <a:t>Next steps for you</a:t>
            </a:r>
          </a:p>
        </p:txBody>
      </p:sp>
      <p:sp>
        <p:nvSpPr>
          <p:cNvPr id="3" name="Content Placeholder 2">
            <a:extLst>
              <a:ext uri="{FF2B5EF4-FFF2-40B4-BE49-F238E27FC236}">
                <a16:creationId xmlns:a16="http://schemas.microsoft.com/office/drawing/2014/main" id="{91DF82A3-F057-CAC5-3149-25A881A16488}"/>
              </a:ext>
            </a:extLst>
          </p:cNvPr>
          <p:cNvSpPr>
            <a:spLocks noGrp="1"/>
          </p:cNvSpPr>
          <p:nvPr>
            <p:ph sz="half" idx="1"/>
          </p:nvPr>
        </p:nvSpPr>
        <p:spPr/>
        <p:txBody>
          <a:bodyPr>
            <a:normAutofit fontScale="62500" lnSpcReduction="20000"/>
          </a:bodyPr>
          <a:lstStyle/>
          <a:p>
            <a:r>
              <a:rPr lang="en-GB" dirty="0" err="1"/>
              <a:t>Cwblhewch</a:t>
            </a:r>
            <a:r>
              <a:rPr lang="en-GB" dirty="0"/>
              <a:t> y </a:t>
            </a:r>
            <a:r>
              <a:rPr lang="en-GB" dirty="0" err="1"/>
              <a:t>ffurflen</a:t>
            </a:r>
            <a:r>
              <a:rPr lang="en-GB" dirty="0"/>
              <a:t> iechyd a </a:t>
            </a:r>
            <a:r>
              <a:rPr lang="en-GB" dirty="0" err="1"/>
              <a:t>diogelwch</a:t>
            </a:r>
            <a:r>
              <a:rPr lang="en-GB" dirty="0"/>
              <a:t> y </a:t>
            </a:r>
            <a:r>
              <a:rPr lang="en-GB" dirty="0" err="1"/>
              <a:t>byddwch</a:t>
            </a:r>
            <a:r>
              <a:rPr lang="en-GB" dirty="0"/>
              <a:t> </a:t>
            </a:r>
            <a:r>
              <a:rPr lang="en-GB" dirty="0" err="1"/>
              <a:t>wedi</a:t>
            </a:r>
            <a:r>
              <a:rPr lang="en-GB" dirty="0"/>
              <a:t> </a:t>
            </a:r>
            <a:r>
              <a:rPr lang="en-GB" dirty="0" err="1"/>
              <a:t>cael</a:t>
            </a:r>
            <a:r>
              <a:rPr lang="en-GB" dirty="0"/>
              <a:t> </a:t>
            </a:r>
            <a:r>
              <a:rPr lang="en-GB" dirty="0" err="1"/>
              <a:t>gwybod</a:t>
            </a:r>
            <a:r>
              <a:rPr lang="en-GB" dirty="0"/>
              <a:t> </a:t>
            </a:r>
            <a:r>
              <a:rPr lang="en-GB" dirty="0" err="1"/>
              <a:t>amdani</a:t>
            </a:r>
            <a:r>
              <a:rPr lang="en-GB" dirty="0"/>
              <a:t>.</a:t>
            </a:r>
          </a:p>
          <a:p>
            <a:r>
              <a:rPr lang="en-GB" b="1" dirty="0" err="1"/>
              <a:t>Ydych</a:t>
            </a:r>
            <a:r>
              <a:rPr lang="en-GB" b="1" dirty="0"/>
              <a:t> chi </a:t>
            </a:r>
            <a:r>
              <a:rPr lang="en-GB" b="1" dirty="0" err="1"/>
              <a:t>wedi</a:t>
            </a:r>
            <a:r>
              <a:rPr lang="en-GB" b="1" dirty="0"/>
              <a:t> </a:t>
            </a:r>
            <a:r>
              <a:rPr lang="en-GB" b="1" dirty="0" err="1"/>
              <a:t>cwblhau</a:t>
            </a:r>
            <a:r>
              <a:rPr lang="en-GB" b="1" dirty="0"/>
              <a:t> </a:t>
            </a:r>
            <a:r>
              <a:rPr lang="en-GB" b="1" dirty="0" err="1"/>
              <a:t>eich</a:t>
            </a:r>
            <a:r>
              <a:rPr lang="en-GB" b="1" dirty="0"/>
              <a:t> </a:t>
            </a:r>
            <a:r>
              <a:rPr lang="en-GB" b="1" dirty="0" err="1"/>
              <a:t>cais</a:t>
            </a:r>
            <a:r>
              <a:rPr lang="en-GB" b="1" dirty="0"/>
              <a:t> DBS?</a:t>
            </a:r>
          </a:p>
          <a:p>
            <a:r>
              <a:rPr lang="en-GB" dirty="0" err="1"/>
              <a:t>Gwnewch</a:t>
            </a:r>
            <a:r>
              <a:rPr lang="en-GB" dirty="0"/>
              <a:t> </a:t>
            </a:r>
            <a:r>
              <a:rPr lang="en-GB" dirty="0" err="1"/>
              <a:t>gynllun</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cyfarfodydd</a:t>
            </a:r>
            <a:r>
              <a:rPr lang="en-GB" dirty="0"/>
              <a:t> </a:t>
            </a:r>
            <a:r>
              <a:rPr lang="en-GB" dirty="0" err="1"/>
              <a:t>lleoliad</a:t>
            </a:r>
            <a:r>
              <a:rPr lang="en-GB" dirty="0"/>
              <a:t>.</a:t>
            </a:r>
          </a:p>
          <a:p>
            <a:r>
              <a:rPr lang="en-GB" dirty="0" err="1"/>
              <a:t>Cynlluniwch</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eich</a:t>
            </a:r>
            <a:r>
              <a:rPr lang="en-GB" dirty="0"/>
              <a:t> </a:t>
            </a:r>
            <a:r>
              <a:rPr lang="en-GB" dirty="0" err="1"/>
              <a:t>lleoliad</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ar</a:t>
            </a:r>
            <a:r>
              <a:rPr lang="en-GB" dirty="0"/>
              <a:t> </a:t>
            </a:r>
            <a:r>
              <a:rPr lang="en-GB" dirty="0" err="1"/>
              <a:t>gyfer</a:t>
            </a:r>
            <a:r>
              <a:rPr lang="en-GB" dirty="0"/>
              <a:t> y </a:t>
            </a:r>
            <a:r>
              <a:rPr lang="en-GB" dirty="0" err="1"/>
              <a:t>cyfarfod</a:t>
            </a:r>
            <a:r>
              <a:rPr lang="en-GB" dirty="0"/>
              <a:t>, </a:t>
            </a:r>
            <a:r>
              <a:rPr lang="en-GB" dirty="0" err="1"/>
              <a:t>ystyriwch</a:t>
            </a:r>
            <a:r>
              <a:rPr lang="en-GB" dirty="0"/>
              <a:t> rai </a:t>
            </a:r>
            <a:r>
              <a:rPr lang="en-GB" dirty="0" err="1"/>
              <a:t>o’r</a:t>
            </a:r>
            <a:r>
              <a:rPr lang="en-GB" dirty="0"/>
              <a:t> </a:t>
            </a:r>
            <a:r>
              <a:rPr lang="en-GB" dirty="0" err="1"/>
              <a:t>cwestiynau</a:t>
            </a:r>
            <a:r>
              <a:rPr lang="en-GB" dirty="0"/>
              <a:t> a </a:t>
            </a:r>
            <a:r>
              <a:rPr lang="en-GB" dirty="0" err="1"/>
              <a:t>awgrymwyd</a:t>
            </a:r>
            <a:r>
              <a:rPr lang="en-GB" dirty="0"/>
              <a:t> </a:t>
            </a:r>
            <a:r>
              <a:rPr lang="en-GB" dirty="0" err="1"/>
              <a:t>eisoes</a:t>
            </a:r>
            <a:r>
              <a:rPr lang="en-GB" dirty="0"/>
              <a:t>, </a:t>
            </a:r>
            <a:r>
              <a:rPr lang="en-GB" dirty="0" err="1"/>
              <a:t>dewch</a:t>
            </a:r>
            <a:r>
              <a:rPr lang="en-GB" dirty="0"/>
              <a:t> â </a:t>
            </a:r>
            <a:r>
              <a:rPr lang="en-GB" dirty="0" err="1"/>
              <a:t>llyfr</a:t>
            </a:r>
            <a:r>
              <a:rPr lang="en-GB" dirty="0"/>
              <a:t> </a:t>
            </a:r>
            <a:r>
              <a:rPr lang="en-GB" dirty="0" err="1"/>
              <a:t>nodiadau</a:t>
            </a:r>
            <a:r>
              <a:rPr lang="en-GB" dirty="0"/>
              <a:t> a </a:t>
            </a:r>
            <a:r>
              <a:rPr lang="en-GB" dirty="0" err="1"/>
              <a:t>beiro</a:t>
            </a:r>
            <a:r>
              <a:rPr lang="en-GB" dirty="0"/>
              <a:t> a </a:t>
            </a:r>
            <a:r>
              <a:rPr lang="en-GB" dirty="0" err="1"/>
              <a:t>meddyliwch</a:t>
            </a:r>
            <a:r>
              <a:rPr lang="en-GB" dirty="0"/>
              <a:t> am </a:t>
            </a:r>
            <a:r>
              <a:rPr lang="en-GB" dirty="0" err="1"/>
              <a:t>eich</a:t>
            </a:r>
            <a:r>
              <a:rPr lang="en-GB" dirty="0"/>
              <a:t> </a:t>
            </a:r>
            <a:r>
              <a:rPr lang="en-GB" dirty="0" err="1"/>
              <a:t>anghenion</a:t>
            </a:r>
            <a:r>
              <a:rPr lang="en-GB" dirty="0"/>
              <a:t> </a:t>
            </a:r>
            <a:r>
              <a:rPr lang="en-GB" dirty="0" err="1"/>
              <a:t>dysgu</a:t>
            </a:r>
            <a:r>
              <a:rPr lang="en-GB" dirty="0"/>
              <a:t> </a:t>
            </a:r>
            <a:r>
              <a:rPr lang="en-GB" dirty="0" err="1"/>
              <a:t>fel</a:t>
            </a:r>
            <a:r>
              <a:rPr lang="en-GB" dirty="0"/>
              <a:t> y </a:t>
            </a:r>
            <a:r>
              <a:rPr lang="en-GB" dirty="0" err="1"/>
              <a:t>gallwch</a:t>
            </a:r>
            <a:r>
              <a:rPr lang="en-GB" dirty="0"/>
              <a:t> </a:t>
            </a:r>
            <a:r>
              <a:rPr lang="en-GB" dirty="0" err="1"/>
              <a:t>drafod</a:t>
            </a:r>
            <a:r>
              <a:rPr lang="en-GB" dirty="0"/>
              <a:t> y </a:t>
            </a:r>
            <a:r>
              <a:rPr lang="en-GB" dirty="0" err="1"/>
              <a:t>rhain</a:t>
            </a:r>
            <a:r>
              <a:rPr lang="en-GB" dirty="0"/>
              <a:t> </a:t>
            </a:r>
            <a:r>
              <a:rPr lang="en-GB" dirty="0" err="1"/>
              <a:t>gyda</a:t>
            </a:r>
            <a:r>
              <a:rPr lang="en-GB" dirty="0"/>
              <a:t> </a:t>
            </a:r>
            <a:r>
              <a:rPr lang="en-GB" dirty="0" err="1"/>
              <a:t>ni</a:t>
            </a:r>
            <a:r>
              <a:rPr lang="en-GB" dirty="0"/>
              <a:t>.</a:t>
            </a:r>
          </a:p>
        </p:txBody>
      </p:sp>
      <p:sp>
        <p:nvSpPr>
          <p:cNvPr id="4" name="Content Placeholder 3">
            <a:extLst>
              <a:ext uri="{FF2B5EF4-FFF2-40B4-BE49-F238E27FC236}">
                <a16:creationId xmlns:a16="http://schemas.microsoft.com/office/drawing/2014/main" id="{96D5B40B-C7F1-8DF4-ECB6-9FCD1F01F813}"/>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Complete the health and safety form you will have been notified about.</a:t>
            </a:r>
          </a:p>
          <a:p>
            <a:r>
              <a:rPr lang="en-GB" b="1" dirty="0">
                <a:solidFill>
                  <a:srgbClr val="0070C0"/>
                </a:solidFill>
                <a:latin typeface="Arial" panose="020B0604020202020204" pitchFamily="34" charset="0"/>
                <a:cs typeface="Arial" panose="020B0604020202020204" pitchFamily="34" charset="0"/>
              </a:rPr>
              <a:t>Have you completed your DBS application? </a:t>
            </a:r>
          </a:p>
          <a:p>
            <a:r>
              <a:rPr lang="en-GB" dirty="0">
                <a:solidFill>
                  <a:srgbClr val="0070C0"/>
                </a:solidFill>
                <a:latin typeface="Arial" panose="020B0604020202020204" pitchFamily="34" charset="0"/>
                <a:cs typeface="Arial" panose="020B0604020202020204" pitchFamily="34" charset="0"/>
              </a:rPr>
              <a:t>Make a plan for your placement meetings.</a:t>
            </a:r>
          </a:p>
          <a:p>
            <a:r>
              <a:rPr lang="en-GB" dirty="0">
                <a:solidFill>
                  <a:srgbClr val="0070C0"/>
                </a:solidFill>
                <a:latin typeface="Arial" panose="020B0604020202020204" pitchFamily="34" charset="0"/>
                <a:cs typeface="Arial" panose="020B0604020202020204" pitchFamily="34" charset="0"/>
              </a:rPr>
              <a:t>Plan a time to discuss your placement.</a:t>
            </a:r>
          </a:p>
          <a:p>
            <a:r>
              <a:rPr lang="en-GB" dirty="0">
                <a:solidFill>
                  <a:srgbClr val="0070C0"/>
                </a:solidFill>
                <a:latin typeface="Arial" panose="020B0604020202020204" pitchFamily="34" charset="0"/>
                <a:cs typeface="Arial" panose="020B0604020202020204" pitchFamily="34" charset="0"/>
              </a:rPr>
              <a:t>Be prepared for the meeting, consider some of the questions already suggested, bring a note book and pen and think about your learning needs so that you may discuss these with us.</a:t>
            </a:r>
          </a:p>
        </p:txBody>
      </p:sp>
    </p:spTree>
    <p:extLst>
      <p:ext uri="{BB962C8B-B14F-4D97-AF65-F5344CB8AC3E}">
        <p14:creationId xmlns:p14="http://schemas.microsoft.com/office/powerpoint/2010/main" val="35873450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D7E5EE-D9B3-93AA-5905-09FEBE283345}"/>
              </a:ext>
            </a:extLst>
          </p:cNvPr>
          <p:cNvSpPr>
            <a:spLocks noGrp="1"/>
          </p:cNvSpPr>
          <p:nvPr>
            <p:ph sz="half" idx="1"/>
          </p:nvPr>
        </p:nvSpPr>
        <p:spPr/>
        <p:txBody>
          <a:bodyPr>
            <a:normAutofit fontScale="77500" lnSpcReduction="20000"/>
          </a:bodyPr>
          <a:lstStyle/>
          <a:p>
            <a:r>
              <a:rPr lang="en-GB" dirty="0" err="1"/>
              <a:t>Lleoliad</a:t>
            </a:r>
            <a:endParaRPr lang="en-GB" dirty="0"/>
          </a:p>
          <a:p>
            <a:r>
              <a:rPr lang="en-GB" dirty="0" err="1"/>
              <a:t>Oriau</a:t>
            </a:r>
            <a:endParaRPr lang="en-GB" dirty="0"/>
          </a:p>
          <a:p>
            <a:r>
              <a:rPr lang="en-GB" dirty="0" err="1"/>
              <a:t>Asesiad</a:t>
            </a:r>
            <a:endParaRPr lang="en-GB" dirty="0"/>
          </a:p>
          <a:p>
            <a:r>
              <a:rPr lang="en-GB" dirty="0" err="1"/>
              <a:t>Goruchwyliaeth</a:t>
            </a:r>
            <a:endParaRPr lang="en-GB" dirty="0"/>
          </a:p>
          <a:p>
            <a:r>
              <a:rPr lang="en-GB" dirty="0" err="1"/>
              <a:t>Nodiadau</a:t>
            </a:r>
            <a:endParaRPr lang="en-GB" dirty="0"/>
          </a:p>
          <a:p>
            <a:r>
              <a:rPr lang="en-GB" dirty="0" err="1"/>
              <a:t>Darllen</a:t>
            </a:r>
            <a:endParaRPr lang="en-GB" dirty="0"/>
          </a:p>
          <a:p>
            <a:r>
              <a:rPr lang="en-GB" dirty="0" err="1"/>
              <a:t>Cymhwyso</a:t>
            </a:r>
            <a:r>
              <a:rPr lang="en-GB" dirty="0"/>
              <a:t> </a:t>
            </a:r>
            <a:r>
              <a:rPr lang="en-GB" dirty="0" err="1"/>
              <a:t>theori</a:t>
            </a:r>
            <a:r>
              <a:rPr lang="en-GB" dirty="0"/>
              <a:t> </a:t>
            </a:r>
            <a:r>
              <a:rPr lang="en-GB" dirty="0" err="1"/>
              <a:t>i</a:t>
            </a:r>
            <a:r>
              <a:rPr lang="en-GB" dirty="0"/>
              <a:t> </a:t>
            </a:r>
            <a:r>
              <a:rPr lang="en-GB" dirty="0" err="1"/>
              <a:t>ymarfer</a:t>
            </a:r>
            <a:endParaRPr lang="en-GB" dirty="0"/>
          </a:p>
          <a:p>
            <a:r>
              <a:rPr lang="en-GB" dirty="0" err="1"/>
              <a:t>Cyfarfodydd</a:t>
            </a:r>
            <a:endParaRPr lang="en-GB" dirty="0"/>
          </a:p>
          <a:p>
            <a:r>
              <a:rPr lang="en-GB" dirty="0" err="1"/>
              <a:t>Dysgu</a:t>
            </a:r>
            <a:endParaRPr lang="en-GB" dirty="0"/>
          </a:p>
          <a:p>
            <a:r>
              <a:rPr lang="en-GB" dirty="0"/>
              <a:t>Yn </a:t>
            </a:r>
            <a:r>
              <a:rPr lang="en-GB" dirty="0" err="1"/>
              <a:t>cynorthwyo</a:t>
            </a:r>
            <a:endParaRPr lang="en-GB" dirty="0"/>
          </a:p>
        </p:txBody>
      </p:sp>
      <p:sp>
        <p:nvSpPr>
          <p:cNvPr id="4" name="Content Placeholder 3">
            <a:extLst>
              <a:ext uri="{FF2B5EF4-FFF2-40B4-BE49-F238E27FC236}">
                <a16:creationId xmlns:a16="http://schemas.microsoft.com/office/drawing/2014/main" id="{F83600D3-4FA5-92DD-6767-F34431C3BB9C}"/>
              </a:ext>
            </a:extLst>
          </p:cNvPr>
          <p:cNvSpPr>
            <a:spLocks noGrp="1"/>
          </p:cNvSpPr>
          <p:nvPr>
            <p:ph sz="half" idx="2"/>
          </p:nvPr>
        </p:nvSpPr>
        <p:spPr/>
        <p:txBody>
          <a:bodyPr>
            <a:normAutofit fontScale="77500" lnSpcReduction="20000"/>
          </a:bodyPr>
          <a:lstStyle/>
          <a:p>
            <a:r>
              <a:rPr lang="en-GB" dirty="0">
                <a:solidFill>
                  <a:srgbClr val="0070C0"/>
                </a:solidFill>
              </a:rPr>
              <a:t>Placement</a:t>
            </a:r>
          </a:p>
          <a:p>
            <a:r>
              <a:rPr lang="en-GB" dirty="0">
                <a:solidFill>
                  <a:srgbClr val="0070C0"/>
                </a:solidFill>
              </a:rPr>
              <a:t>Hours</a:t>
            </a:r>
          </a:p>
          <a:p>
            <a:r>
              <a:rPr lang="en-GB" dirty="0">
                <a:solidFill>
                  <a:srgbClr val="0070C0"/>
                </a:solidFill>
              </a:rPr>
              <a:t>Assessment</a:t>
            </a:r>
          </a:p>
          <a:p>
            <a:r>
              <a:rPr lang="en-GB" dirty="0">
                <a:solidFill>
                  <a:srgbClr val="0070C0"/>
                </a:solidFill>
              </a:rPr>
              <a:t>Supervision</a:t>
            </a:r>
          </a:p>
          <a:p>
            <a:r>
              <a:rPr lang="en-GB" dirty="0">
                <a:solidFill>
                  <a:srgbClr val="0070C0"/>
                </a:solidFill>
              </a:rPr>
              <a:t>Notes</a:t>
            </a:r>
          </a:p>
          <a:p>
            <a:r>
              <a:rPr lang="en-GB" dirty="0">
                <a:solidFill>
                  <a:srgbClr val="0070C0"/>
                </a:solidFill>
              </a:rPr>
              <a:t>Reading</a:t>
            </a:r>
          </a:p>
          <a:p>
            <a:r>
              <a:rPr lang="en-GB" dirty="0">
                <a:solidFill>
                  <a:srgbClr val="0070C0"/>
                </a:solidFill>
              </a:rPr>
              <a:t>Applying theory to practice</a:t>
            </a:r>
          </a:p>
          <a:p>
            <a:r>
              <a:rPr lang="en-GB" dirty="0">
                <a:solidFill>
                  <a:srgbClr val="0070C0"/>
                </a:solidFill>
              </a:rPr>
              <a:t>Meetings</a:t>
            </a:r>
          </a:p>
          <a:p>
            <a:r>
              <a:rPr lang="en-GB" dirty="0">
                <a:solidFill>
                  <a:srgbClr val="0070C0"/>
                </a:solidFill>
              </a:rPr>
              <a:t>Learning</a:t>
            </a:r>
          </a:p>
          <a:p>
            <a:r>
              <a:rPr lang="en-GB" dirty="0">
                <a:solidFill>
                  <a:srgbClr val="0070C0"/>
                </a:solidFill>
              </a:rPr>
              <a:t>Assisting</a:t>
            </a:r>
          </a:p>
          <a:p>
            <a:endParaRPr lang="en-GB" dirty="0"/>
          </a:p>
        </p:txBody>
      </p:sp>
      <p:pic>
        <p:nvPicPr>
          <p:cNvPr id="5" name="Picture 2" descr="To Get the Most Out of Your Team, Ask Better Questions - Business HorsePower">
            <a:extLst>
              <a:ext uri="{FF2B5EF4-FFF2-40B4-BE49-F238E27FC236}">
                <a16:creationId xmlns:a16="http://schemas.microsoft.com/office/drawing/2014/main" id="{3445D09C-C8EC-5D18-A838-45AE8DE6D821}"/>
              </a:ext>
            </a:extLst>
          </p:cNvPr>
          <p:cNvPicPr>
            <a:picLocks noGrp="1" noChangeAspect="1" noChangeArrowheads="1"/>
          </p:cNvPicPr>
          <p:nvPr>
            <p:ph sz="quarter"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3851920" y="143942"/>
            <a:ext cx="1368152" cy="1368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1863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DD9D-3F42-4BBC-CD87-63CFB699D6BB}"/>
              </a:ext>
            </a:extLst>
          </p:cNvPr>
          <p:cNvSpPr>
            <a:spLocks noGrp="1"/>
          </p:cNvSpPr>
          <p:nvPr>
            <p:ph type="title"/>
          </p:nvPr>
        </p:nvSpPr>
        <p:spPr/>
        <p:txBody>
          <a:bodyPr/>
          <a:lstStyle/>
          <a:p>
            <a:r>
              <a:rPr lang="en-GB" b="1" dirty="0" err="1"/>
              <a:t>Cysylltiadau</a:t>
            </a:r>
            <a:r>
              <a:rPr lang="en-GB" b="1" dirty="0"/>
              <a:t>		</a:t>
            </a:r>
            <a:br>
              <a:rPr lang="en-GB" b="1" dirty="0"/>
            </a:br>
            <a:r>
              <a:rPr lang="en-GB" b="1" dirty="0">
                <a:solidFill>
                  <a:srgbClr val="0070C0"/>
                </a:solidFill>
              </a:rPr>
              <a:t>Contacts</a:t>
            </a:r>
          </a:p>
        </p:txBody>
      </p:sp>
      <p:sp>
        <p:nvSpPr>
          <p:cNvPr id="3" name="Content Placeholder 2">
            <a:extLst>
              <a:ext uri="{FF2B5EF4-FFF2-40B4-BE49-F238E27FC236}">
                <a16:creationId xmlns:a16="http://schemas.microsoft.com/office/drawing/2014/main" id="{031FA5A7-325A-7CC7-A214-8BA59E382EDA}"/>
              </a:ext>
            </a:extLst>
          </p:cNvPr>
          <p:cNvSpPr>
            <a:spLocks noGrp="1"/>
          </p:cNvSpPr>
          <p:nvPr>
            <p:ph idx="1"/>
          </p:nvPr>
        </p:nvSpPr>
        <p:spPr/>
        <p:txBody>
          <a:bodyPr>
            <a:normAutofit/>
          </a:bodyPr>
          <a:lstStyle/>
          <a:p>
            <a:pPr marL="0" indent="0">
              <a:buNone/>
            </a:pPr>
            <a:r>
              <a:rPr lang="en-GB" dirty="0"/>
              <a:t>Darren O’Connor(module tutor)</a:t>
            </a:r>
          </a:p>
          <a:p>
            <a:pPr marL="0" indent="0">
              <a:buNone/>
            </a:pPr>
            <a:r>
              <a:rPr lang="en-GB" dirty="0">
                <a:hlinkClick r:id="rId2"/>
              </a:rPr>
              <a:t>doconnor@uwtsd.ac.uk</a:t>
            </a:r>
            <a:r>
              <a:rPr lang="en-GB" dirty="0"/>
              <a:t> </a:t>
            </a:r>
          </a:p>
          <a:p>
            <a:endParaRPr lang="en-GB" dirty="0"/>
          </a:p>
          <a:p>
            <a:pPr marL="0" indent="0">
              <a:buNone/>
            </a:pPr>
            <a:endParaRPr lang="en-GB" dirty="0"/>
          </a:p>
          <a:p>
            <a:pPr marL="0" indent="0">
              <a:buNone/>
            </a:pPr>
            <a:r>
              <a:rPr lang="en-GB" dirty="0"/>
              <a:t>Fran Chester (Fieldwork Coordinator/Visiting Tutor)</a:t>
            </a:r>
          </a:p>
          <a:p>
            <a:pPr marL="0" indent="0">
              <a:buNone/>
            </a:pPr>
            <a:r>
              <a:rPr lang="en-GB" dirty="0">
                <a:hlinkClick r:id="rId3"/>
              </a:rPr>
              <a:t>f.chester@uwtsd.ac.uk</a:t>
            </a:r>
            <a:r>
              <a:rPr lang="en-GB" dirty="0"/>
              <a:t> </a:t>
            </a:r>
          </a:p>
        </p:txBody>
      </p:sp>
    </p:spTree>
    <p:extLst>
      <p:ext uri="{BB962C8B-B14F-4D97-AF65-F5344CB8AC3E}">
        <p14:creationId xmlns:p14="http://schemas.microsoft.com/office/powerpoint/2010/main" val="877809721"/>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0</TotalTime>
  <Words>6843</Words>
  <Application>Microsoft Office PowerPoint</Application>
  <PresentationFormat>On-screen Show (4:3)</PresentationFormat>
  <Paragraphs>478</Paragraphs>
  <Slides>48</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48</vt:i4>
      </vt:variant>
    </vt:vector>
  </HeadingPairs>
  <TitlesOfParts>
    <vt:vector size="56" baseType="lpstr">
      <vt:lpstr>Arial</vt:lpstr>
      <vt:lpstr>Calibri</vt:lpstr>
      <vt:lpstr>Calibri Light</vt:lpstr>
      <vt:lpstr>Symbol</vt:lpstr>
      <vt:lpstr>Wingdings 3</vt:lpstr>
      <vt:lpstr>Accessible 2</vt:lpstr>
      <vt:lpstr>Holding PAge</vt:lpstr>
      <vt:lpstr>1_Accessible 2</vt:lpstr>
      <vt:lpstr>PowerPoint Presentation</vt:lpstr>
      <vt:lpstr>PowerPoint Presentation</vt:lpstr>
      <vt:lpstr>Egwyddorion Cyntaf  First Principles</vt:lpstr>
      <vt:lpstr> Wythnos 1   Week 1</vt:lpstr>
      <vt:lpstr>Nod y Modiwl    Module Aim</vt:lpstr>
      <vt:lpstr>Deilliannau dysgu  Learning outcomes</vt:lpstr>
      <vt:lpstr>Cynnwys Dangosol   Indicative Content</vt:lpstr>
      <vt:lpstr>Cynnwys Dangosol    Indicative Content</vt:lpstr>
      <vt:lpstr>Asesiad     Assessment</vt:lpstr>
      <vt:lpstr>Elfen Asesu 1: Cyfnodolyn Proffesiynol (3000 gair) Assessment Component 1: A Professional Journal (3000 words)</vt:lpstr>
      <vt:lpstr>Elfennau Asesu 2 a 3 Assessment components 2 and 3</vt:lpstr>
      <vt:lpstr>Gwybodaeth Bwysig… Important information…</vt:lpstr>
      <vt:lpstr>Gwybodaeth Bwysig… Important information…</vt:lpstr>
      <vt:lpstr>Gwybodaeth Bwysig… Important information…</vt:lpstr>
      <vt:lpstr>Termau Anghyfarwydd? Unrhyw Gwestiynau? Unfamiliar Terms? Any Questions?</vt:lpstr>
      <vt:lpstr>Gwybodaeth Bwysig… Important information…</vt:lpstr>
      <vt:lpstr>Gwybodaeth Bwysig… Important information…</vt:lpstr>
      <vt:lpstr>Ysgrifennwch hwn i lawr… Write this down…</vt:lpstr>
      <vt:lpstr>Egwyl – 15 munud Break – 15 minutes</vt:lpstr>
      <vt:lpstr>Canllawiau Gwaith Maes  Fieldwork Guidelines</vt:lpstr>
      <vt:lpstr>Safonau Galwedigaethol Cenedlaethol ar gyfer Gwaith Ieuenctid National Occupational Standards for Youth Work </vt:lpstr>
      <vt:lpstr>Darllen      Reading </vt:lpstr>
      <vt:lpstr>Gweithgaredd Grŵp Group Activity</vt:lpstr>
      <vt:lpstr>Adborth        Feedback</vt:lpstr>
      <vt:lpstr>PowerPoint Presentation</vt:lpstr>
      <vt:lpstr>Dysgu ar Leoliad Placement Learning</vt:lpstr>
      <vt:lpstr>Dysgu ar Leoliad Placement Learning</vt:lpstr>
      <vt:lpstr>Dysgu ar Leoliad Placement Learning</vt:lpstr>
      <vt:lpstr>Dysgu ar Leoliad Placement Learning</vt:lpstr>
      <vt:lpstr>Lleoliadau Gwaith Ieuenctid Youth Work Placements</vt:lpstr>
      <vt:lpstr>Lleoliadau Gwaith Ieuenctid Youth Work Placements</vt:lpstr>
      <vt:lpstr>Atebolrwydd        Accountability</vt:lpstr>
      <vt:lpstr>Heb fod wyneb yn wyneb 100 awr Non face to face 100 hours</vt:lpstr>
      <vt:lpstr>Heb fod wyneb yn wyneb 100 awr Non face to face 100 hours</vt:lpstr>
      <vt:lpstr>Heb fod wyneb yn wyneb 100 awr Non face to face 100 hours</vt:lpstr>
      <vt:lpstr>Lleoliadau Gwaith Ieuenctid Youth work placements</vt:lpstr>
      <vt:lpstr>Lleoliadau Gwaith Ieuenctid Youth work placements</vt:lpstr>
      <vt:lpstr>Map swyddogaethol NOS The NOS functional map</vt:lpstr>
      <vt:lpstr>Cynllunio eich dysgu ar leoliad Planning your learning on placement</vt:lpstr>
      <vt:lpstr>Disgrifyddion Lefel Level Descriptors</vt:lpstr>
      <vt:lpstr>Asesu ac atebolrwydd  Assessment and accountability</vt:lpstr>
      <vt:lpstr>Rolau cymorth lleoliad Placement support roles</vt:lpstr>
      <vt:lpstr>Rolau cymorth lleoliad Placement support roles</vt:lpstr>
      <vt:lpstr>Proses cychwyn gwaith maes Fieldwork startup process</vt:lpstr>
      <vt:lpstr>Proses cychwyn gwaith maes Fieldwork startup process</vt:lpstr>
      <vt:lpstr>Y camau nesaf i chi Next steps for you</vt:lpstr>
      <vt:lpstr>PowerPoint Presentation</vt:lpstr>
      <vt:lpstr>Cysylltiadau   Contacts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Darren O'Connor</cp:lastModifiedBy>
  <cp:revision>99</cp:revision>
  <dcterms:created xsi:type="dcterms:W3CDTF">2015-08-13T10:50:17Z</dcterms:created>
  <dcterms:modified xsi:type="dcterms:W3CDTF">2024-10-02T19:09:27Z</dcterms:modified>
</cp:coreProperties>
</file>