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1" r:id="rId3"/>
    <p:sldId id="342" r:id="rId4"/>
    <p:sldId id="344" r:id="rId5"/>
    <p:sldId id="345" r:id="rId6"/>
    <p:sldId id="346" r:id="rId7"/>
    <p:sldId id="347" r:id="rId8"/>
    <p:sldId id="348" r:id="rId9"/>
    <p:sldId id="34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8:17.772"/>
    </inkml:context>
    <inkml:brush xml:id="br0">
      <inkml:brushProperty name="width" value="0.035" units="cm"/>
      <inkml:brushProperty name="height" value="0.035" units="cm"/>
      <inkml:brushProperty name="color" value="#E71224"/>
    </inkml:brush>
  </inkml:definitions>
  <inkml:trace contextRef="#ctx0" brushRef="#br0">10662 1 24575,'-2'4'0,"0"-1"0,0 1 0,0 0 0,-1-1 0,1 1 0,-1-1 0,0 0 0,0 0 0,0 0 0,-1-1 0,1 1 0,-1-1 0,1 1 0,-6 1 0,-1 3 0,-312 182 0,199-123 0,-576 303 0,396-220 0,42-21 0,-8 13 0,-263 184 0,-181 159 0,-190 38 0,546-328 0,32 0 0,-77 52 0,-297 177 0,499-305 0,-62 40 0,24-13 0,32-21 0,-100 52 0,51-33 0,-117 41 0,220-116 0,-493 191 0,502-209 0,1 6 0,4 6 0,-138 84 0,238-124 0,-370 208 0,353-204 0,-62 20 0,61-26 0,-69 35 0,-63 34 0,-62 36 0,221-109-540,-41 16 0,66-31 255,-17 8-6541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6T15:49:06.736"/>
    </inkml:context>
    <inkml:brush xml:id="br0">
      <inkml:brushProperty name="width" value="0.05" units="cm"/>
      <inkml:brushProperty name="height" value="0.05" units="cm"/>
      <inkml:brushProperty name="color" value="#E71224"/>
    </inkml:brush>
  </inkml:definitions>
  <inkml:trace contextRef="#ctx0" brushRef="#br0">0 1 24575,'6'1'0,"-1"1"0,0 0 0,1 0 0,-1 1 0,0-1 0,0 1 0,0 0 0,-1 0 0,1 1 0,3 3 0,8 5 0,353 262 0,-188-134 0,222 170 0,-186-134 0,200 145 0,-291-235 0,369 235 0,-456-298 0,986 570 0,-797-474 0,164 97 0,-281-150 0,148 66 0,129 32 0,-375-159 0,440 198 0,-291-133 0,274 80 0,-131-51 0,-243-77 0,100 35 0,218 108 0,-113-41 0,400 196 0,-320-157 0,-224-105 0,232 119 0,-141-46 0,40 24 0,61 5 0,116 65 0,-41-16 0,-253-143 0,10 6 0,1 14-682,184 76-1,-306-151-6143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FA28-3175-40BB-1A50-107C4AE3B6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BD1BB5-214B-488E-5D62-4A0D3633A7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35FABC-E729-FB23-F7D2-09BFAEC62A41}"/>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BB2FE58F-6BF1-797F-57A3-2B16EDAF5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9A186D-1A60-ED8D-442D-55AD198F34C9}"/>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705058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4125D-675A-78E1-CDEA-B57848AFAD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4662AE-9EBF-8380-0443-CF247618B9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425A08-CBD3-9857-E31E-5CA8637A9039}"/>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10AC1DA7-343A-29F8-3354-7204FD90C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C2587-A9C8-D63B-47A7-D529A9FF0890}"/>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193089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7A4A-4791-E41C-AE69-7F23E3A565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79090-CF27-7652-009C-E43CAF3C6E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446E55-92D5-BFB6-0B13-C182B3B095B8}"/>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5B76A9C3-E410-E308-C157-B5365E31B9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EB306-F90E-7630-FC72-606837E9B67F}"/>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3575653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9E85-F656-65C8-65AF-7A5D22C9CC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0B719D-B8D8-9DC3-F9CA-D6FD4D76EC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CDE841-DD38-F6C4-3860-18A6C24BD8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76B958-5EEB-FEC3-AAE0-D61999872D39}"/>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6" name="Footer Placeholder 5">
            <a:extLst>
              <a:ext uri="{FF2B5EF4-FFF2-40B4-BE49-F238E27FC236}">
                <a16:creationId xmlns:a16="http://schemas.microsoft.com/office/drawing/2014/main" id="{6B8D9164-1E0F-EDDC-EB61-A1DC8F209E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26374-296B-0F31-E917-F6E582C13DA2}"/>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1771391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D39B-C856-78C0-DAA0-61FD8977CA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A12DC2-60B3-1680-37E8-C05E2B1E8B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C4B64E-2A19-56E9-D134-BC63FDEA5C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973DC3-496D-8A50-729E-2EB16F560A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FFDF0F-174E-0124-179C-BEC269639C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88FBC3-3B6F-26EB-3258-E1D1632BA9EA}"/>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8" name="Footer Placeholder 7">
            <a:extLst>
              <a:ext uri="{FF2B5EF4-FFF2-40B4-BE49-F238E27FC236}">
                <a16:creationId xmlns:a16="http://schemas.microsoft.com/office/drawing/2014/main" id="{B9DDAC18-85F4-77BC-5284-95C3F41A29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4E494F-9BA2-AF96-062F-2FF0B6C1B1D9}"/>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1829483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8C93F-3B72-82A3-4536-3F4A7B3BA9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09D91C-B5E2-0114-ACFD-F7638D1FB1FD}"/>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4" name="Footer Placeholder 3">
            <a:extLst>
              <a:ext uri="{FF2B5EF4-FFF2-40B4-BE49-F238E27FC236}">
                <a16:creationId xmlns:a16="http://schemas.microsoft.com/office/drawing/2014/main" id="{A630B162-C359-B19C-C722-DF3D6B9428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A84352-E484-49D7-1B11-2F0A7C73F76F}"/>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1238023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9A82A4-BD0A-9C7B-FFD9-69E2FAAFA12E}"/>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3" name="Footer Placeholder 2">
            <a:extLst>
              <a:ext uri="{FF2B5EF4-FFF2-40B4-BE49-F238E27FC236}">
                <a16:creationId xmlns:a16="http://schemas.microsoft.com/office/drawing/2014/main" id="{9B86EB9B-DECF-DC23-2562-F49E24AAE1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7F1498-90D1-4D1B-2874-4F42BAD7E225}"/>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3747320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CA896-D88A-EB82-CDDA-E5AF338A4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69F0A3-6AE8-14B1-457E-374D773A37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8D1347-BE04-564E-3D14-C84F86B7D6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9D15B4-698B-2F66-4A4D-1A5E60D967C0}"/>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6" name="Footer Placeholder 5">
            <a:extLst>
              <a:ext uri="{FF2B5EF4-FFF2-40B4-BE49-F238E27FC236}">
                <a16:creationId xmlns:a16="http://schemas.microsoft.com/office/drawing/2014/main" id="{DC22FAA9-9E88-B500-76F8-90AAFF4998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7E2EDD-AB2E-D4AD-2356-40A918074A2C}"/>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220368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68F0-E86E-A0E4-6369-2F5C3811E1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85B3C6-365A-27E1-C741-74A01546EF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22BCE8-D441-D593-A4D0-229545D4D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A92C93-9146-21FA-03D3-80846FB0043F}"/>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6" name="Footer Placeholder 5">
            <a:extLst>
              <a:ext uri="{FF2B5EF4-FFF2-40B4-BE49-F238E27FC236}">
                <a16:creationId xmlns:a16="http://schemas.microsoft.com/office/drawing/2014/main" id="{58CCEE2C-BCEC-664D-7E37-701F18E2D5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A52E2B-944D-9910-4D0C-C93C66FC7B15}"/>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2499806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A8E75-8A1A-1979-7A3C-5F6AF5733C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818D89-1D60-049B-1395-DB8F68488D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4417F5-8F72-E9B2-C0AF-2A06A1C1574E}"/>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9034BD20-C937-B23A-02A4-CBFCB2AE5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94686-178A-FACE-AB35-9F46884F6BCF}"/>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3340164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59A245-A548-D109-956B-3353DCDA6B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32A20D-4EB0-E980-2B92-5171747430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C4EA2C-5B39-E5BD-3EA2-2D7D19EBCA83}"/>
              </a:ext>
            </a:extLst>
          </p:cNvPr>
          <p:cNvSpPr>
            <a:spLocks noGrp="1"/>
          </p:cNvSpPr>
          <p:nvPr>
            <p:ph type="dt" sz="half" idx="10"/>
          </p:nvPr>
        </p:nvSpPr>
        <p:spPr/>
        <p:txBody>
          <a:body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68FD050F-E493-F24B-3290-D8A1BCC812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0964E-E5EF-A02D-5CB0-59F11A4B9849}"/>
              </a:ext>
            </a:extLst>
          </p:cNvPr>
          <p:cNvSpPr>
            <a:spLocks noGrp="1"/>
          </p:cNvSpPr>
          <p:nvPr>
            <p:ph type="sldNum" sz="quarter" idx="12"/>
          </p:nvPr>
        </p:nvSpPr>
        <p:spPr/>
        <p:txBody>
          <a:bodyPr/>
          <a:lstStyle/>
          <a:p>
            <a:fld id="{158D18E8-22C6-4E98-A02D-178D02EBBD60}" type="slidenum">
              <a:rPr lang="en-GB" smtClean="0"/>
              <a:t>‹#›</a:t>
            </a:fld>
            <a:endParaRPr lang="en-GB"/>
          </a:p>
        </p:txBody>
      </p:sp>
    </p:spTree>
    <p:extLst>
      <p:ext uri="{BB962C8B-B14F-4D97-AF65-F5344CB8AC3E}">
        <p14:creationId xmlns:p14="http://schemas.microsoft.com/office/powerpoint/2010/main" val="186958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8F93F3-819D-ECD6-D0B8-2CCECF465F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A1A092-ACF1-FCF9-8B46-9FD4CD4771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DE24D-6133-DE6D-69ED-927DAF89F3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909B99-1F6E-4395-ABB6-A7BD2148968B}" type="datetimeFigureOut">
              <a:rPr lang="en-GB" smtClean="0"/>
              <a:t>10/12/2024</a:t>
            </a:fld>
            <a:endParaRPr lang="en-GB"/>
          </a:p>
        </p:txBody>
      </p:sp>
      <p:sp>
        <p:nvSpPr>
          <p:cNvPr id="5" name="Footer Placeholder 4">
            <a:extLst>
              <a:ext uri="{FF2B5EF4-FFF2-40B4-BE49-F238E27FC236}">
                <a16:creationId xmlns:a16="http://schemas.microsoft.com/office/drawing/2014/main" id="{55093C74-30F6-5E37-7A63-35073C62DD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BBF0F2-54F2-A5D6-26E7-9C3555C306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8D18E8-22C6-4E98-A02D-178D02EBBD60}" type="slidenum">
              <a:rPr lang="en-GB" smtClean="0"/>
              <a:t>‹#›</a:t>
            </a:fld>
            <a:endParaRPr lang="en-GB"/>
          </a:p>
        </p:txBody>
      </p:sp>
    </p:spTree>
    <p:extLst>
      <p:ext uri="{BB962C8B-B14F-4D97-AF65-F5344CB8AC3E}">
        <p14:creationId xmlns:p14="http://schemas.microsoft.com/office/powerpoint/2010/main" val="1796698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egislation.gov.uk/uksi/1986/1078/contents" TargetMode="External"/><Relationship Id="rId2" Type="http://schemas.openxmlformats.org/officeDocument/2006/relationships/hyperlink" Target="https://www.legislation.gov.uk/uksi/1993/176/regulation/8"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legislation.gov.uk/uksi/2006/1892/contents/mad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legislation.gov.uk/uksi/1986/1078/contents" TargetMode="Externa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8.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2" Type="http://schemas.openxmlformats.org/officeDocument/2006/relationships/hyperlink" Target="https://www.legislation.gov.uk/uksi/1986/1078/regulation/54#:~:text=%E2%80%94(1)%20Every%20vehicle%20propelled,first%20passing%20through%20the%20silencer."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3.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549E8-D65F-3BBB-7FC0-A0C75447335C}"/>
              </a:ext>
            </a:extLst>
          </p:cNvPr>
          <p:cNvSpPr>
            <a:spLocks noGrp="1"/>
          </p:cNvSpPr>
          <p:nvPr>
            <p:ph type="ctrTitle"/>
          </p:nvPr>
        </p:nvSpPr>
        <p:spPr/>
        <p:txBody>
          <a:bodyPr/>
          <a:lstStyle/>
          <a:p>
            <a:r>
              <a:rPr lang="en-GB" dirty="0"/>
              <a:t>Revision Session</a:t>
            </a:r>
          </a:p>
        </p:txBody>
      </p:sp>
      <p:sp>
        <p:nvSpPr>
          <p:cNvPr id="3" name="Subtitle 2">
            <a:extLst>
              <a:ext uri="{FF2B5EF4-FFF2-40B4-BE49-F238E27FC236}">
                <a16:creationId xmlns:a16="http://schemas.microsoft.com/office/drawing/2014/main" id="{AFA4D433-6977-1BC4-FDF4-364B6974C16B}"/>
              </a:ext>
            </a:extLst>
          </p:cNvPr>
          <p:cNvSpPr>
            <a:spLocks noGrp="1"/>
          </p:cNvSpPr>
          <p:nvPr>
            <p:ph type="subTitle" idx="1"/>
          </p:nvPr>
        </p:nvSpPr>
        <p:spPr/>
        <p:txBody>
          <a:bodyPr>
            <a:normAutofit/>
          </a:bodyPr>
          <a:lstStyle/>
          <a:p>
            <a:r>
              <a:rPr lang="en-GB" sz="4400" dirty="0"/>
              <a:t>3</a:t>
            </a:r>
          </a:p>
        </p:txBody>
      </p:sp>
    </p:spTree>
    <p:extLst>
      <p:ext uri="{BB962C8B-B14F-4D97-AF65-F5344CB8AC3E}">
        <p14:creationId xmlns:p14="http://schemas.microsoft.com/office/powerpoint/2010/main" val="2231780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B857-F436-7A76-4CFC-5854FC743981}"/>
              </a:ext>
            </a:extLst>
          </p:cNvPr>
          <p:cNvSpPr>
            <a:spLocks noGrp="1"/>
          </p:cNvSpPr>
          <p:nvPr>
            <p:ph type="title"/>
          </p:nvPr>
        </p:nvSpPr>
        <p:spPr/>
        <p:txBody>
          <a:bodyPr/>
          <a:lstStyle/>
          <a:p>
            <a:r>
              <a:rPr lang="en-GB" dirty="0"/>
              <a:t>Seat belts</a:t>
            </a:r>
          </a:p>
        </p:txBody>
      </p:sp>
      <p:sp>
        <p:nvSpPr>
          <p:cNvPr id="3" name="Content Placeholder 2">
            <a:extLst>
              <a:ext uri="{FF2B5EF4-FFF2-40B4-BE49-F238E27FC236}">
                <a16:creationId xmlns:a16="http://schemas.microsoft.com/office/drawing/2014/main" id="{45F616D9-53D2-9BA7-63F4-158B91DDE241}"/>
              </a:ext>
            </a:extLst>
          </p:cNvPr>
          <p:cNvSpPr>
            <a:spLocks noGrp="1"/>
          </p:cNvSpPr>
          <p:nvPr>
            <p:ph idx="1"/>
          </p:nvPr>
        </p:nvSpPr>
        <p:spPr/>
        <p:txBody>
          <a:bodyPr>
            <a:normAutofit fontScale="32500" lnSpcReduction="20000"/>
          </a:bodyPr>
          <a:lstStyle/>
          <a:p>
            <a:r>
              <a:rPr lang="en-GB" sz="3700" dirty="0"/>
              <a:t>The fitting of and wearing of seatbelts became compulsory in 1983. Provided seat belts are fitted and where they are they must be used by one occupant only.  </a:t>
            </a:r>
          </a:p>
          <a:p>
            <a:endParaRPr lang="en-GB" sz="3700" dirty="0"/>
          </a:p>
          <a:p>
            <a:r>
              <a:rPr lang="en-GB" sz="3700" dirty="0"/>
              <a:t>Children under 135cm (4’9”), tall must be seated in a car seat suitable to their height.</a:t>
            </a:r>
          </a:p>
          <a:p>
            <a:endParaRPr lang="en-GB" sz="3700" dirty="0"/>
          </a:p>
          <a:p>
            <a:r>
              <a:rPr lang="en-GB" sz="3700" dirty="0"/>
              <a:t>There are a few exceptions, including classic car, no seatbelts fitted (at  point of manufacture), These cannot carry a child under three.</a:t>
            </a:r>
          </a:p>
          <a:p>
            <a:pPr marL="0" indent="0">
              <a:buNone/>
            </a:pPr>
            <a:endParaRPr lang="en-GB" sz="3700" dirty="0"/>
          </a:p>
          <a:p>
            <a:r>
              <a:rPr lang="en-GB" sz="3700" dirty="0"/>
              <a:t>Cannot wear it for medical reason (must have doctor’s exemption certificate).</a:t>
            </a:r>
          </a:p>
          <a:p>
            <a:endParaRPr lang="en-GB" sz="3700" dirty="0"/>
          </a:p>
          <a:p>
            <a:r>
              <a:rPr lang="en-GB" sz="3700" dirty="0"/>
              <a:t>Of note, at this time not all vehicles had seatbelts fitted in the rear.  Compulsory seat belt fitting to the rear of a vehicle became law.</a:t>
            </a:r>
          </a:p>
          <a:p>
            <a:endParaRPr lang="en-GB" sz="3700" dirty="0"/>
          </a:p>
          <a:p>
            <a:r>
              <a:rPr lang="en-GB" sz="3700" dirty="0"/>
              <a:t>There are a few exceptions, including classic car where no seatbelts are fitted, (However such a vehicle cannot carry a child under three).</a:t>
            </a:r>
          </a:p>
          <a:p>
            <a:endParaRPr lang="en-GB" sz="3700" dirty="0"/>
          </a:p>
          <a:p>
            <a:r>
              <a:rPr lang="en-GB" sz="3700" dirty="0"/>
              <a:t>Medical reason (must have doctor’s exemption certificate).</a:t>
            </a:r>
          </a:p>
          <a:p>
            <a:endParaRPr lang="en-GB" dirty="0"/>
          </a:p>
          <a:p>
            <a:r>
              <a:rPr lang="en-GB" dirty="0">
                <a:hlinkClick r:id="rId2"/>
              </a:rPr>
              <a:t>The Motor Vehicles (Wearing of Seat Belts) Regulations 1993 (legislation.gov.uk)</a:t>
            </a:r>
            <a:endParaRPr lang="en-GB" dirty="0"/>
          </a:p>
          <a:p>
            <a:r>
              <a:rPr lang="en-GB" dirty="0">
                <a:hlinkClick r:id="rId3"/>
              </a:rPr>
              <a:t>The Road Vehicles (Construction and Use) Regulations 1986 (legislation.gov.uk)</a:t>
            </a:r>
            <a:endParaRPr lang="en-GB" dirty="0"/>
          </a:p>
          <a:p>
            <a:r>
              <a:rPr lang="en-GB" dirty="0">
                <a:hlinkClick r:id="rId4"/>
              </a:rPr>
              <a:t>The Motor Vehicles (Wearing of Seat Belts) (Amendment) Regulations 2006 (legislation.gov.uk)</a:t>
            </a:r>
            <a:endParaRPr lang="en-GB" dirty="0"/>
          </a:p>
          <a:p>
            <a:endParaRPr lang="en-GB" dirty="0"/>
          </a:p>
          <a:p>
            <a:endParaRPr lang="en-GB" dirty="0"/>
          </a:p>
        </p:txBody>
      </p:sp>
      <p:pic>
        <p:nvPicPr>
          <p:cNvPr id="7" name="Picture 6">
            <a:extLst>
              <a:ext uri="{FF2B5EF4-FFF2-40B4-BE49-F238E27FC236}">
                <a16:creationId xmlns:a16="http://schemas.microsoft.com/office/drawing/2014/main" id="{8919015F-23EB-E194-4B33-ACF3866D681F}"/>
              </a:ext>
            </a:extLst>
          </p:cNvPr>
          <p:cNvPicPr>
            <a:picLocks noChangeAspect="1"/>
          </p:cNvPicPr>
          <p:nvPr/>
        </p:nvPicPr>
        <p:blipFill>
          <a:blip r:embed="rId5"/>
          <a:stretch>
            <a:fillRect/>
          </a:stretch>
        </p:blipFill>
        <p:spPr>
          <a:xfrm>
            <a:off x="8953500" y="5307544"/>
            <a:ext cx="2400300" cy="1004356"/>
          </a:xfrm>
          <a:prstGeom prst="rect">
            <a:avLst/>
          </a:prstGeom>
        </p:spPr>
      </p:pic>
    </p:spTree>
    <p:extLst>
      <p:ext uri="{BB962C8B-B14F-4D97-AF65-F5344CB8AC3E}">
        <p14:creationId xmlns:p14="http://schemas.microsoft.com/office/powerpoint/2010/main" val="1746650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B643-1A3E-435E-3C2B-5C36D111E5CE}"/>
              </a:ext>
            </a:extLst>
          </p:cNvPr>
          <p:cNvSpPr>
            <a:spLocks noGrp="1"/>
          </p:cNvSpPr>
          <p:nvPr>
            <p:ph type="title"/>
          </p:nvPr>
        </p:nvSpPr>
        <p:spPr/>
        <p:txBody>
          <a:bodyPr>
            <a:normAutofit/>
          </a:bodyPr>
          <a:lstStyle/>
          <a:p>
            <a:r>
              <a:rPr lang="en-GB" dirty="0"/>
              <a:t>Tyres, lights and exhausts</a:t>
            </a:r>
            <a:br>
              <a:rPr lang="en-GB" dirty="0"/>
            </a:br>
            <a:endParaRPr lang="en-GB" dirty="0"/>
          </a:p>
        </p:txBody>
      </p:sp>
      <p:sp>
        <p:nvSpPr>
          <p:cNvPr id="3" name="Content Placeholder 2">
            <a:extLst>
              <a:ext uri="{FF2B5EF4-FFF2-40B4-BE49-F238E27FC236}">
                <a16:creationId xmlns:a16="http://schemas.microsoft.com/office/drawing/2014/main" id="{2066F05A-3EEE-393B-5D71-2923EDB25089}"/>
              </a:ext>
            </a:extLst>
          </p:cNvPr>
          <p:cNvSpPr>
            <a:spLocks noGrp="1"/>
          </p:cNvSpPr>
          <p:nvPr>
            <p:ph idx="1"/>
          </p:nvPr>
        </p:nvSpPr>
        <p:spPr/>
        <p:txBody>
          <a:bodyPr>
            <a:normAutofit fontScale="85000" lnSpcReduction="20000"/>
          </a:bodyPr>
          <a:lstStyle/>
          <a:p>
            <a:r>
              <a:rPr lang="en-GB" dirty="0"/>
              <a:t>Must be correctly inflated and in good condition</a:t>
            </a:r>
          </a:p>
          <a:p>
            <a:r>
              <a:rPr lang="en-GB" dirty="0"/>
              <a:t>Must be the correct tyres for the vehicle.</a:t>
            </a:r>
          </a:p>
          <a:p>
            <a:r>
              <a:rPr lang="en-GB" dirty="0"/>
              <a:t>Tyres 1.6mm tread over the whole </a:t>
            </a:r>
            <a:r>
              <a:rPr lang="en-GB" b="1" dirty="0"/>
              <a:t>central</a:t>
            </a:r>
            <a:r>
              <a:rPr lang="en-GB" dirty="0"/>
              <a:t> ¾ of the tread.</a:t>
            </a:r>
          </a:p>
          <a:p>
            <a:r>
              <a:rPr lang="en-GB" dirty="0"/>
              <a:t>Cuts larger than 25mm or 10% of section width not allowed.</a:t>
            </a:r>
          </a:p>
          <a:p>
            <a:r>
              <a:rPr lang="en-GB" dirty="0"/>
              <a:t>Exposed cord not allowed.</a:t>
            </a:r>
          </a:p>
          <a:p>
            <a:r>
              <a:rPr lang="en-GB" dirty="0"/>
              <a:t>Lumps, bulges and tears not allowed.</a:t>
            </a:r>
          </a:p>
          <a:p>
            <a:r>
              <a:rPr lang="en-GB" dirty="0"/>
              <a:t>Gage should be used to measure tyre tread depth.</a:t>
            </a:r>
          </a:p>
          <a:p>
            <a:r>
              <a:rPr lang="en-GB" dirty="0"/>
              <a:t>When reporting for areas with no tread term “devoid of tread to be used”.</a:t>
            </a:r>
          </a:p>
          <a:p>
            <a:endParaRPr lang="en-GB" dirty="0"/>
          </a:p>
          <a:p>
            <a:r>
              <a:rPr lang="en-GB" dirty="0">
                <a:hlinkClick r:id="rId2"/>
              </a:rPr>
              <a:t>The Road Vehicles (Construction and Use) Regulations 1986 (legislation.gov.uk)</a:t>
            </a:r>
            <a:endParaRPr lang="en-GB" dirty="0"/>
          </a:p>
          <a:p>
            <a:endParaRPr lang="en-GB" dirty="0"/>
          </a:p>
        </p:txBody>
      </p:sp>
      <p:pic>
        <p:nvPicPr>
          <p:cNvPr id="4" name="Picture 2" descr="What Is A Bald Tyre &amp; Why Are They Dangerous? | Tyre Pressures">
            <a:extLst>
              <a:ext uri="{FF2B5EF4-FFF2-40B4-BE49-F238E27FC236}">
                <a16:creationId xmlns:a16="http://schemas.microsoft.com/office/drawing/2014/main" id="{C15C7692-BBEE-4039-97DC-7850C0DB0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6374" y="279272"/>
            <a:ext cx="2385822" cy="13255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Should I change the tire of my car because of a sidewall damage? - Quora">
            <a:extLst>
              <a:ext uri="{FF2B5EF4-FFF2-40B4-BE49-F238E27FC236}">
                <a16:creationId xmlns:a16="http://schemas.microsoft.com/office/drawing/2014/main" id="{EDA5D445-8B51-1104-4321-877E5FE295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56374" y="2115529"/>
            <a:ext cx="2385822" cy="13255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Tyre Damage: Differences Between ...">
            <a:extLst>
              <a:ext uri="{FF2B5EF4-FFF2-40B4-BE49-F238E27FC236}">
                <a16:creationId xmlns:a16="http://schemas.microsoft.com/office/drawing/2014/main" id="{1FC4579C-3642-D236-BC6C-404592E00A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56374" y="51149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926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AFFA2-2AA2-01FD-7CAB-8B182C80C17E}"/>
              </a:ext>
            </a:extLst>
          </p:cNvPr>
          <p:cNvSpPr>
            <a:spLocks noGrp="1"/>
          </p:cNvSpPr>
          <p:nvPr>
            <p:ph type="title"/>
          </p:nvPr>
        </p:nvSpPr>
        <p:spPr/>
        <p:txBody>
          <a:bodyPr/>
          <a:lstStyle/>
          <a:p>
            <a:r>
              <a:rPr lang="en-GB" dirty="0"/>
              <a:t>Lights,</a:t>
            </a:r>
          </a:p>
        </p:txBody>
      </p:sp>
      <p:sp>
        <p:nvSpPr>
          <p:cNvPr id="3" name="Content Placeholder 2">
            <a:extLst>
              <a:ext uri="{FF2B5EF4-FFF2-40B4-BE49-F238E27FC236}">
                <a16:creationId xmlns:a16="http://schemas.microsoft.com/office/drawing/2014/main" id="{E6EA892D-FD7E-5F4F-1D54-2717A797BF97}"/>
              </a:ext>
            </a:extLst>
          </p:cNvPr>
          <p:cNvSpPr>
            <a:spLocks noGrp="1"/>
          </p:cNvSpPr>
          <p:nvPr>
            <p:ph idx="1"/>
          </p:nvPr>
        </p:nvSpPr>
        <p:spPr>
          <a:xfrm>
            <a:off x="838200" y="1801771"/>
            <a:ext cx="10515600" cy="4351338"/>
          </a:xfrm>
        </p:spPr>
        <p:txBody>
          <a:bodyPr/>
          <a:lstStyle/>
          <a:p>
            <a:r>
              <a:rPr lang="en-GB" dirty="0"/>
              <a:t>All lights should be in good working order.      </a:t>
            </a:r>
          </a:p>
          <a:p>
            <a:pPr marL="0" indent="0">
              <a:buNone/>
            </a:pPr>
            <a:r>
              <a:rPr lang="en-GB" dirty="0"/>
              <a:t>Obligatory lights:</a:t>
            </a:r>
          </a:p>
          <a:p>
            <a:pPr marL="0" indent="0">
              <a:buNone/>
            </a:pPr>
            <a:r>
              <a:rPr lang="en-GB" dirty="0"/>
              <a:t>To the front; side lights, dipped and main beam headlights and direction indicators.</a:t>
            </a:r>
          </a:p>
          <a:p>
            <a:pPr marL="0" indent="0">
              <a:buNone/>
            </a:pPr>
            <a:r>
              <a:rPr lang="en-GB" dirty="0"/>
              <a:t>To the rear; position lights (all four corners), direction indicators, stop lights, fog lights, registration plate lamp, reflector and hazard warning lights.</a:t>
            </a:r>
          </a:p>
        </p:txBody>
      </p:sp>
      <p:pic>
        <p:nvPicPr>
          <p:cNvPr id="5" name="Picture 4">
            <a:extLst>
              <a:ext uri="{FF2B5EF4-FFF2-40B4-BE49-F238E27FC236}">
                <a16:creationId xmlns:a16="http://schemas.microsoft.com/office/drawing/2014/main" id="{1A07AC09-A151-7CB1-3294-C51BA571D110}"/>
              </a:ext>
            </a:extLst>
          </p:cNvPr>
          <p:cNvPicPr>
            <a:picLocks noChangeAspect="1"/>
          </p:cNvPicPr>
          <p:nvPr/>
        </p:nvPicPr>
        <p:blipFill>
          <a:blip r:embed="rId2"/>
          <a:stretch>
            <a:fillRect/>
          </a:stretch>
        </p:blipFill>
        <p:spPr>
          <a:xfrm>
            <a:off x="9430247" y="94621"/>
            <a:ext cx="2241752" cy="1707150"/>
          </a:xfrm>
          <a:prstGeom prst="rect">
            <a:avLst/>
          </a:prstGeom>
        </p:spPr>
      </p:pic>
      <p:pic>
        <p:nvPicPr>
          <p:cNvPr id="7" name="Picture 6">
            <a:extLst>
              <a:ext uri="{FF2B5EF4-FFF2-40B4-BE49-F238E27FC236}">
                <a16:creationId xmlns:a16="http://schemas.microsoft.com/office/drawing/2014/main" id="{B8A2C23A-53F7-47DA-5222-CC8D6F615D8E}"/>
              </a:ext>
            </a:extLst>
          </p:cNvPr>
          <p:cNvPicPr>
            <a:picLocks noChangeAspect="1"/>
          </p:cNvPicPr>
          <p:nvPr/>
        </p:nvPicPr>
        <p:blipFill>
          <a:blip r:embed="rId3"/>
          <a:stretch>
            <a:fillRect/>
          </a:stretch>
        </p:blipFill>
        <p:spPr>
          <a:xfrm>
            <a:off x="8094428" y="4675368"/>
            <a:ext cx="3802946" cy="1900362"/>
          </a:xfrm>
          <a:prstGeom prst="rect">
            <a:avLst/>
          </a:prstGeo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8555D602-2E10-350D-A872-7B435D64B1FD}"/>
                  </a:ext>
                </a:extLst>
              </p14:cNvPr>
              <p14:cNvContentPartPr/>
              <p14:nvPr/>
            </p14:nvContentPartPr>
            <p14:xfrm>
              <a:off x="8001094" y="4428548"/>
              <a:ext cx="3838680" cy="2104560"/>
            </p14:xfrm>
          </p:contentPart>
        </mc:Choice>
        <mc:Fallback xmlns="">
          <p:pic>
            <p:nvPicPr>
              <p:cNvPr id="10" name="Ink 9">
                <a:extLst>
                  <a:ext uri="{FF2B5EF4-FFF2-40B4-BE49-F238E27FC236}">
                    <a16:creationId xmlns:a16="http://schemas.microsoft.com/office/drawing/2014/main" id="{8555D602-2E10-350D-A872-7B435D64B1FD}"/>
                  </a:ext>
                </a:extLst>
              </p:cNvPr>
              <p:cNvPicPr/>
              <p:nvPr/>
            </p:nvPicPr>
            <p:blipFill>
              <a:blip r:embed="rId5"/>
              <a:stretch>
                <a:fillRect/>
              </a:stretch>
            </p:blipFill>
            <p:spPr>
              <a:xfrm>
                <a:off x="7994974" y="4422428"/>
                <a:ext cx="3850920" cy="2116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48D196C9-5BAB-4204-B2A9-BB855DFFB494}"/>
                  </a:ext>
                </a:extLst>
              </p14:cNvPr>
              <p14:cNvContentPartPr/>
              <p14:nvPr/>
            </p14:nvContentPartPr>
            <p14:xfrm>
              <a:off x="8075963" y="4587967"/>
              <a:ext cx="3906360" cy="2115360"/>
            </p14:xfrm>
          </p:contentPart>
        </mc:Choice>
        <mc:Fallback xmlns="">
          <p:pic>
            <p:nvPicPr>
              <p:cNvPr id="13" name="Ink 12">
                <a:extLst>
                  <a:ext uri="{FF2B5EF4-FFF2-40B4-BE49-F238E27FC236}">
                    <a16:creationId xmlns:a16="http://schemas.microsoft.com/office/drawing/2014/main" id="{48D196C9-5BAB-4204-B2A9-BB855DFFB494}"/>
                  </a:ext>
                </a:extLst>
              </p:cNvPr>
              <p:cNvPicPr/>
              <p:nvPr/>
            </p:nvPicPr>
            <p:blipFill>
              <a:blip r:embed="rId7"/>
              <a:stretch>
                <a:fillRect/>
              </a:stretch>
            </p:blipFill>
            <p:spPr>
              <a:xfrm>
                <a:off x="8066963" y="4579327"/>
                <a:ext cx="3924000" cy="2133000"/>
              </a:xfrm>
              <a:prstGeom prst="rect">
                <a:avLst/>
              </a:prstGeom>
            </p:spPr>
          </p:pic>
        </mc:Fallback>
      </mc:AlternateContent>
    </p:spTree>
    <p:extLst>
      <p:ext uri="{BB962C8B-B14F-4D97-AF65-F5344CB8AC3E}">
        <p14:creationId xmlns:p14="http://schemas.microsoft.com/office/powerpoint/2010/main" val="3564935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44B2-F49C-5F28-DFB1-22FCF1463560}"/>
              </a:ext>
            </a:extLst>
          </p:cNvPr>
          <p:cNvSpPr>
            <a:spLocks noGrp="1"/>
          </p:cNvSpPr>
          <p:nvPr>
            <p:ph type="title"/>
          </p:nvPr>
        </p:nvSpPr>
        <p:spPr/>
        <p:txBody>
          <a:bodyPr/>
          <a:lstStyle/>
          <a:p>
            <a:r>
              <a:rPr lang="en-GB" dirty="0"/>
              <a:t>Exhausts</a:t>
            </a:r>
          </a:p>
        </p:txBody>
      </p:sp>
      <p:sp>
        <p:nvSpPr>
          <p:cNvPr id="3" name="Content Placeholder 2">
            <a:extLst>
              <a:ext uri="{FF2B5EF4-FFF2-40B4-BE49-F238E27FC236}">
                <a16:creationId xmlns:a16="http://schemas.microsoft.com/office/drawing/2014/main" id="{DFD8128B-FB45-7AF7-DAFD-AC120EFE5167}"/>
              </a:ext>
            </a:extLst>
          </p:cNvPr>
          <p:cNvSpPr>
            <a:spLocks noGrp="1"/>
          </p:cNvSpPr>
          <p:nvPr>
            <p:ph idx="1"/>
          </p:nvPr>
        </p:nvSpPr>
        <p:spPr/>
        <p:txBody>
          <a:bodyPr>
            <a:normAutofit fontScale="77500" lnSpcReduction="20000"/>
          </a:bodyPr>
          <a:lstStyle/>
          <a:p>
            <a:pPr algn="just"/>
            <a:r>
              <a:rPr lang="en-GB" sz="3800" b="1" i="0" dirty="0">
                <a:solidFill>
                  <a:srgbClr val="1E1E1E"/>
                </a:solidFill>
                <a:effectLst/>
                <a:highlight>
                  <a:srgbClr val="FFFFFF"/>
                </a:highlight>
                <a:latin typeface="arial" panose="020B0604020202020204" pitchFamily="34" charset="0"/>
              </a:rPr>
              <a:t>54.</a:t>
            </a:r>
            <a:r>
              <a:rPr lang="en-GB" sz="3800" b="0" i="0" dirty="0">
                <a:solidFill>
                  <a:srgbClr val="1E1E1E"/>
                </a:solidFill>
                <a:effectLst/>
                <a:highlight>
                  <a:srgbClr val="FFFFFF"/>
                </a:highlight>
                <a:latin typeface="arial" panose="020B0604020202020204" pitchFamily="34" charset="0"/>
              </a:rPr>
              <a:t>—(1) Every vehicle propelled by an internal combustion engine shall be fitted with an exhaust system including a silencer and the exhaust gases from the engine shall not escape into the atmosphere without first passing through the silencer.</a:t>
            </a:r>
          </a:p>
          <a:p>
            <a:pPr algn="just"/>
            <a:r>
              <a:rPr lang="en-GB" sz="3800" b="0" i="0" dirty="0">
                <a:solidFill>
                  <a:srgbClr val="1E1E1E"/>
                </a:solidFill>
                <a:effectLst/>
                <a:highlight>
                  <a:srgbClr val="FFFFFF"/>
                </a:highlight>
                <a:latin typeface="arial" panose="020B0604020202020204" pitchFamily="34" charset="0"/>
              </a:rPr>
              <a:t>(2) Every exhaust system and silencer shall be maintained in good and efficient working order and </a:t>
            </a:r>
            <a:r>
              <a:rPr lang="en-GB" sz="3800" b="1" i="0" dirty="0">
                <a:solidFill>
                  <a:srgbClr val="1E1E1E"/>
                </a:solidFill>
                <a:effectLst/>
                <a:highlight>
                  <a:srgbClr val="FFFFFF"/>
                </a:highlight>
                <a:latin typeface="arial" panose="020B0604020202020204" pitchFamily="34" charset="0"/>
              </a:rPr>
              <a:t>shall not after the date of manufacture be altered </a:t>
            </a:r>
            <a:r>
              <a:rPr lang="en-GB" sz="3800" b="0" i="0" dirty="0">
                <a:solidFill>
                  <a:srgbClr val="1E1E1E"/>
                </a:solidFill>
                <a:effectLst/>
                <a:highlight>
                  <a:srgbClr val="FFFFFF"/>
                </a:highlight>
                <a:latin typeface="arial" panose="020B0604020202020204" pitchFamily="34" charset="0"/>
              </a:rPr>
              <a:t>so as to increase the noise made by the escape of exhaust gases.</a:t>
            </a:r>
          </a:p>
          <a:p>
            <a:pPr algn="just"/>
            <a:endParaRPr lang="en-GB" sz="3800" dirty="0">
              <a:solidFill>
                <a:srgbClr val="1E1E1E"/>
              </a:solidFill>
              <a:highlight>
                <a:srgbClr val="FFFFFF"/>
              </a:highlight>
              <a:latin typeface="arial" panose="020B0604020202020204" pitchFamily="34" charset="0"/>
            </a:endParaRPr>
          </a:p>
          <a:p>
            <a:pPr algn="just"/>
            <a:r>
              <a:rPr lang="en-GB" sz="3800" dirty="0">
                <a:hlinkClick r:id="rId2"/>
              </a:rPr>
              <a:t>The Road Vehicles (Construction and Use) Regulations 1986 (legislation.gov.uk)</a:t>
            </a:r>
            <a:endParaRPr lang="en-GB" sz="3800" b="0" i="0" dirty="0">
              <a:solidFill>
                <a:srgbClr val="1E1E1E"/>
              </a:solidFill>
              <a:effectLst/>
              <a:highlight>
                <a:srgbClr val="FFFFFF"/>
              </a:highlight>
              <a:latin typeface="arial" panose="020B0604020202020204" pitchFamily="34" charset="0"/>
            </a:endParaRPr>
          </a:p>
          <a:p>
            <a:endParaRPr lang="en-GB" dirty="0"/>
          </a:p>
        </p:txBody>
      </p:sp>
    </p:spTree>
    <p:extLst>
      <p:ext uri="{BB962C8B-B14F-4D97-AF65-F5344CB8AC3E}">
        <p14:creationId xmlns:p14="http://schemas.microsoft.com/office/powerpoint/2010/main" val="579145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D287F-1A70-C374-3930-2B13D707E831}"/>
              </a:ext>
            </a:extLst>
          </p:cNvPr>
          <p:cNvSpPr>
            <a:spLocks noGrp="1"/>
          </p:cNvSpPr>
          <p:nvPr>
            <p:ph type="title"/>
          </p:nvPr>
        </p:nvSpPr>
        <p:spPr/>
        <p:txBody>
          <a:bodyPr>
            <a:normAutofit/>
          </a:bodyPr>
          <a:lstStyle/>
          <a:p>
            <a:r>
              <a:rPr lang="en-GB" dirty="0"/>
              <a:t>Using a vehicle in a dangerous condition. </a:t>
            </a:r>
          </a:p>
        </p:txBody>
      </p:sp>
      <p:sp>
        <p:nvSpPr>
          <p:cNvPr id="3" name="Content Placeholder 2">
            <a:extLst>
              <a:ext uri="{FF2B5EF4-FFF2-40B4-BE49-F238E27FC236}">
                <a16:creationId xmlns:a16="http://schemas.microsoft.com/office/drawing/2014/main" id="{64B37527-E774-EACD-D7FB-685E2F1E8CA6}"/>
              </a:ext>
            </a:extLst>
          </p:cNvPr>
          <p:cNvSpPr>
            <a:spLocks noGrp="1"/>
          </p:cNvSpPr>
          <p:nvPr>
            <p:ph idx="1"/>
          </p:nvPr>
        </p:nvSpPr>
        <p:spPr/>
        <p:txBody>
          <a:bodyPr/>
          <a:lstStyle/>
          <a:p>
            <a:r>
              <a:rPr lang="en-GB" dirty="0"/>
              <a:t>Sec 40. Road Traffic Act 1988 and Reg. </a:t>
            </a:r>
          </a:p>
          <a:p>
            <a:r>
              <a:rPr lang="en-GB" dirty="0"/>
              <a:t>If it is a danger due to its…</a:t>
            </a:r>
          </a:p>
          <a:p>
            <a:r>
              <a:rPr lang="en-GB" dirty="0"/>
              <a:t>Condition</a:t>
            </a:r>
          </a:p>
          <a:p>
            <a:r>
              <a:rPr lang="en-GB" dirty="0"/>
              <a:t>Purpose for which it is being used</a:t>
            </a:r>
          </a:p>
          <a:p>
            <a:r>
              <a:rPr lang="en-GB" dirty="0"/>
              <a:t>Number of passengers or manner carried</a:t>
            </a:r>
          </a:p>
          <a:p>
            <a:r>
              <a:rPr lang="en-GB" dirty="0"/>
              <a:t>Weight, position or distribution of load</a:t>
            </a:r>
          </a:p>
        </p:txBody>
      </p:sp>
      <p:pic>
        <p:nvPicPr>
          <p:cNvPr id="4" name="Picture 2" descr="THE DANGERS OF DRIVING AN OVERLOADED VEHICLE">
            <a:extLst>
              <a:ext uri="{FF2B5EF4-FFF2-40B4-BE49-F238E27FC236}">
                <a16:creationId xmlns:a16="http://schemas.microsoft.com/office/drawing/2014/main" id="{2432C5E4-9865-B5EE-2C80-0D74C9FF99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0792" y="2544417"/>
            <a:ext cx="1194021" cy="88458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2" descr="Car rust guide: how to remove and ...">
            <a:extLst>
              <a:ext uri="{FF2B5EF4-FFF2-40B4-BE49-F238E27FC236}">
                <a16:creationId xmlns:a16="http://schemas.microsoft.com/office/drawing/2014/main" id="{E1504210-FD34-5809-6D0D-8F800F302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0792" y="3429001"/>
            <a:ext cx="1194021" cy="100782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DB1D67E-1F73-B0B2-0148-BF585C0EBCC4}"/>
              </a:ext>
            </a:extLst>
          </p:cNvPr>
          <p:cNvPicPr>
            <a:picLocks noChangeAspect="1"/>
          </p:cNvPicPr>
          <p:nvPr/>
        </p:nvPicPr>
        <p:blipFill>
          <a:blip r:embed="rId4"/>
          <a:stretch>
            <a:fillRect/>
          </a:stretch>
        </p:blipFill>
        <p:spPr>
          <a:xfrm>
            <a:off x="10320792" y="4436827"/>
            <a:ext cx="1194021" cy="952074"/>
          </a:xfrm>
          <a:prstGeom prst="rect">
            <a:avLst/>
          </a:prstGeom>
        </p:spPr>
      </p:pic>
      <p:pic>
        <p:nvPicPr>
          <p:cNvPr id="9" name="Picture 8">
            <a:extLst>
              <a:ext uri="{FF2B5EF4-FFF2-40B4-BE49-F238E27FC236}">
                <a16:creationId xmlns:a16="http://schemas.microsoft.com/office/drawing/2014/main" id="{CB474E61-CC33-3FF2-774F-99E169C3C852}"/>
              </a:ext>
            </a:extLst>
          </p:cNvPr>
          <p:cNvPicPr>
            <a:picLocks noChangeAspect="1"/>
          </p:cNvPicPr>
          <p:nvPr/>
        </p:nvPicPr>
        <p:blipFill>
          <a:blip r:embed="rId5"/>
          <a:stretch>
            <a:fillRect/>
          </a:stretch>
        </p:blipFill>
        <p:spPr>
          <a:xfrm>
            <a:off x="9126771" y="2547114"/>
            <a:ext cx="1194021" cy="905281"/>
          </a:xfrm>
          <a:prstGeom prst="rect">
            <a:avLst/>
          </a:prstGeom>
        </p:spPr>
      </p:pic>
      <p:pic>
        <p:nvPicPr>
          <p:cNvPr id="11" name="Picture 10">
            <a:extLst>
              <a:ext uri="{FF2B5EF4-FFF2-40B4-BE49-F238E27FC236}">
                <a16:creationId xmlns:a16="http://schemas.microsoft.com/office/drawing/2014/main" id="{49A8E39E-BB6E-0DFD-A55E-9BFF6B3F1643}"/>
              </a:ext>
            </a:extLst>
          </p:cNvPr>
          <p:cNvPicPr>
            <a:picLocks noChangeAspect="1"/>
          </p:cNvPicPr>
          <p:nvPr/>
        </p:nvPicPr>
        <p:blipFill>
          <a:blip r:embed="rId6"/>
          <a:stretch>
            <a:fillRect/>
          </a:stretch>
        </p:blipFill>
        <p:spPr>
          <a:xfrm>
            <a:off x="9126770" y="3428999"/>
            <a:ext cx="1194022" cy="1007828"/>
          </a:xfrm>
          <a:prstGeom prst="rect">
            <a:avLst/>
          </a:prstGeom>
        </p:spPr>
      </p:pic>
      <p:pic>
        <p:nvPicPr>
          <p:cNvPr id="13" name="Picture 12">
            <a:extLst>
              <a:ext uri="{FF2B5EF4-FFF2-40B4-BE49-F238E27FC236}">
                <a16:creationId xmlns:a16="http://schemas.microsoft.com/office/drawing/2014/main" id="{4BF16669-15F9-44BC-F5DD-4BA3A5153271}"/>
              </a:ext>
            </a:extLst>
          </p:cNvPr>
          <p:cNvPicPr>
            <a:picLocks noChangeAspect="1"/>
          </p:cNvPicPr>
          <p:nvPr/>
        </p:nvPicPr>
        <p:blipFill>
          <a:blip r:embed="rId7"/>
          <a:stretch>
            <a:fillRect/>
          </a:stretch>
        </p:blipFill>
        <p:spPr>
          <a:xfrm>
            <a:off x="9126769" y="4436827"/>
            <a:ext cx="1194021" cy="952074"/>
          </a:xfrm>
          <a:prstGeom prst="rect">
            <a:avLst/>
          </a:prstGeom>
        </p:spPr>
      </p:pic>
    </p:spTree>
    <p:extLst>
      <p:ext uri="{BB962C8B-B14F-4D97-AF65-F5344CB8AC3E}">
        <p14:creationId xmlns:p14="http://schemas.microsoft.com/office/powerpoint/2010/main" val="3168218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9D9BF-9FC9-6E45-3D33-64D41823E885}"/>
              </a:ext>
            </a:extLst>
          </p:cNvPr>
          <p:cNvSpPr>
            <a:spLocks noGrp="1"/>
          </p:cNvSpPr>
          <p:nvPr>
            <p:ph type="title"/>
          </p:nvPr>
        </p:nvSpPr>
        <p:spPr/>
        <p:txBody>
          <a:bodyPr>
            <a:normAutofit fontScale="90000"/>
          </a:bodyPr>
          <a:lstStyle/>
          <a:p>
            <a:br>
              <a:rPr lang="en-GB" dirty="0"/>
            </a:br>
            <a:br>
              <a:rPr lang="en-GB" dirty="0"/>
            </a:br>
            <a:r>
              <a:rPr lang="en-GB" sz="3600" dirty="0"/>
              <a:t>Reg. 100 of the Road Vehicle (Construction and Use) regulations 1986.</a:t>
            </a:r>
            <a:br>
              <a:rPr lang="en-GB" dirty="0"/>
            </a:br>
            <a:br>
              <a:rPr lang="en-GB" dirty="0"/>
            </a:br>
            <a:endParaRPr lang="en-GB" dirty="0"/>
          </a:p>
        </p:txBody>
      </p:sp>
      <p:sp>
        <p:nvSpPr>
          <p:cNvPr id="3" name="Content Placeholder 2">
            <a:extLst>
              <a:ext uri="{FF2B5EF4-FFF2-40B4-BE49-F238E27FC236}">
                <a16:creationId xmlns:a16="http://schemas.microsoft.com/office/drawing/2014/main" id="{D94332AE-E0C3-50FB-CE1B-7FF5AE341384}"/>
              </a:ext>
            </a:extLst>
          </p:cNvPr>
          <p:cNvSpPr>
            <a:spLocks noGrp="1"/>
          </p:cNvSpPr>
          <p:nvPr>
            <p:ph idx="1"/>
          </p:nvPr>
        </p:nvSpPr>
        <p:spPr>
          <a:xfrm>
            <a:off x="838200" y="1857993"/>
            <a:ext cx="10515600" cy="4351338"/>
          </a:xfrm>
        </p:spPr>
        <p:txBody>
          <a:bodyPr/>
          <a:lstStyle/>
          <a:p>
            <a:endParaRPr lang="en-GB" dirty="0"/>
          </a:p>
          <a:p>
            <a:r>
              <a:rPr lang="en-GB" dirty="0"/>
              <a:t>The offence is committed if it is a nuisance and not a danger…..</a:t>
            </a:r>
          </a:p>
          <a:p>
            <a:pPr marL="0" indent="0">
              <a:buNone/>
            </a:pPr>
            <a:endParaRPr lang="en-GB" dirty="0"/>
          </a:p>
          <a:p>
            <a:r>
              <a:rPr lang="en-GB" dirty="0"/>
              <a:t>You would have to </a:t>
            </a:r>
            <a:r>
              <a:rPr lang="en-GB" b="1" dirty="0"/>
              <a:t>prove it is a nuisance </a:t>
            </a:r>
            <a:r>
              <a:rPr lang="en-GB" dirty="0"/>
              <a:t>to members of the public.</a:t>
            </a:r>
          </a:p>
        </p:txBody>
      </p:sp>
      <p:pic>
        <p:nvPicPr>
          <p:cNvPr id="5" name="Picture 4">
            <a:extLst>
              <a:ext uri="{FF2B5EF4-FFF2-40B4-BE49-F238E27FC236}">
                <a16:creationId xmlns:a16="http://schemas.microsoft.com/office/drawing/2014/main" id="{0BB8FE93-7604-518F-66AE-173A4459A275}"/>
              </a:ext>
            </a:extLst>
          </p:cNvPr>
          <p:cNvPicPr>
            <a:picLocks noChangeAspect="1"/>
          </p:cNvPicPr>
          <p:nvPr/>
        </p:nvPicPr>
        <p:blipFill>
          <a:blip r:embed="rId2"/>
          <a:stretch>
            <a:fillRect/>
          </a:stretch>
        </p:blipFill>
        <p:spPr>
          <a:xfrm>
            <a:off x="5026295" y="4732748"/>
            <a:ext cx="2219635" cy="1276476"/>
          </a:xfrm>
          <a:prstGeom prst="rect">
            <a:avLst/>
          </a:prstGeom>
        </p:spPr>
      </p:pic>
      <p:pic>
        <p:nvPicPr>
          <p:cNvPr id="7" name="Picture 6">
            <a:extLst>
              <a:ext uri="{FF2B5EF4-FFF2-40B4-BE49-F238E27FC236}">
                <a16:creationId xmlns:a16="http://schemas.microsoft.com/office/drawing/2014/main" id="{0EFA23EE-1C73-6581-4E03-EAF7AEA675FD}"/>
              </a:ext>
            </a:extLst>
          </p:cNvPr>
          <p:cNvPicPr>
            <a:picLocks noChangeAspect="1"/>
          </p:cNvPicPr>
          <p:nvPr/>
        </p:nvPicPr>
        <p:blipFill>
          <a:blip r:embed="rId3"/>
          <a:stretch>
            <a:fillRect/>
          </a:stretch>
        </p:blipFill>
        <p:spPr>
          <a:xfrm>
            <a:off x="838200" y="4732748"/>
            <a:ext cx="2299862" cy="1276476"/>
          </a:xfrm>
          <a:prstGeom prst="rect">
            <a:avLst/>
          </a:prstGeom>
        </p:spPr>
      </p:pic>
      <p:pic>
        <p:nvPicPr>
          <p:cNvPr id="9" name="Picture 8">
            <a:extLst>
              <a:ext uri="{FF2B5EF4-FFF2-40B4-BE49-F238E27FC236}">
                <a16:creationId xmlns:a16="http://schemas.microsoft.com/office/drawing/2014/main" id="{8D1C0084-757B-91C9-1758-DC2817C84D2F}"/>
              </a:ext>
            </a:extLst>
          </p:cNvPr>
          <p:cNvPicPr>
            <a:picLocks noChangeAspect="1"/>
          </p:cNvPicPr>
          <p:nvPr/>
        </p:nvPicPr>
        <p:blipFill>
          <a:blip r:embed="rId4"/>
          <a:stretch>
            <a:fillRect/>
          </a:stretch>
        </p:blipFill>
        <p:spPr>
          <a:xfrm>
            <a:off x="8915736" y="4742222"/>
            <a:ext cx="2299862" cy="1267002"/>
          </a:xfrm>
          <a:prstGeom prst="rect">
            <a:avLst/>
          </a:prstGeom>
        </p:spPr>
      </p:pic>
    </p:spTree>
    <p:extLst>
      <p:ext uri="{BB962C8B-B14F-4D97-AF65-F5344CB8AC3E}">
        <p14:creationId xmlns:p14="http://schemas.microsoft.com/office/powerpoint/2010/main" val="3303421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E1683-4F4C-EA4C-9295-CDE4DC6C6325}"/>
              </a:ext>
            </a:extLst>
          </p:cNvPr>
          <p:cNvSpPr>
            <a:spLocks noGrp="1"/>
          </p:cNvSpPr>
          <p:nvPr>
            <p:ph type="title"/>
          </p:nvPr>
        </p:nvSpPr>
        <p:spPr/>
        <p:txBody>
          <a:bodyPr>
            <a:normAutofit/>
          </a:bodyPr>
          <a:lstStyle/>
          <a:p>
            <a:r>
              <a:rPr lang="en-GB" sz="4000" dirty="0"/>
              <a:t>S. 59 Police Reform Act 2002 – vehicles used in a manner to cause alarm, distress or annoyance.</a:t>
            </a:r>
          </a:p>
        </p:txBody>
      </p:sp>
      <p:sp>
        <p:nvSpPr>
          <p:cNvPr id="3" name="Content Placeholder 2">
            <a:extLst>
              <a:ext uri="{FF2B5EF4-FFF2-40B4-BE49-F238E27FC236}">
                <a16:creationId xmlns:a16="http://schemas.microsoft.com/office/drawing/2014/main" id="{750A4662-84B3-3E68-8421-2FFEBFCD3205}"/>
              </a:ext>
            </a:extLst>
          </p:cNvPr>
          <p:cNvSpPr>
            <a:spLocks noGrp="1"/>
          </p:cNvSpPr>
          <p:nvPr>
            <p:ph idx="1"/>
          </p:nvPr>
        </p:nvSpPr>
        <p:spPr/>
        <p:txBody>
          <a:bodyPr/>
          <a:lstStyle/>
          <a:p>
            <a:r>
              <a:rPr lang="en-GB" dirty="0"/>
              <a:t>Constable in uniform when..</a:t>
            </a:r>
          </a:p>
          <a:p>
            <a:r>
              <a:rPr lang="en-GB" dirty="0"/>
              <a:t>A Driver contravenes S 3 or 34 RTA 1988 (careless / inconsiderate driving or prohibited off road driving).</a:t>
            </a:r>
          </a:p>
          <a:p>
            <a:r>
              <a:rPr lang="en-GB" dirty="0"/>
              <a:t>Causing, likely to cause alarm distress or annoyance to members of the public.</a:t>
            </a:r>
          </a:p>
          <a:p>
            <a:endParaRPr lang="en-GB" dirty="0"/>
          </a:p>
          <a:p>
            <a:r>
              <a:rPr lang="en-GB" dirty="0"/>
              <a:t>That constable may….</a:t>
            </a:r>
          </a:p>
        </p:txBody>
      </p:sp>
    </p:spTree>
    <p:extLst>
      <p:ext uri="{BB962C8B-B14F-4D97-AF65-F5344CB8AC3E}">
        <p14:creationId xmlns:p14="http://schemas.microsoft.com/office/powerpoint/2010/main" val="29015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5327EA-D9F6-14E0-261D-8E30D582771E}"/>
              </a:ext>
            </a:extLst>
          </p:cNvPr>
          <p:cNvSpPr>
            <a:spLocks noGrp="1"/>
          </p:cNvSpPr>
          <p:nvPr>
            <p:ph idx="1"/>
          </p:nvPr>
        </p:nvSpPr>
        <p:spPr/>
        <p:txBody>
          <a:bodyPr/>
          <a:lstStyle/>
          <a:p>
            <a:r>
              <a:rPr lang="en-GB" dirty="0"/>
              <a:t>Order a vehicle to stop</a:t>
            </a:r>
          </a:p>
          <a:p>
            <a:r>
              <a:rPr lang="en-GB" dirty="0"/>
              <a:t>May seize and remove the vehicle</a:t>
            </a:r>
          </a:p>
          <a:p>
            <a:r>
              <a:rPr lang="en-GB" dirty="0"/>
              <a:t>For purpose of exercising power, enter a premises where vehicle is reasonably believed to be.</a:t>
            </a:r>
          </a:p>
          <a:p>
            <a:r>
              <a:rPr lang="en-GB" dirty="0"/>
              <a:t>Use reasonable force to exercise these power.</a:t>
            </a:r>
          </a:p>
          <a:p>
            <a:r>
              <a:rPr lang="en-GB" dirty="0"/>
              <a:t>Provided he has warned the driver (unless it was not practicable to do so) and that the behaviour continues, or that they have been warned within 12 months by them or another officer.</a:t>
            </a:r>
          </a:p>
          <a:p>
            <a:endParaRPr lang="en-GB" dirty="0"/>
          </a:p>
        </p:txBody>
      </p:sp>
    </p:spTree>
    <p:extLst>
      <p:ext uri="{BB962C8B-B14F-4D97-AF65-F5344CB8AC3E}">
        <p14:creationId xmlns:p14="http://schemas.microsoft.com/office/powerpoint/2010/main" val="3437610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714</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Arial</vt:lpstr>
      <vt:lpstr>Office Theme</vt:lpstr>
      <vt:lpstr>Revision Session</vt:lpstr>
      <vt:lpstr>Seat belts</vt:lpstr>
      <vt:lpstr>Tyres, lights and exhausts </vt:lpstr>
      <vt:lpstr>Lights,</vt:lpstr>
      <vt:lpstr>Exhausts</vt:lpstr>
      <vt:lpstr>Using a vehicle in a dangerous condition. </vt:lpstr>
      <vt:lpstr>  Reg. 100 of the Road Vehicle (Construction and Use) regulations 1986.  </vt:lpstr>
      <vt:lpstr>S. 59 Police Reform Act 2002 – vehicles used in a manner to cause alarm, distress or annoyance.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2024-12-10T12:24:59Z</dcterms:created>
  <dcterms:modified xsi:type="dcterms:W3CDTF">2024-12-10T12:53:21Z</dcterms:modified>
</cp:coreProperties>
</file>