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30"/>
  </p:notesMasterIdLst>
  <p:sldIdLst>
    <p:sldId id="256" r:id="rId2"/>
    <p:sldId id="257" r:id="rId3"/>
    <p:sldId id="779" r:id="rId4"/>
    <p:sldId id="260" r:id="rId5"/>
    <p:sldId id="788" r:id="rId6"/>
    <p:sldId id="770" r:id="rId7"/>
    <p:sldId id="278" r:id="rId8"/>
    <p:sldId id="804" r:id="rId9"/>
    <p:sldId id="807" r:id="rId10"/>
    <p:sldId id="801" r:id="rId11"/>
    <p:sldId id="342" r:id="rId12"/>
    <p:sldId id="353" r:id="rId13"/>
    <p:sldId id="364" r:id="rId14"/>
    <p:sldId id="794" r:id="rId15"/>
    <p:sldId id="793" r:id="rId16"/>
    <p:sldId id="795" r:id="rId17"/>
    <p:sldId id="796" r:id="rId18"/>
    <p:sldId id="797" r:id="rId19"/>
    <p:sldId id="812" r:id="rId20"/>
    <p:sldId id="798" r:id="rId21"/>
    <p:sldId id="811" r:id="rId22"/>
    <p:sldId id="809" r:id="rId23"/>
    <p:sldId id="799" r:id="rId24"/>
    <p:sldId id="813" r:id="rId25"/>
    <p:sldId id="800" r:id="rId26"/>
    <p:sldId id="814" r:id="rId27"/>
    <p:sldId id="815" r:id="rId28"/>
    <p:sldId id="81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0EAA7-D5DC-CE11-21F7-5AA4AB9D95D8}" v="3167" dt="2025-11-25T12:26:11.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9A50EAA7-D5DC-CE11-21F7-5AA4AB9D95D8}"/>
    <pc:docChg chg="addSld delSld modSld sldOrd">
      <pc:chgData name="Zoe Williams" userId="S::z.williams@uwtsd.ac.uk::a851023d-09f5-4bf4-a036-6dfbdc353a14" providerId="AD" clId="Web-{9A50EAA7-D5DC-CE11-21F7-5AA4AB9D95D8}" dt="2025-11-25T12:26:11.863" v="7417" actId="20577"/>
      <pc:docMkLst>
        <pc:docMk/>
      </pc:docMkLst>
      <pc:sldChg chg="modSp modNotes">
        <pc:chgData name="Zoe Williams" userId="S::z.williams@uwtsd.ac.uk::a851023d-09f5-4bf4-a036-6dfbdc353a14" providerId="AD" clId="Web-{9A50EAA7-D5DC-CE11-21F7-5AA4AB9D95D8}" dt="2025-11-25T10:41:09.649" v="859"/>
        <pc:sldMkLst>
          <pc:docMk/>
          <pc:sldMk cId="2699882323" sldId="260"/>
        </pc:sldMkLst>
        <pc:spChg chg="mod">
          <ac:chgData name="Zoe Williams" userId="S::z.williams@uwtsd.ac.uk::a851023d-09f5-4bf4-a036-6dfbdc353a14" providerId="AD" clId="Web-{9A50EAA7-D5DC-CE11-21F7-5AA4AB9D95D8}" dt="2025-11-25T10:35:04.568" v="538" actId="20577"/>
          <ac:spMkLst>
            <pc:docMk/>
            <pc:sldMk cId="2699882323" sldId="260"/>
            <ac:spMk id="3" creationId="{00000000-0000-0000-0000-000000000000}"/>
          </ac:spMkLst>
        </pc:spChg>
      </pc:sldChg>
      <pc:sldChg chg="addSp delSp modSp modNotes">
        <pc:chgData name="Zoe Williams" userId="S::z.williams@uwtsd.ac.uk::a851023d-09f5-4bf4-a036-6dfbdc353a14" providerId="AD" clId="Web-{9A50EAA7-D5DC-CE11-21F7-5AA4AB9D95D8}" dt="2025-11-25T10:55:14.218" v="1869"/>
        <pc:sldMkLst>
          <pc:docMk/>
          <pc:sldMk cId="1243311790" sldId="278"/>
        </pc:sldMkLst>
        <pc:spChg chg="mod">
          <ac:chgData name="Zoe Williams" userId="S::z.williams@uwtsd.ac.uk::a851023d-09f5-4bf4-a036-6dfbdc353a14" providerId="AD" clId="Web-{9A50EAA7-D5DC-CE11-21F7-5AA4AB9D95D8}" dt="2025-11-25T10:52:42.309" v="1734"/>
          <ac:spMkLst>
            <pc:docMk/>
            <pc:sldMk cId="1243311790" sldId="278"/>
            <ac:spMk id="3075" creationId="{00000000-0000-0000-0000-000000000000}"/>
          </ac:spMkLst>
        </pc:spChg>
        <pc:spChg chg="del">
          <ac:chgData name="Zoe Williams" userId="S::z.williams@uwtsd.ac.uk::a851023d-09f5-4bf4-a036-6dfbdc353a14" providerId="AD" clId="Web-{9A50EAA7-D5DC-CE11-21F7-5AA4AB9D95D8}" dt="2025-11-25T10:52:42.309" v="1734"/>
          <ac:spMkLst>
            <pc:docMk/>
            <pc:sldMk cId="1243311790" sldId="278"/>
            <ac:spMk id="3137" creationId="{1E8D93C5-28EB-42D0-86CE-D804955653CC}"/>
          </ac:spMkLst>
        </pc:spChg>
        <pc:spChg chg="del">
          <ac:chgData name="Zoe Williams" userId="S::z.williams@uwtsd.ac.uk::a851023d-09f5-4bf4-a036-6dfbdc353a14" providerId="AD" clId="Web-{9A50EAA7-D5DC-CE11-21F7-5AA4AB9D95D8}" dt="2025-11-25T10:52:42.309" v="1734"/>
          <ac:spMkLst>
            <pc:docMk/>
            <pc:sldMk cId="1243311790" sldId="278"/>
            <ac:spMk id="3154" creationId="{BD94142C-10EE-487C-A327-404FDF358F22}"/>
          </ac:spMkLst>
        </pc:spChg>
        <pc:spChg chg="del">
          <ac:chgData name="Zoe Williams" userId="S::z.williams@uwtsd.ac.uk::a851023d-09f5-4bf4-a036-6dfbdc353a14" providerId="AD" clId="Web-{9A50EAA7-D5DC-CE11-21F7-5AA4AB9D95D8}" dt="2025-11-25T10:52:42.309" v="1734"/>
          <ac:spMkLst>
            <pc:docMk/>
            <pc:sldMk cId="1243311790" sldId="278"/>
            <ac:spMk id="3156" creationId="{5F7FAC2D-7A74-4939-A917-A1A5AF935685}"/>
          </ac:spMkLst>
        </pc:spChg>
        <pc:spChg chg="del">
          <ac:chgData name="Zoe Williams" userId="S::z.williams@uwtsd.ac.uk::a851023d-09f5-4bf4-a036-6dfbdc353a14" providerId="AD" clId="Web-{9A50EAA7-D5DC-CE11-21F7-5AA4AB9D95D8}" dt="2025-11-25T10:52:42.309" v="1734"/>
          <ac:spMkLst>
            <pc:docMk/>
            <pc:sldMk cId="1243311790" sldId="278"/>
            <ac:spMk id="3158" creationId="{BA53A868-C420-4BAE-9244-EC162AF05CFC}"/>
          </ac:spMkLst>
        </pc:spChg>
        <pc:spChg chg="add">
          <ac:chgData name="Zoe Williams" userId="S::z.williams@uwtsd.ac.uk::a851023d-09f5-4bf4-a036-6dfbdc353a14" providerId="AD" clId="Web-{9A50EAA7-D5DC-CE11-21F7-5AA4AB9D95D8}" dt="2025-11-25T10:52:42.309" v="1734"/>
          <ac:spMkLst>
            <pc:docMk/>
            <pc:sldMk cId="1243311790" sldId="278"/>
            <ac:spMk id="3169" creationId="{904DB13E-F722-4ED6-BB00-556651E95281}"/>
          </ac:spMkLst>
        </pc:spChg>
        <pc:spChg chg="add">
          <ac:chgData name="Zoe Williams" userId="S::z.williams@uwtsd.ac.uk::a851023d-09f5-4bf4-a036-6dfbdc353a14" providerId="AD" clId="Web-{9A50EAA7-D5DC-CE11-21F7-5AA4AB9D95D8}" dt="2025-11-25T10:52:42.309" v="1734"/>
          <ac:spMkLst>
            <pc:docMk/>
            <pc:sldMk cId="1243311790" sldId="278"/>
            <ac:spMk id="3173" creationId="{AB1B1E7D-F76D-4744-AF85-239E6998A4C5}"/>
          </ac:spMkLst>
        </pc:spChg>
        <pc:spChg chg="add">
          <ac:chgData name="Zoe Williams" userId="S::z.williams@uwtsd.ac.uk::a851023d-09f5-4bf4-a036-6dfbdc353a14" providerId="AD" clId="Web-{9A50EAA7-D5DC-CE11-21F7-5AA4AB9D95D8}" dt="2025-11-25T10:52:42.309" v="1734"/>
          <ac:spMkLst>
            <pc:docMk/>
            <pc:sldMk cId="1243311790" sldId="278"/>
            <ac:spMk id="3175" creationId="{3BB65211-00DB-45B6-A223-033B2D19CBE8}"/>
          </ac:spMkLst>
        </pc:spChg>
        <pc:spChg chg="add">
          <ac:chgData name="Zoe Williams" userId="S::z.williams@uwtsd.ac.uk::a851023d-09f5-4bf4-a036-6dfbdc353a14" providerId="AD" clId="Web-{9A50EAA7-D5DC-CE11-21F7-5AA4AB9D95D8}" dt="2025-11-25T10:52:42.309" v="1734"/>
          <ac:spMkLst>
            <pc:docMk/>
            <pc:sldMk cId="1243311790" sldId="278"/>
            <ac:spMk id="3182" creationId="{1C3E817E-E139-426E-89E5-9DD346EC7514}"/>
          </ac:spMkLst>
        </pc:spChg>
        <pc:spChg chg="add">
          <ac:chgData name="Zoe Williams" userId="S::z.williams@uwtsd.ac.uk::a851023d-09f5-4bf4-a036-6dfbdc353a14" providerId="AD" clId="Web-{9A50EAA7-D5DC-CE11-21F7-5AA4AB9D95D8}" dt="2025-11-25T10:52:42.309" v="1734"/>
          <ac:spMkLst>
            <pc:docMk/>
            <pc:sldMk cId="1243311790" sldId="278"/>
            <ac:spMk id="3190" creationId="{47751BC8-250F-493B-BDF9-D45BA5991D8A}"/>
          </ac:spMkLst>
        </pc:spChg>
      </pc:sldChg>
      <pc:sldChg chg="modNotes">
        <pc:chgData name="Zoe Williams" userId="S::z.williams@uwtsd.ac.uk::a851023d-09f5-4bf4-a036-6dfbdc353a14" providerId="AD" clId="Web-{9A50EAA7-D5DC-CE11-21F7-5AA4AB9D95D8}" dt="2025-11-25T11:10:25.010" v="2568"/>
        <pc:sldMkLst>
          <pc:docMk/>
          <pc:sldMk cId="3101213396" sldId="353"/>
        </pc:sldMkLst>
      </pc:sldChg>
      <pc:sldChg chg="modNotes">
        <pc:chgData name="Zoe Williams" userId="S::z.williams@uwtsd.ac.uk::a851023d-09f5-4bf4-a036-6dfbdc353a14" providerId="AD" clId="Web-{9A50EAA7-D5DC-CE11-21F7-5AA4AB9D95D8}" dt="2025-11-25T11:21:34.311" v="3017"/>
        <pc:sldMkLst>
          <pc:docMk/>
          <pc:sldMk cId="0" sldId="364"/>
        </pc:sldMkLst>
      </pc:sldChg>
      <pc:sldChg chg="modNotes">
        <pc:chgData name="Zoe Williams" userId="S::z.williams@uwtsd.ac.uk::a851023d-09f5-4bf4-a036-6dfbdc353a14" providerId="AD" clId="Web-{9A50EAA7-D5DC-CE11-21F7-5AA4AB9D95D8}" dt="2025-11-25T10:52:26.121" v="1733"/>
        <pc:sldMkLst>
          <pc:docMk/>
          <pc:sldMk cId="783770998" sldId="770"/>
        </pc:sldMkLst>
      </pc:sldChg>
      <pc:sldChg chg="modSp modNotes">
        <pc:chgData name="Zoe Williams" userId="S::z.williams@uwtsd.ac.uk::a851023d-09f5-4bf4-a036-6dfbdc353a14" providerId="AD" clId="Web-{9A50EAA7-D5DC-CE11-21F7-5AA4AB9D95D8}" dt="2025-11-25T10:34:30.099" v="535"/>
        <pc:sldMkLst>
          <pc:docMk/>
          <pc:sldMk cId="1223497795" sldId="779"/>
        </pc:sldMkLst>
        <pc:spChg chg="mod">
          <ac:chgData name="Zoe Williams" userId="S::z.williams@uwtsd.ac.uk::a851023d-09f5-4bf4-a036-6dfbdc353a14" providerId="AD" clId="Web-{9A50EAA7-D5DC-CE11-21F7-5AA4AB9D95D8}" dt="2025-11-25T10:29:22.625" v="26" actId="20577"/>
          <ac:spMkLst>
            <pc:docMk/>
            <pc:sldMk cId="1223497795" sldId="779"/>
            <ac:spMk id="3" creationId="{AE65748F-B606-BD6F-1EFA-0670E731F548}"/>
          </ac:spMkLst>
        </pc:spChg>
      </pc:sldChg>
      <pc:sldChg chg="modSp modNotes">
        <pc:chgData name="Zoe Williams" userId="S::z.williams@uwtsd.ac.uk::a851023d-09f5-4bf4-a036-6dfbdc353a14" providerId="AD" clId="Web-{9A50EAA7-D5DC-CE11-21F7-5AA4AB9D95D8}" dt="2025-11-25T10:51:12.260" v="1705"/>
        <pc:sldMkLst>
          <pc:docMk/>
          <pc:sldMk cId="666383688" sldId="788"/>
        </pc:sldMkLst>
        <pc:spChg chg="mod">
          <ac:chgData name="Zoe Williams" userId="S::z.williams@uwtsd.ac.uk::a851023d-09f5-4bf4-a036-6dfbdc353a14" providerId="AD" clId="Web-{9A50EAA7-D5DC-CE11-21F7-5AA4AB9D95D8}" dt="2025-11-25T10:41:34.384" v="893" actId="20577"/>
          <ac:spMkLst>
            <pc:docMk/>
            <pc:sldMk cId="666383688" sldId="788"/>
            <ac:spMk id="2" creationId="{A0715598-2435-0B78-53CA-B3F333527039}"/>
          </ac:spMkLst>
        </pc:spChg>
        <pc:spChg chg="mod">
          <ac:chgData name="Zoe Williams" userId="S::z.williams@uwtsd.ac.uk::a851023d-09f5-4bf4-a036-6dfbdc353a14" providerId="AD" clId="Web-{9A50EAA7-D5DC-CE11-21F7-5AA4AB9D95D8}" dt="2025-11-25T10:50:28.025" v="1626" actId="20577"/>
          <ac:spMkLst>
            <pc:docMk/>
            <pc:sldMk cId="666383688" sldId="788"/>
            <ac:spMk id="3" creationId="{AE65748F-B606-BD6F-1EFA-0670E731F548}"/>
          </ac:spMkLst>
        </pc:spChg>
      </pc:sldChg>
      <pc:sldChg chg="modSp">
        <pc:chgData name="Zoe Williams" userId="S::z.williams@uwtsd.ac.uk::a851023d-09f5-4bf4-a036-6dfbdc353a14" providerId="AD" clId="Web-{9A50EAA7-D5DC-CE11-21F7-5AA4AB9D95D8}" dt="2025-11-25T11:42:11.360" v="4500" actId="20577"/>
        <pc:sldMkLst>
          <pc:docMk/>
          <pc:sldMk cId="1594295725" sldId="794"/>
        </pc:sldMkLst>
        <pc:spChg chg="mod">
          <ac:chgData name="Zoe Williams" userId="S::z.williams@uwtsd.ac.uk::a851023d-09f5-4bf4-a036-6dfbdc353a14" providerId="AD" clId="Web-{9A50EAA7-D5DC-CE11-21F7-5AA4AB9D95D8}" dt="2025-11-25T11:42:11.360" v="4500" actId="20577"/>
          <ac:spMkLst>
            <pc:docMk/>
            <pc:sldMk cId="1594295725" sldId="794"/>
            <ac:spMk id="3" creationId="{AE65748F-B606-BD6F-1EFA-0670E731F548}"/>
          </ac:spMkLst>
        </pc:spChg>
      </pc:sldChg>
      <pc:sldChg chg="modNotes">
        <pc:chgData name="Zoe Williams" userId="S::z.williams@uwtsd.ac.uk::a851023d-09f5-4bf4-a036-6dfbdc353a14" providerId="AD" clId="Web-{9A50EAA7-D5DC-CE11-21F7-5AA4AB9D95D8}" dt="2025-11-25T11:49:40.693" v="4810"/>
        <pc:sldMkLst>
          <pc:docMk/>
          <pc:sldMk cId="577338991" sldId="797"/>
        </pc:sldMkLst>
      </pc:sldChg>
      <pc:sldChg chg="modNotes">
        <pc:chgData name="Zoe Williams" userId="S::z.williams@uwtsd.ac.uk::a851023d-09f5-4bf4-a036-6dfbdc353a14" providerId="AD" clId="Web-{9A50EAA7-D5DC-CE11-21F7-5AA4AB9D95D8}" dt="2025-11-25T12:01:22.218" v="5305"/>
        <pc:sldMkLst>
          <pc:docMk/>
          <pc:sldMk cId="73235085" sldId="799"/>
        </pc:sldMkLst>
      </pc:sldChg>
      <pc:sldChg chg="modNotes">
        <pc:chgData name="Zoe Williams" userId="S::z.williams@uwtsd.ac.uk::a851023d-09f5-4bf4-a036-6dfbdc353a14" providerId="AD" clId="Web-{9A50EAA7-D5DC-CE11-21F7-5AA4AB9D95D8}" dt="2025-11-25T11:07:51.976" v="2511"/>
        <pc:sldMkLst>
          <pc:docMk/>
          <pc:sldMk cId="3947588729" sldId="801"/>
        </pc:sldMkLst>
      </pc:sldChg>
      <pc:sldChg chg="modNotes">
        <pc:chgData name="Zoe Williams" userId="S::z.williams@uwtsd.ac.uk::a851023d-09f5-4bf4-a036-6dfbdc353a14" providerId="AD" clId="Web-{9A50EAA7-D5DC-CE11-21F7-5AA4AB9D95D8}" dt="2025-11-25T11:02:30.934" v="2196"/>
        <pc:sldMkLst>
          <pc:docMk/>
          <pc:sldMk cId="2950349866" sldId="804"/>
        </pc:sldMkLst>
      </pc:sldChg>
      <pc:sldChg chg="modNotes">
        <pc:chgData name="Zoe Williams" userId="S::z.williams@uwtsd.ac.uk::a851023d-09f5-4bf4-a036-6dfbdc353a14" providerId="AD" clId="Web-{9A50EAA7-D5DC-CE11-21F7-5AA4AB9D95D8}" dt="2025-11-25T11:04:37.752" v="2325"/>
        <pc:sldMkLst>
          <pc:docMk/>
          <pc:sldMk cId="2272573505" sldId="807"/>
        </pc:sldMkLst>
      </pc:sldChg>
      <pc:sldChg chg="del modNotes">
        <pc:chgData name="Zoe Williams" userId="S::z.williams@uwtsd.ac.uk::a851023d-09f5-4bf4-a036-6dfbdc353a14" providerId="AD" clId="Web-{9A50EAA7-D5DC-CE11-21F7-5AA4AB9D95D8}" dt="2025-11-25T11:43:21.111" v="4535"/>
        <pc:sldMkLst>
          <pc:docMk/>
          <pc:sldMk cId="151670404" sldId="808"/>
        </pc:sldMkLst>
      </pc:sldChg>
      <pc:sldChg chg="addSp modSp add ord replId">
        <pc:chgData name="Zoe Williams" userId="S::z.williams@uwtsd.ac.uk::a851023d-09f5-4bf4-a036-6dfbdc353a14" providerId="AD" clId="Web-{9A50EAA7-D5DC-CE11-21F7-5AA4AB9D95D8}" dt="2025-11-25T10:51:57.324" v="1707"/>
        <pc:sldMkLst>
          <pc:docMk/>
          <pc:sldMk cId="505640171" sldId="810"/>
        </pc:sldMkLst>
        <pc:picChg chg="add mod">
          <ac:chgData name="Zoe Williams" userId="S::z.williams@uwtsd.ac.uk::a851023d-09f5-4bf4-a036-6dfbdc353a14" providerId="AD" clId="Web-{9A50EAA7-D5DC-CE11-21F7-5AA4AB9D95D8}" dt="2025-11-25T10:51:48.152" v="1706"/>
          <ac:picMkLst>
            <pc:docMk/>
            <pc:sldMk cId="505640171" sldId="810"/>
            <ac:picMk id="4" creationId="{1F8D9E1A-BFBF-0BDA-61D1-443E009B0026}"/>
          </ac:picMkLst>
        </pc:picChg>
      </pc:sldChg>
      <pc:sldChg chg="addSp delSp modSp new mod ord modClrScheme chgLayout">
        <pc:chgData name="Zoe Williams" userId="S::z.williams@uwtsd.ac.uk::a851023d-09f5-4bf4-a036-6dfbdc353a14" providerId="AD" clId="Web-{9A50EAA7-D5DC-CE11-21F7-5AA4AB9D95D8}" dt="2025-11-25T11:44:51.300" v="4537"/>
        <pc:sldMkLst>
          <pc:docMk/>
          <pc:sldMk cId="1226846588" sldId="811"/>
        </pc:sldMkLst>
        <pc:spChg chg="del mod ord">
          <ac:chgData name="Zoe Williams" userId="S::z.williams@uwtsd.ac.uk::a851023d-09f5-4bf4-a036-6dfbdc353a14" providerId="AD" clId="Web-{9A50EAA7-D5DC-CE11-21F7-5AA4AB9D95D8}" dt="2025-11-25T11:34:16.511" v="3844"/>
          <ac:spMkLst>
            <pc:docMk/>
            <pc:sldMk cId="1226846588" sldId="811"/>
            <ac:spMk id="2" creationId="{6842C645-67AD-76D4-0E87-D1EDF188BF60}"/>
          </ac:spMkLst>
        </pc:spChg>
        <pc:spChg chg="del mod ord">
          <ac:chgData name="Zoe Williams" userId="S::z.williams@uwtsd.ac.uk::a851023d-09f5-4bf4-a036-6dfbdc353a14" providerId="AD" clId="Web-{9A50EAA7-D5DC-CE11-21F7-5AA4AB9D95D8}" dt="2025-11-25T11:24:11.284" v="3068"/>
          <ac:spMkLst>
            <pc:docMk/>
            <pc:sldMk cId="1226846588" sldId="811"/>
            <ac:spMk id="3" creationId="{8F7F7D07-F049-AC41-6FFB-0957E01D126F}"/>
          </ac:spMkLst>
        </pc:spChg>
        <pc:spChg chg="mod ord">
          <ac:chgData name="Zoe Williams" userId="S::z.williams@uwtsd.ac.uk::a851023d-09f5-4bf4-a036-6dfbdc353a14" providerId="AD" clId="Web-{9A50EAA7-D5DC-CE11-21F7-5AA4AB9D95D8}" dt="2025-11-25T11:40:07.357" v="4446" actId="20577"/>
          <ac:spMkLst>
            <pc:docMk/>
            <pc:sldMk cId="1226846588" sldId="811"/>
            <ac:spMk id="4" creationId="{24C19473-ACB9-825F-DE7A-F340A401583D}"/>
          </ac:spMkLst>
        </pc:spChg>
        <pc:spChg chg="add mod ord">
          <ac:chgData name="Zoe Williams" userId="S::z.williams@uwtsd.ac.uk::a851023d-09f5-4bf4-a036-6dfbdc353a14" providerId="AD" clId="Web-{9A50EAA7-D5DC-CE11-21F7-5AA4AB9D95D8}" dt="2025-11-25T11:40:13.591" v="4447" actId="20577"/>
          <ac:spMkLst>
            <pc:docMk/>
            <pc:sldMk cId="1226846588" sldId="811"/>
            <ac:spMk id="5" creationId="{B8731AC3-E802-3529-0AC2-3CEDB03BB597}"/>
          </ac:spMkLst>
        </pc:spChg>
        <pc:spChg chg="add del mod ord">
          <ac:chgData name="Zoe Williams" userId="S::z.williams@uwtsd.ac.uk::a851023d-09f5-4bf4-a036-6dfbdc353a14" providerId="AD" clId="Web-{9A50EAA7-D5DC-CE11-21F7-5AA4AB9D95D8}" dt="2025-11-25T11:24:40.066" v="3069"/>
          <ac:spMkLst>
            <pc:docMk/>
            <pc:sldMk cId="1226846588" sldId="811"/>
            <ac:spMk id="6" creationId="{1E074435-43D7-3196-56D6-C1F34D0A595F}"/>
          </ac:spMkLst>
        </pc:spChg>
        <pc:spChg chg="add del mod">
          <ac:chgData name="Zoe Williams" userId="S::z.williams@uwtsd.ac.uk::a851023d-09f5-4bf4-a036-6dfbdc353a14" providerId="AD" clId="Web-{9A50EAA7-D5DC-CE11-21F7-5AA4AB9D95D8}" dt="2025-11-25T11:34:25.543" v="3845"/>
          <ac:spMkLst>
            <pc:docMk/>
            <pc:sldMk cId="1226846588" sldId="811"/>
            <ac:spMk id="10" creationId="{5D266416-8E0E-0786-7B82-2919A49E3B5C}"/>
          </ac:spMkLst>
        </pc:spChg>
        <pc:graphicFrameChg chg="add mod ord modGraphic">
          <ac:chgData name="Zoe Williams" userId="S::z.williams@uwtsd.ac.uk::a851023d-09f5-4bf4-a036-6dfbdc353a14" providerId="AD" clId="Web-{9A50EAA7-D5DC-CE11-21F7-5AA4AB9D95D8}" dt="2025-11-25T11:39:57.669" v="4444" actId="1076"/>
          <ac:graphicFrameMkLst>
            <pc:docMk/>
            <pc:sldMk cId="1226846588" sldId="811"/>
            <ac:graphicFrameMk id="7" creationId="{6FEFDA51-021F-8699-F053-C5013F425D09}"/>
          </ac:graphicFrameMkLst>
        </pc:graphicFrameChg>
        <pc:graphicFrameChg chg="add mod ord modGraphic">
          <ac:chgData name="Zoe Williams" userId="S::z.williams@uwtsd.ac.uk::a851023d-09f5-4bf4-a036-6dfbdc353a14" providerId="AD" clId="Web-{9A50EAA7-D5DC-CE11-21F7-5AA4AB9D95D8}" dt="2025-11-25T11:40:01.200" v="4445" actId="1076"/>
          <ac:graphicFrameMkLst>
            <pc:docMk/>
            <pc:sldMk cId="1226846588" sldId="811"/>
            <ac:graphicFrameMk id="8" creationId="{3A6EB57A-0A2E-8283-88C6-0483B4BC14E8}"/>
          </ac:graphicFrameMkLst>
        </pc:graphicFrameChg>
      </pc:sldChg>
      <pc:sldChg chg="modSp add replId modNotes">
        <pc:chgData name="Zoe Williams" userId="S::z.williams@uwtsd.ac.uk::a851023d-09f5-4bf4-a036-6dfbdc353a14" providerId="AD" clId="Web-{9A50EAA7-D5DC-CE11-21F7-5AA4AB9D95D8}" dt="2025-11-25T11:54:51.036" v="5292"/>
        <pc:sldMkLst>
          <pc:docMk/>
          <pc:sldMk cId="4211212937" sldId="812"/>
        </pc:sldMkLst>
        <pc:spChg chg="mod">
          <ac:chgData name="Zoe Williams" userId="S::z.williams@uwtsd.ac.uk::a851023d-09f5-4bf4-a036-6dfbdc353a14" providerId="AD" clId="Web-{9A50EAA7-D5DC-CE11-21F7-5AA4AB9D95D8}" dt="2025-11-25T11:50:00.178" v="4827" actId="20577"/>
          <ac:spMkLst>
            <pc:docMk/>
            <pc:sldMk cId="4211212937" sldId="812"/>
            <ac:spMk id="2" creationId="{756CD570-CD62-FDDF-D2E4-928ADBC737E3}"/>
          </ac:spMkLst>
        </pc:spChg>
        <pc:spChg chg="mod">
          <ac:chgData name="Zoe Williams" userId="S::z.williams@uwtsd.ac.uk::a851023d-09f5-4bf4-a036-6dfbdc353a14" providerId="AD" clId="Web-{9A50EAA7-D5DC-CE11-21F7-5AA4AB9D95D8}" dt="2025-11-25T11:53:16.375" v="5166" actId="20577"/>
          <ac:spMkLst>
            <pc:docMk/>
            <pc:sldMk cId="4211212937" sldId="812"/>
            <ac:spMk id="3" creationId="{CD177BAB-A29F-A4AB-676A-F95DD5BEE933}"/>
          </ac:spMkLst>
        </pc:spChg>
      </pc:sldChg>
      <pc:sldChg chg="modSp add replId modNotes">
        <pc:chgData name="Zoe Williams" userId="S::z.williams@uwtsd.ac.uk::a851023d-09f5-4bf4-a036-6dfbdc353a14" providerId="AD" clId="Web-{9A50EAA7-D5DC-CE11-21F7-5AA4AB9D95D8}" dt="2025-11-25T12:05:31.689" v="5646" actId="20577"/>
        <pc:sldMkLst>
          <pc:docMk/>
          <pc:sldMk cId="3574833125" sldId="813"/>
        </pc:sldMkLst>
        <pc:spChg chg="mod">
          <ac:chgData name="Zoe Williams" userId="S::z.williams@uwtsd.ac.uk::a851023d-09f5-4bf4-a036-6dfbdc353a14" providerId="AD" clId="Web-{9A50EAA7-D5DC-CE11-21F7-5AA4AB9D95D8}" dt="2025-11-25T12:01:44.233" v="5322" actId="20577"/>
          <ac:spMkLst>
            <pc:docMk/>
            <pc:sldMk cId="3574833125" sldId="813"/>
            <ac:spMk id="2" creationId="{98E6A72D-C897-B02B-5452-4EEFD2583CBD}"/>
          </ac:spMkLst>
        </pc:spChg>
        <pc:spChg chg="mod">
          <ac:chgData name="Zoe Williams" userId="S::z.williams@uwtsd.ac.uk::a851023d-09f5-4bf4-a036-6dfbdc353a14" providerId="AD" clId="Web-{9A50EAA7-D5DC-CE11-21F7-5AA4AB9D95D8}" dt="2025-11-25T12:05:31.689" v="5646" actId="20577"/>
          <ac:spMkLst>
            <pc:docMk/>
            <pc:sldMk cId="3574833125" sldId="813"/>
            <ac:spMk id="3" creationId="{BB982B1A-88A7-F64D-42A7-A769560A63E0}"/>
          </ac:spMkLst>
        </pc:spChg>
      </pc:sldChg>
      <pc:sldChg chg="modSp add replId modNotes">
        <pc:chgData name="Zoe Williams" userId="S::z.williams@uwtsd.ac.uk::a851023d-09f5-4bf4-a036-6dfbdc353a14" providerId="AD" clId="Web-{9A50EAA7-D5DC-CE11-21F7-5AA4AB9D95D8}" dt="2025-11-25T12:17:45.666" v="6688" actId="20577"/>
        <pc:sldMkLst>
          <pc:docMk/>
          <pc:sldMk cId="1976140973" sldId="814"/>
        </pc:sldMkLst>
        <pc:spChg chg="mod">
          <ac:chgData name="Zoe Williams" userId="S::z.williams@uwtsd.ac.uk::a851023d-09f5-4bf4-a036-6dfbdc353a14" providerId="AD" clId="Web-{9A50EAA7-D5DC-CE11-21F7-5AA4AB9D95D8}" dt="2025-11-25T12:07:24.253" v="5669" actId="20577"/>
          <ac:spMkLst>
            <pc:docMk/>
            <pc:sldMk cId="1976140973" sldId="814"/>
            <ac:spMk id="2" creationId="{8B7D676C-6ADB-8BB9-97B7-4C045B9CFB6D}"/>
          </ac:spMkLst>
        </pc:spChg>
        <pc:spChg chg="mod">
          <ac:chgData name="Zoe Williams" userId="S::z.williams@uwtsd.ac.uk::a851023d-09f5-4bf4-a036-6dfbdc353a14" providerId="AD" clId="Web-{9A50EAA7-D5DC-CE11-21F7-5AA4AB9D95D8}" dt="2025-11-25T12:17:45.666" v="6688" actId="20577"/>
          <ac:spMkLst>
            <pc:docMk/>
            <pc:sldMk cId="1976140973" sldId="814"/>
            <ac:spMk id="3" creationId="{AB11D77D-F97C-B404-1A70-5F2AEB21E7E9}"/>
          </ac:spMkLst>
        </pc:spChg>
      </pc:sldChg>
      <pc:sldChg chg="modSp add replId modNotes">
        <pc:chgData name="Zoe Williams" userId="S::z.williams@uwtsd.ac.uk::a851023d-09f5-4bf4-a036-6dfbdc353a14" providerId="AD" clId="Web-{9A50EAA7-D5DC-CE11-21F7-5AA4AB9D95D8}" dt="2025-11-25T12:26:11.863" v="7417" actId="20577"/>
        <pc:sldMkLst>
          <pc:docMk/>
          <pc:sldMk cId="98630731" sldId="815"/>
        </pc:sldMkLst>
        <pc:spChg chg="mod">
          <ac:chgData name="Zoe Williams" userId="S::z.williams@uwtsd.ac.uk::a851023d-09f5-4bf4-a036-6dfbdc353a14" providerId="AD" clId="Web-{9A50EAA7-D5DC-CE11-21F7-5AA4AB9D95D8}" dt="2025-11-25T12:17:59.620" v="6697" actId="20577"/>
          <ac:spMkLst>
            <pc:docMk/>
            <pc:sldMk cId="98630731" sldId="815"/>
            <ac:spMk id="2" creationId="{47AB20C2-0D5F-38D2-A593-87D1394D1FBA}"/>
          </ac:spMkLst>
        </pc:spChg>
        <pc:spChg chg="mod">
          <ac:chgData name="Zoe Williams" userId="S::z.williams@uwtsd.ac.uk::a851023d-09f5-4bf4-a036-6dfbdc353a14" providerId="AD" clId="Web-{9A50EAA7-D5DC-CE11-21F7-5AA4AB9D95D8}" dt="2025-11-25T12:26:11.863" v="7417" actId="20577"/>
          <ac:spMkLst>
            <pc:docMk/>
            <pc:sldMk cId="98630731" sldId="815"/>
            <ac:spMk id="3" creationId="{E0CDE8D5-B688-1825-89F8-48E8BBC83094}"/>
          </ac:spMkLst>
        </pc:spChg>
      </pc:sldChg>
    </pc:docChg>
  </pc:docChgLst>
  <pc:docChgLst>
    <pc:chgData clId="Web-{278BE043-980A-A299-2BE5-138C6C6AA634}"/>
    <pc:docChg chg="modSld">
      <pc:chgData name="" userId="" providerId="" clId="Web-{278BE043-980A-A299-2BE5-138C6C6AA634}" dt="2025-11-18T14:15:51.958" v="5" actId="20577"/>
      <pc:docMkLst>
        <pc:docMk/>
      </pc:docMkLst>
      <pc:sldChg chg="modSp">
        <pc:chgData name="" userId="" providerId="" clId="Web-{278BE043-980A-A299-2BE5-138C6C6AA634}" dt="2025-11-18T14:15:51.958" v="5" actId="20577"/>
        <pc:sldMkLst>
          <pc:docMk/>
          <pc:sldMk cId="1836837591" sldId="256"/>
        </pc:sldMkLst>
        <pc:spChg chg="mod">
          <ac:chgData name="" userId="" providerId="" clId="Web-{278BE043-980A-A299-2BE5-138C6C6AA634}" dt="2025-11-18T14:15:51.958" v="5" actId="20577"/>
          <ac:spMkLst>
            <pc:docMk/>
            <pc:sldMk cId="1836837591" sldId="256"/>
            <ac:spMk id="3" creationId="{7F3BE401-C149-4472-9815-F2D1AD08E73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(Blythe and Martin, 2019, p.101)</a:t>
            </a:r>
          </a:p>
          <a:p>
            <a:endParaRPr lang="en-US">
              <a:ea typeface="Calibri"/>
              <a:cs typeface="Calibri"/>
            </a:endParaRPr>
          </a:p>
          <a:p>
            <a:r>
              <a:rPr lang="en-US">
                <a:ea typeface="Calibri"/>
                <a:cs typeface="Calibri"/>
              </a:rPr>
              <a:t>Analysis can also include environmental, government activities and economical shifts.</a:t>
            </a:r>
          </a:p>
          <a:p>
            <a:endParaRPr lang="en-US">
              <a:ea typeface="Calibri"/>
              <a:cs typeface="Calibri"/>
            </a:endParaRPr>
          </a:p>
          <a:p>
            <a:r>
              <a:rPr lang="en-US">
                <a:ea typeface="Calibri"/>
                <a:cs typeface="Calibri"/>
              </a:rPr>
              <a:t>The ability to measure marketing performance has a significant impact on the company's performance, stock market valuation and status of marketing within the company (O'Sullivan &amp; Abela, 2007)</a:t>
            </a:r>
          </a:p>
          <a:p>
            <a:endParaRPr lang="en-US">
              <a:ea typeface="Calibri"/>
              <a:cs typeface="Calibri"/>
            </a:endParaRPr>
          </a:p>
          <a:p>
            <a:r>
              <a:rPr lang="en-US">
                <a:ea typeface="Calibri"/>
                <a:cs typeface="Calibri"/>
              </a:rPr>
              <a:t>Marketing also needs to ensure that their brand awareness is growing as a result of their marketing activity or that there is a quantifiable ROI on marketing investment. (Wedgewood 2017)</a:t>
            </a:r>
          </a:p>
          <a:p>
            <a:endParaRPr lang="en-US">
              <a:ea typeface="Calibri"/>
              <a:cs typeface="Calibri"/>
            </a:endParaRPr>
          </a:p>
          <a:p>
            <a:r>
              <a:rPr lang="en-US">
                <a:ea typeface="Calibri"/>
                <a:cs typeface="Calibri"/>
              </a:rPr>
              <a:t>Digital marketing is now the main focus, preferred activity for many company's, measurement has become even more important and ROI is a crucial measure to identify any digital strategy success.</a:t>
            </a:r>
          </a:p>
        </p:txBody>
      </p:sp>
      <p:sp>
        <p:nvSpPr>
          <p:cNvPr id="4" name="Slide Number Placeholder 3"/>
          <p:cNvSpPr>
            <a:spLocks noGrp="1"/>
          </p:cNvSpPr>
          <p:nvPr>
            <p:ph type="sldNum" sz="quarter" idx="5"/>
          </p:nvPr>
        </p:nvSpPr>
        <p:spPr/>
        <p:txBody>
          <a:bodyPr/>
          <a:lstStyle/>
          <a:p>
            <a:fld id="{05A5AA75-38C3-4CD8-A0CC-2519A0D456E8}" type="slidenum">
              <a:rPr lang="en-GB" smtClean="0"/>
              <a:t>3</a:t>
            </a:fld>
            <a:endParaRPr lang="en-GB"/>
          </a:p>
        </p:txBody>
      </p:sp>
    </p:spTree>
    <p:extLst>
      <p:ext uri="{BB962C8B-B14F-4D97-AF65-F5344CB8AC3E}">
        <p14:creationId xmlns:p14="http://schemas.microsoft.com/office/powerpoint/2010/main" val="1116405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(Blythe and Martin, 2019, p.101)</a:t>
            </a:r>
            <a:endParaRPr lang="en-US">
              <a:ea typeface="Calibri" panose="020F0502020204030204"/>
              <a:cs typeface="Calibri" panose="020F0502020204030204"/>
            </a:endParaRPr>
          </a:p>
          <a:p>
            <a:endParaRPr lang="en-GB">
              <a:ea typeface="Calibri"/>
              <a:cs typeface="Calibri"/>
            </a:endParaRPr>
          </a:p>
          <a:p>
            <a:r>
              <a:rPr lang="en-GB">
                <a:ea typeface="Calibri"/>
                <a:cs typeface="Calibri"/>
              </a:rPr>
              <a:t>First thing to consider when looking to do research is whether the information you gain will be worth more than the cost of collecting it. Market research can be expensive and considerable investment in terms of money and time. In some cases it is cheaper to go ahead with the project without research but is that wise? Vast majority of new products fail and this is usually due to consumers believing the product is not worth the money. Good market research will reduce the risk of this happening,</a:t>
            </a:r>
          </a:p>
        </p:txBody>
      </p:sp>
      <p:sp>
        <p:nvSpPr>
          <p:cNvPr id="4" name="Slide Number Placeholder 3"/>
          <p:cNvSpPr>
            <a:spLocks noGrp="1"/>
          </p:cNvSpPr>
          <p:nvPr>
            <p:ph type="sldNum" sz="quarter" idx="10"/>
          </p:nvPr>
        </p:nvSpPr>
        <p:spPr/>
        <p:txBody>
          <a:bodyPr/>
          <a:lstStyle/>
          <a:p>
            <a:fld id="{AFAA1B0F-C148-470D-8D1E-499114E1489E}" type="slidenum">
              <a:rPr lang="en-GB" smtClean="0"/>
              <a:t>4</a:t>
            </a:fld>
            <a:endParaRPr lang="en-GB"/>
          </a:p>
        </p:txBody>
      </p:sp>
    </p:spTree>
    <p:extLst>
      <p:ext uri="{BB962C8B-B14F-4D97-AF65-F5344CB8AC3E}">
        <p14:creationId xmlns:p14="http://schemas.microsoft.com/office/powerpoint/2010/main" val="597069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(Blythe and Martin, 2019, p.102)</a:t>
            </a:r>
          </a:p>
          <a:p>
            <a:endParaRPr lang="en-US">
              <a:ea typeface="Calibri"/>
              <a:cs typeface="Calibri"/>
            </a:endParaRPr>
          </a:p>
          <a:p>
            <a:pPr marL="171450" indent="-171450">
              <a:spcBef>
                <a:spcPts val="900"/>
              </a:spcBef>
              <a:buFont typeface="Arial"/>
              <a:buChar char="•"/>
            </a:pPr>
            <a:r>
              <a:rPr lang="en-GB"/>
              <a:t>Customer research – info about where customers live, how they spend their time, their motivations, what they spend their money on, their spending power, trends in market.</a:t>
            </a:r>
            <a:endParaRPr lang="en-US"/>
          </a:p>
          <a:p>
            <a:pPr marL="171450" indent="-171450">
              <a:spcBef>
                <a:spcPts val="900"/>
              </a:spcBef>
              <a:buFont typeface="Arial"/>
              <a:buChar char="•"/>
            </a:pPr>
            <a:r>
              <a:rPr lang="en-GB"/>
              <a:t>Promotion research – information about suitability of the approach used in reaching a target audience. Also can be used for determining what media should be used.</a:t>
            </a:r>
            <a:endParaRPr lang="en-US"/>
          </a:p>
          <a:p>
            <a:pPr marL="171450" indent="-171450">
              <a:spcBef>
                <a:spcPts val="900"/>
              </a:spcBef>
              <a:buFont typeface="Arial"/>
              <a:buChar char="•"/>
            </a:pPr>
            <a:r>
              <a:rPr lang="en-GB"/>
              <a:t>Product research – used to refine the design of an existing product to produced an improved one</a:t>
            </a:r>
            <a:endParaRPr lang="en-US"/>
          </a:p>
          <a:p>
            <a:pPr marL="171450" indent="-171450">
              <a:spcBef>
                <a:spcPts val="900"/>
              </a:spcBef>
              <a:buFont typeface="Arial"/>
              <a:buChar char="•"/>
            </a:pPr>
            <a:r>
              <a:rPr lang="en-GB"/>
              <a:t>Distribution research – often overlaps with consumer research</a:t>
            </a:r>
            <a:endParaRPr lang="en-US"/>
          </a:p>
          <a:p>
            <a:pPr marL="171450" indent="-171450">
              <a:spcBef>
                <a:spcPts val="900"/>
              </a:spcBef>
              <a:buFont typeface="Arial"/>
              <a:buChar char="•"/>
            </a:pPr>
            <a:r>
              <a:rPr lang="en-GB"/>
              <a:t>Sales research – techniques used are effective, training of salesforce and ensuring motivation</a:t>
            </a:r>
            <a:endParaRPr lang="en-GB">
              <a:ea typeface="Calibri"/>
              <a:cs typeface="Calibri"/>
            </a:endParaRPr>
          </a:p>
          <a:p>
            <a:pPr marL="171450" indent="-171450">
              <a:spcBef>
                <a:spcPts val="900"/>
              </a:spcBef>
              <a:buFont typeface="Arial"/>
              <a:buChar char="•"/>
            </a:pPr>
            <a:r>
              <a:rPr lang="en-GB"/>
              <a:t>Marketing Environment research – ensure the firm can anticipate environmental change and develop responses in advance</a:t>
            </a:r>
            <a:endParaRPr lang="en-US"/>
          </a:p>
        </p:txBody>
      </p:sp>
      <p:sp>
        <p:nvSpPr>
          <p:cNvPr id="4" name="Slide Number Placeholder 3"/>
          <p:cNvSpPr>
            <a:spLocks noGrp="1"/>
          </p:cNvSpPr>
          <p:nvPr>
            <p:ph type="sldNum" sz="quarter" idx="5"/>
          </p:nvPr>
        </p:nvSpPr>
        <p:spPr/>
        <p:txBody>
          <a:bodyPr/>
          <a:lstStyle/>
          <a:p>
            <a:fld id="{05A5AA75-38C3-4CD8-A0CC-2519A0D456E8}" type="slidenum">
              <a:rPr lang="en-GB" smtClean="0"/>
              <a:t>5</a:t>
            </a:fld>
            <a:endParaRPr lang="en-GB"/>
          </a:p>
        </p:txBody>
      </p:sp>
    </p:spTree>
    <p:extLst>
      <p:ext uri="{BB962C8B-B14F-4D97-AF65-F5344CB8AC3E}">
        <p14:creationId xmlns:p14="http://schemas.microsoft.com/office/powerpoint/2010/main" val="2166877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answers in to teams chat</a:t>
            </a:r>
          </a:p>
        </p:txBody>
      </p:sp>
      <p:sp>
        <p:nvSpPr>
          <p:cNvPr id="4" name="Slide Number Placeholder 3"/>
          <p:cNvSpPr>
            <a:spLocks noGrp="1"/>
          </p:cNvSpPr>
          <p:nvPr>
            <p:ph type="sldNum" sz="quarter" idx="5"/>
          </p:nvPr>
        </p:nvSpPr>
        <p:spPr/>
        <p:txBody>
          <a:bodyPr/>
          <a:lstStyle/>
          <a:p>
            <a:fld id="{05A5AA75-38C3-4CD8-A0CC-2519A0D456E8}" type="slidenum">
              <a:rPr lang="en-GB" smtClean="0"/>
              <a:t>6</a:t>
            </a:fld>
            <a:endParaRPr lang="en-GB"/>
          </a:p>
        </p:txBody>
      </p:sp>
    </p:spTree>
    <p:extLst>
      <p:ext uri="{BB962C8B-B14F-4D97-AF65-F5344CB8AC3E}">
        <p14:creationId xmlns:p14="http://schemas.microsoft.com/office/powerpoint/2010/main" val="3460084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(Blythe and Martin, 2019, p.103)</a:t>
            </a:r>
          </a:p>
          <a:p>
            <a:endParaRPr lang="en-US">
              <a:ea typeface="Calibri"/>
              <a:cs typeface="Calibri"/>
            </a:endParaRPr>
          </a:p>
          <a:p>
            <a:r>
              <a:rPr lang="en-US">
                <a:ea typeface="Calibri"/>
                <a:cs typeface="Calibri"/>
              </a:rPr>
              <a:t>Purpose of research is to collect data and process it into useable information that can be used to make management decisions. First stage is to define the problem and set objectives.</a:t>
            </a:r>
          </a:p>
        </p:txBody>
      </p:sp>
      <p:sp>
        <p:nvSpPr>
          <p:cNvPr id="4" name="Slide Number Placeholder 3"/>
          <p:cNvSpPr>
            <a:spLocks noGrp="1"/>
          </p:cNvSpPr>
          <p:nvPr>
            <p:ph type="sldNum" sz="quarter" idx="10"/>
          </p:nvPr>
        </p:nvSpPr>
        <p:spPr/>
        <p:txBody>
          <a:bodyPr/>
          <a:lstStyle/>
          <a:p>
            <a:fld id="{0F3AA2FD-A1D4-47A7-8786-7A08819C5766}" type="slidenum">
              <a:rPr lang="en-GB" smtClean="0"/>
              <a:pPr/>
              <a:t>7</a:t>
            </a:fld>
            <a:endParaRPr lang="en-GB"/>
          </a:p>
        </p:txBody>
      </p:sp>
    </p:spTree>
    <p:extLst>
      <p:ext uri="{BB962C8B-B14F-4D97-AF65-F5344CB8AC3E}">
        <p14:creationId xmlns:p14="http://schemas.microsoft.com/office/powerpoint/2010/main" val="1593469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(Blythe and Martin, 2019, p.109)</a:t>
            </a:r>
          </a:p>
          <a:p>
            <a:endParaRPr lang="en-US">
              <a:ea typeface="Calibri"/>
              <a:cs typeface="Calibri"/>
            </a:endParaRPr>
          </a:p>
          <a:p>
            <a:r>
              <a:rPr lang="en-US">
                <a:ea typeface="Calibri"/>
                <a:cs typeface="Calibri"/>
              </a:rPr>
              <a:t>Sampling is choosing who to ask. It is important to ask enough of the right type of people to ensure that the data collected is reasonably representative of the market as a whole. Some sampling can be small, 100 people, this means sampling error will be multiplied many times when the analysis takes place. Generally, the bigger the sample the less likely that there will be a </a:t>
            </a:r>
            <a:r>
              <a:rPr lang="en-US" b="1">
                <a:ea typeface="Calibri"/>
                <a:cs typeface="Calibri"/>
              </a:rPr>
              <a:t>sampling bias.</a:t>
            </a:r>
          </a:p>
          <a:p>
            <a:r>
              <a:rPr lang="en-US" b="1">
                <a:ea typeface="Calibri"/>
                <a:cs typeface="Calibri"/>
              </a:rPr>
              <a:t>Sampling frame – </a:t>
            </a:r>
            <a:r>
              <a:rPr lang="en-US">
                <a:ea typeface="Calibri"/>
                <a:cs typeface="Calibri"/>
              </a:rPr>
              <a:t>list of possible respondents from whom the researcher wants to draw a sample</a:t>
            </a:r>
          </a:p>
        </p:txBody>
      </p:sp>
      <p:sp>
        <p:nvSpPr>
          <p:cNvPr id="4" name="Slide Number Placeholder 3"/>
          <p:cNvSpPr>
            <a:spLocks noGrp="1"/>
          </p:cNvSpPr>
          <p:nvPr>
            <p:ph type="sldNum" sz="quarter" idx="5"/>
          </p:nvPr>
        </p:nvSpPr>
        <p:spPr/>
        <p:txBody>
          <a:bodyPr/>
          <a:lstStyle/>
          <a:p>
            <a:fld id="{05A5AA75-38C3-4CD8-A0CC-2519A0D456E8}" type="slidenum">
              <a:rPr lang="en-GB" smtClean="0"/>
              <a:t>8</a:t>
            </a:fld>
            <a:endParaRPr lang="en-GB"/>
          </a:p>
        </p:txBody>
      </p:sp>
    </p:spTree>
    <p:extLst>
      <p:ext uri="{BB962C8B-B14F-4D97-AF65-F5344CB8AC3E}">
        <p14:creationId xmlns:p14="http://schemas.microsoft.com/office/powerpoint/2010/main" val="1195534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(Blythe and Martin, 2019, p.103)</a:t>
            </a:r>
          </a:p>
          <a:p>
            <a:endParaRPr lang="en-US">
              <a:ea typeface="Calibri"/>
              <a:cs typeface="Calibri"/>
            </a:endParaRPr>
          </a:p>
          <a:p>
            <a:r>
              <a:rPr lang="en-US">
                <a:ea typeface="Calibri"/>
                <a:cs typeface="Calibri"/>
              </a:rPr>
              <a:t>After setting objectives, process of collecting data begins. Can be either Primary or secondary research. Secondary in effect is second hand data.</a:t>
            </a:r>
          </a:p>
        </p:txBody>
      </p:sp>
      <p:sp>
        <p:nvSpPr>
          <p:cNvPr id="4" name="Slide Number Placeholder 3"/>
          <p:cNvSpPr>
            <a:spLocks noGrp="1"/>
          </p:cNvSpPr>
          <p:nvPr>
            <p:ph type="sldNum" sz="quarter" idx="5"/>
          </p:nvPr>
        </p:nvSpPr>
        <p:spPr/>
        <p:txBody>
          <a:bodyPr/>
          <a:lstStyle/>
          <a:p>
            <a:fld id="{05A5AA75-38C3-4CD8-A0CC-2519A0D456E8}" type="slidenum">
              <a:rPr lang="en-GB" smtClean="0"/>
              <a:t>9</a:t>
            </a:fld>
            <a:endParaRPr lang="en-GB"/>
          </a:p>
        </p:txBody>
      </p:sp>
    </p:spTree>
    <p:extLst>
      <p:ext uri="{BB962C8B-B14F-4D97-AF65-F5344CB8AC3E}">
        <p14:creationId xmlns:p14="http://schemas.microsoft.com/office/powerpoint/2010/main" val="3589209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(Blythe and Martin, 2019, p.104)</a:t>
            </a:r>
          </a:p>
          <a:p>
            <a:endParaRPr lang="en-US">
              <a:ea typeface="Calibri"/>
              <a:cs typeface="Calibri"/>
            </a:endParaRPr>
          </a:p>
          <a:p>
            <a:r>
              <a:rPr lang="en-US">
                <a:ea typeface="Calibri"/>
                <a:cs typeface="Calibri"/>
              </a:rPr>
              <a:t>Secondary data will not tell researchers everything they need to know.  It can also be out of date and researcher to be confident of its accuracy as it is often published without giving details of methods used in its collection unless government sources etc.</a:t>
            </a:r>
          </a:p>
        </p:txBody>
      </p:sp>
      <p:sp>
        <p:nvSpPr>
          <p:cNvPr id="4" name="Slide Number Placeholder 3"/>
          <p:cNvSpPr>
            <a:spLocks noGrp="1"/>
          </p:cNvSpPr>
          <p:nvPr>
            <p:ph type="sldNum" sz="quarter" idx="5"/>
          </p:nvPr>
        </p:nvSpPr>
        <p:spPr/>
        <p:txBody>
          <a:bodyPr/>
          <a:lstStyle/>
          <a:p>
            <a:fld id="{05A5AA75-38C3-4CD8-A0CC-2519A0D456E8}" type="slidenum">
              <a:rPr lang="en-GB" smtClean="0"/>
              <a:t>10</a:t>
            </a:fld>
            <a:endParaRPr lang="en-GB"/>
          </a:p>
        </p:txBody>
      </p:sp>
    </p:spTree>
    <p:extLst>
      <p:ext uri="{BB962C8B-B14F-4D97-AF65-F5344CB8AC3E}">
        <p14:creationId xmlns:p14="http://schemas.microsoft.com/office/powerpoint/2010/main" val="3929395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Methodology of research will depend on what the researchers are hoping to discover.</a:t>
            </a:r>
          </a:p>
        </p:txBody>
      </p:sp>
      <p:sp>
        <p:nvSpPr>
          <p:cNvPr id="4" name="Slide Number Placeholder 3"/>
          <p:cNvSpPr>
            <a:spLocks noGrp="1"/>
          </p:cNvSpPr>
          <p:nvPr>
            <p:ph type="sldNum" sz="quarter" idx="5"/>
          </p:nvPr>
        </p:nvSpPr>
        <p:spPr/>
        <p:txBody>
          <a:bodyPr/>
          <a:lstStyle/>
          <a:p>
            <a:fld id="{05A5AA75-38C3-4CD8-A0CC-2519A0D456E8}" type="slidenum">
              <a:rPr lang="en-GB" smtClean="0"/>
              <a:t>12</a:t>
            </a:fld>
            <a:endParaRPr lang="en-GB"/>
          </a:p>
        </p:txBody>
      </p:sp>
    </p:spTree>
    <p:extLst>
      <p:ext uri="{BB962C8B-B14F-4D97-AF65-F5344CB8AC3E}">
        <p14:creationId xmlns:p14="http://schemas.microsoft.com/office/powerpoint/2010/main" val="105878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13</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t>(Blythe and Martin, 2019, p.105-107)</a:t>
            </a:r>
          </a:p>
          <a:p>
            <a:endParaRPr lang="en-US">
              <a:ea typeface="Calibri"/>
              <a:cs typeface="Calibri"/>
            </a:endParaRPr>
          </a:p>
          <a:p>
            <a:r>
              <a:rPr lang="en-US" altLang="en-US" b="1">
                <a:ea typeface="Calibri"/>
                <a:cs typeface="Calibri"/>
              </a:rPr>
              <a:t>Qualitative – </a:t>
            </a:r>
            <a:r>
              <a:rPr lang="en-US" altLang="en-US">
                <a:ea typeface="Calibri"/>
                <a:cs typeface="Calibri"/>
              </a:rPr>
              <a:t>how people feel about the product, advertisement or the company itself. Approach is usually much more probing &amp; time consuming and so sample base will be smaller. Can be hard to quantify as it consists of subjective opinions</a:t>
            </a:r>
          </a:p>
          <a:p>
            <a:endParaRPr lang="en-US" altLang="en-US">
              <a:ea typeface="Calibri"/>
              <a:cs typeface="Calibri"/>
            </a:endParaRPr>
          </a:p>
          <a:p>
            <a:r>
              <a:rPr lang="en-US" altLang="en-US" b="1">
                <a:ea typeface="Calibri"/>
                <a:cs typeface="Calibri"/>
              </a:rPr>
              <a:t>Quantitative</a:t>
            </a:r>
            <a:r>
              <a:rPr lang="en-US" altLang="en-US">
                <a:ea typeface="Calibri"/>
                <a:cs typeface="Calibri"/>
              </a:rPr>
              <a:t> – deals with areas that can be expressed in numbers. Tells researchers for example what proportion of the population drinks tea in the mornings and what their ages and occupations are. Will not tell them if they prefer tea or coffee easily.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(Blythe and Martin, 2019, p.107)</a:t>
            </a:r>
          </a:p>
          <a:p>
            <a:endParaRPr lang="en-US">
              <a:ea typeface="Calibri"/>
              <a:cs typeface="Calibri"/>
            </a:endParaRPr>
          </a:p>
          <a:p>
            <a:r>
              <a:rPr lang="en-US">
                <a:ea typeface="Calibri"/>
                <a:cs typeface="Calibri"/>
              </a:rPr>
              <a:t>Surveys are the most common method of collecting quantitative data. Can elicit facts about the respondents </a:t>
            </a:r>
            <a:r>
              <a:rPr lang="en-US" err="1">
                <a:ea typeface="Calibri"/>
                <a:cs typeface="Calibri"/>
              </a:rPr>
              <a:t>behaviour</a:t>
            </a:r>
            <a:r>
              <a:rPr lang="en-US">
                <a:ea typeface="Calibri"/>
                <a:cs typeface="Calibri"/>
              </a:rPr>
              <a:t> and possessions, opinions, ideas.</a:t>
            </a:r>
          </a:p>
          <a:p>
            <a:r>
              <a:rPr lang="en-US">
                <a:ea typeface="Calibri"/>
                <a:cs typeface="Calibri"/>
              </a:rPr>
              <a:t>Major problem is ensuring that the right questions are asked and in the right way. Questionnaire design can be a lengthy process due to this.</a:t>
            </a:r>
          </a:p>
        </p:txBody>
      </p:sp>
      <p:sp>
        <p:nvSpPr>
          <p:cNvPr id="4" name="Slide Number Placeholder 3"/>
          <p:cNvSpPr>
            <a:spLocks noGrp="1"/>
          </p:cNvSpPr>
          <p:nvPr>
            <p:ph type="sldNum" sz="quarter" idx="5"/>
          </p:nvPr>
        </p:nvSpPr>
        <p:spPr/>
        <p:txBody>
          <a:bodyPr/>
          <a:lstStyle/>
          <a:p>
            <a:fld id="{05A5AA75-38C3-4CD8-A0CC-2519A0D456E8}" type="slidenum">
              <a:rPr lang="en-GB" smtClean="0"/>
              <a:t>18</a:t>
            </a:fld>
            <a:endParaRPr lang="en-GB"/>
          </a:p>
        </p:txBody>
      </p:sp>
    </p:spTree>
    <p:extLst>
      <p:ext uri="{BB962C8B-B14F-4D97-AF65-F5344CB8AC3E}">
        <p14:creationId xmlns:p14="http://schemas.microsoft.com/office/powerpoint/2010/main" val="1946900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A8556-7F1B-BDEB-8E57-BC74315094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97FEF6-9062-4E56-3916-8B178E2A88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C57E5B-B796-5F0A-68B9-E44A0134E636}"/>
              </a:ext>
            </a:extLst>
          </p:cNvPr>
          <p:cNvSpPr>
            <a:spLocks noGrp="1"/>
          </p:cNvSpPr>
          <p:nvPr>
            <p:ph type="body" idx="1"/>
          </p:nvPr>
        </p:nvSpPr>
        <p:spPr/>
        <p:txBody>
          <a:bodyPr/>
          <a:lstStyle/>
          <a:p>
            <a:r>
              <a:rPr lang="en-US">
                <a:ea typeface="Calibri"/>
                <a:cs typeface="Calibri"/>
              </a:rPr>
              <a:t>(Blythe and Martin, 2019, p. 17-108)</a:t>
            </a:r>
          </a:p>
          <a:p>
            <a:endParaRPr lang="en-US">
              <a:ea typeface="Calibri"/>
              <a:cs typeface="Calibri"/>
            </a:endParaRPr>
          </a:p>
          <a:p>
            <a:r>
              <a:rPr lang="en-US">
                <a:ea typeface="Calibri"/>
                <a:cs typeface="Calibri"/>
              </a:rPr>
              <a:t>Even experienced researchers have difficulty writing effective questionnaires, good idea is to pilot all questionnaires.</a:t>
            </a:r>
          </a:p>
        </p:txBody>
      </p:sp>
      <p:sp>
        <p:nvSpPr>
          <p:cNvPr id="4" name="Slide Number Placeholder 3">
            <a:extLst>
              <a:ext uri="{FF2B5EF4-FFF2-40B4-BE49-F238E27FC236}">
                <a16:creationId xmlns:a16="http://schemas.microsoft.com/office/drawing/2014/main" id="{2DD5C7AB-A162-956C-A885-1441F595E38B}"/>
              </a:ext>
            </a:extLst>
          </p:cNvPr>
          <p:cNvSpPr>
            <a:spLocks noGrp="1"/>
          </p:cNvSpPr>
          <p:nvPr>
            <p:ph type="sldNum" sz="quarter" idx="5"/>
          </p:nvPr>
        </p:nvSpPr>
        <p:spPr/>
        <p:txBody>
          <a:bodyPr/>
          <a:lstStyle/>
          <a:p>
            <a:fld id="{05A5AA75-38C3-4CD8-A0CC-2519A0D456E8}" type="slidenum">
              <a:rPr lang="en-GB" smtClean="0"/>
              <a:t>19</a:t>
            </a:fld>
            <a:endParaRPr lang="en-GB"/>
          </a:p>
        </p:txBody>
      </p:sp>
    </p:spTree>
    <p:extLst>
      <p:ext uri="{BB962C8B-B14F-4D97-AF65-F5344CB8AC3E}">
        <p14:creationId xmlns:p14="http://schemas.microsoft.com/office/powerpoint/2010/main" val="8278557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23</a:t>
            </a:fld>
            <a:endParaRPr lang="en-GB"/>
          </a:p>
        </p:txBody>
      </p:sp>
    </p:spTree>
    <p:extLst>
      <p:ext uri="{BB962C8B-B14F-4D97-AF65-F5344CB8AC3E}">
        <p14:creationId xmlns:p14="http://schemas.microsoft.com/office/powerpoint/2010/main" val="556072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479C9-38D3-24E9-1B48-749943F2F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C12681-B279-59FA-CDFE-36BBEDE40F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DF2250-1DEF-86EF-DD12-3BF3772366CB}"/>
              </a:ext>
            </a:extLst>
          </p:cNvPr>
          <p:cNvSpPr>
            <a:spLocks noGrp="1"/>
          </p:cNvSpPr>
          <p:nvPr>
            <p:ph type="body" idx="1"/>
          </p:nvPr>
        </p:nvSpPr>
        <p:spPr/>
        <p:txBody>
          <a:bodyPr/>
          <a:lstStyle/>
          <a:p>
            <a:r>
              <a:rPr lang="en-US"/>
              <a:t>The reliability of data is influenced by several key factors, including data governance, source credibility, completeness, and organizational culture.</a:t>
            </a:r>
          </a:p>
          <a:p>
            <a:endParaRPr lang="en-US"/>
          </a:p>
          <a:p>
            <a:r>
              <a:rPr lang="en-US"/>
              <a:t>1. Data Governance</a:t>
            </a:r>
            <a:endParaRPr lang="en-GB"/>
          </a:p>
          <a:p>
            <a:r>
              <a:rPr lang="en-US"/>
              <a:t>Effective data governance is crucial for ensuring data reliability. This involves establishing policies and procedures for data management, including data entry, storage, and access. Organizations that prioritize data governance tend to have higher data reliability because they implement standards for data quality and accountability. </a:t>
            </a:r>
            <a:endParaRPr lang="en-GB"/>
          </a:p>
          <a:p>
            <a:endParaRPr lang="en-US">
              <a:ea typeface="Calibri"/>
              <a:cs typeface="Calibri"/>
            </a:endParaRPr>
          </a:p>
          <a:p>
            <a:r>
              <a:rPr lang="en-US"/>
              <a:t>2. Source Credibility</a:t>
            </a:r>
            <a:endParaRPr lang="en-GB"/>
          </a:p>
          <a:p>
            <a:r>
              <a:rPr lang="en-US"/>
              <a:t>The reliability of data is significantly affected by the credibility of its sources. Data obtained from verified and reputable sources, such as government agencies or established research institutions, is generally more trustworthy. Ensuring that data is collected from credible sources helps minimize errors and biases, thereby enhancing reliability. </a:t>
            </a:r>
            <a:endParaRPr lang="en-GB"/>
          </a:p>
          <a:p>
            <a:endParaRPr lang="en-US">
              <a:ea typeface="Calibri"/>
              <a:cs typeface="Calibri"/>
            </a:endParaRPr>
          </a:p>
          <a:p>
            <a:r>
              <a:rPr lang="en-US"/>
              <a:t>3. Completeness of Data</a:t>
            </a:r>
            <a:endParaRPr lang="en-GB"/>
          </a:p>
          <a:p>
            <a:r>
              <a:rPr lang="en-US"/>
              <a:t>Data completeness refers to the extent to which all necessary data is present. Incomplete data can lead to biased analyses and incorrect conclusions. For instance, missing critical fields in a dataset can compromise its reliability. Ensuring that all relevant information is collected and maintained is essential for reliable data. </a:t>
            </a:r>
            <a:endParaRPr lang="en-GB"/>
          </a:p>
          <a:p>
            <a:endParaRPr lang="en-US">
              <a:ea typeface="Calibri"/>
              <a:cs typeface="Calibri"/>
            </a:endParaRPr>
          </a:p>
          <a:p>
            <a:r>
              <a:rPr lang="en-US"/>
              <a:t>4. </a:t>
            </a:r>
            <a:r>
              <a:rPr lang="en-US" err="1"/>
              <a:t>Organisational</a:t>
            </a:r>
            <a:r>
              <a:rPr lang="en-US"/>
              <a:t> Culture</a:t>
            </a:r>
            <a:endParaRPr lang="en-GB"/>
          </a:p>
          <a:p>
            <a:r>
              <a:rPr lang="en-US"/>
              <a:t>The culture within an organization plays a significant role in data reliability. </a:t>
            </a:r>
            <a:r>
              <a:rPr lang="en-US" err="1"/>
              <a:t>Organisations</a:t>
            </a:r>
            <a:r>
              <a:rPr lang="en-US"/>
              <a:t> that value data as a strategic asset and promote a culture of data stewardship tend to have more reliable data. When employees understand the importance of accurate data entry and management, the overall quality and reliability of data improve. </a:t>
            </a:r>
            <a:endParaRPr lang="en-GB"/>
          </a:p>
          <a:p>
            <a:endParaRPr lang="en-US">
              <a:ea typeface="Calibri"/>
              <a:cs typeface="Calibri"/>
            </a:endParaRPr>
          </a:p>
          <a:p>
            <a:r>
              <a:rPr lang="en-US"/>
              <a:t>5. Data Validity and Uniqueness</a:t>
            </a:r>
            <a:endParaRPr lang="en-GB"/>
          </a:p>
          <a:p>
            <a:r>
              <a:rPr lang="en-US"/>
              <a:t>Data validity ensures that the information accurately reflects the real-world phenomena it is intended to measure. Additionally, ensuring the uniqueness of data—avoiding duplicates—helps maintain its integrity. Both factors are critical for establishing trust in the data being used for decision-making. </a:t>
            </a:r>
            <a:endParaRPr lang="en-GB"/>
          </a:p>
          <a:p>
            <a:endParaRPr lang="en-US">
              <a:ea typeface="Calibri"/>
              <a:cs typeface="Calibri"/>
            </a:endParaRPr>
          </a:p>
          <a:p>
            <a:br>
              <a:rPr lang="en-US">
                <a:cs typeface="+mn-lt"/>
              </a:rPr>
            </a:br>
            <a:r>
              <a:rPr lang="en-US"/>
              <a:t>By addressing these factors </a:t>
            </a:r>
            <a:r>
              <a:rPr lang="en-US" err="1"/>
              <a:t>organisations</a:t>
            </a:r>
            <a:r>
              <a:rPr lang="en-US"/>
              <a:t> can significantly enhance the reliability of their data leading to better decision-making and improved outcomes. Regular audits, training, and the implementation of robust data management practices are essential steps in this process.</a:t>
            </a:r>
            <a:endParaRPr lang="en-GB"/>
          </a:p>
          <a:p>
            <a:endParaRPr lang="en-US">
              <a:ea typeface="Calibri"/>
              <a:cs typeface="Calibri"/>
            </a:endParaRPr>
          </a:p>
        </p:txBody>
      </p:sp>
      <p:sp>
        <p:nvSpPr>
          <p:cNvPr id="4" name="Slide Number Placeholder 3">
            <a:extLst>
              <a:ext uri="{FF2B5EF4-FFF2-40B4-BE49-F238E27FC236}">
                <a16:creationId xmlns:a16="http://schemas.microsoft.com/office/drawing/2014/main" id="{558D3245-3C8B-0655-8E1B-9AB81E903658}"/>
              </a:ext>
            </a:extLst>
          </p:cNvPr>
          <p:cNvSpPr>
            <a:spLocks noGrp="1"/>
          </p:cNvSpPr>
          <p:nvPr>
            <p:ph type="sldNum" sz="quarter" idx="5"/>
          </p:nvPr>
        </p:nvSpPr>
        <p:spPr/>
        <p:txBody>
          <a:bodyPr/>
          <a:lstStyle/>
          <a:p>
            <a:fld id="{05A5AA75-38C3-4CD8-A0CC-2519A0D456E8}" type="slidenum">
              <a:rPr lang="en-GB" smtClean="0"/>
              <a:t>24</a:t>
            </a:fld>
            <a:endParaRPr lang="en-GB"/>
          </a:p>
        </p:txBody>
      </p:sp>
    </p:spTree>
    <p:extLst>
      <p:ext uri="{BB962C8B-B14F-4D97-AF65-F5344CB8AC3E}">
        <p14:creationId xmlns:p14="http://schemas.microsoft.com/office/powerpoint/2010/main" val="35472196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(Blythe and Martin, 2019, p.112-113)</a:t>
            </a:r>
          </a:p>
          <a:p>
            <a:endParaRPr lang="en-US">
              <a:ea typeface="Calibri"/>
              <a:cs typeface="Calibri"/>
            </a:endParaRPr>
          </a:p>
          <a:p>
            <a:r>
              <a:rPr lang="en-US">
                <a:ea typeface="Calibri"/>
                <a:cs typeface="Calibri"/>
              </a:rPr>
              <a:t>Editing – discarding any inconsistent or spoilt responses</a:t>
            </a:r>
          </a:p>
          <a:p>
            <a:r>
              <a:rPr lang="en-US">
                <a:ea typeface="Calibri"/>
                <a:cs typeface="Calibri"/>
              </a:rPr>
              <a:t>Tabulating – totaling the various responses and cross-tabulating them</a:t>
            </a:r>
          </a:p>
          <a:p>
            <a:r>
              <a:rPr lang="en-US">
                <a:ea typeface="Calibri"/>
                <a:cs typeface="Calibri"/>
              </a:rPr>
              <a:t>Interpreting – saying what the figures mean</a:t>
            </a:r>
          </a:p>
          <a:p>
            <a:endParaRPr lang="en-US">
              <a:ea typeface="Calibri"/>
              <a:cs typeface="Calibri"/>
            </a:endParaRPr>
          </a:p>
          <a:p>
            <a:r>
              <a:rPr lang="en-US">
                <a:ea typeface="Calibri"/>
                <a:cs typeface="Calibri"/>
              </a:rPr>
              <a:t>Until recently analysis of qualitative data was heavily reliant on the judgement of the researcher. Traditional approach was to make transcripts of the interviews, now with computers, software you can </a:t>
            </a:r>
            <a:r>
              <a:rPr lang="en-US" err="1">
                <a:ea typeface="Calibri"/>
                <a:cs typeface="Calibri"/>
              </a:rPr>
              <a:t>analyse</a:t>
            </a:r>
            <a:r>
              <a:rPr lang="en-US">
                <a:ea typeface="Calibri"/>
                <a:cs typeface="Calibri"/>
              </a:rPr>
              <a:t> qualitive data. </a:t>
            </a:r>
          </a:p>
          <a:p>
            <a:endParaRPr lang="en-US">
              <a:ea typeface="Calibri"/>
              <a:cs typeface="Calibri"/>
            </a:endParaRPr>
          </a:p>
          <a:p>
            <a:r>
              <a:rPr lang="en-US">
                <a:ea typeface="Calibri"/>
                <a:cs typeface="Calibri"/>
              </a:rPr>
              <a:t>Typically qualitative data analysis results in a set of matrices or a network. Matrix is a cross-tabulation of two lists, set up as rows and columns, network is a diagram showing the relationship between concepts.</a:t>
            </a:r>
          </a:p>
          <a:p>
            <a:r>
              <a:rPr lang="en-US">
                <a:ea typeface="Calibri"/>
                <a:cs typeface="Calibri"/>
              </a:rPr>
              <a:t>Final stage is to interpret the findings into something </a:t>
            </a:r>
            <a:r>
              <a:rPr lang="en-US" err="1">
                <a:ea typeface="Calibri"/>
                <a:cs typeface="Calibri"/>
              </a:rPr>
              <a:t>usuable</a:t>
            </a:r>
            <a:r>
              <a:rPr lang="en-US">
                <a:ea typeface="Calibri"/>
                <a:cs typeface="Calibri"/>
              </a:rPr>
              <a:t> by managers. Researchers can only draw inferences rather than making categorical statements about what is happening. Due to this most market reports tend to be lengthy and </a:t>
            </a:r>
            <a:r>
              <a:rPr lang="en-US" err="1">
                <a:ea typeface="Calibri"/>
                <a:cs typeface="Calibri"/>
              </a:rPr>
              <a:t>contacin</a:t>
            </a:r>
            <a:r>
              <a:rPr lang="en-US">
                <a:ea typeface="Calibri"/>
                <a:cs typeface="Calibri"/>
              </a:rPr>
              <a:t> details on the reasoning behind the statements.</a:t>
            </a:r>
          </a:p>
        </p:txBody>
      </p:sp>
      <p:sp>
        <p:nvSpPr>
          <p:cNvPr id="4" name="Slide Number Placeholder 3"/>
          <p:cNvSpPr>
            <a:spLocks noGrp="1"/>
          </p:cNvSpPr>
          <p:nvPr>
            <p:ph type="sldNum" sz="quarter" idx="5"/>
          </p:nvPr>
        </p:nvSpPr>
        <p:spPr/>
        <p:txBody>
          <a:bodyPr/>
          <a:lstStyle/>
          <a:p>
            <a:fld id="{05A5AA75-38C3-4CD8-A0CC-2519A0D456E8}" type="slidenum">
              <a:rPr lang="en-GB" smtClean="0"/>
              <a:t>26</a:t>
            </a:fld>
            <a:endParaRPr lang="en-GB"/>
          </a:p>
        </p:txBody>
      </p:sp>
    </p:spTree>
    <p:extLst>
      <p:ext uri="{BB962C8B-B14F-4D97-AF65-F5344CB8AC3E}">
        <p14:creationId xmlns:p14="http://schemas.microsoft.com/office/powerpoint/2010/main" val="2591039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F2796-5041-D2AC-9E3A-56033ED092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ED56A5-CE7F-A055-9C0D-863E094A71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512E0B-F210-DBB8-4BF8-05BE4164773D}"/>
              </a:ext>
            </a:extLst>
          </p:cNvPr>
          <p:cNvSpPr>
            <a:spLocks noGrp="1"/>
          </p:cNvSpPr>
          <p:nvPr>
            <p:ph type="body" idx="1"/>
          </p:nvPr>
        </p:nvSpPr>
        <p:spPr/>
        <p:txBody>
          <a:bodyPr/>
          <a:lstStyle/>
          <a:p>
            <a:r>
              <a:rPr lang="en-US">
                <a:ea typeface="Calibri"/>
                <a:cs typeface="Calibri"/>
              </a:rPr>
              <a:t>(Blythe and Martin, 2019, p.114-115)</a:t>
            </a:r>
          </a:p>
          <a:p>
            <a:endParaRPr lang="en-US">
              <a:ea typeface="Calibri"/>
              <a:cs typeface="Calibri"/>
            </a:endParaRPr>
          </a:p>
          <a:p>
            <a:r>
              <a:rPr lang="en-US">
                <a:ea typeface="Calibri"/>
                <a:cs typeface="Calibri"/>
              </a:rPr>
              <a:t>Follows the editing, tabulating and interpreting format</a:t>
            </a:r>
          </a:p>
          <a:p>
            <a:endParaRPr lang="en-US">
              <a:ea typeface="Calibri"/>
              <a:cs typeface="Calibri"/>
            </a:endParaRPr>
          </a:p>
          <a:p>
            <a:r>
              <a:rPr lang="en-US">
                <a:ea typeface="Calibri"/>
                <a:cs typeface="Calibri"/>
              </a:rPr>
              <a:t>Data into tables – done at design stage to ensure the data has ability to be </a:t>
            </a:r>
            <a:r>
              <a:rPr lang="en-US" err="1">
                <a:ea typeface="Calibri"/>
                <a:cs typeface="Calibri"/>
              </a:rPr>
              <a:t>analysed</a:t>
            </a:r>
            <a:r>
              <a:rPr lang="en-US">
                <a:ea typeface="Calibri"/>
                <a:cs typeface="Calibri"/>
              </a:rPr>
              <a:t>.</a:t>
            </a:r>
          </a:p>
          <a:p>
            <a:endParaRPr lang="en-US">
              <a:ea typeface="Calibri"/>
              <a:cs typeface="Calibri"/>
            </a:endParaRPr>
          </a:p>
          <a:p>
            <a:r>
              <a:rPr lang="en-US">
                <a:ea typeface="Calibri"/>
                <a:cs typeface="Calibri"/>
              </a:rPr>
              <a:t>How reliable is the information – Larger group sizes more reliable the data will reflect true state of affairs in the population</a:t>
            </a:r>
          </a:p>
          <a:p>
            <a:endParaRPr lang="en-US">
              <a:ea typeface="Calibri"/>
              <a:cs typeface="Calibri"/>
            </a:endParaRPr>
          </a:p>
          <a:p>
            <a:r>
              <a:rPr lang="en-US">
                <a:ea typeface="Calibri"/>
                <a:cs typeface="Calibri"/>
              </a:rPr>
              <a:t>Statistical testing various methods can be used – simulation tests, regression and </a:t>
            </a:r>
            <a:r>
              <a:rPr lang="en-US" err="1">
                <a:ea typeface="Calibri"/>
                <a:cs typeface="Calibri"/>
              </a:rPr>
              <a:t>forecasing</a:t>
            </a:r>
            <a:r>
              <a:rPr lang="en-US">
                <a:ea typeface="Calibri"/>
                <a:cs typeface="Calibri"/>
              </a:rPr>
              <a:t> techniques, network programming</a:t>
            </a:r>
          </a:p>
          <a:p>
            <a:endParaRPr lang="en-US">
              <a:ea typeface="Calibri"/>
              <a:cs typeface="Calibri"/>
            </a:endParaRPr>
          </a:p>
          <a:p>
            <a:r>
              <a:rPr lang="en-US">
                <a:ea typeface="Calibri"/>
                <a:cs typeface="Calibri"/>
              </a:rPr>
              <a:t>Statistical tools – saves time, does complex calculations for us</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BA568C0E-252E-A72C-9B8F-94E3FA414C3F}"/>
              </a:ext>
            </a:extLst>
          </p:cNvPr>
          <p:cNvSpPr>
            <a:spLocks noGrp="1"/>
          </p:cNvSpPr>
          <p:nvPr>
            <p:ph type="sldNum" sz="quarter" idx="5"/>
          </p:nvPr>
        </p:nvSpPr>
        <p:spPr/>
        <p:txBody>
          <a:bodyPr/>
          <a:lstStyle/>
          <a:p>
            <a:fld id="{05A5AA75-38C3-4CD8-A0CC-2519A0D456E8}" type="slidenum">
              <a:rPr lang="en-GB" smtClean="0"/>
              <a:t>27</a:t>
            </a:fld>
            <a:endParaRPr lang="en-GB"/>
          </a:p>
        </p:txBody>
      </p:sp>
    </p:spTree>
    <p:extLst>
      <p:ext uri="{BB962C8B-B14F-4D97-AF65-F5344CB8AC3E}">
        <p14:creationId xmlns:p14="http://schemas.microsoft.com/office/powerpoint/2010/main" val="801925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11/25/2025</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11/25/2025</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11/25/2025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11/25/2025</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193F01-6650-49B0-9768-5148F66CC2CA}"/>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DB7D0B3B-07FE-48C1-BDBC-694480A88D72}"/>
              </a:ext>
            </a:extLst>
          </p:cNvPr>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a:extLst>
              <a:ext uri="{FF2B5EF4-FFF2-40B4-BE49-F238E27FC236}">
                <a16:creationId xmlns:a16="http://schemas.microsoft.com/office/drawing/2014/main" id="{6807903C-D237-4019-9E81-B63328BD0692}"/>
              </a:ext>
            </a:extLst>
          </p:cNvPr>
          <p:cNvSpPr>
            <a:spLocks noGrp="1" noChangeArrowheads="1"/>
          </p:cNvSpPr>
          <p:nvPr>
            <p:ph type="sldNum" sz="quarter" idx="12"/>
          </p:nvPr>
        </p:nvSpPr>
        <p:spPr/>
        <p:txBody>
          <a:bodyPr/>
          <a:lstStyle>
            <a:lvl1pPr>
              <a:defRPr/>
            </a:lvl1pPr>
          </a:lstStyle>
          <a:p>
            <a:fld id="{01976D14-98C3-496F-B524-6DA63D2D65E2}" type="slidenum">
              <a:rPr lang="en-US" altLang="en-US"/>
              <a:pPr/>
              <a:t>‹#›</a:t>
            </a:fld>
            <a:endParaRPr lang="en-US" altLang="en-US"/>
          </a:p>
        </p:txBody>
      </p:sp>
    </p:spTree>
    <p:extLst>
      <p:ext uri="{BB962C8B-B14F-4D97-AF65-F5344CB8AC3E}">
        <p14:creationId xmlns:p14="http://schemas.microsoft.com/office/powerpoint/2010/main" val="825374202"/>
      </p:ext>
    </p:extLst>
  </p:cSld>
  <p:clrMapOvr>
    <a:masterClrMapping/>
  </p:clrMapOvr>
  <p:transition spd="slow">
    <p:blinds/>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470400" y="6389370"/>
            <a:ext cx="5658048" cy="457200"/>
          </a:xfrm>
          <a:prstGeom prst="rect">
            <a:avLst/>
          </a:prstGeom>
        </p:spPr>
        <p:txBody>
          <a:bodyPr/>
          <a:lstStyle>
            <a:lvl1pPr marL="0" marR="0" indent="0" algn="r" defTabSz="914400" rtl="0" eaLnBrk="0" fontAlgn="base" latinLnBrk="0" hangingPunct="0">
              <a:lnSpc>
                <a:spcPct val="100000"/>
              </a:lnSpc>
              <a:spcBef>
                <a:spcPct val="0"/>
              </a:spcBef>
              <a:spcAft>
                <a:spcPct val="0"/>
              </a:spcAft>
              <a:buClrTx/>
              <a:buSzTx/>
              <a:buFontTx/>
              <a:buNone/>
              <a:tabLst/>
              <a:defRPr/>
            </a:lvl1pPr>
          </a:lstStyle>
          <a:p>
            <a:r>
              <a:rPr lang="en-US"/>
              <a:t>MKT415 Applied Marketing Research</a:t>
            </a:r>
          </a:p>
        </p:txBody>
      </p:sp>
      <p:sp>
        <p:nvSpPr>
          <p:cNvPr id="9" name="Text Placeholder 8"/>
          <p:cNvSpPr>
            <a:spLocks noGrp="1"/>
          </p:cNvSpPr>
          <p:nvPr>
            <p:ph type="body" sz="quarter" idx="11"/>
          </p:nvPr>
        </p:nvSpPr>
        <p:spPr>
          <a:xfrm>
            <a:off x="609600" y="1602000"/>
            <a:ext cx="10972800" cy="4525200"/>
          </a:xfrm>
        </p:spPr>
        <p:txBody>
          <a:bodyPr/>
          <a:lstStyle/>
          <a:p>
            <a:pPr lvl="0"/>
            <a:r>
              <a:rPr lang="en-US"/>
              <a:t>Click to edit Master text styles</a:t>
            </a:r>
          </a:p>
          <a:p>
            <a:pPr lvl="1"/>
            <a:r>
              <a:rPr lang="en-US"/>
              <a:t>Second level</a:t>
            </a:r>
          </a:p>
        </p:txBody>
      </p:sp>
      <p:sp>
        <p:nvSpPr>
          <p:cNvPr id="10" name="Title Placeholder 10"/>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Tree>
    <p:extLst>
      <p:ext uri="{BB962C8B-B14F-4D97-AF65-F5344CB8AC3E}">
        <p14:creationId xmlns:p14="http://schemas.microsoft.com/office/powerpoint/2010/main" val="4269471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470400" y="6389370"/>
            <a:ext cx="5658048" cy="457200"/>
          </a:xfrm>
          <a:prstGeom prst="rect">
            <a:avLst/>
          </a:prstGeom>
        </p:spPr>
        <p:txBody>
          <a:bodyPr/>
          <a:lstStyle>
            <a:lvl1pPr marL="0" marR="0" indent="0" algn="r" defTabSz="914400" rtl="0" eaLnBrk="0" fontAlgn="base" latinLnBrk="0" hangingPunct="0">
              <a:lnSpc>
                <a:spcPct val="100000"/>
              </a:lnSpc>
              <a:spcBef>
                <a:spcPct val="0"/>
              </a:spcBef>
              <a:spcAft>
                <a:spcPct val="0"/>
              </a:spcAft>
              <a:buClrTx/>
              <a:buSzTx/>
              <a:buFontTx/>
              <a:buNone/>
              <a:tabLst/>
              <a:defRPr/>
            </a:lvl1pPr>
          </a:lstStyle>
          <a:p>
            <a:r>
              <a:rPr lang="en-US"/>
              <a:t>MKT415 Applied Marketing Research</a:t>
            </a:r>
          </a:p>
        </p:txBody>
      </p:sp>
      <p:sp>
        <p:nvSpPr>
          <p:cNvPr id="9" name="Text Placeholder 8"/>
          <p:cNvSpPr>
            <a:spLocks noGrp="1"/>
          </p:cNvSpPr>
          <p:nvPr>
            <p:ph type="body" sz="quarter" idx="11"/>
          </p:nvPr>
        </p:nvSpPr>
        <p:spPr>
          <a:xfrm>
            <a:off x="609600" y="1602000"/>
            <a:ext cx="10972800" cy="4525200"/>
          </a:xfrm>
        </p:spPr>
        <p:txBody>
          <a:bodyPr/>
          <a:lstStyle/>
          <a:p>
            <a:pPr lvl="0"/>
            <a:r>
              <a:rPr lang="en-US"/>
              <a:t>Click to edit Master text styles</a:t>
            </a:r>
          </a:p>
          <a:p>
            <a:pPr lvl="1"/>
            <a:r>
              <a:rPr lang="en-US"/>
              <a:t>Second level</a:t>
            </a:r>
          </a:p>
        </p:txBody>
      </p:sp>
      <p:sp>
        <p:nvSpPr>
          <p:cNvPr id="10" name="Title Placeholder 10"/>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Tree>
    <p:extLst>
      <p:ext uri="{BB962C8B-B14F-4D97-AF65-F5344CB8AC3E}">
        <p14:creationId xmlns:p14="http://schemas.microsoft.com/office/powerpoint/2010/main" val="625928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11/25/2025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 id="2147483743" r:id="rId13"/>
    <p:sldLayoutId id="2147483744" r:id="rId14"/>
    <p:sldLayoutId id="2147483745" r:id="rId15"/>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data.gov.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a:latin typeface="Arial" panose="020B0604020202020204" pitchFamily="34" charset="0"/>
                <a:cs typeface="Arial" panose="020B0604020202020204" pitchFamily="34" charset="0"/>
              </a:rPr>
              <a:t>BMBM4005 Marketing Fundamentals</a:t>
            </a:r>
            <a:br>
              <a:rPr lang="en-GB" b="1">
                <a:latin typeface="Arial" panose="020B0604020202020204" pitchFamily="34" charset="0"/>
                <a:cs typeface="Arial" panose="020B0604020202020204" pitchFamily="34" charset="0"/>
              </a:rPr>
            </a:br>
            <a:r>
              <a:rPr lang="en-GB" sz="4000" b="1">
                <a:latin typeface="Arial" panose="020B0604020202020204" pitchFamily="34" charset="0"/>
                <a:cs typeface="Arial" panose="020B0604020202020204" pitchFamily="34" charset="0"/>
              </a:rPr>
              <a:t>Week 9</a:t>
            </a:r>
            <a:br>
              <a:rPr lang="en-GB" b="1">
                <a:latin typeface="Arial" panose="020B0604020202020204" pitchFamily="34" charset="0"/>
                <a:cs typeface="Arial" panose="020B0604020202020204" pitchFamily="34" charset="0"/>
              </a:rPr>
            </a:br>
            <a:endParaRPr lang="en-GB" sz="44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vert="horz" lIns="91440" tIns="45720" rIns="91440" bIns="45720" rtlCol="0" anchor="t">
            <a:normAutofit/>
          </a:bodyPr>
          <a:lstStyle/>
          <a:p>
            <a:r>
              <a:rPr lang="en-GB" b="1">
                <a:latin typeface="Arial"/>
                <a:cs typeface="Arial"/>
              </a:rPr>
              <a:t>Zoe Williams</a:t>
            </a:r>
            <a:endParaRPr lang="en-GB" b="1">
              <a:latin typeface="Arial" panose="020B0604020202020204" pitchFamily="34" charset="0"/>
              <a:cs typeface="Arial" panose="020B0604020202020204" pitchFamily="34" charset="0"/>
            </a:endParaRP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pPr marL="0" indent="0">
              <a:buNone/>
            </a:pPr>
            <a:endParaRPr lang="en-GB" sz="3600" b="1">
              <a:solidFill>
                <a:srgbClr val="FFFFFF"/>
              </a:solidFill>
              <a:latin typeface="Arial" panose="020B0604020202020204" pitchFamily="34" charset="0"/>
              <a:cs typeface="Arial" panose="020B0604020202020204" pitchFamily="34" charset="0"/>
            </a:endParaRPr>
          </a:p>
          <a:p>
            <a:pPr marL="0" indent="0">
              <a:buNone/>
            </a:pPr>
            <a:r>
              <a:rPr lang="en-GB" sz="3600" b="1">
                <a:solidFill>
                  <a:srgbClr val="FFFFFF"/>
                </a:solidFill>
                <a:latin typeface="Arial" panose="020B0604020202020204" pitchFamily="34" charset="0"/>
                <a:cs typeface="Arial" panose="020B0604020202020204" pitchFamily="34" charset="0"/>
              </a:rPr>
              <a:t>Marketing Research</a:t>
            </a:r>
          </a:p>
          <a:p>
            <a:endParaRPr lang="en-GB" sz="2000">
              <a:solidFill>
                <a:srgbClr val="FFFFFF"/>
              </a:solidFill>
            </a:endParaRPr>
          </a:p>
        </p:txBody>
      </p:sp>
    </p:spTree>
    <p:extLst>
      <p:ext uri="{BB962C8B-B14F-4D97-AF65-F5344CB8AC3E}">
        <p14:creationId xmlns:p14="http://schemas.microsoft.com/office/powerpoint/2010/main" val="3208801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a:latin typeface="Arial" panose="020B0604020202020204" pitchFamily="34" charset="0"/>
                <a:cs typeface="Arial" panose="020B0604020202020204" pitchFamily="34" charset="0"/>
              </a:rPr>
              <a:t>What is Marketing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vert="horz" lIns="91440" tIns="45720" rIns="91440" bIns="45720" rtlCol="0" anchor="t">
            <a:normAutofit lnSpcReduction="10000"/>
          </a:bodyPr>
          <a:lstStyle/>
          <a:p>
            <a:pPr marL="0" indent="0">
              <a:buNone/>
            </a:pPr>
            <a:r>
              <a:rPr lang="en-GB" sz="2400">
                <a:latin typeface="Arial"/>
                <a:cs typeface="Arial"/>
              </a:rPr>
              <a:t>Marketing research is</a:t>
            </a:r>
            <a:r>
              <a:rPr lang="en-GB" sz="2400" b="1">
                <a:latin typeface="Arial"/>
                <a:cs typeface="Arial"/>
              </a:rPr>
              <a:t>: </a:t>
            </a:r>
            <a:endParaRPr lang="en-GB" sz="2400">
              <a:latin typeface="Arial"/>
              <a:cs typeface="Arial"/>
            </a:endParaRPr>
          </a:p>
          <a:p>
            <a:pPr marL="274320" lvl="1" indent="0">
              <a:buNone/>
            </a:pPr>
            <a:r>
              <a:rPr lang="en-GB" sz="2200" b="1">
                <a:latin typeface="Arial"/>
                <a:cs typeface="Arial"/>
              </a:rPr>
              <a:t>"the process of systematically gathering analysing and interpreting data and information about a market, including its consumers, competitors, industry trends and various factors that impact it."</a:t>
            </a:r>
            <a:endParaRPr lang="en-GB" sz="2200">
              <a:latin typeface="Arial"/>
              <a:cs typeface="Arial"/>
            </a:endParaRPr>
          </a:p>
          <a:p>
            <a:pPr marL="274320" lvl="1" indent="0">
              <a:buNone/>
            </a:pPr>
            <a:endParaRPr lang="en-GB" sz="2200" b="1">
              <a:latin typeface="Arial"/>
              <a:cs typeface="Arial"/>
            </a:endParaRPr>
          </a:p>
          <a:p>
            <a:pPr marL="0" indent="0">
              <a:buNone/>
            </a:pPr>
            <a:r>
              <a:rPr lang="en-GB" sz="2400">
                <a:latin typeface="Arial"/>
                <a:cs typeface="Arial"/>
              </a:rPr>
              <a:t>The main purpose of marketing research is to:</a:t>
            </a:r>
            <a:endParaRPr lang="en-GB" sz="2400">
              <a:latin typeface="Arial" panose="020B0604020202020204" pitchFamily="34" charset="0"/>
              <a:cs typeface="Arial" panose="020B0604020202020204" pitchFamily="34" charset="0"/>
            </a:endParaRPr>
          </a:p>
          <a:p>
            <a:r>
              <a:rPr lang="en-GB" sz="2400">
                <a:latin typeface="Arial"/>
                <a:cs typeface="Arial"/>
              </a:rPr>
              <a:t> Gain insights and knowledge that help organisations make informed decisions </a:t>
            </a:r>
            <a:endParaRPr lang="en-GB">
              <a:latin typeface="Garamond" panose="02020404030301010803"/>
              <a:cs typeface="Arial"/>
            </a:endParaRPr>
          </a:p>
          <a:p>
            <a:pPr>
              <a:buClr>
                <a:srgbClr val="262626"/>
              </a:buClr>
            </a:pPr>
            <a:r>
              <a:rPr lang="en-GB" sz="2400">
                <a:latin typeface="Arial"/>
                <a:cs typeface="Arial"/>
              </a:rPr>
              <a:t>Develop effective strategies and identify opportunities or challenges within a specific market or industry.</a:t>
            </a:r>
            <a:endParaRPr lang="en-GB"/>
          </a:p>
          <a:p>
            <a:endParaRPr lang="en-GB" sz="240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609599" y="2077156"/>
            <a:ext cx="11040533" cy="4050044"/>
          </a:xfrm>
        </p:spPr>
        <p:txBody>
          <a:bodyPr>
            <a:normAutofit lnSpcReduction="10000"/>
          </a:bodyPr>
          <a:lstStyle/>
          <a:p>
            <a:pPr algn="just"/>
            <a:r>
              <a:rPr lang="en-GB" sz="2200" b="1">
                <a:solidFill>
                  <a:schemeClr val="tx1"/>
                </a:solidFill>
                <a:latin typeface="Arial"/>
                <a:cs typeface="Arial"/>
              </a:rPr>
              <a:t>Marketing research is the function that </a:t>
            </a:r>
            <a:r>
              <a:rPr lang="en-GB" sz="2200" b="1">
                <a:solidFill>
                  <a:schemeClr val="accent1"/>
                </a:solidFill>
                <a:latin typeface="Arial"/>
                <a:cs typeface="Arial"/>
              </a:rPr>
              <a:t>links the consumer</a:t>
            </a:r>
            <a:r>
              <a:rPr lang="en-GB" sz="2200" b="1">
                <a:solidFill>
                  <a:schemeClr val="tx1"/>
                </a:solidFill>
                <a:latin typeface="Arial"/>
                <a:cs typeface="Arial"/>
              </a:rPr>
              <a:t>, customer and public </a:t>
            </a:r>
            <a:r>
              <a:rPr lang="en-GB" sz="2200" b="1">
                <a:solidFill>
                  <a:schemeClr val="accent1"/>
                </a:solidFill>
                <a:latin typeface="Arial"/>
                <a:cs typeface="Arial"/>
              </a:rPr>
              <a:t>to the marketer through information</a:t>
            </a:r>
            <a:r>
              <a:rPr lang="en-GB" sz="2200" b="1">
                <a:solidFill>
                  <a:srgbClr val="FF0000"/>
                </a:solidFill>
                <a:latin typeface="Arial"/>
                <a:cs typeface="Arial"/>
              </a:rPr>
              <a:t> </a:t>
            </a:r>
            <a:r>
              <a:rPr lang="en-GB" sz="2200" b="1">
                <a:solidFill>
                  <a:schemeClr val="tx1"/>
                </a:solidFill>
                <a:latin typeface="Arial"/>
                <a:cs typeface="Arial"/>
              </a:rPr>
              <a:t>- information used to </a:t>
            </a:r>
            <a:r>
              <a:rPr lang="en-GB" sz="2200" b="1">
                <a:solidFill>
                  <a:schemeClr val="accent1"/>
                </a:solidFill>
                <a:latin typeface="Arial"/>
                <a:cs typeface="Arial"/>
              </a:rPr>
              <a:t>identify and define</a:t>
            </a:r>
            <a:r>
              <a:rPr lang="en-GB" sz="2200" b="1">
                <a:solidFill>
                  <a:srgbClr val="FF0000"/>
                </a:solidFill>
                <a:latin typeface="Arial"/>
                <a:cs typeface="Arial"/>
              </a:rPr>
              <a:t> </a:t>
            </a:r>
            <a:r>
              <a:rPr lang="en-GB" sz="2200" b="1">
                <a:solidFill>
                  <a:schemeClr val="tx1"/>
                </a:solidFill>
                <a:latin typeface="Arial"/>
                <a:cs typeface="Arial"/>
              </a:rPr>
              <a:t>marketing opportunities and problems; generate, refine, and evaluate marketing actions; monitor marketing performance; and improve understanding of marketing as a process.</a:t>
            </a:r>
          </a:p>
          <a:p>
            <a:pPr algn="just"/>
            <a:r>
              <a:rPr lang="en-GB" sz="2200" b="1">
                <a:solidFill>
                  <a:schemeClr val="tx1"/>
                </a:solidFill>
                <a:latin typeface="Arial" panose="020B0604020202020204" pitchFamily="34" charset="0"/>
                <a:cs typeface="Arial" panose="020B0604020202020204" pitchFamily="34" charset="0"/>
              </a:rPr>
              <a:t> </a:t>
            </a:r>
          </a:p>
          <a:p>
            <a:pPr algn="just"/>
            <a:r>
              <a:rPr lang="en-GB" sz="2200" b="1">
                <a:solidFill>
                  <a:schemeClr val="tx1"/>
                </a:solidFill>
                <a:latin typeface="Arial" panose="020B0604020202020204" pitchFamily="34" charset="0"/>
                <a:cs typeface="Arial" panose="020B0604020202020204" pitchFamily="34" charset="0"/>
              </a:rPr>
              <a:t>Marketing research specifies the information required to address these issues, designs the methods for collecting information, manages and implements the data collection process, analyses, and communicates the findings and their implications.</a:t>
            </a:r>
          </a:p>
          <a:p>
            <a:pPr algn="r"/>
            <a:endParaRPr lang="en-GB" sz="2000">
              <a:solidFill>
                <a:schemeClr val="tx1"/>
              </a:solidFill>
              <a:latin typeface="Arial" panose="020B0604020202020204" pitchFamily="34" charset="0"/>
              <a:cs typeface="Arial" panose="020B0604020202020204" pitchFamily="34" charset="0"/>
            </a:endParaRPr>
          </a:p>
          <a:p>
            <a:pPr algn="r"/>
            <a:r>
              <a:rPr lang="en-GB" sz="2000" b="1">
                <a:solidFill>
                  <a:schemeClr val="tx1"/>
                </a:solidFill>
                <a:latin typeface="Arial" panose="020B0604020202020204" pitchFamily="34" charset="0"/>
                <a:cs typeface="Arial" panose="020B0604020202020204" pitchFamily="34" charset="0"/>
              </a:rPr>
              <a:t>American Marketing Association (AMA) - Official Definition of Marketing Research</a:t>
            </a:r>
          </a:p>
          <a:p>
            <a:endParaRPr lang="en-GB"/>
          </a:p>
        </p:txBody>
      </p:sp>
      <p:sp>
        <p:nvSpPr>
          <p:cNvPr id="4" name="Title 3"/>
          <p:cNvSpPr>
            <a:spLocks noGrp="1"/>
          </p:cNvSpPr>
          <p:nvPr>
            <p:ph type="title"/>
          </p:nvPr>
        </p:nvSpPr>
        <p:spPr>
          <a:xfrm>
            <a:off x="609599" y="688623"/>
            <a:ext cx="11345334" cy="1067025"/>
          </a:xfrm>
        </p:spPr>
        <p:txBody>
          <a:bodyPr>
            <a:normAutofit fontScale="90000"/>
          </a:bodyPr>
          <a:lstStyle/>
          <a:p>
            <a:r>
              <a:rPr lang="en-GB" b="1">
                <a:latin typeface="Arial" panose="020B0604020202020204" pitchFamily="34" charset="0"/>
                <a:cs typeface="Arial" panose="020B0604020202020204" pitchFamily="34" charset="0"/>
              </a:rPr>
              <a:t>Marketing Research and the Marketing Planning Process</a:t>
            </a:r>
            <a:r>
              <a:rPr lang="en-GB">
                <a:latin typeface="Arial" panose="020B0604020202020204" pitchFamily="34" charset="0"/>
                <a:cs typeface="Arial" panose="020B0604020202020204" pitchFamily="34" charset="0"/>
              </a:rPr>
              <a:t>.</a:t>
            </a:r>
            <a:br>
              <a:rPr lang="en-GB" b="0"/>
            </a:br>
            <a:endParaRPr lang="en-GB"/>
          </a:p>
        </p:txBody>
      </p:sp>
    </p:spTree>
    <p:extLst>
      <p:ext uri="{BB962C8B-B14F-4D97-AF65-F5344CB8AC3E}">
        <p14:creationId xmlns:p14="http://schemas.microsoft.com/office/powerpoint/2010/main" val="269988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870132"/>
            <a:ext cx="10398094" cy="898707"/>
          </a:xfrm>
        </p:spPr>
        <p:txBody>
          <a:bodyPr>
            <a:normAutofit/>
          </a:bodyPr>
          <a:lstStyle/>
          <a:p>
            <a:r>
              <a:rPr lang="en-GB" b="1">
                <a:latin typeface="Arial"/>
                <a:cs typeface="Arial"/>
              </a:rPr>
              <a:t>Types of Research carried out:</a:t>
            </a:r>
            <a:endParaRPr lang="en-US"/>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995504"/>
            <a:ext cx="10278172" cy="3970207"/>
          </a:xfrm>
        </p:spPr>
        <p:txBody>
          <a:bodyPr vert="horz" lIns="91440" tIns="45720" rIns="91440" bIns="45720" rtlCol="0" anchor="t">
            <a:normAutofit fontScale="85000" lnSpcReduction="10000"/>
          </a:bodyPr>
          <a:lstStyle/>
          <a:p>
            <a:pPr>
              <a:buClr>
                <a:srgbClr val="262626"/>
              </a:buClr>
            </a:pPr>
            <a:r>
              <a:rPr lang="en-GB" sz="2800">
                <a:latin typeface="Arial"/>
                <a:cs typeface="Arial"/>
              </a:rPr>
              <a:t>Customer research – produce facts about markets &amp; market segments</a:t>
            </a:r>
          </a:p>
          <a:p>
            <a:pPr>
              <a:buClr>
                <a:srgbClr val="262626"/>
              </a:buClr>
            </a:pPr>
            <a:r>
              <a:rPr lang="en-GB" sz="2800">
                <a:latin typeface="Arial"/>
                <a:cs typeface="Arial"/>
              </a:rPr>
              <a:t>Promotion research – success of promotions in terms of their objectives</a:t>
            </a:r>
            <a:endParaRPr lang="en-GB" sz="2800">
              <a:latin typeface="Arial" panose="020B0604020202020204" pitchFamily="34" charset="0"/>
              <a:cs typeface="Arial" panose="020B0604020202020204" pitchFamily="34" charset="0"/>
            </a:endParaRPr>
          </a:p>
          <a:p>
            <a:pPr>
              <a:buClr>
                <a:srgbClr val="262626"/>
              </a:buClr>
            </a:pPr>
            <a:r>
              <a:rPr lang="en-GB" sz="2800">
                <a:latin typeface="Arial"/>
                <a:cs typeface="Arial"/>
              </a:rPr>
              <a:t>Product research – identify new uses for existing products or to identify needs for new products</a:t>
            </a:r>
          </a:p>
          <a:p>
            <a:pPr>
              <a:buClr>
                <a:srgbClr val="262626"/>
              </a:buClr>
            </a:pPr>
            <a:r>
              <a:rPr lang="en-GB" sz="2800">
                <a:latin typeface="Arial"/>
                <a:cs typeface="Arial"/>
              </a:rPr>
              <a:t>Distribution research – finding the best channel of distribution</a:t>
            </a:r>
          </a:p>
          <a:p>
            <a:pPr>
              <a:buClr>
                <a:srgbClr val="262626"/>
              </a:buClr>
            </a:pPr>
            <a:r>
              <a:rPr lang="en-GB" sz="2800">
                <a:latin typeface="Arial"/>
                <a:cs typeface="Arial"/>
              </a:rPr>
              <a:t>Sales research – help sales management process by ensuring territories are equal size and value.</a:t>
            </a:r>
            <a:endParaRPr lang="en-GB" sz="2800">
              <a:latin typeface="Arial" panose="020B0604020202020204" pitchFamily="34" charset="0"/>
              <a:cs typeface="Arial" panose="020B0604020202020204" pitchFamily="34" charset="0"/>
            </a:endParaRPr>
          </a:p>
          <a:p>
            <a:pPr>
              <a:buClr>
                <a:srgbClr val="262626"/>
              </a:buClr>
            </a:pPr>
            <a:r>
              <a:rPr lang="en-GB" sz="2800">
                <a:latin typeface="Arial"/>
                <a:cs typeface="Arial"/>
              </a:rPr>
              <a:t>Marketing Environment research - examines aspects of micro and macro-environments</a:t>
            </a:r>
          </a:p>
          <a:p>
            <a:pPr marL="0" indent="0">
              <a:buNone/>
            </a:pPr>
            <a:endParaRPr lang="en-GB" sz="2800">
              <a:latin typeface="Arial" panose="020B0604020202020204" pitchFamily="34" charset="0"/>
              <a:cs typeface="Arial" panose="020B0604020202020204" pitchFamily="34" charset="0"/>
            </a:endParaRPr>
          </a:p>
          <a:p>
            <a:endParaRPr lang="en-GB" sz="28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66383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983887" y="1185059"/>
            <a:ext cx="3491832" cy="4487882"/>
          </a:xfrm>
        </p:spPr>
        <p:txBody>
          <a:bodyPr>
            <a:normAutofit/>
          </a:bodyPr>
          <a:lstStyle/>
          <a:p>
            <a:pPr algn="ctr"/>
            <a:r>
              <a:rPr lang="en-GB" sz="4400">
                <a:latin typeface="Arial" panose="020B0604020202020204" pitchFamily="34" charset="0"/>
                <a:cs typeface="Arial" panose="020B0604020202020204" pitchFamily="34" charset="0"/>
              </a:rPr>
              <a:t>Exercise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AC75EC-632F-8B73-21A5-78937E41D2C0}"/>
              </a:ext>
            </a:extLst>
          </p:cNvPr>
          <p:cNvSpPr>
            <a:spLocks noGrp="1"/>
          </p:cNvSpPr>
          <p:nvPr>
            <p:ph idx="1"/>
          </p:nvPr>
        </p:nvSpPr>
        <p:spPr>
          <a:xfrm>
            <a:off x="6403656" y="936416"/>
            <a:ext cx="4870512" cy="4985169"/>
          </a:xfrm>
        </p:spPr>
        <p:txBody>
          <a:bodyPr anchor="ctr">
            <a:normAutofit/>
          </a:bodyPr>
          <a:lstStyle/>
          <a:p>
            <a:r>
              <a:rPr lang="en-GB" sz="3200">
                <a:latin typeface="Arial" panose="020B0604020202020204" pitchFamily="34" charset="0"/>
                <a:cs typeface="Arial" panose="020B0604020202020204" pitchFamily="34" charset="0"/>
              </a:rPr>
              <a:t>You work for a company planning to enter the ‘subscription meal kit’ market in the UK. </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What market research information will help you make key marketing decisions? </a:t>
            </a:r>
          </a:p>
        </p:txBody>
      </p:sp>
    </p:spTree>
    <p:extLst>
      <p:ext uri="{BB962C8B-B14F-4D97-AF65-F5344CB8AC3E}">
        <p14:creationId xmlns:p14="http://schemas.microsoft.com/office/powerpoint/2010/main" val="783770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69" name="Rectangle 316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71" name="Rectangle 317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173" name="Rectangle 317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175" name="Rectangle 317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77" name="Group 317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3178" name="Straight Connector 317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79" name="Straight Connector 317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80" name="Straight Connector 317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182" name="Rectangle 318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84" name="Rectangle 318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3186" name="Rectangle 318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wk-tanner-fig10_006.jpg"/>
          <p:cNvPicPr>
            <a:picLocks noChangeAspect="1"/>
          </p:cNvPicPr>
          <p:nvPr/>
        </p:nvPicPr>
        <p:blipFill>
          <a:blip r:embed="rId3" cstate="print"/>
          <a:stretch>
            <a:fillRect/>
          </a:stretch>
        </p:blipFill>
        <p:spPr bwMode="auto">
          <a:xfrm>
            <a:off x="2846908" y="645106"/>
            <a:ext cx="2501953" cy="5559896"/>
          </a:xfrm>
          <a:prstGeom prst="rect">
            <a:avLst/>
          </a:prstGeom>
          <a:noFill/>
        </p:spPr>
      </p:pic>
      <p:sp>
        <p:nvSpPr>
          <p:cNvPr id="3188" name="Rectangle 318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5" name="TextBox 4"/>
          <p:cNvSpPr txBox="1">
            <a:spLocks noChangeArrowheads="1"/>
          </p:cNvSpPr>
          <p:nvPr/>
        </p:nvSpPr>
        <p:spPr bwMode="auto">
          <a:xfrm>
            <a:off x="8560024" y="1559768"/>
            <a:ext cx="3238829" cy="3135379"/>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4800" cap="all" spc="-100">
                <a:solidFill>
                  <a:schemeClr val="tx1">
                    <a:lumMod val="85000"/>
                    <a:lumOff val="15000"/>
                  </a:schemeClr>
                </a:solidFill>
                <a:latin typeface="+mj-lt"/>
              </a:rPr>
              <a:t>The research process</a:t>
            </a:r>
          </a:p>
        </p:txBody>
      </p:sp>
      <p:sp>
        <p:nvSpPr>
          <p:cNvPr id="3190" name="Rectangle 318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92" name="Straight Connector 319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94" name="Straight Connector 319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96" name="Straight Connector 319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3311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Sampling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a:latin typeface="Arial" panose="020B0604020202020204" pitchFamily="34" charset="0"/>
                <a:cs typeface="Arial" panose="020B0604020202020204" pitchFamily="34" charset="0"/>
              </a:rPr>
              <a:t>It is not usually possible to survey everyone in a research target group (the population):</a:t>
            </a:r>
          </a:p>
          <a:p>
            <a:pPr lvl="1"/>
            <a:r>
              <a:rPr lang="en-GB" sz="2400">
                <a:latin typeface="Arial" panose="020B0604020202020204" pitchFamily="34" charset="0"/>
                <a:cs typeface="Arial" panose="020B0604020202020204" pitchFamily="34" charset="0"/>
              </a:rPr>
              <a:t>Too costly</a:t>
            </a:r>
          </a:p>
          <a:p>
            <a:pPr lvl="1"/>
            <a:r>
              <a:rPr lang="en-GB" sz="2400">
                <a:latin typeface="Arial" panose="020B0604020202020204" pitchFamily="34" charset="0"/>
                <a:cs typeface="Arial" panose="020B0604020202020204" pitchFamily="34" charset="0"/>
              </a:rPr>
              <a:t>Too time consuming</a:t>
            </a:r>
          </a:p>
          <a:p>
            <a:pPr marL="457200" lvl="1"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Researchers select samples of representative respondents to base their research on</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Two main sampling methods:</a:t>
            </a:r>
          </a:p>
          <a:p>
            <a:pPr lvl="1"/>
            <a:r>
              <a:rPr lang="en-GB" sz="2400">
                <a:latin typeface="Arial" panose="020B0604020202020204" pitchFamily="34" charset="0"/>
                <a:cs typeface="Arial" panose="020B0604020202020204" pitchFamily="34" charset="0"/>
              </a:rPr>
              <a:t>Random sampling (probability sampling)</a:t>
            </a:r>
          </a:p>
          <a:p>
            <a:pPr lvl="1"/>
            <a:r>
              <a:rPr lang="en-GB" sz="2400">
                <a:latin typeface="Arial" panose="020B0604020202020204" pitchFamily="34" charset="0"/>
                <a:cs typeface="Arial" panose="020B0604020202020204" pitchFamily="34" charset="0"/>
              </a:rPr>
              <a:t>Non random sampling (non probability sampling)</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950349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870132"/>
            <a:ext cx="10398094" cy="898707"/>
          </a:xfrm>
        </p:spPr>
        <p:txBody>
          <a:bodyPr>
            <a:normAutofit/>
          </a:bodyPr>
          <a:lstStyle/>
          <a:p>
            <a:r>
              <a:rPr lang="en-GB" b="1">
                <a:latin typeface="Arial" panose="020B0604020202020204" pitchFamily="34" charset="0"/>
                <a:cs typeface="Arial" panose="020B0604020202020204" pitchFamily="34" charset="0"/>
              </a:rPr>
              <a:t>Two Types of Market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995504"/>
            <a:ext cx="10278172" cy="3970207"/>
          </a:xfrm>
        </p:spPr>
        <p:txBody>
          <a:bodyPr>
            <a:normAutofit fontScale="85000" lnSpcReduction="20000"/>
          </a:bodyPr>
          <a:lstStyle/>
          <a:p>
            <a:r>
              <a:rPr lang="en-GB" sz="2800">
                <a:latin typeface="Arial" panose="020B0604020202020204" pitchFamily="34" charset="0"/>
                <a:cs typeface="Arial" panose="020B0604020202020204" pitchFamily="34" charset="0"/>
              </a:rPr>
              <a:t>Primary (field) data sources</a:t>
            </a:r>
          </a:p>
          <a:p>
            <a:pPr lvl="1"/>
            <a:r>
              <a:rPr lang="en-GB" sz="2800">
                <a:latin typeface="Arial" panose="020B0604020202020204" pitchFamily="34" charset="0"/>
                <a:cs typeface="Arial" panose="020B0604020202020204" pitchFamily="34" charset="0"/>
              </a:rPr>
              <a:t>Data collected by an organisation or its agent</a:t>
            </a:r>
          </a:p>
          <a:p>
            <a:pPr lvl="1"/>
            <a:r>
              <a:rPr lang="en-GB" sz="2800">
                <a:latin typeface="Arial" panose="020B0604020202020204" pitchFamily="34" charset="0"/>
                <a:cs typeface="Arial" panose="020B0604020202020204" pitchFamily="34" charset="0"/>
              </a:rPr>
              <a:t>Primary marketing research activities include: </a:t>
            </a:r>
          </a:p>
          <a:p>
            <a:pPr lvl="4"/>
            <a:r>
              <a:rPr lang="en-GB" sz="2800">
                <a:latin typeface="Arial" panose="020B0604020202020204" pitchFamily="34" charset="0"/>
                <a:cs typeface="Arial" panose="020B0604020202020204" pitchFamily="34" charset="0"/>
              </a:rPr>
              <a:t> Surveys, interviews, focus groups etc…</a:t>
            </a:r>
          </a:p>
          <a:p>
            <a:pPr lvl="4"/>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Secondary (desk) data sources</a:t>
            </a:r>
          </a:p>
          <a:p>
            <a:pPr lvl="1"/>
            <a:r>
              <a:rPr lang="en-GB" sz="2800">
                <a:latin typeface="Arial" panose="020B0604020202020204" pitchFamily="34" charset="0"/>
                <a:cs typeface="Arial" panose="020B0604020202020204" pitchFamily="34" charset="0"/>
              </a:rPr>
              <a:t>Data that has already been collected by another organisation or for another purpose</a:t>
            </a:r>
          </a:p>
          <a:p>
            <a:pPr lvl="1"/>
            <a:r>
              <a:rPr lang="en-GB" sz="2800">
                <a:latin typeface="Arial" panose="020B0604020202020204" pitchFamily="34" charset="0"/>
                <a:cs typeface="Arial" panose="020B0604020202020204" pitchFamily="34" charset="0"/>
              </a:rPr>
              <a:t>Secondary data sources include: journals, industry reports, government statistics, internal reports such as sales figures or financial data, websites etc….</a:t>
            </a:r>
          </a:p>
          <a:p>
            <a:endParaRPr lang="en-GB" sz="240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272573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870132"/>
            <a:ext cx="10398094" cy="898707"/>
          </a:xfrm>
        </p:spPr>
        <p:txBody>
          <a:bodyPr>
            <a:normAutofit/>
          </a:bodyPr>
          <a:lstStyle/>
          <a:p>
            <a:r>
              <a:rPr lang="en-GB" b="1">
                <a:latin typeface="Arial" panose="020B0604020202020204" pitchFamily="34" charset="0"/>
                <a:cs typeface="Arial" panose="020B0604020202020204" pitchFamily="34" charset="0"/>
              </a:rPr>
              <a:t>Key Facts About Secondary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995504"/>
            <a:ext cx="10278172" cy="3970207"/>
          </a:xfrm>
        </p:spPr>
        <p:txBody>
          <a:bodyPr>
            <a:normAutofit/>
          </a:bodyPr>
          <a:lstStyle/>
          <a:p>
            <a:r>
              <a:rPr lang="en-GB" sz="2800">
                <a:latin typeface="Arial" panose="020B0604020202020204" pitchFamily="34" charset="0"/>
                <a:cs typeface="Arial" panose="020B0604020202020204" pitchFamily="34" charset="0"/>
              </a:rPr>
              <a:t>Secondary research should be carried out before primary research</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Secondary research is usually cheaper and quicker</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Secondary data can be less relevant (if not collected for a specific purpose) or less current  </a:t>
            </a:r>
          </a:p>
          <a:p>
            <a:endParaRPr lang="en-GB" sz="240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47588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p:txBody>
          <a:bodyPr/>
          <a:lstStyle/>
          <a:p>
            <a:endParaRPr lang="en-GB"/>
          </a:p>
        </p:txBody>
      </p:sp>
      <p:sp>
        <p:nvSpPr>
          <p:cNvPr id="4" name="Title 3"/>
          <p:cNvSpPr>
            <a:spLocks noGrp="1"/>
          </p:cNvSpPr>
          <p:nvPr>
            <p:ph type="title"/>
          </p:nvPr>
        </p:nvSpPr>
        <p:spPr>
          <a:xfrm>
            <a:off x="1631504" y="116633"/>
            <a:ext cx="9036495" cy="792088"/>
          </a:xfrm>
        </p:spPr>
        <p:txBody>
          <a:bodyPr>
            <a:normAutofit/>
          </a:bodyPr>
          <a:lstStyle/>
          <a:p>
            <a:endParaRPr lang="en-GB"/>
          </a:p>
        </p:txBody>
      </p:sp>
      <p:graphicFrame>
        <p:nvGraphicFramePr>
          <p:cNvPr id="5" name="Table 4"/>
          <p:cNvGraphicFramePr>
            <a:graphicFrameLocks noGrp="1"/>
          </p:cNvGraphicFramePr>
          <p:nvPr>
            <p:extLst>
              <p:ext uri="{D42A27DB-BD31-4B8C-83A1-F6EECF244321}">
                <p14:modId xmlns:p14="http://schemas.microsoft.com/office/powerpoint/2010/main" val="1533931400"/>
              </p:ext>
            </p:extLst>
          </p:nvPr>
        </p:nvGraphicFramePr>
        <p:xfrm>
          <a:off x="0" y="116633"/>
          <a:ext cx="12192000" cy="7331070"/>
        </p:xfrm>
        <a:graphic>
          <a:graphicData uri="http://schemas.openxmlformats.org/drawingml/2006/table">
            <a:tbl>
              <a:tblPr firstRow="1" firstCol="1" bandRow="1">
                <a:tableStyleId>{5C22544A-7EE6-4342-B048-85BDC9FD1C3A}</a:tableStyleId>
              </a:tblPr>
              <a:tblGrid>
                <a:gridCol w="4063549">
                  <a:extLst>
                    <a:ext uri="{9D8B030D-6E8A-4147-A177-3AD203B41FA5}">
                      <a16:colId xmlns:a16="http://schemas.microsoft.com/office/drawing/2014/main" val="20000"/>
                    </a:ext>
                  </a:extLst>
                </a:gridCol>
                <a:gridCol w="4063549">
                  <a:extLst>
                    <a:ext uri="{9D8B030D-6E8A-4147-A177-3AD203B41FA5}">
                      <a16:colId xmlns:a16="http://schemas.microsoft.com/office/drawing/2014/main" val="20001"/>
                    </a:ext>
                  </a:extLst>
                </a:gridCol>
                <a:gridCol w="4064902">
                  <a:extLst>
                    <a:ext uri="{9D8B030D-6E8A-4147-A177-3AD203B41FA5}">
                      <a16:colId xmlns:a16="http://schemas.microsoft.com/office/drawing/2014/main" val="20002"/>
                    </a:ext>
                  </a:extLst>
                </a:gridCol>
              </a:tblGrid>
              <a:tr h="588169">
                <a:tc gridSpan="3">
                  <a:txBody>
                    <a:bodyPr/>
                    <a:lstStyle/>
                    <a:p>
                      <a:pPr>
                        <a:lnSpc>
                          <a:spcPct val="107000"/>
                        </a:lnSpc>
                        <a:spcAft>
                          <a:spcPts val="0"/>
                        </a:spcAft>
                      </a:pPr>
                      <a:r>
                        <a:rPr lang="en-GB" sz="3200">
                          <a:solidFill>
                            <a:schemeClr val="bg1"/>
                          </a:solidFill>
                          <a:effectLst/>
                          <a:latin typeface="Arial" panose="020B0604020202020204" pitchFamily="34" charset="0"/>
                          <a:ea typeface="Calibri" panose="020F0502020204030204" pitchFamily="34" charset="0"/>
                          <a:cs typeface="Arial" panose="020B0604020202020204" pitchFamily="34" charset="0"/>
                        </a:rPr>
                        <a:t>COMPARISON OF PRIMARY AND SECONDARY RESEARCH</a:t>
                      </a:r>
                    </a:p>
                  </a:txBody>
                  <a:tcPr marL="68580" marR="68580" marT="0" marB="0"/>
                </a:tc>
                <a:tc hMerge="1">
                  <a:txBody>
                    <a:bodyPr/>
                    <a:lstStyle/>
                    <a:p>
                      <a:pPr>
                        <a:lnSpc>
                          <a:spcPct val="107000"/>
                        </a:lnSpc>
                        <a:spcAft>
                          <a:spcPts val="0"/>
                        </a:spcAft>
                      </a:pPr>
                      <a:endParaRPr lang="en-GB" sz="32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hMerge="1">
                  <a:txBody>
                    <a:bodyPr/>
                    <a:lstStyle/>
                    <a:p>
                      <a:pPr>
                        <a:lnSpc>
                          <a:spcPct val="107000"/>
                        </a:lnSpc>
                        <a:spcAft>
                          <a:spcPts val="0"/>
                        </a:spcAft>
                      </a:pPr>
                      <a:endParaRPr lang="en-GB" sz="32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23575612"/>
                  </a:ext>
                </a:extLst>
              </a:tr>
              <a:tr h="588169">
                <a:tc>
                  <a:txBody>
                    <a:bodyPr/>
                    <a:lstStyle/>
                    <a:p>
                      <a:pPr>
                        <a:lnSpc>
                          <a:spcPct val="107000"/>
                        </a:lnSpc>
                        <a:spcAft>
                          <a:spcPts val="0"/>
                        </a:spcAft>
                      </a:pPr>
                      <a:r>
                        <a:rPr lang="en-GB" sz="3200">
                          <a:effectLst/>
                          <a:latin typeface="Arial" panose="020B0604020202020204" pitchFamily="34" charset="0"/>
                          <a:cs typeface="Arial" panose="020B0604020202020204" pitchFamily="34" charset="0"/>
                        </a:rPr>
                        <a:t>TYPE OF DATA</a:t>
                      </a:r>
                      <a:endParaRPr lang="en-GB" sz="32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3200">
                          <a:effectLst/>
                          <a:latin typeface="Arial" panose="020B0604020202020204" pitchFamily="34" charset="0"/>
                          <a:cs typeface="Arial" panose="020B0604020202020204" pitchFamily="34" charset="0"/>
                        </a:rPr>
                        <a:t>STRENGTHS</a:t>
                      </a:r>
                      <a:endParaRPr lang="en-GB" sz="32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3200">
                          <a:effectLst/>
                          <a:latin typeface="Arial" panose="020B0604020202020204" pitchFamily="34" charset="0"/>
                          <a:cs typeface="Arial" panose="020B0604020202020204" pitchFamily="34" charset="0"/>
                        </a:rPr>
                        <a:t>WEAKNESSES</a:t>
                      </a:r>
                      <a:endParaRPr lang="en-GB" sz="32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926469">
                <a:tc>
                  <a:txBody>
                    <a:bodyPr/>
                    <a:lstStyle/>
                    <a:p>
                      <a:pPr>
                        <a:lnSpc>
                          <a:spcPct val="107000"/>
                        </a:lnSpc>
                        <a:spcAft>
                          <a:spcPts val="0"/>
                        </a:spcAft>
                      </a:pPr>
                      <a:r>
                        <a:rPr lang="en-GB" sz="2800">
                          <a:effectLst/>
                          <a:latin typeface="Arial" panose="020B0604020202020204" pitchFamily="34" charset="0"/>
                          <a:cs typeface="Arial" panose="020B0604020202020204" pitchFamily="34" charset="0"/>
                        </a:rPr>
                        <a:t>Primary Data</a:t>
                      </a:r>
                      <a:endParaRPr lang="en-GB" sz="28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Tailored to specific needs</a:t>
                      </a:r>
                    </a:p>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Current – latest data</a:t>
                      </a:r>
                      <a:endParaRPr lang="en-GB" sz="24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Expensive to collect</a:t>
                      </a:r>
                    </a:p>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Longer collection and analysis process</a:t>
                      </a:r>
                      <a:endParaRPr lang="en-GB" sz="24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4228263">
                <a:tc>
                  <a:txBody>
                    <a:bodyPr/>
                    <a:lstStyle/>
                    <a:p>
                      <a:pPr>
                        <a:lnSpc>
                          <a:spcPct val="107000"/>
                        </a:lnSpc>
                        <a:spcAft>
                          <a:spcPts val="0"/>
                        </a:spcAft>
                      </a:pPr>
                      <a:r>
                        <a:rPr lang="en-GB" sz="2800">
                          <a:effectLst/>
                          <a:latin typeface="Arial" panose="020B0604020202020204" pitchFamily="34" charset="0"/>
                          <a:cs typeface="Arial" panose="020B0604020202020204" pitchFamily="34" charset="0"/>
                        </a:rPr>
                        <a:t>Secondary Data</a:t>
                      </a:r>
                      <a:endParaRPr lang="en-GB" sz="28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Cheaper to collect</a:t>
                      </a:r>
                    </a:p>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Quicker to collect</a:t>
                      </a:r>
                    </a:p>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Usually already analysed</a:t>
                      </a:r>
                      <a:endParaRPr lang="en-GB" sz="24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May not precisely address research question as collected for a different purpose</a:t>
                      </a:r>
                    </a:p>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May be out of date</a:t>
                      </a:r>
                    </a:p>
                    <a:p>
                      <a:pPr marL="342900" lvl="0" indent="-342900">
                        <a:lnSpc>
                          <a:spcPct val="107000"/>
                        </a:lnSpc>
                        <a:spcAft>
                          <a:spcPts val="0"/>
                        </a:spcAft>
                        <a:buFont typeface="Symbol" panose="05050102010706020507" pitchFamily="18" charset="2"/>
                        <a:buChar char=""/>
                      </a:pPr>
                      <a:r>
                        <a:rPr lang="en-GB" sz="2400">
                          <a:effectLst/>
                          <a:latin typeface="Arial" panose="020B0604020202020204" pitchFamily="34" charset="0"/>
                          <a:cs typeface="Arial" panose="020B0604020202020204" pitchFamily="34" charset="0"/>
                        </a:rPr>
                        <a:t>May be less reliable depending on the source</a:t>
                      </a:r>
                      <a:endParaRPr lang="en-GB" sz="240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514852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CC34E14-7009-4770-92C3-8FA9DFFCC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30" name="Rectangle 29">
            <a:extLst>
              <a:ext uri="{FF2B5EF4-FFF2-40B4-BE49-F238E27FC236}">
                <a16:creationId xmlns:a16="http://schemas.microsoft.com/office/drawing/2014/main" id="{B7F09AB8-ED40-4351-A581-146415B87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useBgFill="1">
        <p:nvSpPr>
          <p:cNvPr id="31" name="Rectangle 30">
            <a:extLst>
              <a:ext uri="{FF2B5EF4-FFF2-40B4-BE49-F238E27FC236}">
                <a16:creationId xmlns:a16="http://schemas.microsoft.com/office/drawing/2014/main" id="{26C4D022-E2BC-435F-9CDB-44DC57C07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r="2" b="16316"/>
          <a:stretch/>
        </p:blipFill>
        <p:spPr>
          <a:xfrm>
            <a:off x="20" y="10"/>
            <a:ext cx="5663460" cy="3428990"/>
          </a:xfrm>
          <a:prstGeom prst="rect">
            <a:avLst/>
          </a:prstGeom>
        </p:spPr>
      </p:pic>
      <p:sp>
        <p:nvSpPr>
          <p:cNvPr id="32" name="Rectangle 31">
            <a:extLst>
              <a:ext uri="{FF2B5EF4-FFF2-40B4-BE49-F238E27FC236}">
                <a16:creationId xmlns:a16="http://schemas.microsoft.com/office/drawing/2014/main" id="{C926CAD6-45B1-4A85-A196-E722067B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33" name="Rectangle 32">
            <a:extLst>
              <a:ext uri="{FF2B5EF4-FFF2-40B4-BE49-F238E27FC236}">
                <a16:creationId xmlns:a16="http://schemas.microsoft.com/office/drawing/2014/main" id="{0E0936D5-2DCE-48A4-93BC-BA7861B4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4" name="Title 3"/>
          <p:cNvSpPr>
            <a:spLocks noGrp="1"/>
          </p:cNvSpPr>
          <p:nvPr>
            <p:ph type="title"/>
          </p:nvPr>
        </p:nvSpPr>
        <p:spPr>
          <a:xfrm>
            <a:off x="6303580" y="642594"/>
            <a:ext cx="5245269" cy="1371600"/>
          </a:xfrm>
        </p:spPr>
        <p:txBody>
          <a:bodyPr vert="horz" lIns="91440" tIns="45720" rIns="91440" bIns="45720" rtlCol="0" anchor="ctr">
            <a:normAutofit/>
          </a:bodyPr>
          <a:lstStyle/>
          <a:p>
            <a:r>
              <a:rPr lang="en-US" sz="4000" b="1" spc="0">
                <a:solidFill>
                  <a:schemeClr val="tx1"/>
                </a:solidFill>
                <a:latin typeface="Arial" panose="020B0604020202020204" pitchFamily="34" charset="0"/>
                <a:cs typeface="Arial" panose="020B0604020202020204" pitchFamily="34" charset="0"/>
              </a:rPr>
              <a:t>Types of Research Data</a:t>
            </a:r>
          </a:p>
        </p:txBody>
      </p:sp>
      <p:sp>
        <p:nvSpPr>
          <p:cNvPr id="2" name="Date Placeholder 1"/>
          <p:cNvSpPr>
            <a:spLocks noGrp="1"/>
          </p:cNvSpPr>
          <p:nvPr>
            <p:ph type="dt" sz="half" idx="10"/>
          </p:nvPr>
        </p:nvSpPr>
        <p:spPr>
          <a:xfrm>
            <a:off x="7554616" y="383781"/>
            <a:ext cx="2743200" cy="256032"/>
          </a:xfrm>
        </p:spPr>
        <p:txBody>
          <a:bodyPr vert="horz" lIns="91440" tIns="45720" rIns="91440" bIns="45720" rtlCol="0" anchor="b">
            <a:normAutofit/>
          </a:bodyPr>
          <a:lstStyle/>
          <a:p>
            <a:pPr algn="ctr" defTabSz="457200" eaLnBrk="1" hangingPunct="1">
              <a:defRPr/>
            </a:pPr>
            <a:endParaRPr lang="en-US" altLang="en-US">
              <a:solidFill>
                <a:schemeClr val="tx1"/>
              </a:solidFill>
            </a:endParaRPr>
          </a:p>
        </p:txBody>
      </p:sp>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4182" r="1" b="20886"/>
          <a:stretch/>
        </p:blipFill>
        <p:spPr>
          <a:xfrm>
            <a:off x="20" y="3429000"/>
            <a:ext cx="5663460" cy="3429000"/>
          </a:xfrm>
          <a:prstGeom prst="rect">
            <a:avLst/>
          </a:prstGeom>
        </p:spPr>
      </p:pic>
      <p:sp>
        <p:nvSpPr>
          <p:cNvPr id="5" name="Text Placeholder 4"/>
          <p:cNvSpPr>
            <a:spLocks noGrp="1"/>
          </p:cNvSpPr>
          <p:nvPr>
            <p:ph type="body" sz="quarter" idx="11"/>
          </p:nvPr>
        </p:nvSpPr>
        <p:spPr>
          <a:xfrm>
            <a:off x="6303580" y="2103120"/>
            <a:ext cx="5245269" cy="3931920"/>
          </a:xfrm>
        </p:spPr>
        <p:txBody>
          <a:bodyPr vert="horz" lIns="91440" tIns="45720" rIns="91440" bIns="45720" rtlCol="0">
            <a:normAutofit/>
          </a:bodyPr>
          <a:lstStyle/>
          <a:p>
            <a:pPr marL="0" indent="0">
              <a:buNone/>
            </a:pPr>
            <a:endParaRPr lang="en-US" sz="3200">
              <a:latin typeface="Arial" panose="020B0604020202020204" pitchFamily="34" charset="0"/>
              <a:cs typeface="Arial" panose="020B0604020202020204" pitchFamily="34" charset="0"/>
            </a:endParaRPr>
          </a:p>
          <a:p>
            <a:pPr marL="0" indent="0">
              <a:buNone/>
            </a:pPr>
            <a:endParaRPr lang="en-US" sz="3200">
              <a:latin typeface="Arial" panose="020B0604020202020204" pitchFamily="34" charset="0"/>
              <a:cs typeface="Arial" panose="020B0604020202020204" pitchFamily="34" charset="0"/>
            </a:endParaRPr>
          </a:p>
          <a:p>
            <a:pPr lvl="1"/>
            <a:r>
              <a:rPr lang="en-US" sz="4400">
                <a:latin typeface="Arial" panose="020B0604020202020204" pitchFamily="34" charset="0"/>
                <a:cs typeface="Arial" panose="020B0604020202020204" pitchFamily="34" charset="0"/>
              </a:rPr>
              <a:t>Quantitative</a:t>
            </a:r>
          </a:p>
          <a:p>
            <a:pPr lvl="1"/>
            <a:endParaRPr lang="en-US" sz="4400">
              <a:latin typeface="Arial" panose="020B0604020202020204" pitchFamily="34" charset="0"/>
              <a:cs typeface="Arial" panose="020B0604020202020204" pitchFamily="34" charset="0"/>
            </a:endParaRPr>
          </a:p>
          <a:p>
            <a:pPr lvl="1"/>
            <a:r>
              <a:rPr lang="en-US" sz="4400">
                <a:latin typeface="Arial" panose="020B0604020202020204" pitchFamily="34" charset="0"/>
                <a:cs typeface="Arial" panose="020B0604020202020204" pitchFamily="34" charset="0"/>
              </a:rPr>
              <a:t>Qualitative</a:t>
            </a:r>
          </a:p>
        </p:txBody>
      </p:sp>
    </p:spTree>
    <p:extLst>
      <p:ext uri="{BB962C8B-B14F-4D97-AF65-F5344CB8AC3E}">
        <p14:creationId xmlns:p14="http://schemas.microsoft.com/office/powerpoint/2010/main" val="31012133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9" name="Rectangle 5120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1" name="Rectangle 51210">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51213" name="Rectangle 51212">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51215" name="Rectangle 512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17" name="Rectangle 512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707136" y="548640"/>
            <a:ext cx="10260584" cy="1146048"/>
          </a:xfrm>
        </p:spPr>
        <p:txBody>
          <a:bodyPr vert="horz" lIns="91440" tIns="45720" rIns="91440" bIns="45720" rtlCol="0" anchor="ctr">
            <a:normAutofit/>
          </a:bodyPr>
          <a:lstStyle/>
          <a:p>
            <a:r>
              <a:rPr lang="en-US" altLang="en-US" b="1" spc="0">
                <a:latin typeface="Arial" panose="020B0604020202020204" pitchFamily="34" charset="0"/>
                <a:cs typeface="Arial" panose="020B0604020202020204" pitchFamily="34" charset="0"/>
              </a:rPr>
              <a:t>Brand Identity</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707136" y="1932432"/>
            <a:ext cx="10692384" cy="42763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endParaRPr lang="en-GB"/>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13</a:t>
            </a:fld>
            <a:endParaRPr lang="en-US" altLang="en-US" sz="1000">
              <a:solidFill>
                <a:schemeClr val="tx1">
                  <a:lumMod val="75000"/>
                  <a:lumOff val="25000"/>
                </a:schemeClr>
              </a:solidFill>
              <a:latin typeface="+mn-lt"/>
              <a:cs typeface="+mn-cs"/>
            </a:endParaRPr>
          </a:p>
        </p:txBody>
      </p:sp>
      <p:pic>
        <p:nvPicPr>
          <p:cNvPr id="1026" name="Picture 2" descr="Qualitative vs Quantitative Marketing Research">
            <a:extLst>
              <a:ext uri="{FF2B5EF4-FFF2-40B4-BE49-F238E27FC236}">
                <a16:creationId xmlns:a16="http://schemas.microsoft.com/office/drawing/2014/main" id="{96294E8E-8DA4-3248-FE07-D6C3934DE0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571500"/>
            <a:ext cx="11430000" cy="5715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fontScale="90000"/>
          </a:bodyPr>
          <a:lstStyle/>
          <a:p>
            <a:r>
              <a:rPr lang="en-GB" b="1">
                <a:latin typeface="Arial" panose="020B0604020202020204" pitchFamily="34" charset="0"/>
                <a:cs typeface="Arial" panose="020B0604020202020204" pitchFamily="34" charset="0"/>
              </a:rPr>
              <a:t>Sources on External Secondary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390144" y="1352038"/>
            <a:ext cx="11338560" cy="5034014"/>
          </a:xfrm>
        </p:spPr>
        <p:txBody>
          <a:bodyPr vert="horz" lIns="91440" tIns="45720" rIns="91440" bIns="45720" rtlCol="0" anchor="t">
            <a:normAutofit fontScale="47500" lnSpcReduction="20000"/>
          </a:bodyPr>
          <a:lstStyle/>
          <a:p>
            <a:r>
              <a:rPr lang="en-GB" sz="4400" u="sng">
                <a:solidFill>
                  <a:srgbClr val="FF0000"/>
                </a:solidFill>
                <a:latin typeface="Arial" panose="020B0604020202020204" pitchFamily="34" charset="0"/>
                <a:cs typeface="Arial" panose="020B0604020202020204" pitchFamily="34" charset="0"/>
              </a:rPr>
              <a:t>Government</a:t>
            </a:r>
            <a:r>
              <a:rPr lang="en-GB" sz="4400">
                <a:latin typeface="Arial" panose="020B0604020202020204" pitchFamily="34" charset="0"/>
                <a:cs typeface="Arial" panose="020B0604020202020204" pitchFamily="34" charset="0"/>
              </a:rPr>
              <a:t> – Census, trade surveys, social surveys etc. </a:t>
            </a:r>
            <a:r>
              <a:rPr lang="en-GB" sz="4400">
                <a:latin typeface="Arial" panose="020B0604020202020204" pitchFamily="34" charset="0"/>
                <a:cs typeface="Arial" panose="020B0604020202020204" pitchFamily="34" charset="0"/>
                <a:hlinkClick r:id="rId2"/>
              </a:rPr>
              <a:t>https://data.gov.uk/</a:t>
            </a:r>
            <a:endParaRPr lang="en-GB" sz="4400">
              <a:latin typeface="Arial" panose="020B0604020202020204" pitchFamily="34" charset="0"/>
              <a:cs typeface="Arial" panose="020B0604020202020204" pitchFamily="34" charset="0"/>
            </a:endParaRPr>
          </a:p>
          <a:p>
            <a:pPr marL="0" indent="0">
              <a:buNone/>
            </a:pPr>
            <a:endParaRPr lang="en-GB" sz="4400">
              <a:latin typeface="Arial" panose="020B0604020202020204" pitchFamily="34" charset="0"/>
              <a:cs typeface="Arial" panose="020B0604020202020204" pitchFamily="34" charset="0"/>
            </a:endParaRPr>
          </a:p>
          <a:p>
            <a:r>
              <a:rPr lang="en-GB" sz="4400" u="sng">
                <a:solidFill>
                  <a:srgbClr val="FF0000"/>
                </a:solidFill>
                <a:latin typeface="Arial" panose="020B0604020202020204" pitchFamily="34" charset="0"/>
                <a:cs typeface="Arial" panose="020B0604020202020204" pitchFamily="34" charset="0"/>
              </a:rPr>
              <a:t>Media </a:t>
            </a:r>
            <a:r>
              <a:rPr lang="en-GB" sz="4400">
                <a:solidFill>
                  <a:srgbClr val="FF0000"/>
                </a:solidFill>
                <a:latin typeface="Arial" panose="020B0604020202020204" pitchFamily="34" charset="0"/>
                <a:cs typeface="Arial" panose="020B0604020202020204" pitchFamily="34" charset="0"/>
              </a:rPr>
              <a:t>–</a:t>
            </a:r>
            <a:r>
              <a:rPr lang="en-GB" sz="4400">
                <a:latin typeface="Arial" panose="020B0604020202020204" pitchFamily="34" charset="0"/>
                <a:cs typeface="Arial" panose="020B0604020202020204" pitchFamily="34" charset="0"/>
              </a:rPr>
              <a:t> Trade magazines, TV, newspapers etc.</a:t>
            </a:r>
          </a:p>
          <a:p>
            <a:endParaRPr lang="en-GB" sz="4400">
              <a:latin typeface="Arial" panose="020B0604020202020204" pitchFamily="34" charset="0"/>
              <a:cs typeface="Arial" panose="020B0604020202020204" pitchFamily="34" charset="0"/>
            </a:endParaRPr>
          </a:p>
          <a:p>
            <a:r>
              <a:rPr lang="en-GB" sz="4400" u="sng">
                <a:solidFill>
                  <a:srgbClr val="FF0000"/>
                </a:solidFill>
                <a:latin typeface="Arial" panose="020B0604020202020204" pitchFamily="34" charset="0"/>
                <a:cs typeface="Arial" panose="020B0604020202020204" pitchFamily="34" charset="0"/>
              </a:rPr>
              <a:t>Commercial data </a:t>
            </a:r>
            <a:r>
              <a:rPr lang="en-GB" sz="4400">
                <a:latin typeface="Arial" panose="020B0604020202020204" pitchFamily="34" charset="0"/>
                <a:cs typeface="Arial" panose="020B0604020202020204" pitchFamily="34" charset="0"/>
              </a:rPr>
              <a:t>– Mintel, Statista, Keynotes, Euromonitor, trade magazines etc.</a:t>
            </a:r>
          </a:p>
          <a:p>
            <a:endParaRPr lang="en-GB" sz="4400">
              <a:latin typeface="Arial" panose="020B0604020202020204" pitchFamily="34" charset="0"/>
              <a:cs typeface="Arial" panose="020B0604020202020204" pitchFamily="34" charset="0"/>
            </a:endParaRPr>
          </a:p>
          <a:p>
            <a:r>
              <a:rPr lang="en-GB" sz="4400" u="sng">
                <a:solidFill>
                  <a:srgbClr val="FF0000"/>
                </a:solidFill>
                <a:latin typeface="Arial" panose="020B0604020202020204" pitchFamily="34" charset="0"/>
                <a:cs typeface="Arial" panose="020B0604020202020204" pitchFamily="34" charset="0"/>
              </a:rPr>
              <a:t>Academic</a:t>
            </a:r>
            <a:r>
              <a:rPr lang="en-GB" sz="4400">
                <a:latin typeface="Arial" panose="020B0604020202020204" pitchFamily="34" charset="0"/>
                <a:cs typeface="Arial" panose="020B0604020202020204" pitchFamily="34" charset="0"/>
              </a:rPr>
              <a:t> – University and research institute reports etc.</a:t>
            </a:r>
          </a:p>
          <a:p>
            <a:endParaRPr lang="en-GB" sz="4400">
              <a:latin typeface="Arial" panose="020B0604020202020204" pitchFamily="34" charset="0"/>
              <a:cs typeface="Arial" panose="020B0604020202020204" pitchFamily="34" charset="0"/>
            </a:endParaRPr>
          </a:p>
          <a:p>
            <a:r>
              <a:rPr lang="en-GB" sz="4400" u="sng">
                <a:solidFill>
                  <a:srgbClr val="FF0000"/>
                </a:solidFill>
                <a:latin typeface="Arial" panose="020B0604020202020204" pitchFamily="34" charset="0"/>
                <a:cs typeface="Arial" panose="020B0604020202020204" pitchFamily="34" charset="0"/>
              </a:rPr>
              <a:t>Economic Organisations </a:t>
            </a:r>
            <a:r>
              <a:rPr lang="en-GB" sz="4400">
                <a:latin typeface="Arial" panose="020B0604020202020204" pitchFamily="34" charset="0"/>
                <a:cs typeface="Arial" panose="020B0604020202020204" pitchFamily="34" charset="0"/>
              </a:rPr>
              <a:t>– Banks, EU, UN, IMF etc.</a:t>
            </a:r>
          </a:p>
          <a:p>
            <a:endParaRPr lang="en-GB" sz="4400">
              <a:latin typeface="Arial" panose="020B0604020202020204" pitchFamily="34" charset="0"/>
              <a:cs typeface="Arial" panose="020B0604020202020204" pitchFamily="34" charset="0"/>
            </a:endParaRPr>
          </a:p>
          <a:p>
            <a:r>
              <a:rPr lang="en-GB" sz="4400" u="sng">
                <a:solidFill>
                  <a:srgbClr val="FF0000"/>
                </a:solidFill>
                <a:latin typeface="Arial"/>
                <a:cs typeface="Arial"/>
              </a:rPr>
              <a:t>The Internet </a:t>
            </a:r>
            <a:r>
              <a:rPr lang="en-GB" sz="4400">
                <a:latin typeface="Arial"/>
                <a:cs typeface="Arial"/>
              </a:rPr>
              <a:t>– Search engines, price comparisons, customer feedback etc.</a:t>
            </a:r>
          </a:p>
          <a:p>
            <a:endParaRPr lang="en-GB" sz="4400">
              <a:latin typeface="Arial" panose="020B0604020202020204" pitchFamily="34" charset="0"/>
              <a:cs typeface="Arial" panose="020B0604020202020204" pitchFamily="34" charset="0"/>
            </a:endParaRPr>
          </a:p>
          <a:p>
            <a:r>
              <a:rPr lang="en-GB" sz="4400" u="sng">
                <a:solidFill>
                  <a:srgbClr val="FF0000"/>
                </a:solidFill>
                <a:latin typeface="Arial"/>
                <a:cs typeface="Arial"/>
              </a:rPr>
              <a:t>Competitor Data – </a:t>
            </a:r>
            <a:r>
              <a:rPr lang="en-GB" sz="4400">
                <a:latin typeface="Arial"/>
                <a:cs typeface="Arial"/>
              </a:rPr>
              <a:t>market share, pricing strategies, customer feedback, product features etc.</a:t>
            </a:r>
            <a:endParaRPr lang="en-GB" sz="4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9429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Sources on Internal Secondary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725560"/>
            <a:ext cx="10637486" cy="4660491"/>
          </a:xfrm>
        </p:spPr>
        <p:txBody>
          <a:bodyPr>
            <a:normAutofit lnSpcReduction="10000"/>
          </a:bodyPr>
          <a:lstStyle/>
          <a:p>
            <a:r>
              <a:rPr lang="en-GB" sz="4400">
                <a:latin typeface="Arial" panose="020B0604020202020204" pitchFamily="34" charset="0"/>
                <a:cs typeface="Arial" panose="020B0604020202020204" pitchFamily="34" charset="0"/>
              </a:rPr>
              <a:t>Customer data</a:t>
            </a:r>
          </a:p>
          <a:p>
            <a:r>
              <a:rPr lang="en-GB" sz="4400">
                <a:latin typeface="Arial" panose="020B0604020202020204" pitchFamily="34" charset="0"/>
                <a:cs typeface="Arial" panose="020B0604020202020204" pitchFamily="34" charset="0"/>
              </a:rPr>
              <a:t>Product data</a:t>
            </a:r>
          </a:p>
          <a:p>
            <a:r>
              <a:rPr lang="en-GB" sz="4400">
                <a:latin typeface="Arial" panose="020B0604020202020204" pitchFamily="34" charset="0"/>
                <a:cs typeface="Arial" panose="020B0604020202020204" pitchFamily="34" charset="0"/>
              </a:rPr>
              <a:t>Financial statements</a:t>
            </a:r>
          </a:p>
          <a:p>
            <a:r>
              <a:rPr lang="en-GB" sz="4400">
                <a:latin typeface="Arial" panose="020B0604020202020204" pitchFamily="34" charset="0"/>
                <a:cs typeface="Arial" panose="020B0604020202020204" pitchFamily="34" charset="0"/>
              </a:rPr>
              <a:t>Human Resource data</a:t>
            </a:r>
          </a:p>
          <a:p>
            <a:r>
              <a:rPr lang="en-GB" sz="4400">
                <a:latin typeface="Arial" panose="020B0604020202020204" pitchFamily="34" charset="0"/>
                <a:cs typeface="Arial" panose="020B0604020202020204" pitchFamily="34" charset="0"/>
              </a:rPr>
              <a:t>Sales data</a:t>
            </a:r>
          </a:p>
          <a:p>
            <a:r>
              <a:rPr lang="en-GB" sz="4400">
                <a:latin typeface="Arial" panose="020B0604020202020204" pitchFamily="34" charset="0"/>
                <a:cs typeface="Arial" panose="020B0604020202020204" pitchFamily="34" charset="0"/>
              </a:rPr>
              <a:t>Internal reports </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11590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Quantitative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92500" lnSpcReduction="20000"/>
          </a:bodyPr>
          <a:lstStyle/>
          <a:p>
            <a:r>
              <a:rPr lang="en-GB" sz="4400">
                <a:latin typeface="Arial" panose="020B0604020202020204" pitchFamily="34" charset="0"/>
                <a:cs typeface="Arial" panose="020B0604020202020204" pitchFamily="34" charset="0"/>
              </a:rPr>
              <a:t>Quantitative research methods collect factual data that is analysed statistically and expressed numerically.</a:t>
            </a:r>
          </a:p>
          <a:p>
            <a:endParaRPr lang="en-GB" sz="2000">
              <a:latin typeface="Arial" panose="020B0604020202020204" pitchFamily="34" charset="0"/>
              <a:cs typeface="Arial" panose="020B0604020202020204" pitchFamily="34" charset="0"/>
            </a:endParaRPr>
          </a:p>
          <a:p>
            <a:r>
              <a:rPr lang="en-GB" sz="4400">
                <a:latin typeface="Arial" panose="020B0604020202020204" pitchFamily="34" charset="0"/>
                <a:cs typeface="Arial" panose="020B0604020202020204" pitchFamily="34" charset="0"/>
              </a:rPr>
              <a:t>Quantitative research is structured and systematic to ensure accurate and consistent data is collected.</a:t>
            </a:r>
          </a:p>
          <a:p>
            <a:endParaRPr lang="en-GB" sz="2000">
              <a:latin typeface="Arial" panose="020B0604020202020204" pitchFamily="34" charset="0"/>
              <a:cs typeface="Arial" panose="020B0604020202020204" pitchFamily="34" charset="0"/>
            </a:endParaRPr>
          </a:p>
          <a:p>
            <a:r>
              <a:rPr lang="en-GB" sz="4400">
                <a:latin typeface="Arial" panose="020B0604020202020204" pitchFamily="34" charset="0"/>
                <a:cs typeface="Arial" panose="020B0604020202020204" pitchFamily="34" charset="0"/>
              </a:rPr>
              <a:t>Large sample sizes are used.</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3271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Quantitative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92500"/>
          </a:bodyPr>
          <a:lstStyle/>
          <a:p>
            <a:r>
              <a:rPr lang="en-GB" sz="3200">
                <a:latin typeface="Arial" panose="020B0604020202020204" pitchFamily="34" charset="0"/>
                <a:cs typeface="Arial" panose="020B0604020202020204" pitchFamily="34" charset="0"/>
              </a:rPr>
              <a:t>Surveys (questionnaires) Face-to-face, online, postal, telephone.</a:t>
            </a:r>
          </a:p>
          <a:p>
            <a:r>
              <a:rPr lang="en-GB" sz="3200">
                <a:latin typeface="Arial" panose="020B0604020202020204" pitchFamily="34" charset="0"/>
                <a:cs typeface="Arial" panose="020B0604020202020204" pitchFamily="34" charset="0"/>
              </a:rPr>
              <a:t>Omnibus surveys</a:t>
            </a:r>
          </a:p>
          <a:p>
            <a:r>
              <a:rPr lang="en-GB" sz="3200">
                <a:latin typeface="Arial" panose="020B0604020202020204" pitchFamily="34" charset="0"/>
                <a:cs typeface="Arial" panose="020B0604020202020204" pitchFamily="34" charset="0"/>
              </a:rPr>
              <a:t>Observation – analysis of behaviour often in a retail environment.</a:t>
            </a:r>
          </a:p>
          <a:p>
            <a:r>
              <a:rPr lang="en-GB" sz="3200">
                <a:latin typeface="Arial" panose="020B0604020202020204" pitchFamily="34" charset="0"/>
                <a:cs typeface="Arial" panose="020B0604020202020204" pitchFamily="34" charset="0"/>
              </a:rPr>
              <a:t>Mystery Shopping &amp; scanner data – used to research service standards</a:t>
            </a:r>
          </a:p>
          <a:p>
            <a:r>
              <a:rPr lang="en-GB" sz="3200">
                <a:latin typeface="Arial" panose="020B0604020202020204" pitchFamily="34" charset="0"/>
                <a:cs typeface="Arial" panose="020B0604020202020204" pitchFamily="34" charset="0"/>
              </a:rPr>
              <a:t>Experimentation – manipulating variables in a small test area</a:t>
            </a:r>
          </a:p>
          <a:p>
            <a:r>
              <a:rPr lang="en-GB" sz="3200">
                <a:latin typeface="Arial" panose="020B0604020202020204" pitchFamily="34" charset="0"/>
                <a:cs typeface="Arial" panose="020B0604020202020204" pitchFamily="34" charset="0"/>
              </a:rPr>
              <a:t>Web analytics – analyse web and mobile traffic</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00828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Qualitative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3200">
                <a:latin typeface="Arial" panose="020B0604020202020204" pitchFamily="34" charset="0"/>
                <a:cs typeface="Arial" panose="020B0604020202020204" pitchFamily="34" charset="0"/>
              </a:rPr>
              <a:t>Qualitative research methods collect data on feelings and opinions that must be analysed subjectively using descriptive techniques. Qualitative data </a:t>
            </a:r>
            <a:r>
              <a:rPr lang="en-GB" sz="3200" u="sng">
                <a:latin typeface="Arial" panose="020B0604020202020204" pitchFamily="34" charset="0"/>
                <a:cs typeface="Arial" panose="020B0604020202020204" pitchFamily="34" charset="0"/>
              </a:rPr>
              <a:t>can not </a:t>
            </a:r>
            <a:r>
              <a:rPr lang="en-GB" sz="3200">
                <a:latin typeface="Arial" panose="020B0604020202020204" pitchFamily="34" charset="0"/>
                <a:cs typeface="Arial" panose="020B0604020202020204" pitchFamily="34" charset="0"/>
              </a:rPr>
              <a:t>be analysed statistically or expressed numerically.</a:t>
            </a:r>
          </a:p>
          <a:p>
            <a:endParaRPr lang="en-GB" sz="14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More time consuming with smaller sample sizes.</a:t>
            </a:r>
          </a:p>
          <a:p>
            <a:endParaRPr lang="en-GB" sz="14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Uses probing open questions to understand respondents’ behave and opinions.</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77338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E61FB5-AD84-B1E4-2721-2129888A65C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14FC0D49-143D-2FE9-DDF7-D413CE7E2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4354BED4-F6F5-DD0C-0310-0A2EF5759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756CD570-CD62-FDDF-D2E4-928ADBC737E3}"/>
              </a:ext>
            </a:extLst>
          </p:cNvPr>
          <p:cNvSpPr>
            <a:spLocks noGrp="1"/>
          </p:cNvSpPr>
          <p:nvPr>
            <p:ph type="title"/>
          </p:nvPr>
        </p:nvSpPr>
        <p:spPr>
          <a:xfrm>
            <a:off x="569626" y="248824"/>
            <a:ext cx="10398094" cy="1103214"/>
          </a:xfrm>
        </p:spPr>
        <p:txBody>
          <a:bodyPr>
            <a:normAutofit/>
          </a:bodyPr>
          <a:lstStyle/>
          <a:p>
            <a:pPr algn="ctr"/>
            <a:r>
              <a:rPr lang="en-GB" b="1">
                <a:latin typeface="Arial"/>
                <a:cs typeface="Arial"/>
              </a:rPr>
              <a:t>Criteria for surveys</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D177BAB-A29F-A4AB-676A-F95DD5BEE933}"/>
              </a:ext>
            </a:extLst>
          </p:cNvPr>
          <p:cNvSpPr>
            <a:spLocks noGrp="1"/>
          </p:cNvSpPr>
          <p:nvPr>
            <p:ph idx="1"/>
          </p:nvPr>
        </p:nvSpPr>
        <p:spPr>
          <a:xfrm>
            <a:off x="689548" y="1578704"/>
            <a:ext cx="10637486" cy="4807348"/>
          </a:xfrm>
        </p:spPr>
        <p:txBody>
          <a:bodyPr vert="horz" lIns="91440" tIns="45720" rIns="91440" bIns="45720" rtlCol="0" anchor="t">
            <a:normAutofit fontScale="85000" lnSpcReduction="10000"/>
          </a:bodyPr>
          <a:lstStyle/>
          <a:p>
            <a:r>
              <a:rPr lang="en-GB" sz="3200">
                <a:latin typeface="Arial"/>
                <a:cs typeface="Arial"/>
              </a:rPr>
              <a:t>Questions need to be short, simple &amp; unambiguous</a:t>
            </a:r>
            <a:endParaRPr lang="en-US"/>
          </a:p>
          <a:p>
            <a:pPr>
              <a:buClr>
                <a:srgbClr val="262626"/>
              </a:buClr>
            </a:pPr>
            <a:r>
              <a:rPr lang="en-GB" sz="3200">
                <a:latin typeface="Arial"/>
                <a:cs typeface="Arial"/>
              </a:rPr>
              <a:t>Questions should not be leading</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Answers must be capable of analysis</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Questions must be necessary and relevant to the study</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Respondent must have the information to answer the question</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Respondents must be willing to answer the question</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Questions must be specific</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Hypothetical questions should be avoided</a:t>
            </a:r>
            <a:endParaRPr lang="en-GB" sz="3200">
              <a:latin typeface="Arial" panose="020B0604020202020204" pitchFamily="34" charset="0"/>
              <a:cs typeface="Arial" panose="020B0604020202020204" pitchFamily="34" charset="0"/>
            </a:endParaRPr>
          </a:p>
          <a:p>
            <a:pPr>
              <a:buClr>
                <a:srgbClr val="262626"/>
              </a:buClr>
            </a:pPr>
            <a:r>
              <a:rPr lang="en-GB" sz="3200">
                <a:latin typeface="Arial"/>
                <a:cs typeface="Arial"/>
              </a:rPr>
              <a:t>Questionnaires introduction should be persuasive and must qualify the respondent as belonging to the sample</a:t>
            </a:r>
            <a:endParaRPr lang="en-GB" sz="32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1F19C22A-74F0-6167-2881-BEC4DFE243F9}"/>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11212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Qualitative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a:latin typeface="Arial" panose="020B0604020202020204" pitchFamily="34" charset="0"/>
                <a:cs typeface="Arial" panose="020B0604020202020204" pitchFamily="34" charset="0"/>
              </a:rPr>
              <a:t>Qualitative data can be collected using the following methods:</a:t>
            </a:r>
          </a:p>
          <a:p>
            <a:endParaRPr lang="en-GB" sz="2800">
              <a:latin typeface="Arial" panose="020B0604020202020204" pitchFamily="34" charset="0"/>
              <a:cs typeface="Arial" panose="020B0604020202020204" pitchFamily="34" charset="0"/>
            </a:endParaRPr>
          </a:p>
          <a:p>
            <a:pPr lvl="1"/>
            <a:r>
              <a:rPr lang="en-GB" sz="2800">
                <a:latin typeface="Arial" panose="020B0604020202020204" pitchFamily="34" charset="0"/>
                <a:cs typeface="Arial" panose="020B0604020202020204" pitchFamily="34" charset="0"/>
              </a:rPr>
              <a:t>Individual depth interviews</a:t>
            </a:r>
          </a:p>
          <a:p>
            <a:pPr lvl="1"/>
            <a:endParaRPr lang="en-GB" sz="2800">
              <a:latin typeface="Arial" panose="020B0604020202020204" pitchFamily="34" charset="0"/>
              <a:cs typeface="Arial" panose="020B0604020202020204" pitchFamily="34" charset="0"/>
            </a:endParaRPr>
          </a:p>
          <a:p>
            <a:pPr lvl="1"/>
            <a:r>
              <a:rPr lang="en-GB" sz="2800">
                <a:latin typeface="Arial" panose="020B0604020202020204" pitchFamily="34" charset="0"/>
                <a:cs typeface="Arial" panose="020B0604020202020204" pitchFamily="34" charset="0"/>
              </a:rPr>
              <a:t>Focus Groups (Group discussions)</a:t>
            </a:r>
          </a:p>
          <a:p>
            <a:pPr lvl="1"/>
            <a:endParaRPr lang="en-GB" sz="2800">
              <a:latin typeface="Arial" panose="020B0604020202020204" pitchFamily="34" charset="0"/>
              <a:cs typeface="Arial" panose="020B0604020202020204" pitchFamily="34" charset="0"/>
            </a:endParaRPr>
          </a:p>
          <a:p>
            <a:pPr lvl="1"/>
            <a:r>
              <a:rPr lang="en-GB" sz="2800">
                <a:latin typeface="Arial" panose="020B0604020202020204" pitchFamily="34" charset="0"/>
                <a:cs typeface="Arial" panose="020B0604020202020204" pitchFamily="34" charset="0"/>
              </a:rPr>
              <a:t>Internet – chat rooms, group discussions, social media</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00056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4C19473-ACB9-825F-DE7A-F340A401583D}"/>
              </a:ext>
            </a:extLst>
          </p:cNvPr>
          <p:cNvSpPr>
            <a:spLocks noGrp="1"/>
          </p:cNvSpPr>
          <p:nvPr>
            <p:ph type="body" idx="1"/>
          </p:nvPr>
        </p:nvSpPr>
        <p:spPr>
          <a:xfrm>
            <a:off x="939895" y="243171"/>
            <a:ext cx="4663440" cy="640080"/>
          </a:xfrm>
        </p:spPr>
        <p:txBody>
          <a:bodyPr>
            <a:normAutofit/>
          </a:bodyPr>
          <a:lstStyle/>
          <a:p>
            <a:r>
              <a:rPr lang="en-GB" sz="2800">
                <a:latin typeface="Arial"/>
                <a:cs typeface="Arial"/>
              </a:rPr>
              <a:t>Qualitative</a:t>
            </a:r>
          </a:p>
        </p:txBody>
      </p:sp>
      <p:graphicFrame>
        <p:nvGraphicFramePr>
          <p:cNvPr id="7" name="Content Placeholder 6">
            <a:extLst>
              <a:ext uri="{FF2B5EF4-FFF2-40B4-BE49-F238E27FC236}">
                <a16:creationId xmlns:a16="http://schemas.microsoft.com/office/drawing/2014/main" id="{6FEFDA51-021F-8699-F053-C5013F425D09}"/>
              </a:ext>
            </a:extLst>
          </p:cNvPr>
          <p:cNvGraphicFramePr>
            <a:graphicFrameLocks noGrp="1"/>
          </p:cNvGraphicFramePr>
          <p:nvPr>
            <p:ph sz="half" idx="2"/>
            <p:extLst>
              <p:ext uri="{D42A27DB-BD31-4B8C-83A1-F6EECF244321}">
                <p14:modId xmlns:p14="http://schemas.microsoft.com/office/powerpoint/2010/main" val="322677239"/>
              </p:ext>
            </p:extLst>
          </p:nvPr>
        </p:nvGraphicFramePr>
        <p:xfrm>
          <a:off x="940021" y="884460"/>
          <a:ext cx="4664074" cy="5486400"/>
        </p:xfrm>
        <a:graphic>
          <a:graphicData uri="http://schemas.openxmlformats.org/drawingml/2006/table">
            <a:tbl>
              <a:tblPr firstRow="1" bandRow="1">
                <a:tableStyleId>{69CF1AB2-1976-4502-BF36-3FF5EA218861}</a:tableStyleId>
              </a:tblPr>
              <a:tblGrid>
                <a:gridCol w="2332037">
                  <a:extLst>
                    <a:ext uri="{9D8B030D-6E8A-4147-A177-3AD203B41FA5}">
                      <a16:colId xmlns:a16="http://schemas.microsoft.com/office/drawing/2014/main" val="2068061905"/>
                    </a:ext>
                  </a:extLst>
                </a:gridCol>
                <a:gridCol w="2332037">
                  <a:extLst>
                    <a:ext uri="{9D8B030D-6E8A-4147-A177-3AD203B41FA5}">
                      <a16:colId xmlns:a16="http://schemas.microsoft.com/office/drawing/2014/main" val="2404632621"/>
                    </a:ext>
                  </a:extLst>
                </a:gridCol>
              </a:tblGrid>
              <a:tr h="370840">
                <a:tc>
                  <a:txBody>
                    <a:bodyPr/>
                    <a:lstStyle/>
                    <a:p>
                      <a:r>
                        <a:rPr lang="en-GB" b="0">
                          <a:latin typeface="Arial"/>
                        </a:rPr>
                        <a:t>Group interview or focus group</a:t>
                      </a:r>
                    </a:p>
                  </a:txBody>
                  <a:tcPr/>
                </a:tc>
                <a:tc>
                  <a:txBody>
                    <a:bodyPr/>
                    <a:lstStyle/>
                    <a:p>
                      <a:r>
                        <a:rPr lang="en-GB" b="0">
                          <a:latin typeface="Arial"/>
                        </a:rPr>
                        <a:t>Group of 6-8 to talk about the subject</a:t>
                      </a:r>
                    </a:p>
                  </a:txBody>
                  <a:tcPr/>
                </a:tc>
                <a:extLst>
                  <a:ext uri="{0D108BD9-81ED-4DB2-BD59-A6C34878D82A}">
                    <a16:rowId xmlns:a16="http://schemas.microsoft.com/office/drawing/2014/main" val="2840274789"/>
                  </a:ext>
                </a:extLst>
              </a:tr>
              <a:tr h="370840">
                <a:tc>
                  <a:txBody>
                    <a:bodyPr/>
                    <a:lstStyle/>
                    <a:p>
                      <a:pPr lvl="0">
                        <a:buNone/>
                      </a:pPr>
                      <a:r>
                        <a:rPr lang="en-GB" sz="1800" b="0" i="0" u="none" strike="noStrike" noProof="0">
                          <a:solidFill>
                            <a:srgbClr val="000000"/>
                          </a:solidFill>
                          <a:latin typeface="Arial"/>
                        </a:rPr>
                        <a:t>Video-conferencing</a:t>
                      </a:r>
                      <a:endParaRPr lang="en-US"/>
                    </a:p>
                  </a:txBody>
                  <a:tcPr/>
                </a:tc>
                <a:tc>
                  <a:txBody>
                    <a:bodyPr/>
                    <a:lstStyle/>
                    <a:p>
                      <a:r>
                        <a:rPr lang="en-GB">
                          <a:latin typeface="Arial"/>
                        </a:rPr>
                        <a:t>Group discussion online with cameras on</a:t>
                      </a:r>
                    </a:p>
                  </a:txBody>
                  <a:tcPr/>
                </a:tc>
                <a:extLst>
                  <a:ext uri="{0D108BD9-81ED-4DB2-BD59-A6C34878D82A}">
                    <a16:rowId xmlns:a16="http://schemas.microsoft.com/office/drawing/2014/main" val="2215434405"/>
                  </a:ext>
                </a:extLst>
              </a:tr>
              <a:tr h="370840">
                <a:tc>
                  <a:txBody>
                    <a:bodyPr/>
                    <a:lstStyle/>
                    <a:p>
                      <a:r>
                        <a:rPr lang="en-GB">
                          <a:latin typeface="Arial"/>
                        </a:rPr>
                        <a:t>Analogy</a:t>
                      </a:r>
                    </a:p>
                  </a:txBody>
                  <a:tcPr/>
                </a:tc>
                <a:tc>
                  <a:txBody>
                    <a:bodyPr/>
                    <a:lstStyle/>
                    <a:p>
                      <a:r>
                        <a:rPr lang="en-GB">
                          <a:latin typeface="Arial"/>
                        </a:rPr>
                        <a:t>Respondents personality linked to prospective purchase</a:t>
                      </a:r>
                    </a:p>
                  </a:txBody>
                  <a:tcPr/>
                </a:tc>
                <a:extLst>
                  <a:ext uri="{0D108BD9-81ED-4DB2-BD59-A6C34878D82A}">
                    <a16:rowId xmlns:a16="http://schemas.microsoft.com/office/drawing/2014/main" val="3619637004"/>
                  </a:ext>
                </a:extLst>
              </a:tr>
              <a:tr h="370840">
                <a:tc>
                  <a:txBody>
                    <a:bodyPr/>
                    <a:lstStyle/>
                    <a:p>
                      <a:r>
                        <a:rPr lang="en-GB">
                          <a:latin typeface="Arial"/>
                        </a:rPr>
                        <a:t>Observation</a:t>
                      </a:r>
                    </a:p>
                  </a:txBody>
                  <a:tcPr/>
                </a:tc>
                <a:tc>
                  <a:txBody>
                    <a:bodyPr/>
                    <a:lstStyle/>
                    <a:p>
                      <a:r>
                        <a:rPr lang="en-GB">
                          <a:latin typeface="Arial"/>
                        </a:rPr>
                        <a:t>Researcher watches consumers and notes their behaviour</a:t>
                      </a:r>
                    </a:p>
                  </a:txBody>
                  <a:tcPr/>
                </a:tc>
                <a:extLst>
                  <a:ext uri="{0D108BD9-81ED-4DB2-BD59-A6C34878D82A}">
                    <a16:rowId xmlns:a16="http://schemas.microsoft.com/office/drawing/2014/main" val="579003588"/>
                  </a:ext>
                </a:extLst>
              </a:tr>
              <a:tr h="370840">
                <a:tc>
                  <a:txBody>
                    <a:bodyPr/>
                    <a:lstStyle/>
                    <a:p>
                      <a:r>
                        <a:rPr lang="en-GB">
                          <a:latin typeface="Arial"/>
                        </a:rPr>
                        <a:t>Word association</a:t>
                      </a:r>
                    </a:p>
                  </a:txBody>
                  <a:tcPr/>
                </a:tc>
                <a:tc>
                  <a:txBody>
                    <a:bodyPr/>
                    <a:lstStyle/>
                    <a:p>
                      <a:r>
                        <a:rPr lang="en-GB">
                          <a:latin typeface="Arial"/>
                        </a:rPr>
                        <a:t>Respondents asked first thing that comes to mind</a:t>
                      </a:r>
                    </a:p>
                  </a:txBody>
                  <a:tcPr/>
                </a:tc>
                <a:extLst>
                  <a:ext uri="{0D108BD9-81ED-4DB2-BD59-A6C34878D82A}">
                    <a16:rowId xmlns:a16="http://schemas.microsoft.com/office/drawing/2014/main" val="135749595"/>
                  </a:ext>
                </a:extLst>
              </a:tr>
              <a:tr h="370840">
                <a:tc>
                  <a:txBody>
                    <a:bodyPr/>
                    <a:lstStyle/>
                    <a:p>
                      <a:r>
                        <a:rPr lang="en-GB">
                          <a:latin typeface="Arial"/>
                        </a:rPr>
                        <a:t>Depth interviews</a:t>
                      </a:r>
                    </a:p>
                  </a:txBody>
                  <a:tcPr/>
                </a:tc>
                <a:tc>
                  <a:txBody>
                    <a:bodyPr/>
                    <a:lstStyle/>
                    <a:p>
                      <a:r>
                        <a:rPr lang="en-GB">
                          <a:latin typeface="Arial"/>
                        </a:rPr>
                        <a:t>Carried out by psychologists</a:t>
                      </a:r>
                    </a:p>
                    <a:p>
                      <a:pPr lvl="0">
                        <a:buNone/>
                      </a:pPr>
                      <a:endParaRPr lang="en-GB">
                        <a:latin typeface="Arial"/>
                      </a:endParaRPr>
                    </a:p>
                  </a:txBody>
                  <a:tcPr/>
                </a:tc>
                <a:extLst>
                  <a:ext uri="{0D108BD9-81ED-4DB2-BD59-A6C34878D82A}">
                    <a16:rowId xmlns:a16="http://schemas.microsoft.com/office/drawing/2014/main" val="4167735720"/>
                  </a:ext>
                </a:extLst>
              </a:tr>
            </a:tbl>
          </a:graphicData>
        </a:graphic>
      </p:graphicFrame>
      <p:sp>
        <p:nvSpPr>
          <p:cNvPr id="5" name="Text Placeholder 4">
            <a:extLst>
              <a:ext uri="{FF2B5EF4-FFF2-40B4-BE49-F238E27FC236}">
                <a16:creationId xmlns:a16="http://schemas.microsoft.com/office/drawing/2014/main" id="{B8731AC3-E802-3529-0AC2-3CEDB03BB597}"/>
              </a:ext>
            </a:extLst>
          </p:cNvPr>
          <p:cNvSpPr>
            <a:spLocks noGrp="1"/>
          </p:cNvSpPr>
          <p:nvPr>
            <p:ph type="body" sz="quarter" idx="3"/>
          </p:nvPr>
        </p:nvSpPr>
        <p:spPr>
          <a:xfrm>
            <a:off x="6458712" y="243171"/>
            <a:ext cx="4663440" cy="640080"/>
          </a:xfrm>
        </p:spPr>
        <p:txBody>
          <a:bodyPr>
            <a:normAutofit/>
          </a:bodyPr>
          <a:lstStyle/>
          <a:p>
            <a:r>
              <a:rPr lang="en-GB" sz="2800">
                <a:latin typeface="Arial"/>
                <a:cs typeface="Arial"/>
              </a:rPr>
              <a:t>Quantitative</a:t>
            </a:r>
          </a:p>
        </p:txBody>
      </p:sp>
      <p:graphicFrame>
        <p:nvGraphicFramePr>
          <p:cNvPr id="8" name="Content Placeholder 7">
            <a:extLst>
              <a:ext uri="{FF2B5EF4-FFF2-40B4-BE49-F238E27FC236}">
                <a16:creationId xmlns:a16="http://schemas.microsoft.com/office/drawing/2014/main" id="{3A6EB57A-0A2E-8283-88C6-0483B4BC14E8}"/>
              </a:ext>
            </a:extLst>
          </p:cNvPr>
          <p:cNvGraphicFramePr>
            <a:graphicFrameLocks noGrp="1"/>
          </p:cNvGraphicFramePr>
          <p:nvPr>
            <p:ph sz="quarter" idx="4"/>
            <p:extLst>
              <p:ext uri="{D42A27DB-BD31-4B8C-83A1-F6EECF244321}">
                <p14:modId xmlns:p14="http://schemas.microsoft.com/office/powerpoint/2010/main" val="3580217010"/>
              </p:ext>
            </p:extLst>
          </p:nvPr>
        </p:nvGraphicFramePr>
        <p:xfrm>
          <a:off x="6457950" y="884460"/>
          <a:ext cx="4664074" cy="5486400"/>
        </p:xfrm>
        <a:graphic>
          <a:graphicData uri="http://schemas.openxmlformats.org/drawingml/2006/table">
            <a:tbl>
              <a:tblPr firstRow="1" bandRow="1">
                <a:tableStyleId>{69CF1AB2-1976-4502-BF36-3FF5EA218861}</a:tableStyleId>
              </a:tblPr>
              <a:tblGrid>
                <a:gridCol w="2332037">
                  <a:extLst>
                    <a:ext uri="{9D8B030D-6E8A-4147-A177-3AD203B41FA5}">
                      <a16:colId xmlns:a16="http://schemas.microsoft.com/office/drawing/2014/main" val="2826549942"/>
                    </a:ext>
                  </a:extLst>
                </a:gridCol>
                <a:gridCol w="2332037">
                  <a:extLst>
                    <a:ext uri="{9D8B030D-6E8A-4147-A177-3AD203B41FA5}">
                      <a16:colId xmlns:a16="http://schemas.microsoft.com/office/drawing/2014/main" val="1477247350"/>
                    </a:ext>
                  </a:extLst>
                </a:gridCol>
              </a:tblGrid>
              <a:tr h="370840">
                <a:tc>
                  <a:txBody>
                    <a:bodyPr/>
                    <a:lstStyle/>
                    <a:p>
                      <a:r>
                        <a:rPr lang="en-GB" b="0">
                          <a:latin typeface="Arial"/>
                        </a:rPr>
                        <a:t>Online surveys</a:t>
                      </a:r>
                    </a:p>
                  </a:txBody>
                  <a:tcPr/>
                </a:tc>
                <a:tc>
                  <a:txBody>
                    <a:bodyPr/>
                    <a:lstStyle/>
                    <a:p>
                      <a:r>
                        <a:rPr lang="en-GB" b="0">
                          <a:latin typeface="Arial"/>
                        </a:rPr>
                        <a:t>Questionnaires online</a:t>
                      </a:r>
                    </a:p>
                  </a:txBody>
                  <a:tcPr/>
                </a:tc>
                <a:extLst>
                  <a:ext uri="{0D108BD9-81ED-4DB2-BD59-A6C34878D82A}">
                    <a16:rowId xmlns:a16="http://schemas.microsoft.com/office/drawing/2014/main" val="2855313568"/>
                  </a:ext>
                </a:extLst>
              </a:tr>
              <a:tr h="370840">
                <a:tc>
                  <a:txBody>
                    <a:bodyPr/>
                    <a:lstStyle/>
                    <a:p>
                      <a:r>
                        <a:rPr lang="en-GB">
                          <a:latin typeface="Arial"/>
                        </a:rPr>
                        <a:t>Personal structured interviews</a:t>
                      </a:r>
                    </a:p>
                  </a:txBody>
                  <a:tcPr/>
                </a:tc>
                <a:tc>
                  <a:txBody>
                    <a:bodyPr/>
                    <a:lstStyle/>
                    <a:p>
                      <a:r>
                        <a:rPr lang="en-GB">
                          <a:latin typeface="Arial"/>
                        </a:rPr>
                        <a:t>Face to face questions </a:t>
                      </a:r>
                    </a:p>
                  </a:txBody>
                  <a:tcPr/>
                </a:tc>
                <a:extLst>
                  <a:ext uri="{0D108BD9-81ED-4DB2-BD59-A6C34878D82A}">
                    <a16:rowId xmlns:a16="http://schemas.microsoft.com/office/drawing/2014/main" val="3738499499"/>
                  </a:ext>
                </a:extLst>
              </a:tr>
              <a:tr h="370840">
                <a:tc>
                  <a:txBody>
                    <a:bodyPr/>
                    <a:lstStyle/>
                    <a:p>
                      <a:r>
                        <a:rPr lang="en-GB">
                          <a:latin typeface="Arial"/>
                        </a:rPr>
                        <a:t>Telephone surveys</a:t>
                      </a:r>
                    </a:p>
                  </a:txBody>
                  <a:tcPr/>
                </a:tc>
                <a:tc>
                  <a:txBody>
                    <a:bodyPr/>
                    <a:lstStyle/>
                    <a:p>
                      <a:r>
                        <a:rPr lang="en-GB">
                          <a:latin typeface="Arial"/>
                        </a:rPr>
                        <a:t>Questionnaire over the phone</a:t>
                      </a:r>
                    </a:p>
                  </a:txBody>
                  <a:tcPr/>
                </a:tc>
                <a:extLst>
                  <a:ext uri="{0D108BD9-81ED-4DB2-BD59-A6C34878D82A}">
                    <a16:rowId xmlns:a16="http://schemas.microsoft.com/office/drawing/2014/main" val="1054649355"/>
                  </a:ext>
                </a:extLst>
              </a:tr>
              <a:tr h="370840">
                <a:tc>
                  <a:txBody>
                    <a:bodyPr/>
                    <a:lstStyle/>
                    <a:p>
                      <a:r>
                        <a:rPr lang="en-GB">
                          <a:latin typeface="Arial"/>
                        </a:rPr>
                        <a:t>Personal structured interviews</a:t>
                      </a:r>
                    </a:p>
                  </a:txBody>
                  <a:tcPr/>
                </a:tc>
                <a:tc>
                  <a:txBody>
                    <a:bodyPr/>
                    <a:lstStyle/>
                    <a:p>
                      <a:r>
                        <a:rPr lang="en-GB">
                          <a:latin typeface="Arial"/>
                        </a:rPr>
                        <a:t>Researcher goes through the questions face-to-face </a:t>
                      </a:r>
                    </a:p>
                  </a:txBody>
                  <a:tcPr/>
                </a:tc>
                <a:extLst>
                  <a:ext uri="{0D108BD9-81ED-4DB2-BD59-A6C34878D82A}">
                    <a16:rowId xmlns:a16="http://schemas.microsoft.com/office/drawing/2014/main" val="3273350744"/>
                  </a:ext>
                </a:extLst>
              </a:tr>
              <a:tr h="370840">
                <a:tc>
                  <a:txBody>
                    <a:bodyPr/>
                    <a:lstStyle/>
                    <a:p>
                      <a:r>
                        <a:rPr lang="en-GB">
                          <a:latin typeface="Arial"/>
                        </a:rPr>
                        <a:t>Panels</a:t>
                      </a:r>
                    </a:p>
                  </a:txBody>
                  <a:tcPr/>
                </a:tc>
                <a:tc>
                  <a:txBody>
                    <a:bodyPr/>
                    <a:lstStyle/>
                    <a:p>
                      <a:r>
                        <a:rPr lang="en-GB">
                          <a:latin typeface="Arial"/>
                        </a:rPr>
                        <a:t>Group of respondents who regularly respond to surveys – can be paid </a:t>
                      </a:r>
                    </a:p>
                  </a:txBody>
                  <a:tcPr/>
                </a:tc>
                <a:extLst>
                  <a:ext uri="{0D108BD9-81ED-4DB2-BD59-A6C34878D82A}">
                    <a16:rowId xmlns:a16="http://schemas.microsoft.com/office/drawing/2014/main" val="2566357861"/>
                  </a:ext>
                </a:extLst>
              </a:tr>
              <a:tr h="370840">
                <a:tc>
                  <a:txBody>
                    <a:bodyPr/>
                    <a:lstStyle/>
                    <a:p>
                      <a:r>
                        <a:rPr lang="en-GB">
                          <a:latin typeface="Arial"/>
                        </a:rPr>
                        <a:t>Omnibus studies</a:t>
                      </a:r>
                    </a:p>
                  </a:txBody>
                  <a:tcPr/>
                </a:tc>
                <a:tc>
                  <a:txBody>
                    <a:bodyPr/>
                    <a:lstStyle/>
                    <a:p>
                      <a:r>
                        <a:rPr lang="en-GB">
                          <a:latin typeface="Arial"/>
                        </a:rPr>
                        <a:t>Carried out by commercial market research agencies</a:t>
                      </a:r>
                    </a:p>
                  </a:txBody>
                  <a:tcPr/>
                </a:tc>
                <a:extLst>
                  <a:ext uri="{0D108BD9-81ED-4DB2-BD59-A6C34878D82A}">
                    <a16:rowId xmlns:a16="http://schemas.microsoft.com/office/drawing/2014/main" val="2110137146"/>
                  </a:ext>
                </a:extLst>
              </a:tr>
            </a:tbl>
          </a:graphicData>
        </a:graphic>
      </p:graphicFrame>
    </p:spTree>
    <p:extLst>
      <p:ext uri="{BB962C8B-B14F-4D97-AF65-F5344CB8AC3E}">
        <p14:creationId xmlns:p14="http://schemas.microsoft.com/office/powerpoint/2010/main" val="1226846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983887" y="1185059"/>
            <a:ext cx="3491832" cy="4487882"/>
          </a:xfrm>
        </p:spPr>
        <p:txBody>
          <a:bodyPr>
            <a:normAutofit/>
          </a:bodyPr>
          <a:lstStyle/>
          <a:p>
            <a:pPr algn="ctr"/>
            <a:r>
              <a:rPr lang="en-GB" sz="4400">
                <a:latin typeface="Arial" panose="020B0604020202020204" pitchFamily="34" charset="0"/>
                <a:cs typeface="Arial" panose="020B0604020202020204" pitchFamily="34" charset="0"/>
              </a:rPr>
              <a:t>Exercise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AC75EC-632F-8B73-21A5-78937E41D2C0}"/>
              </a:ext>
            </a:extLst>
          </p:cNvPr>
          <p:cNvSpPr>
            <a:spLocks noGrp="1"/>
          </p:cNvSpPr>
          <p:nvPr>
            <p:ph idx="1"/>
          </p:nvPr>
        </p:nvSpPr>
        <p:spPr>
          <a:xfrm>
            <a:off x="6403656" y="936416"/>
            <a:ext cx="4870512" cy="4985169"/>
          </a:xfrm>
        </p:spPr>
        <p:txBody>
          <a:bodyPr anchor="ctr">
            <a:normAutofit fontScale="85000" lnSpcReduction="20000"/>
          </a:bodyPr>
          <a:lstStyle/>
          <a:p>
            <a:r>
              <a:rPr lang="en-GB" sz="3200">
                <a:latin typeface="Arial" panose="020B0604020202020204" pitchFamily="34" charset="0"/>
                <a:cs typeface="Arial" panose="020B0604020202020204" pitchFamily="34" charset="0"/>
              </a:rPr>
              <a:t>What primary research methods would you use to help you launch your ‘subscription meal kit’ product?</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Which are qualitative and quantitative?</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How will the data you collect help you develop an effective marketing strategy?</a:t>
            </a:r>
          </a:p>
        </p:txBody>
      </p:sp>
    </p:spTree>
    <p:extLst>
      <p:ext uri="{BB962C8B-B14F-4D97-AF65-F5344CB8AC3E}">
        <p14:creationId xmlns:p14="http://schemas.microsoft.com/office/powerpoint/2010/main" val="2417342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Reliability of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a:latin typeface="Arial" panose="020B0604020202020204" pitchFamily="34" charset="0"/>
                <a:cs typeface="Arial" panose="020B0604020202020204" pitchFamily="34" charset="0"/>
              </a:rPr>
              <a:t>The following factors can impact on the reliability of data:</a:t>
            </a:r>
          </a:p>
          <a:p>
            <a:pPr lvl="1"/>
            <a:r>
              <a:rPr lang="en-GB" sz="2800">
                <a:latin typeface="Arial" panose="020B0604020202020204" pitchFamily="34" charset="0"/>
                <a:cs typeface="Arial" panose="020B0604020202020204" pitchFamily="34" charset="0"/>
              </a:rPr>
              <a:t>Secondary data collected for a different purpose may not be as complete and reliable as primary data.</a:t>
            </a:r>
          </a:p>
          <a:p>
            <a:pPr lvl="1"/>
            <a:endParaRPr lang="en-GB" sz="2800">
              <a:latin typeface="Arial" panose="020B0604020202020204" pitchFamily="34" charset="0"/>
              <a:cs typeface="Arial" panose="020B0604020202020204" pitchFamily="34" charset="0"/>
            </a:endParaRPr>
          </a:p>
          <a:p>
            <a:pPr lvl="1"/>
            <a:r>
              <a:rPr lang="en-GB" sz="2800">
                <a:latin typeface="Arial" panose="020B0604020202020204" pitchFamily="34" charset="0"/>
                <a:cs typeface="Arial" panose="020B0604020202020204" pitchFamily="34" charset="0"/>
              </a:rPr>
              <a:t>Data from a secondary source may have bias or less rigorous collection and analysis methodology.</a:t>
            </a:r>
          </a:p>
          <a:p>
            <a:pPr lvl="1"/>
            <a:endParaRPr lang="en-GB" sz="2800">
              <a:latin typeface="Arial" panose="020B0604020202020204" pitchFamily="34" charset="0"/>
              <a:cs typeface="Arial" panose="020B0604020202020204" pitchFamily="34" charset="0"/>
            </a:endParaRPr>
          </a:p>
          <a:p>
            <a:pPr lvl="1"/>
            <a:r>
              <a:rPr lang="en-GB" sz="2800">
                <a:latin typeface="Arial" panose="020B0604020202020204" pitchFamily="34" charset="0"/>
                <a:cs typeface="Arial" panose="020B0604020202020204" pitchFamily="34" charset="0"/>
              </a:rPr>
              <a:t>Most research is based on sampling techniques. Unrepresentative samples will produce unreliable data.</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238EB9-958A-0BBA-1775-42DD510988E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09A7881-475E-59ED-FC05-E47831A23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557B977E-2993-CA3C-DAA3-5F6E896D9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98E6A72D-C897-B02B-5452-4EEFD2583CBD}"/>
              </a:ext>
            </a:extLst>
          </p:cNvPr>
          <p:cNvSpPr>
            <a:spLocks noGrp="1"/>
          </p:cNvSpPr>
          <p:nvPr>
            <p:ph type="title"/>
          </p:nvPr>
        </p:nvSpPr>
        <p:spPr>
          <a:xfrm>
            <a:off x="569626" y="248824"/>
            <a:ext cx="10398094" cy="1103214"/>
          </a:xfrm>
        </p:spPr>
        <p:txBody>
          <a:bodyPr>
            <a:normAutofit/>
          </a:bodyPr>
          <a:lstStyle/>
          <a:p>
            <a:r>
              <a:rPr lang="en-GB" b="1">
                <a:latin typeface="Arial"/>
                <a:cs typeface="Arial"/>
              </a:rPr>
              <a:t>Key factors affecting reliability</a:t>
            </a:r>
            <a:endParaRPr lang="en-US"/>
          </a:p>
        </p:txBody>
      </p:sp>
      <p:sp>
        <p:nvSpPr>
          <p:cNvPr id="3" name="Content Placeholder 2">
            <a:extLst>
              <a:ext uri="{FF2B5EF4-FFF2-40B4-BE49-F238E27FC236}">
                <a16:creationId xmlns:a16="http://schemas.microsoft.com/office/drawing/2014/main" id="{BB982B1A-88A7-F64D-42A7-A769560A63E0}"/>
              </a:ext>
            </a:extLst>
          </p:cNvPr>
          <p:cNvSpPr>
            <a:spLocks noGrp="1"/>
          </p:cNvSpPr>
          <p:nvPr>
            <p:ph idx="1"/>
          </p:nvPr>
        </p:nvSpPr>
        <p:spPr>
          <a:xfrm>
            <a:off x="689548" y="1578704"/>
            <a:ext cx="10637486" cy="4807348"/>
          </a:xfrm>
        </p:spPr>
        <p:txBody>
          <a:bodyPr vert="horz" lIns="91440" tIns="45720" rIns="91440" bIns="45720" rtlCol="0" anchor="t">
            <a:normAutofit/>
          </a:bodyPr>
          <a:lstStyle/>
          <a:p>
            <a:r>
              <a:rPr lang="en-GB" sz="2800">
                <a:latin typeface="Arial"/>
                <a:cs typeface="Arial"/>
              </a:rPr>
              <a:t>Data Governance – policies and procedures for data management i.e. data storage, entry &amp; access</a:t>
            </a:r>
          </a:p>
          <a:p>
            <a:pPr>
              <a:buClr>
                <a:srgbClr val="262626"/>
              </a:buClr>
            </a:pPr>
            <a:r>
              <a:rPr lang="en-GB" sz="2800">
                <a:latin typeface="Arial"/>
                <a:cs typeface="Arial"/>
              </a:rPr>
              <a:t>Source creditability – using verified and reputable sources</a:t>
            </a:r>
            <a:endParaRPr lang="en-GB" sz="2800">
              <a:latin typeface="Arial" panose="020B0604020202020204" pitchFamily="34" charset="0"/>
              <a:cs typeface="Arial" panose="020B0604020202020204" pitchFamily="34" charset="0"/>
            </a:endParaRPr>
          </a:p>
          <a:p>
            <a:pPr>
              <a:buClr>
                <a:srgbClr val="262626"/>
              </a:buClr>
            </a:pPr>
            <a:r>
              <a:rPr lang="en-GB" sz="2800">
                <a:latin typeface="Arial"/>
                <a:cs typeface="Arial"/>
              </a:rPr>
              <a:t>Completeness of data – extent to which all necessary data is present</a:t>
            </a:r>
            <a:endParaRPr lang="en-GB" sz="2800">
              <a:latin typeface="Arial" panose="020B0604020202020204" pitchFamily="34" charset="0"/>
              <a:cs typeface="Arial" panose="020B0604020202020204" pitchFamily="34" charset="0"/>
            </a:endParaRPr>
          </a:p>
          <a:p>
            <a:pPr>
              <a:buClr>
                <a:srgbClr val="262626"/>
              </a:buClr>
            </a:pPr>
            <a:r>
              <a:rPr lang="en-GB" sz="2800">
                <a:latin typeface="Arial"/>
                <a:cs typeface="Arial"/>
              </a:rPr>
              <a:t>Organisational culture – how a company values data</a:t>
            </a:r>
            <a:endParaRPr lang="en-GB" sz="2800">
              <a:latin typeface="Arial" panose="020B0604020202020204" pitchFamily="34" charset="0"/>
              <a:cs typeface="Arial" panose="020B0604020202020204" pitchFamily="34" charset="0"/>
            </a:endParaRPr>
          </a:p>
          <a:p>
            <a:pPr>
              <a:buClr>
                <a:srgbClr val="262626"/>
              </a:buClr>
            </a:pPr>
            <a:r>
              <a:rPr lang="en-GB" sz="2800">
                <a:latin typeface="Arial"/>
                <a:cs typeface="Arial"/>
              </a:rPr>
              <a:t>Data validity &amp; uniqueness – ensures information accurately reflects what it is intended to measure</a:t>
            </a:r>
            <a:endParaRPr lang="en-GB" sz="2800">
              <a:latin typeface="Arial" panose="020B0604020202020204" pitchFamily="34" charset="0"/>
              <a:cs typeface="Arial" panose="020B0604020202020204" pitchFamily="34" charset="0"/>
            </a:endParaRPr>
          </a:p>
          <a:p>
            <a:pPr>
              <a:buClr>
                <a:srgbClr val="262626"/>
              </a:buClr>
            </a:pPr>
            <a:endParaRPr lang="en-GB" sz="28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51C15B03-EF23-574F-7DDE-4880C93FAF1D}"/>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574833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Reliability of Data</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lvl="1"/>
            <a:r>
              <a:rPr lang="en-GB" sz="2400" b="1">
                <a:latin typeface="Arial" panose="020B0604020202020204" pitchFamily="34" charset="0"/>
                <a:cs typeface="Arial" panose="020B0604020202020204" pitchFamily="34" charset="0"/>
              </a:rPr>
              <a:t>Timeliness </a:t>
            </a:r>
            <a:r>
              <a:rPr lang="en-GB" sz="2400">
                <a:latin typeface="Arial" panose="020B0604020202020204" pitchFamily="34" charset="0"/>
                <a:cs typeface="Arial" panose="020B0604020202020204" pitchFamily="34" charset="0"/>
              </a:rPr>
              <a:t>– Older data may not be accurate, especially in a dynamic environment.</a:t>
            </a:r>
          </a:p>
          <a:p>
            <a:pPr marL="355600" lvl="1" indent="0">
              <a:buNone/>
            </a:pPr>
            <a:endParaRPr lang="en-GB" sz="2400">
              <a:latin typeface="Arial" panose="020B0604020202020204" pitchFamily="34" charset="0"/>
              <a:cs typeface="Arial" panose="020B0604020202020204" pitchFamily="34" charset="0"/>
            </a:endParaRPr>
          </a:p>
          <a:p>
            <a:pPr lvl="1"/>
            <a:r>
              <a:rPr lang="en-GB" sz="2400" b="1">
                <a:latin typeface="Arial" panose="020B0604020202020204" pitchFamily="34" charset="0"/>
                <a:cs typeface="Arial" panose="020B0604020202020204" pitchFamily="34" charset="0"/>
              </a:rPr>
              <a:t>Bias -</a:t>
            </a:r>
            <a:r>
              <a:rPr lang="en-GB" sz="2400">
                <a:latin typeface="Arial" panose="020B0604020202020204" pitchFamily="34" charset="0"/>
                <a:cs typeface="Arial" panose="020B0604020202020204" pitchFamily="34" charset="0"/>
              </a:rPr>
              <a:t> Researchers may introduce bias in surveys by influencing responses with their attitudes, body language etc.. Or ignoring data that doesn’t fit with their needs.</a:t>
            </a:r>
          </a:p>
          <a:p>
            <a:pPr lvl="1"/>
            <a:endParaRPr lang="en-GB" sz="2400">
              <a:latin typeface="Arial" panose="020B0604020202020204" pitchFamily="34" charset="0"/>
              <a:cs typeface="Arial" panose="020B0604020202020204" pitchFamily="34" charset="0"/>
            </a:endParaRPr>
          </a:p>
          <a:p>
            <a:pPr lvl="1"/>
            <a:r>
              <a:rPr lang="en-GB" sz="2400" b="1">
                <a:latin typeface="Arial" panose="020B0604020202020204" pitchFamily="34" charset="0"/>
                <a:cs typeface="Arial" panose="020B0604020202020204" pitchFamily="34" charset="0"/>
              </a:rPr>
              <a:t>Accuracy</a:t>
            </a:r>
            <a:r>
              <a:rPr lang="en-GB" sz="2400">
                <a:latin typeface="Arial" panose="020B0604020202020204" pitchFamily="34" charset="0"/>
                <a:cs typeface="Arial" panose="020B0604020202020204" pitchFamily="34" charset="0"/>
              </a:rPr>
              <a:t> - Internet sources are often inaccurate.</a:t>
            </a:r>
          </a:p>
          <a:p>
            <a:pPr lvl="1"/>
            <a:endParaRPr lang="en-GB" sz="2400">
              <a:latin typeface="Arial" panose="020B0604020202020204" pitchFamily="34" charset="0"/>
              <a:cs typeface="Arial" panose="020B0604020202020204" pitchFamily="34" charset="0"/>
            </a:endParaRPr>
          </a:p>
          <a:p>
            <a:pPr lvl="1"/>
            <a:r>
              <a:rPr lang="en-GB" sz="2400" b="1">
                <a:latin typeface="Arial" panose="020B0604020202020204" pitchFamily="34" charset="0"/>
                <a:cs typeface="Arial" panose="020B0604020202020204" pitchFamily="34" charset="0"/>
              </a:rPr>
              <a:t>Validity</a:t>
            </a:r>
            <a:r>
              <a:rPr lang="en-GB" sz="2400">
                <a:latin typeface="Arial" panose="020B0604020202020204" pitchFamily="34" charset="0"/>
                <a:cs typeface="Arial" panose="020B0604020202020204" pitchFamily="34" charset="0"/>
              </a:rPr>
              <a:t> – the data collection methods must accurately address the research question.</a:t>
            </a: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88222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CD1D3A-8BEB-318B-C60E-C1EC6B43B3B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4E97702-B314-1598-10A4-8908F1A78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C20A0B07-6147-3FB5-B89E-76E0769F7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8B7D676C-6ADB-8BB9-97B7-4C045B9CFB6D}"/>
              </a:ext>
            </a:extLst>
          </p:cNvPr>
          <p:cNvSpPr>
            <a:spLocks noGrp="1"/>
          </p:cNvSpPr>
          <p:nvPr>
            <p:ph type="title"/>
          </p:nvPr>
        </p:nvSpPr>
        <p:spPr>
          <a:xfrm>
            <a:off x="569626" y="248824"/>
            <a:ext cx="10398094" cy="1103214"/>
          </a:xfrm>
        </p:spPr>
        <p:txBody>
          <a:bodyPr>
            <a:normAutofit/>
          </a:bodyPr>
          <a:lstStyle/>
          <a:p>
            <a:r>
              <a:rPr lang="en-GB" b="1">
                <a:latin typeface="Arial"/>
                <a:cs typeface="Arial"/>
              </a:rPr>
              <a:t>Qualitative data analysis</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B11D77D-F97C-B404-1A70-5F2AEB21E7E9}"/>
              </a:ext>
            </a:extLst>
          </p:cNvPr>
          <p:cNvSpPr>
            <a:spLocks noGrp="1"/>
          </p:cNvSpPr>
          <p:nvPr>
            <p:ph idx="1"/>
          </p:nvPr>
        </p:nvSpPr>
        <p:spPr>
          <a:xfrm>
            <a:off x="689548" y="1578704"/>
            <a:ext cx="10637486" cy="4807348"/>
          </a:xfrm>
        </p:spPr>
        <p:txBody>
          <a:bodyPr vert="horz" lIns="91440" tIns="45720" rIns="91440" bIns="45720" rtlCol="0" anchor="t">
            <a:normAutofit/>
          </a:bodyPr>
          <a:lstStyle/>
          <a:p>
            <a:pPr marL="274320" lvl="1" indent="0">
              <a:buNone/>
            </a:pPr>
            <a:r>
              <a:rPr lang="en-GB" sz="2400">
                <a:latin typeface="Arial"/>
                <a:cs typeface="Arial"/>
              </a:rPr>
              <a:t>Analysis has 3 distinct stages – editing, tabulating and interpreting</a:t>
            </a:r>
            <a:endParaRPr lang="en-GB" sz="2400">
              <a:latin typeface="Arial" panose="020B0604020202020204" pitchFamily="34" charset="0"/>
              <a:cs typeface="Arial" panose="020B0604020202020204" pitchFamily="34" charset="0"/>
            </a:endParaRPr>
          </a:p>
          <a:p>
            <a:pPr marL="355600" lvl="1" indent="0">
              <a:buNone/>
            </a:pPr>
            <a:endParaRPr lang="en-GB" sz="2400">
              <a:latin typeface="Arial" panose="020B0604020202020204" pitchFamily="34" charset="0"/>
              <a:cs typeface="Arial" panose="020B0604020202020204" pitchFamily="34" charset="0"/>
            </a:endParaRPr>
          </a:p>
          <a:p>
            <a:pPr lvl="1"/>
            <a:r>
              <a:rPr lang="en-GB" sz="2400" b="1">
                <a:latin typeface="Arial"/>
                <a:cs typeface="Arial"/>
              </a:rPr>
              <a:t>Computers/software - </a:t>
            </a:r>
            <a:r>
              <a:rPr lang="en-GB" sz="2400">
                <a:latin typeface="Arial"/>
                <a:cs typeface="Arial"/>
              </a:rPr>
              <a:t>now allows analysis of qualitive data</a:t>
            </a:r>
          </a:p>
          <a:p>
            <a:pPr marL="274320" lvl="1" indent="0">
              <a:buClr>
                <a:srgbClr val="262626"/>
              </a:buClr>
              <a:buNone/>
            </a:pPr>
            <a:endParaRPr lang="en-GB" sz="2400">
              <a:latin typeface="Arial"/>
              <a:cs typeface="Arial"/>
            </a:endParaRPr>
          </a:p>
          <a:p>
            <a:pPr lvl="1">
              <a:buClr>
                <a:srgbClr val="262626"/>
              </a:buClr>
            </a:pPr>
            <a:r>
              <a:rPr lang="en-GB" sz="2400" b="1">
                <a:latin typeface="Arial"/>
                <a:cs typeface="Arial"/>
              </a:rPr>
              <a:t>Analysis results in set of matrices or network</a:t>
            </a:r>
            <a:endParaRPr lang="en-GB" sz="2400" b="1">
              <a:latin typeface="Arial" panose="020B0604020202020204" pitchFamily="34" charset="0"/>
              <a:cs typeface="Arial" panose="020B0604020202020204" pitchFamily="34" charset="0"/>
            </a:endParaRPr>
          </a:p>
          <a:p>
            <a:pPr marL="274320" lvl="1" indent="0">
              <a:buClr>
                <a:srgbClr val="262626"/>
              </a:buClr>
              <a:buNone/>
            </a:pPr>
            <a:endParaRPr lang="en-GB" sz="2400" b="1">
              <a:latin typeface="Arial"/>
              <a:cs typeface="Arial"/>
            </a:endParaRPr>
          </a:p>
          <a:p>
            <a:pPr lvl="1">
              <a:buClr>
                <a:srgbClr val="262626"/>
              </a:buClr>
            </a:pPr>
            <a:r>
              <a:rPr lang="en-GB" sz="2400" b="1">
                <a:latin typeface="Arial"/>
                <a:cs typeface="Arial"/>
              </a:rPr>
              <a:t>Interpreting findings – </a:t>
            </a:r>
            <a:r>
              <a:rPr lang="en-GB" sz="2400">
                <a:latin typeface="Arial"/>
                <a:cs typeface="Arial"/>
              </a:rPr>
              <a:t>needs to be </a:t>
            </a:r>
            <a:r>
              <a:rPr lang="en-GB" sz="2400" err="1">
                <a:latin typeface="Arial"/>
                <a:cs typeface="Arial"/>
              </a:rPr>
              <a:t>usuable</a:t>
            </a:r>
            <a:r>
              <a:rPr lang="en-GB" sz="2400">
                <a:latin typeface="Arial"/>
                <a:cs typeface="Arial"/>
              </a:rPr>
              <a:t> by managers</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CD84CE5-3E2A-88B1-A7A4-E2E1EAF9E39F}"/>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976140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B06B7D-C1B0-1A64-F12A-EC952C6EE15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1F2D770-38B5-7BE8-AFFC-B2D3542E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61462A0-48B6-80C3-FABB-60628EAD6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47AB20C2-0D5F-38D2-A593-87D1394D1FBA}"/>
              </a:ext>
            </a:extLst>
          </p:cNvPr>
          <p:cNvSpPr>
            <a:spLocks noGrp="1"/>
          </p:cNvSpPr>
          <p:nvPr>
            <p:ph type="title"/>
          </p:nvPr>
        </p:nvSpPr>
        <p:spPr>
          <a:xfrm>
            <a:off x="569626" y="248824"/>
            <a:ext cx="10398094" cy="1103214"/>
          </a:xfrm>
        </p:spPr>
        <p:txBody>
          <a:bodyPr>
            <a:normAutofit/>
          </a:bodyPr>
          <a:lstStyle/>
          <a:p>
            <a:r>
              <a:rPr lang="en-GB" b="1">
                <a:latin typeface="Arial"/>
                <a:cs typeface="Arial"/>
              </a:rPr>
              <a:t>Quantative data analysis</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CDE8D5-B688-1825-89F8-48E8BBC83094}"/>
              </a:ext>
            </a:extLst>
          </p:cNvPr>
          <p:cNvSpPr>
            <a:spLocks noGrp="1"/>
          </p:cNvSpPr>
          <p:nvPr>
            <p:ph idx="1"/>
          </p:nvPr>
        </p:nvSpPr>
        <p:spPr>
          <a:xfrm>
            <a:off x="689548" y="1578704"/>
            <a:ext cx="10637486" cy="4807348"/>
          </a:xfrm>
        </p:spPr>
        <p:txBody>
          <a:bodyPr vert="horz" lIns="91440" tIns="45720" rIns="91440" bIns="45720" rtlCol="0" anchor="t">
            <a:normAutofit/>
          </a:bodyPr>
          <a:lstStyle/>
          <a:p>
            <a:pPr marL="274320" lvl="1" indent="0">
              <a:buNone/>
            </a:pPr>
            <a:endParaRPr lang="en-GB" sz="2400">
              <a:latin typeface="Arial" panose="020B0604020202020204" pitchFamily="34" charset="0"/>
              <a:cs typeface="Arial" panose="020B0604020202020204" pitchFamily="34" charset="0"/>
            </a:endParaRPr>
          </a:p>
          <a:p>
            <a:pPr marL="355600" lvl="1" indent="0">
              <a:buNone/>
            </a:pPr>
            <a:endParaRPr lang="en-GB" sz="2400">
              <a:latin typeface="Arial" panose="020B0604020202020204" pitchFamily="34" charset="0"/>
              <a:cs typeface="Arial" panose="020B0604020202020204" pitchFamily="34" charset="0"/>
            </a:endParaRPr>
          </a:p>
          <a:p>
            <a:pPr lvl="1"/>
            <a:r>
              <a:rPr lang="en-GB" sz="2400" b="1">
                <a:latin typeface="Arial"/>
                <a:cs typeface="Arial"/>
              </a:rPr>
              <a:t>Data into tables- </a:t>
            </a:r>
            <a:r>
              <a:rPr lang="en-GB" sz="2400">
                <a:latin typeface="Arial"/>
                <a:cs typeface="Arial"/>
              </a:rPr>
              <a:t>done at design stage</a:t>
            </a:r>
          </a:p>
          <a:p>
            <a:pPr marL="274320" lvl="1" indent="0">
              <a:buClr>
                <a:srgbClr val="262626"/>
              </a:buClr>
              <a:buNone/>
            </a:pPr>
            <a:endParaRPr lang="en-GB" sz="2400">
              <a:latin typeface="Arial"/>
              <a:cs typeface="Arial"/>
            </a:endParaRPr>
          </a:p>
          <a:p>
            <a:pPr lvl="1">
              <a:buClr>
                <a:srgbClr val="262626"/>
              </a:buClr>
            </a:pPr>
            <a:r>
              <a:rPr lang="en-GB" sz="2400" b="1">
                <a:latin typeface="Arial"/>
                <a:cs typeface="Arial"/>
              </a:rPr>
              <a:t>Reliability of data – </a:t>
            </a:r>
            <a:r>
              <a:rPr lang="en-GB" sz="2400">
                <a:latin typeface="Arial"/>
                <a:cs typeface="Arial"/>
              </a:rPr>
              <a:t>larger groups give more reliable data</a:t>
            </a:r>
            <a:endParaRPr lang="en-GB" sz="2400">
              <a:latin typeface="Arial" panose="020B0604020202020204" pitchFamily="34" charset="0"/>
              <a:cs typeface="Arial" panose="020B0604020202020204" pitchFamily="34" charset="0"/>
            </a:endParaRPr>
          </a:p>
          <a:p>
            <a:pPr marL="274320" lvl="1" indent="0">
              <a:buClr>
                <a:srgbClr val="262626"/>
              </a:buClr>
              <a:buNone/>
            </a:pPr>
            <a:endParaRPr lang="en-GB" sz="2400" b="1">
              <a:latin typeface="Arial"/>
              <a:cs typeface="Arial"/>
            </a:endParaRPr>
          </a:p>
          <a:p>
            <a:pPr lvl="1">
              <a:buClr>
                <a:srgbClr val="262626"/>
              </a:buClr>
            </a:pPr>
            <a:r>
              <a:rPr lang="en-GB" sz="2400" b="1">
                <a:latin typeface="Arial"/>
                <a:cs typeface="Arial"/>
              </a:rPr>
              <a:t>Mathematics of analysing– </a:t>
            </a:r>
            <a:r>
              <a:rPr lang="en-GB" sz="2400">
                <a:latin typeface="Arial"/>
                <a:cs typeface="Arial"/>
              </a:rPr>
              <a:t>statistical techniques exist to measure reliability</a:t>
            </a:r>
            <a:br>
              <a:rPr lang="en-GB" sz="2400">
                <a:latin typeface="Arial"/>
                <a:cs typeface="Arial"/>
              </a:rPr>
            </a:br>
            <a:endParaRPr lang="en-GB" sz="2400">
              <a:latin typeface="Arial" panose="020B0604020202020204" pitchFamily="34" charset="0"/>
              <a:cs typeface="Arial" panose="020B0604020202020204" pitchFamily="34" charset="0"/>
            </a:endParaRPr>
          </a:p>
          <a:p>
            <a:pPr lvl="1">
              <a:buClr>
                <a:srgbClr val="262626"/>
              </a:buClr>
            </a:pPr>
            <a:r>
              <a:rPr lang="en-GB" sz="2400" b="1">
                <a:latin typeface="Arial"/>
                <a:cs typeface="Arial"/>
              </a:rPr>
              <a:t>Statistical tools </a:t>
            </a:r>
            <a:r>
              <a:rPr lang="en-GB" sz="2400">
                <a:latin typeface="Arial"/>
                <a:cs typeface="Arial"/>
              </a:rPr>
              <a:t>– SPSS, Microsoft Excel</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5290C40E-AAD0-176A-2A53-92FE20406BB9}"/>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8630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60B723-94D4-E525-9A84-AFEAA157BA7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B86D2BE-7D34-62F6-60B4-7E0CB2010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7596AF09-CB2B-C41A-6201-8E734A368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F9C35CFF-C459-6829-9B69-D93E0372D55A}"/>
              </a:ext>
            </a:extLst>
          </p:cNvPr>
          <p:cNvSpPr>
            <a:spLocks noGrp="1"/>
          </p:cNvSpPr>
          <p:nvPr>
            <p:ph type="title"/>
          </p:nvPr>
        </p:nvSpPr>
        <p:spPr>
          <a:xfrm>
            <a:off x="569626" y="870132"/>
            <a:ext cx="10398094" cy="898707"/>
          </a:xfrm>
        </p:spPr>
        <p:txBody>
          <a:bodyPr>
            <a:normAutofit/>
          </a:bodyPr>
          <a:lstStyle/>
          <a:p>
            <a:r>
              <a:rPr lang="en-GB" b="1">
                <a:latin typeface="Arial" panose="020B0604020202020204" pitchFamily="34" charset="0"/>
                <a:cs typeface="Arial" panose="020B0604020202020204" pitchFamily="34" charset="0"/>
              </a:rPr>
              <a:t>Key Functions of Market Research</a:t>
            </a:r>
          </a:p>
        </p:txBody>
      </p:sp>
      <p:sp>
        <p:nvSpPr>
          <p:cNvPr id="3" name="Content Placeholder 2">
            <a:extLst>
              <a:ext uri="{FF2B5EF4-FFF2-40B4-BE49-F238E27FC236}">
                <a16:creationId xmlns:a16="http://schemas.microsoft.com/office/drawing/2014/main" id="{89CF3684-59D7-9DF7-FE55-4CFE1220223E}"/>
              </a:ext>
            </a:extLst>
          </p:cNvPr>
          <p:cNvSpPr>
            <a:spLocks noGrp="1"/>
          </p:cNvSpPr>
          <p:nvPr>
            <p:ph idx="1"/>
          </p:nvPr>
        </p:nvSpPr>
        <p:spPr>
          <a:xfrm>
            <a:off x="689548" y="1995504"/>
            <a:ext cx="10278172" cy="3970207"/>
          </a:xfrm>
        </p:spPr>
        <p:txBody>
          <a:bodyPr>
            <a:normAutofit fontScale="92500" lnSpcReduction="20000"/>
          </a:bodyPr>
          <a:lstStyle/>
          <a:p>
            <a:r>
              <a:rPr lang="en-GB" sz="2800">
                <a:latin typeface="Arial" panose="020B0604020202020204" pitchFamily="34" charset="0"/>
                <a:cs typeface="Arial" panose="020B0604020202020204" pitchFamily="34" charset="0"/>
              </a:rPr>
              <a:t>Understand consumers</a:t>
            </a:r>
          </a:p>
          <a:p>
            <a:pPr lvl="1"/>
            <a:r>
              <a:rPr lang="en-GB" sz="2600">
                <a:latin typeface="Arial" panose="020B0604020202020204" pitchFamily="34" charset="0"/>
                <a:cs typeface="Arial" panose="020B0604020202020204" pitchFamily="34" charset="0"/>
              </a:rPr>
              <a:t>Target audience needs, preferences, behaviours and demographics</a:t>
            </a:r>
          </a:p>
          <a:p>
            <a:r>
              <a:rPr lang="en-GB" sz="2800">
                <a:latin typeface="Arial" panose="020B0604020202020204" pitchFamily="34" charset="0"/>
                <a:cs typeface="Arial" panose="020B0604020202020204" pitchFamily="34" charset="0"/>
              </a:rPr>
              <a:t>Competitor analysis</a:t>
            </a:r>
          </a:p>
          <a:p>
            <a:pPr lvl="1"/>
            <a:r>
              <a:rPr lang="en-GB" sz="2600">
                <a:latin typeface="Arial" panose="020B0604020202020204" pitchFamily="34" charset="0"/>
                <a:cs typeface="Arial" panose="020B0604020202020204" pitchFamily="34" charset="0"/>
              </a:rPr>
              <a:t>Key competitors, market share, strategies used (7Ps)</a:t>
            </a:r>
          </a:p>
          <a:p>
            <a:r>
              <a:rPr lang="en-GB" sz="2800">
                <a:latin typeface="Arial" panose="020B0604020202020204" pitchFamily="34" charset="0"/>
                <a:cs typeface="Arial" panose="020B0604020202020204" pitchFamily="34" charset="0"/>
              </a:rPr>
              <a:t>Market trends</a:t>
            </a:r>
          </a:p>
          <a:p>
            <a:pPr lvl="1"/>
            <a:r>
              <a:rPr lang="en-GB" sz="2600">
                <a:latin typeface="Arial" panose="020B0604020202020204" pitchFamily="34" charset="0"/>
                <a:cs typeface="Arial" panose="020B0604020202020204" pitchFamily="34" charset="0"/>
              </a:rPr>
              <a:t>Market size, forecasts, market demand, PESTEL factors </a:t>
            </a:r>
          </a:p>
          <a:p>
            <a:r>
              <a:rPr lang="en-GB" sz="2800">
                <a:latin typeface="Arial" panose="020B0604020202020204" pitchFamily="34" charset="0"/>
                <a:cs typeface="Arial" panose="020B0604020202020204" pitchFamily="34" charset="0"/>
              </a:rPr>
              <a:t>Product development</a:t>
            </a:r>
          </a:p>
          <a:p>
            <a:pPr lvl="1"/>
            <a:r>
              <a:rPr lang="en-GB" sz="2600">
                <a:latin typeface="Arial" panose="020B0604020202020204" pitchFamily="34" charset="0"/>
                <a:cs typeface="Arial" panose="020B0604020202020204" pitchFamily="34" charset="0"/>
              </a:rPr>
              <a:t>Product research and market testing</a:t>
            </a:r>
          </a:p>
          <a:p>
            <a:r>
              <a:rPr lang="en-GB" sz="2800">
                <a:latin typeface="Arial" panose="020B0604020202020204" pitchFamily="34" charset="0"/>
                <a:cs typeface="Arial" panose="020B0604020202020204" pitchFamily="34" charset="0"/>
              </a:rPr>
              <a:t>Marketing and advertising</a:t>
            </a:r>
          </a:p>
          <a:p>
            <a:pPr lvl="1"/>
            <a:r>
              <a:rPr lang="en-GB" sz="2400">
                <a:latin typeface="Arial" panose="020B0604020202020204" pitchFamily="34" charset="0"/>
                <a:cs typeface="Arial" panose="020B0604020202020204" pitchFamily="34" charset="0"/>
              </a:rPr>
              <a:t>Marketing mix decisions, advertising media use and effectiveness.</a:t>
            </a:r>
          </a:p>
          <a:p>
            <a:endParaRPr lang="en-GB" sz="28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AFA602D-6965-BBCC-2603-36DC0045CFAB}"/>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4" name="Picture 3" descr="Yellow question mark">
            <a:extLst>
              <a:ext uri="{FF2B5EF4-FFF2-40B4-BE49-F238E27FC236}">
                <a16:creationId xmlns:a16="http://schemas.microsoft.com/office/drawing/2014/main" id="{1F8D9E1A-BFBF-0BDA-61D1-443E009B0026}"/>
              </a:ext>
            </a:extLst>
          </p:cNvPr>
          <p:cNvPicPr>
            <a:picLocks noChangeAspect="1"/>
          </p:cNvPicPr>
          <p:nvPr/>
        </p:nvPicPr>
        <p:blipFill>
          <a:blip r:embed="rId2"/>
          <a:stretch>
            <a:fillRect/>
          </a:stretch>
        </p:blipFill>
        <p:spPr>
          <a:xfrm>
            <a:off x="0" y="2677"/>
            <a:ext cx="12192000" cy="6852646"/>
          </a:xfrm>
          <a:prstGeom prst="rect">
            <a:avLst/>
          </a:prstGeom>
        </p:spPr>
      </p:pic>
    </p:spTree>
    <p:extLst>
      <p:ext uri="{BB962C8B-B14F-4D97-AF65-F5344CB8AC3E}">
        <p14:creationId xmlns:p14="http://schemas.microsoft.com/office/powerpoint/2010/main" val="5056401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17</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SavonVTI</vt:lpstr>
      <vt:lpstr>BMBM4005 Marketing Fundamentals Week 9 </vt:lpstr>
      <vt:lpstr>Today</vt:lpstr>
      <vt:lpstr>What is Marketing Research?</vt:lpstr>
      <vt:lpstr>Marketing Research and the Marketing Planning Process. </vt:lpstr>
      <vt:lpstr>Types of Research carried out:</vt:lpstr>
      <vt:lpstr>Exercise</vt:lpstr>
      <vt:lpstr>PowerPoint Presentation</vt:lpstr>
      <vt:lpstr>Sampling</vt:lpstr>
      <vt:lpstr>Two Types of Market Research</vt:lpstr>
      <vt:lpstr>Key Facts About Secondary Data</vt:lpstr>
      <vt:lpstr>PowerPoint Presentation</vt:lpstr>
      <vt:lpstr>Types of Research Data</vt:lpstr>
      <vt:lpstr>Brand Identity</vt:lpstr>
      <vt:lpstr>Sources on External Secondary Data</vt:lpstr>
      <vt:lpstr>Sources on Internal Secondary Data</vt:lpstr>
      <vt:lpstr>Quantitative Research Methods</vt:lpstr>
      <vt:lpstr>Quantitative Research Methods</vt:lpstr>
      <vt:lpstr>Qualitative Research Methods</vt:lpstr>
      <vt:lpstr>Criteria for surveys</vt:lpstr>
      <vt:lpstr>Qualitative Research Methods</vt:lpstr>
      <vt:lpstr>PowerPoint Presentation</vt:lpstr>
      <vt:lpstr>Exercise</vt:lpstr>
      <vt:lpstr>Reliability of Data</vt:lpstr>
      <vt:lpstr>Key factors affecting reliability</vt:lpstr>
      <vt:lpstr>Reliability of Data</vt:lpstr>
      <vt:lpstr>Qualitative data analysis</vt:lpstr>
      <vt:lpstr>Quantative data analysis</vt:lpstr>
      <vt:lpstr>Key Functions of Market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revision>1</cp:revision>
  <dcterms:created xsi:type="dcterms:W3CDTF">2020-02-19T10:23:55Z</dcterms:created>
  <dcterms:modified xsi:type="dcterms:W3CDTF">2025-11-25T12:26:27Z</dcterms:modified>
</cp:coreProperties>
</file>