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8"/>
  </p:notesMasterIdLst>
  <p:sldIdLst>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4A8A4B-E4FF-4304-8C6D-6210EFF1A598}" v="15" dt="2023-11-08T23:23:47.1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2205" autoAdjust="0"/>
  </p:normalViewPr>
  <p:slideViewPr>
    <p:cSldViewPr snapToGrid="0">
      <p:cViewPr>
        <p:scale>
          <a:sx n="66" d="100"/>
          <a:sy n="66" d="100"/>
        </p:scale>
        <p:origin x="1301"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11/8/2023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8074984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solidFill>
                  <a:srgbClr val="0B0C0C"/>
                </a:solidFill>
                <a:effectLst/>
                <a:latin typeface="Arial" panose="020B0604020202020204" pitchFamily="34" charset="0"/>
                <a:ea typeface="Times New Roman" panose="02020603050405020304" pitchFamily="18" charset="0"/>
              </a:rPr>
              <a:t>There are many types of vulnerabilities such as ease of access</a:t>
            </a:r>
            <a:r>
              <a:rPr lang="en-GB" sz="1800">
                <a:solidFill>
                  <a:srgbClr val="000000"/>
                </a:solidFill>
                <a:effectLst/>
                <a:latin typeface="Times New Roman" panose="02020603050405020304" pitchFamily="18" charset="0"/>
                <a:ea typeface="DengXian" panose="020B0503020204020204" pitchFamily="2" charset="-122"/>
                <a:cs typeface="Arial" panose="020B0604020202020204" pitchFamily="34" charset="0"/>
              </a:rPr>
              <a:t>, support with interactions and communications, physical wellbeing, mental wellbeing, life event, managing finances and understanding finances and being a victim of abuse. </a:t>
            </a:r>
            <a:endParaRPr lang="en-GB" sz="180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spc="30">
                <a:solidFill>
                  <a:srgbClr val="212529"/>
                </a:solidFill>
                <a:effectLst/>
                <a:latin typeface="Arial" panose="020B0604020202020204" pitchFamily="34" charset="0"/>
                <a:ea typeface="Times New Roman" panose="02020603050405020304" pitchFamily="18" charset="0"/>
              </a:rPr>
              <a:t>An abuser is someone who is purposefully harmful in any way. There are many kinds of abuse encountered by adults, including:</a:t>
            </a:r>
            <a:r>
              <a:rPr lang="en-GB" sz="1800">
                <a:effectLst/>
                <a:latin typeface="Times New Roman" panose="02020603050405020304" pitchFamily="18" charset="0"/>
                <a:ea typeface="Times New Roman" panose="02020603050405020304" pitchFamily="18" charset="0"/>
              </a:rPr>
              <a:t> physical abuse, verbal abuse, sexual abuse, self-abuse, financial abuse, and domestic abuse. </a:t>
            </a:r>
          </a:p>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3</a:t>
            </a:fld>
            <a:endParaRPr lang="en-US"/>
          </a:p>
        </p:txBody>
      </p:sp>
    </p:spTree>
    <p:extLst>
      <p:ext uri="{BB962C8B-B14F-4D97-AF65-F5344CB8AC3E}">
        <p14:creationId xmlns:p14="http://schemas.microsoft.com/office/powerpoint/2010/main" val="821224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TSB Bank have partnered with Safe Space, Woman’s Aid and Hestia to help customers experiencing domestic abuse flee their abuser and in some cases are able to give the customer £500. On Average they have given customers </a:t>
            </a:r>
            <a:r>
              <a:rPr lang="en-GB" sz="1800">
                <a:effectLst/>
                <a:latin typeface="Arial" panose="020B0604020202020204" pitchFamily="34" charset="0"/>
                <a:ea typeface="Calibri" panose="020F0502020204030204" pitchFamily="34" charset="0"/>
              </a:rPr>
              <a:t>£356 provided to each victim. TSB data also shows that over a third (35%) of people who accessed a Flee Fund were escaping their abusive situation with one or more children. </a:t>
            </a:r>
          </a:p>
          <a:p>
            <a:r>
              <a:rPr lang="en-GB"/>
              <a:t>Many banks also offer non-geographical sort codes to abusers are unable to trace where the banks was opened or who the account is with. This is just another step in keeping victim/survivors safer. </a:t>
            </a:r>
          </a:p>
        </p:txBody>
      </p:sp>
      <p:sp>
        <p:nvSpPr>
          <p:cNvPr id="4" name="Slide Number Placeholder 3"/>
          <p:cNvSpPr>
            <a:spLocks noGrp="1"/>
          </p:cNvSpPr>
          <p:nvPr>
            <p:ph type="sldNum" sz="quarter" idx="5"/>
          </p:nvPr>
        </p:nvSpPr>
        <p:spPr/>
        <p:txBody>
          <a:bodyPr/>
          <a:lstStyle/>
          <a:p>
            <a:fld id="{E0746DE6-3336-457D-A091-FA20AC1C536E}" type="slidenum">
              <a:rPr lang="en-US" smtClean="0"/>
              <a:t>4</a:t>
            </a:fld>
            <a:endParaRPr lang="en-US"/>
          </a:p>
        </p:txBody>
      </p:sp>
    </p:spTree>
    <p:extLst>
      <p:ext uri="{BB962C8B-B14F-4D97-AF65-F5344CB8AC3E}">
        <p14:creationId xmlns:p14="http://schemas.microsoft.com/office/powerpoint/2010/main" val="30434062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Many banks have specialist employees to help and support customer in a crisis, including domestic violence. Victims are able to communicate with these specialist through different channels depending on the bank or building society. </a:t>
            </a:r>
          </a:p>
          <a:p>
            <a:r>
              <a:rPr lang="en-GB" sz="1800">
                <a:effectLst/>
                <a:latin typeface="Arial" panose="020B0604020202020204" pitchFamily="34" charset="0"/>
                <a:ea typeface="DengXian" panose="020B0503020204020204" pitchFamily="2" charset="-122"/>
              </a:rPr>
              <a:t>It is paramount that employees know the difference between sympathy and empathy, if a customer is suffering from domestic abuse and confiding in that person they must show empathy for the situation they are in and guide them to help and support from professionals such as Woman’s Aid, Hestia, Safe Spaces and many more other charities supporting woman and men suffering from abuse. </a:t>
            </a:r>
            <a:endParaRPr lang="en-US" sz="1800">
              <a:effectLst/>
              <a:latin typeface="Arial" panose="020B0604020202020204" pitchFamily="34" charset="0"/>
              <a:ea typeface="DengXian" panose="020B0503020204020204" pitchFamily="2" charset="-122"/>
            </a:endParaRPr>
          </a:p>
          <a:p>
            <a:r>
              <a:rPr lang="en-GB" sz="1800">
                <a:effectLst/>
                <a:latin typeface="Arial" panose="020B0604020202020204" pitchFamily="34" charset="0"/>
                <a:ea typeface="Calibri" panose="020F0502020204030204" pitchFamily="34" charset="0"/>
              </a:rPr>
              <a:t>The emotional health scale can be a useful tool to use when engaging with a vulnerable customer, it can help the employee and the customer gage how they feel in the moment, ranging from coping to struggling to cope, a variety of things may happen to send the customer from coping to struggling to cope. </a:t>
            </a:r>
            <a:endParaRPr lang="en-US" sz="1800">
              <a:effectLst/>
              <a:latin typeface="Arial" panose="020B0604020202020204" pitchFamily="34" charset="0"/>
              <a:ea typeface="DengXian" panose="020B0503020204020204" pitchFamily="2" charset="-122"/>
            </a:endParaRPr>
          </a:p>
          <a:p>
            <a:r>
              <a:rPr lang="en-GB" sz="1800">
                <a:effectLst/>
                <a:latin typeface="Arial" panose="020B0604020202020204" pitchFamily="34" charset="0"/>
                <a:ea typeface="Calibri" panose="020F0502020204030204" pitchFamily="34" charset="0"/>
              </a:rPr>
              <a:t>Evidence suggests that active listening will help the customer feel understood, heard, valued and respected by the employee, although it is not the employees' job to solve the customers problems but by allowing the customer space to externalise and express how they feel will create mutual respect and a safe space for the customer. </a:t>
            </a:r>
            <a:endParaRPr lang="en-US" sz="1800">
              <a:effectLst/>
              <a:latin typeface="Arial" panose="020B0604020202020204" pitchFamily="34" charset="0"/>
              <a:ea typeface="DengXian" panose="020B0503020204020204" pitchFamily="2" charset="-122"/>
            </a:endParaRPr>
          </a:p>
          <a:p>
            <a:r>
              <a:rPr lang="en-GB" sz="1800">
                <a:effectLst/>
                <a:latin typeface="Arial" panose="020B0604020202020204" pitchFamily="34" charset="0"/>
                <a:ea typeface="Calibri" panose="020F0502020204030204" pitchFamily="34" charset="0"/>
              </a:rPr>
              <a:t>Ask relative, open questions (who, what, where, when, how, tell me more about). </a:t>
            </a:r>
            <a:endParaRPr lang="en-US"/>
          </a:p>
        </p:txBody>
      </p:sp>
      <p:sp>
        <p:nvSpPr>
          <p:cNvPr id="4" name="Slide Number Placeholder 3"/>
          <p:cNvSpPr>
            <a:spLocks noGrp="1"/>
          </p:cNvSpPr>
          <p:nvPr>
            <p:ph type="sldNum" sz="quarter" idx="10"/>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9198951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0746DE6-3336-457D-A091-FA20AC1C536E}" type="slidenum">
              <a:rPr lang="en-US" smtClean="0"/>
              <a:t>6</a:t>
            </a:fld>
            <a:endParaRPr lang="en-US"/>
          </a:p>
        </p:txBody>
      </p:sp>
    </p:spTree>
    <p:extLst>
      <p:ext uri="{BB962C8B-B14F-4D97-AF65-F5344CB8AC3E}">
        <p14:creationId xmlns:p14="http://schemas.microsoft.com/office/powerpoint/2010/main" val="16904230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Arial" panose="020B0604020202020204" pitchFamily="34" charset="0"/>
                <a:ea typeface="Calibri" panose="020F0502020204030204" pitchFamily="34" charset="0"/>
                <a:cs typeface="Times New Roman" panose="02020603050405020304" pitchFamily="18" charset="0"/>
              </a:rPr>
              <a:t>(Channel 4 News, 2023) report discusses how the cost of living crisis is affecting victims of domestic abuse, a refuge where woman normally only stay for 6 months are now staying for up to 2 years in some cases, as these woman are unable to move on due to the cost of living crisis, this means woman who need to go into refuge due to fleeing abuse are having to look elsewhere and maybe further than they would like to go. 66% of survivors who were survived by Channel 4 for this report said that their abuser used the cost of living crisis as a tool for coercive control. </a:t>
            </a:r>
          </a:p>
          <a:p>
            <a:pPr>
              <a:spcAft>
                <a:spcPts val="1125"/>
              </a:spcAft>
            </a:pPr>
            <a:r>
              <a:rPr lang="en-GB" sz="1800" err="1">
                <a:effectLst/>
                <a:latin typeface="Arial" panose="020B0604020202020204" pitchFamily="34" charset="0"/>
                <a:ea typeface="Times New Roman" panose="02020603050405020304" pitchFamily="18" charset="0"/>
              </a:rPr>
              <a:t>SafeLives</a:t>
            </a:r>
            <a:r>
              <a:rPr lang="en-GB" sz="1800">
                <a:effectLst/>
                <a:latin typeface="Arial" panose="020B0604020202020204" pitchFamily="34" charset="0"/>
                <a:ea typeface="Times New Roman" panose="02020603050405020304" pitchFamily="18" charset="0"/>
              </a:rPr>
              <a:t> conducted a ‘Safe at home survey’ whereby 107 victims took part, the results show that 25% of victims rated their safety at home as 5 out of 10 whereby 0 is the least safe and 10 is the safest. (</a:t>
            </a:r>
            <a:r>
              <a:rPr lang="en-GB" sz="1800" err="1">
                <a:effectLst/>
                <a:latin typeface="Arial" panose="020B0604020202020204" pitchFamily="34" charset="0"/>
                <a:ea typeface="Times New Roman" panose="02020603050405020304" pitchFamily="18" charset="0"/>
              </a:rPr>
              <a:t>SafeLives</a:t>
            </a:r>
            <a:r>
              <a:rPr lang="en-GB" sz="1800">
                <a:effectLst/>
                <a:latin typeface="Arial" panose="020B0604020202020204" pitchFamily="34" charset="0"/>
                <a:ea typeface="Times New Roman" panose="02020603050405020304" pitchFamily="18" charset="0"/>
              </a:rPr>
              <a:t>, 2020).</a:t>
            </a:r>
            <a:endParaRPr lang="en-GB" sz="180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a:effectLst/>
                <a:latin typeface="Arial" panose="020B0604020202020204" pitchFamily="34" charset="0"/>
                <a:ea typeface="Calibri" panose="020F0502020204030204" pitchFamily="34" charset="0"/>
                <a:cs typeface="Times New Roman" panose="02020603050405020304" pitchFamily="18" charset="0"/>
              </a:rPr>
              <a:t>Early in the pandemic a group of brave and pioneering survivors put forward the idea of a code word to be used in shops that were allowed to be open through lockdown – supermarkets and pharmacies. With support from the DA Commissioner and Victim’s Commissioner, </a:t>
            </a:r>
            <a:r>
              <a:rPr lang="en-GB" sz="1800" err="1">
                <a:effectLst/>
                <a:latin typeface="Arial" panose="020B0604020202020204" pitchFamily="34" charset="0"/>
                <a:ea typeface="Calibri" panose="020F0502020204030204" pitchFamily="34" charset="0"/>
                <a:cs typeface="Times New Roman" panose="02020603050405020304" pitchFamily="18" charset="0"/>
              </a:rPr>
              <a:t>SafeLives</a:t>
            </a:r>
            <a:r>
              <a:rPr lang="en-GB" sz="1800">
                <a:effectLst/>
                <a:latin typeface="Arial" panose="020B0604020202020204" pitchFamily="34" charset="0"/>
                <a:ea typeface="Calibri" panose="020F0502020204030204" pitchFamily="34" charset="0"/>
                <a:cs typeface="Times New Roman" panose="02020603050405020304" pitchFamily="18" charset="0"/>
              </a:rPr>
              <a:t> proposed a scheme to the Home Office. This scheme is called Ask for ANI, which stands for: </a:t>
            </a: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Action Needed Immediately. When you ask for ANI, you will be offered a private space, provided with a phone and asked if you need support from the police or other domestic abuse support services.</a:t>
            </a:r>
            <a:r>
              <a:rPr lang="en-GB" sz="1800">
                <a:effectLst/>
                <a:latin typeface="Arial" panose="020B0604020202020204" pitchFamily="34" charset="0"/>
                <a:ea typeface="Calibri" panose="020F0502020204030204" pitchFamily="34" charset="0"/>
                <a:cs typeface="Times New Roman" panose="02020603050405020304" pitchFamily="18" charset="0"/>
              </a:rPr>
              <a:t> </a:t>
            </a:r>
            <a:r>
              <a:rPr lang="en-GB" sz="1800">
                <a:effectLst/>
                <a:latin typeface="Calibri" panose="020F0502020204030204" pitchFamily="34" charset="0"/>
                <a:ea typeface="Calibri" panose="020F0502020204030204" pitchFamily="34" charset="0"/>
                <a:cs typeface="Times New Roman" panose="02020603050405020304" pitchFamily="18" charset="0"/>
              </a:rPr>
              <a:t>(</a:t>
            </a:r>
            <a:r>
              <a:rPr lang="en-GB" sz="1800" err="1">
                <a:effectLst/>
                <a:latin typeface="Calibri" panose="020F0502020204030204" pitchFamily="34" charset="0"/>
                <a:ea typeface="Calibri" panose="020F0502020204030204" pitchFamily="34" charset="0"/>
                <a:cs typeface="Times New Roman" panose="02020603050405020304" pitchFamily="18" charset="0"/>
              </a:rPr>
              <a:t>Gov.UK</a:t>
            </a:r>
            <a:r>
              <a:rPr lang="en-GB" sz="1800">
                <a:effectLst/>
                <a:latin typeface="Calibri" panose="020F0502020204030204" pitchFamily="34" charset="0"/>
                <a:ea typeface="Calibri" panose="020F0502020204030204" pitchFamily="34" charset="0"/>
                <a:cs typeface="Times New Roman" panose="02020603050405020304" pitchFamily="18" charset="0"/>
              </a:rPr>
              <a:t>, 2018). </a:t>
            </a:r>
          </a:p>
          <a:p>
            <a:endParaRPr lang="en-US"/>
          </a:p>
          <a:p>
            <a:endParaRPr lang="en-US"/>
          </a:p>
        </p:txBody>
      </p:sp>
      <p:sp>
        <p:nvSpPr>
          <p:cNvPr id="4" name="Slide Number Placeholder 3"/>
          <p:cNvSpPr>
            <a:spLocks noGrp="1"/>
          </p:cNvSpPr>
          <p:nvPr>
            <p:ph type="sldNum" sz="quarter" idx="10"/>
          </p:nvPr>
        </p:nvSpPr>
        <p:spPr/>
        <p:txBody>
          <a:bodyPr/>
          <a:lstStyle/>
          <a:p>
            <a:fld id="{E0746DE6-3336-457D-A091-FA20AC1C536E}" type="slidenum">
              <a:rPr lang="en-US" smtClean="0"/>
              <a:t>7</a:t>
            </a:fld>
            <a:endParaRPr lang="en-US"/>
          </a:p>
        </p:txBody>
      </p:sp>
    </p:spTree>
    <p:extLst>
      <p:ext uri="{BB962C8B-B14F-4D97-AF65-F5344CB8AC3E}">
        <p14:creationId xmlns:p14="http://schemas.microsoft.com/office/powerpoint/2010/main" val="3134673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0746DE6-3336-457D-A091-FA20AC1C536E}" type="slidenum">
              <a:rPr lang="en-US" smtClean="0"/>
              <a:t>8</a:t>
            </a:fld>
            <a:endParaRPr lang="en-US"/>
          </a:p>
        </p:txBody>
      </p:sp>
    </p:spTree>
    <p:extLst>
      <p:ext uri="{BB962C8B-B14F-4D97-AF65-F5344CB8AC3E}">
        <p14:creationId xmlns:p14="http://schemas.microsoft.com/office/powerpoint/2010/main" val="3134673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solidFill>
                  <a:srgbClr val="000000"/>
                </a:solidFill>
                <a:effectLst/>
                <a:latin typeface="Arial" panose="020B0604020202020204" pitchFamily="34" charset="0"/>
                <a:ea typeface="Times New Roman" panose="02020603050405020304" pitchFamily="18" charset="0"/>
              </a:rPr>
              <a:t>The fact that financial abuse is so well hidden and that its victims are, by the very nature of their situation, often invisible to the financial services sector and regulators cannot be a reason for inaction. Organisations need to be aware of the signs and to work together to improve the longer-term outcomes for survivors so that they can rebuild their financial lives alongside their physical and mental health.</a:t>
            </a:r>
          </a:p>
          <a:p>
            <a:r>
              <a:rPr lang="en-GB" sz="1800">
                <a:solidFill>
                  <a:srgbClr val="000000"/>
                </a:solidFill>
                <a:effectLst/>
                <a:latin typeface="Arial" panose="020B0604020202020204" pitchFamily="34" charset="0"/>
                <a:ea typeface="Times New Roman" panose="02020603050405020304" pitchFamily="18" charset="0"/>
              </a:rPr>
              <a:t>The </a:t>
            </a:r>
            <a:r>
              <a:rPr lang="en-GB" sz="1800" err="1">
                <a:solidFill>
                  <a:srgbClr val="000000"/>
                </a:solidFill>
                <a:effectLst/>
                <a:latin typeface="Arial" panose="020B0604020202020204" pitchFamily="34" charset="0"/>
                <a:ea typeface="Times New Roman" panose="02020603050405020304" pitchFamily="18" charset="0"/>
              </a:rPr>
              <a:t>FCA</a:t>
            </a:r>
            <a:r>
              <a:rPr lang="en-GB" sz="1800">
                <a:solidFill>
                  <a:srgbClr val="000000"/>
                </a:solidFill>
                <a:effectLst/>
                <a:latin typeface="Arial" panose="020B0604020202020204" pitchFamily="34" charset="0"/>
                <a:ea typeface="Times New Roman" panose="02020603050405020304" pitchFamily="18" charset="0"/>
              </a:rPr>
              <a:t> have have realised their 2023/24 business plan and have acknowledged the cost of living crisis and the effect this may have on vulnerable customers. They have clearly outlined that their focus is to help and ensure vulnerable customers are supported by their bank. By putting new consumer duty laws in place on 31</a:t>
            </a:r>
            <a:r>
              <a:rPr lang="en-GB" sz="1800" baseline="30000">
                <a:solidFill>
                  <a:srgbClr val="000000"/>
                </a:solidFill>
                <a:effectLst/>
                <a:latin typeface="Arial" panose="020B0604020202020204" pitchFamily="34" charset="0"/>
                <a:ea typeface="Times New Roman" panose="02020603050405020304" pitchFamily="18" charset="0"/>
              </a:rPr>
              <a:t>st</a:t>
            </a:r>
            <a:r>
              <a:rPr lang="en-GB" sz="1800">
                <a:solidFill>
                  <a:srgbClr val="000000"/>
                </a:solidFill>
                <a:effectLst/>
                <a:latin typeface="Arial" panose="020B0604020202020204" pitchFamily="34" charset="0"/>
                <a:ea typeface="Times New Roman" panose="02020603050405020304" pitchFamily="18" charset="0"/>
              </a:rPr>
              <a:t> July 2023 this will ensure all banks and building societies follow a clear and structured policy to allow customer to have good outcomes. The new consumer duty rules are as follows: </a:t>
            </a:r>
            <a:endParaRPr lang="en-GB" sz="1800">
              <a:effectLst/>
              <a:latin typeface="Times New Roman" panose="02020603050405020304" pitchFamily="18" charset="0"/>
              <a:ea typeface="Times New Roman" panose="02020603050405020304" pitchFamily="18" charset="0"/>
            </a:endParaRPr>
          </a:p>
          <a:p>
            <a:r>
              <a:rPr lang="en-GB" sz="1800">
                <a:solidFill>
                  <a:srgbClr val="000000"/>
                </a:solidFill>
                <a:effectLst/>
                <a:latin typeface="Arial" panose="020B0604020202020204" pitchFamily="34" charset="0"/>
                <a:ea typeface="Times New Roman" panose="02020603050405020304" pitchFamily="18" charset="0"/>
              </a:rPr>
              <a:t>“A new Consumer Principle that requires firms to act to deliver good outcomes for the retail customers. </a:t>
            </a:r>
            <a:endParaRPr lang="en-GB" sz="1800">
              <a:effectLst/>
              <a:latin typeface="Times New Roman" panose="02020603050405020304" pitchFamily="18" charset="0"/>
              <a:ea typeface="Times New Roman" panose="02020603050405020304" pitchFamily="18" charset="0"/>
            </a:endParaRPr>
          </a:p>
          <a:p>
            <a:r>
              <a:rPr lang="en-GB" sz="1800">
                <a:solidFill>
                  <a:srgbClr val="000000"/>
                </a:solidFill>
                <a:effectLst/>
                <a:latin typeface="Arial" panose="020B0604020202020204" pitchFamily="34" charset="0"/>
                <a:ea typeface="Times New Roman" panose="02020603050405020304" pitchFamily="18" charset="0"/>
              </a:rPr>
              <a:t>Cross-cutting rules providing greater clarity on out expectations under the new Principle and helping firms interpret the four outcomes: Products and services, price and value, consumer understanding and customer support.</a:t>
            </a:r>
            <a:endParaRPr lang="en-GB" sz="1800">
              <a:effectLst/>
              <a:latin typeface="Times New Roman" panose="02020603050405020304" pitchFamily="18" charset="0"/>
              <a:ea typeface="Times New Roman" panose="02020603050405020304" pitchFamily="18" charset="0"/>
            </a:endParaRPr>
          </a:p>
          <a:p>
            <a:r>
              <a:rPr lang="en-GB" sz="1800">
                <a:solidFill>
                  <a:srgbClr val="000000"/>
                </a:solidFill>
                <a:effectLst/>
                <a:latin typeface="Arial" panose="020B0604020202020204" pitchFamily="34" charset="0"/>
                <a:ea typeface="Times New Roman" panose="02020603050405020304" pitchFamily="18" charset="0"/>
              </a:rPr>
              <a:t>Rules relating to the four outcomes we want to see under the consumer duty. These represent the key elements od the firm-consumer relationship which are instrumental in helping to drive good outcomes for customers.” (</a:t>
            </a:r>
            <a:r>
              <a:rPr lang="en-GB" sz="1800" err="1">
                <a:solidFill>
                  <a:srgbClr val="000000"/>
                </a:solidFill>
                <a:effectLst/>
                <a:latin typeface="Arial" panose="020B0604020202020204" pitchFamily="34" charset="0"/>
                <a:ea typeface="Times New Roman" panose="02020603050405020304" pitchFamily="18" charset="0"/>
              </a:rPr>
              <a:t>FCA</a:t>
            </a:r>
            <a:r>
              <a:rPr lang="en-GB" sz="1800">
                <a:solidFill>
                  <a:srgbClr val="000000"/>
                </a:solidFill>
                <a:effectLst/>
                <a:latin typeface="Arial" panose="020B0604020202020204" pitchFamily="34" charset="0"/>
                <a:ea typeface="Times New Roman" panose="02020603050405020304" pitchFamily="18" charset="0"/>
              </a:rPr>
              <a:t>, 2021)</a:t>
            </a:r>
            <a:endParaRPr lang="en-GB" sz="180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a:effectLst/>
              <a:latin typeface="Times New Roman" panose="02020603050405020304" pitchFamily="18" charset="0"/>
              <a:ea typeface="Times New Roman" panose="02020603050405020304" pitchFamily="18" charset="0"/>
            </a:endParaRPr>
          </a:p>
          <a:p>
            <a:endParaRPr lang="en-US"/>
          </a:p>
        </p:txBody>
      </p:sp>
      <p:sp>
        <p:nvSpPr>
          <p:cNvPr id="4" name="Slide Number Placeholder 3"/>
          <p:cNvSpPr>
            <a:spLocks noGrp="1"/>
          </p:cNvSpPr>
          <p:nvPr>
            <p:ph type="sldNum" sz="quarter" idx="10"/>
          </p:nvPr>
        </p:nvSpPr>
        <p:spPr/>
        <p:txBody>
          <a:bodyPr/>
          <a:lstStyle/>
          <a:p>
            <a:fld id="{E0746DE6-3336-457D-A091-FA20AC1C536E}" type="slidenum">
              <a:rPr lang="en-US" smtClean="0"/>
              <a:t>9</a:t>
            </a:fld>
            <a:endParaRPr lang="en-US"/>
          </a:p>
        </p:txBody>
      </p:sp>
    </p:spTree>
    <p:extLst>
      <p:ext uri="{BB962C8B-B14F-4D97-AF65-F5344CB8AC3E}">
        <p14:creationId xmlns:p14="http://schemas.microsoft.com/office/powerpoint/2010/main" val="21095790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Practical adjustments by all banks need to be mad to ensure customer banking with any bank/building society are receiving the help and support that they need. This could be done by following current leading banks with reference hiding, creating safe spaces for customers and ensuring there is a trained member of staff to discuss these crises with the customer. </a:t>
            </a:r>
          </a:p>
          <a:p>
            <a:pPr>
              <a:spcBef>
                <a:spcPts val="1125"/>
              </a:spcBef>
              <a:spcAft>
                <a:spcPts val="1125"/>
              </a:spcAft>
            </a:pPr>
            <a:r>
              <a:rPr lang="en-GB"/>
              <a:t>Citizens Advice have set out clear guideline to what their employees follow and recommend all other banks or building societies should follow their seven recommendations of: </a:t>
            </a:r>
            <a:r>
              <a:rPr lang="en-GB" sz="1800">
                <a:solidFill>
                  <a:srgbClr val="000000"/>
                </a:solidFill>
                <a:effectLst/>
                <a:latin typeface="Arial" panose="020B0604020202020204" pitchFamily="34" charset="0"/>
                <a:ea typeface="Times New Roman" panose="02020603050405020304" pitchFamily="18" charset="0"/>
              </a:rPr>
              <a:t>Validate disclosures </a:t>
            </a:r>
            <a:r>
              <a:rPr lang="en-GB" sz="1800">
                <a:solidFill>
                  <a:srgbClr val="000000"/>
                </a:solidFill>
                <a:effectLst/>
                <a:latin typeface="Times New Roman" panose="02020603050405020304" pitchFamily="18" charset="0"/>
                <a:ea typeface="Times New Roman" panose="02020603050405020304" pitchFamily="18" charset="0"/>
              </a:rPr>
              <a:t> - </a:t>
            </a:r>
            <a:r>
              <a:rPr lang="en-GB" sz="1800">
                <a:effectLst/>
                <a:latin typeface="Arial" panose="020B0604020202020204" pitchFamily="34" charset="0"/>
                <a:ea typeface="Calibri" panose="020F0502020204030204" pitchFamily="34" charset="0"/>
              </a:rPr>
              <a:t>Victim/survivors need an accepting and helpful response when they disclose abuse, </a:t>
            </a:r>
          </a:p>
          <a:p>
            <a:pPr>
              <a:spcBef>
                <a:spcPts val="1125"/>
              </a:spcBef>
              <a:spcAft>
                <a:spcPts val="1125"/>
              </a:spcAft>
            </a:pPr>
            <a:r>
              <a:rPr lang="en-GB" sz="1800">
                <a:solidFill>
                  <a:srgbClr val="000000"/>
                </a:solidFill>
                <a:effectLst/>
                <a:latin typeface="Arial" panose="020B0604020202020204" pitchFamily="34" charset="0"/>
                <a:ea typeface="Times New Roman" panose="02020603050405020304" pitchFamily="18" charset="0"/>
              </a:rPr>
              <a:t>Protect confidentiality - </a:t>
            </a:r>
            <a:r>
              <a:rPr lang="en-GB" sz="1800">
                <a:effectLst/>
                <a:latin typeface="Arial" panose="020B0604020202020204" pitchFamily="34" charset="0"/>
                <a:ea typeface="Calibri" panose="020F0502020204030204" pitchFamily="34" charset="0"/>
              </a:rPr>
              <a:t>Data protection is paramount with all customers, however, especially with customers affected by abuse. Offer, signpost or refer to the right source of help – each bank with have different charities that they work with to support these customer, it is important that they receive this information and are supported by the employee to reach out for help. </a:t>
            </a:r>
          </a:p>
          <a:p>
            <a:pPr>
              <a:spcBef>
                <a:spcPts val="1125"/>
              </a:spcBef>
              <a:spcAft>
                <a:spcPts val="1125"/>
              </a:spcAft>
            </a:pPr>
            <a:r>
              <a:rPr lang="en-GB" sz="1800">
                <a:solidFill>
                  <a:srgbClr val="000000"/>
                </a:solidFill>
                <a:effectLst/>
                <a:latin typeface="Arial" panose="020B0604020202020204" pitchFamily="34" charset="0"/>
                <a:ea typeface="Times New Roman" panose="02020603050405020304" pitchFamily="18" charset="0"/>
              </a:rPr>
              <a:t>Be proactive - Victims may find it easier to disclose their abuse to a bank or building society if they create a culture where abuse is talked about and promote ways in which they can help victims. For example, TSB Bank and The Co Operative Bank both have digital boards on the exterior of their branch windows displaying that they offer Safe Spaces for their customers to come in and talk through what is happening to them. </a:t>
            </a:r>
            <a:r>
              <a:rPr lang="en-GB" sz="1800">
                <a:effectLst/>
                <a:latin typeface="Arial" panose="020B0604020202020204" pitchFamily="34" charset="0"/>
                <a:ea typeface="Calibri" panose="020F0502020204030204" pitchFamily="34" charset="0"/>
              </a:rPr>
              <a:t>Help victims to regain control of their financial affairs.</a:t>
            </a:r>
            <a:endParaRPr lang="en-GB" sz="1800">
              <a:effectLst/>
              <a:latin typeface="Times New Roman" panose="02020603050405020304" pitchFamily="18" charset="0"/>
              <a:ea typeface="Times New Roman" panose="02020603050405020304" pitchFamily="18" charset="0"/>
            </a:endParaRPr>
          </a:p>
          <a:p>
            <a:pPr>
              <a:spcBef>
                <a:spcPts val="1125"/>
              </a:spcBef>
              <a:spcAft>
                <a:spcPts val="1125"/>
              </a:spcAft>
            </a:pPr>
            <a:r>
              <a:rPr lang="en-GB" sz="1800">
                <a:effectLst/>
                <a:latin typeface="Arial" panose="020B0604020202020204" pitchFamily="34" charset="0"/>
                <a:ea typeface="Calibri" panose="020F0502020204030204" pitchFamily="34" charset="0"/>
              </a:rPr>
              <a:t>Help victims to regain control of their financial affairs.</a:t>
            </a:r>
          </a:p>
          <a:p>
            <a:pPr>
              <a:spcBef>
                <a:spcPts val="1125"/>
              </a:spcBef>
              <a:spcAft>
                <a:spcPts val="1125"/>
              </a:spcAft>
            </a:pPr>
            <a:r>
              <a:rPr lang="en-GB" sz="1800">
                <a:solidFill>
                  <a:srgbClr val="000000"/>
                </a:solidFill>
                <a:effectLst/>
                <a:latin typeface="Arial" panose="020B0604020202020204" pitchFamily="34" charset="0"/>
                <a:ea typeface="Times New Roman" panose="02020603050405020304" pitchFamily="18" charset="0"/>
              </a:rPr>
              <a:t>Offer forbearance - </a:t>
            </a:r>
            <a:r>
              <a:rPr lang="en-GB" sz="1800">
                <a:effectLst/>
                <a:latin typeface="Arial" panose="020B0604020202020204" pitchFamily="34" charset="0"/>
                <a:ea typeface="Calibri" panose="020F0502020204030204" pitchFamily="34" charset="0"/>
              </a:rPr>
              <a:t>Victims of abuse can find it difficult to deal with their debt problems and will need more support and understanding from their banks and building societies than most customers.</a:t>
            </a:r>
          </a:p>
          <a:p>
            <a:pPr>
              <a:spcBef>
                <a:spcPts val="1125"/>
              </a:spcBef>
              <a:spcAft>
                <a:spcPts val="1125"/>
              </a:spcAft>
            </a:pPr>
            <a:r>
              <a:rPr lang="en-GB" sz="1800">
                <a:effectLst/>
                <a:latin typeface="Arial" panose="020B0604020202020204" pitchFamily="34" charset="0"/>
                <a:ea typeface="Calibri" panose="020F0502020204030204" pitchFamily="34" charset="0"/>
              </a:rPr>
              <a:t>Develop and implement a policy across your organisation.</a:t>
            </a:r>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10</a:t>
            </a:fld>
            <a:endParaRPr lang="en-US"/>
          </a:p>
        </p:txBody>
      </p:sp>
    </p:spTree>
    <p:extLst>
      <p:ext uri="{BB962C8B-B14F-4D97-AF65-F5344CB8AC3E}">
        <p14:creationId xmlns:p14="http://schemas.microsoft.com/office/powerpoint/2010/main" val="36334704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a:effectLst/>
                <a:latin typeface="Arial" panose="020B0604020202020204" pitchFamily="34" charset="0"/>
                <a:ea typeface="Calibri" panose="020F0502020204030204" pitchFamily="34" charset="0"/>
                <a:cs typeface="Times New Roman" panose="02020603050405020304" pitchFamily="18" charset="0"/>
              </a:rPr>
              <a:t>In conclusion banks and building societies have come a long way over the past three years to support customer suffering from domestic and financial abuse. </a:t>
            </a:r>
          </a:p>
          <a:p>
            <a:pPr>
              <a:lnSpc>
                <a:spcPct val="107000"/>
              </a:lnSpc>
              <a:spcAft>
                <a:spcPts val="800"/>
              </a:spcAft>
            </a:pPr>
            <a:r>
              <a:rPr lang="en-GB" sz="1200">
                <a:effectLst/>
                <a:latin typeface="Arial" panose="020B0604020202020204" pitchFamily="34" charset="0"/>
                <a:ea typeface="Calibri" panose="020F0502020204030204" pitchFamily="34" charset="0"/>
                <a:cs typeface="Times New Roman" panose="02020603050405020304" pitchFamily="18" charset="0"/>
              </a:rPr>
              <a:t>The Government and </a:t>
            </a:r>
            <a:r>
              <a:rPr lang="en-GB" sz="1200" err="1">
                <a:effectLst/>
                <a:latin typeface="Arial" panose="020B0604020202020204" pitchFamily="34" charset="0"/>
                <a:ea typeface="Calibri" panose="020F0502020204030204" pitchFamily="34" charset="0"/>
                <a:cs typeface="Times New Roman" panose="02020603050405020304" pitchFamily="18" charset="0"/>
              </a:rPr>
              <a:t>FCA</a:t>
            </a:r>
            <a:r>
              <a:rPr lang="en-GB" sz="1200">
                <a:effectLst/>
                <a:latin typeface="Arial" panose="020B0604020202020204" pitchFamily="34" charset="0"/>
                <a:ea typeface="Calibri" panose="020F0502020204030204" pitchFamily="34" charset="0"/>
                <a:cs typeface="Times New Roman" panose="02020603050405020304" pitchFamily="18" charset="0"/>
              </a:rPr>
              <a:t> have now recognised that the amount of people suffering from abuse is astonishing and with domestic abuse hitting an all-time peak during the lockdown in the pandemic they knew they had to do something to help these people. </a:t>
            </a:r>
          </a:p>
          <a:p>
            <a:pPr>
              <a:lnSpc>
                <a:spcPct val="107000"/>
              </a:lnSpc>
              <a:spcAft>
                <a:spcPts val="800"/>
              </a:spcAft>
            </a:pPr>
            <a:r>
              <a:rPr lang="en-GB" sz="1200">
                <a:effectLst/>
                <a:latin typeface="Arial" panose="020B0604020202020204" pitchFamily="34" charset="0"/>
                <a:ea typeface="Calibri" panose="020F0502020204030204" pitchFamily="34" charset="0"/>
                <a:cs typeface="Times New Roman" panose="02020603050405020304" pitchFamily="18" charset="0"/>
              </a:rPr>
              <a:t>With the help of many domestic abuse charities there are now policies, procedures and audience in place for the banks and building societies to follow along with their independent training for employees. Victims now have options to hide abusive references, change their sort code to non-geographical and access private online chat rooms. Branches now offer Safe Spaces for victims to come into their bank and have a private room to discuss their abuse and or financial abuse.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a:effectLst/>
                <a:latin typeface="Arial" panose="020B0604020202020204" pitchFamily="34" charset="0"/>
                <a:ea typeface="Calibri" panose="020F0502020204030204" pitchFamily="34" charset="0"/>
                <a:cs typeface="Times New Roman" panose="02020603050405020304" pitchFamily="18" charset="0"/>
              </a:rPr>
              <a:t>Employees are trained on how to help and support these victims in an empathetic way, which allows the victim to share what is happening to them and feel listened to by a professional. As the figures show, domestic abuse is at an all-time high with almost every case of domestic abuse victim being financially abused also, this means it is now more than ever crucial for the banks and building societies to do more to support their customer through these crisis’ and to ensure a good outcome for the </a:t>
            </a:r>
            <a:r>
              <a:rPr lang="en-GB" sz="1200">
                <a:latin typeface="Arial" panose="020B0604020202020204" pitchFamily="34" charset="0"/>
                <a:ea typeface="Calibri" panose="020F0502020204030204" pitchFamily="34" charset="0"/>
                <a:cs typeface="Times New Roman" panose="02020603050405020304" pitchFamily="18" charset="0"/>
              </a:rPr>
              <a:t>customer. . I hope to see more and more banks taking these ideas onboard.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11</a:t>
            </a:fld>
            <a:endParaRPr lang="en-US"/>
          </a:p>
        </p:txBody>
      </p:sp>
    </p:spTree>
    <p:extLst>
      <p:ext uri="{BB962C8B-B14F-4D97-AF65-F5344CB8AC3E}">
        <p14:creationId xmlns:p14="http://schemas.microsoft.com/office/powerpoint/2010/main" val="1400021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2" name="Freeform 6" title="Page Number Shape"/>
          <p:cNvSpPr/>
          <p:nvPr/>
        </p:nvSpPr>
        <p:spPr bwMode="auto">
          <a:xfrm>
            <a:off x="11784011" y="118920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sp>
      <p:sp>
        <p:nvSpPr>
          <p:cNvPr id="2" name="Title 1"/>
          <p:cNvSpPr>
            <a:spLocks noGrp="1"/>
          </p:cNvSpPr>
          <p:nvPr>
            <p:ph type="ctrTitle"/>
          </p:nvPr>
        </p:nvSpPr>
        <p:spPr>
          <a:xfrm>
            <a:off x="1088913" y="1143293"/>
            <a:ext cx="7034362" cy="4268965"/>
          </a:xfrm>
        </p:spPr>
        <p:txBody>
          <a:bodyPr anchor="t">
            <a:normAutofit/>
          </a:bodyPr>
          <a:lstStyle>
            <a:lvl1pPr algn="l">
              <a:lnSpc>
                <a:spcPct val="85000"/>
              </a:lnSpc>
              <a:defRPr sz="7700" cap="all" baseline="0">
                <a:solidFill>
                  <a:schemeClr val="tx2"/>
                </a:solidFill>
              </a:defRPr>
            </a:lvl1pPr>
          </a:lstStyle>
          <a:p>
            <a:r>
              <a:rPr lang="en-US"/>
              <a:t>Click to edit Master title style</a:t>
            </a:r>
          </a:p>
        </p:txBody>
      </p:sp>
      <p:sp>
        <p:nvSpPr>
          <p:cNvPr id="3" name="Subtitle 2"/>
          <p:cNvSpPr>
            <a:spLocks noGrp="1"/>
          </p:cNvSpPr>
          <p:nvPr>
            <p:ph type="subTitle" idx="1"/>
          </p:nvPr>
        </p:nvSpPr>
        <p:spPr>
          <a:xfrm>
            <a:off x="1088914" y="5537925"/>
            <a:ext cx="7034362" cy="706355"/>
          </a:xfrm>
        </p:spPr>
        <p:txBody>
          <a:bodyPr>
            <a:normAutofit/>
          </a:bodyPr>
          <a:lstStyle>
            <a:lvl1pPr marL="0" indent="0" algn="l">
              <a:lnSpc>
                <a:spcPct val="114000"/>
              </a:lnSpc>
              <a:spcBef>
                <a:spcPts val="0"/>
              </a:spcBef>
              <a:buNone/>
              <a:defRPr sz="20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1088913" y="6314440"/>
            <a:ext cx="1596622" cy="365125"/>
          </a:xfrm>
        </p:spPr>
        <p:txBody>
          <a:bodyPr/>
          <a:lstStyle>
            <a:lvl1pPr algn="l">
              <a:defRPr sz="1200">
                <a:solidFill>
                  <a:schemeClr val="tx2"/>
                </a:solidFill>
              </a:defRPr>
            </a:lvl1pPr>
          </a:lstStyle>
          <a:p>
            <a:fld id="{3C633830-2244-49AE-BC4A-47F415C177C6}" type="datetimeFigureOut">
              <a:rPr lang="en-US" dirty="0"/>
              <a:pPr/>
              <a:t>11/8/2023</a:t>
            </a:fld>
            <a:endParaRPr lang="en-US"/>
          </a:p>
        </p:txBody>
      </p:sp>
      <p:sp>
        <p:nvSpPr>
          <p:cNvPr id="5" name="Footer Placeholder 4"/>
          <p:cNvSpPr>
            <a:spLocks noGrp="1"/>
          </p:cNvSpPr>
          <p:nvPr>
            <p:ph type="ftr" sz="quarter" idx="11"/>
          </p:nvPr>
        </p:nvSpPr>
        <p:spPr>
          <a:xfrm>
            <a:off x="3000591" y="6314440"/>
            <a:ext cx="5122683" cy="365125"/>
          </a:xfrm>
        </p:spPr>
        <p:txBody>
          <a:bodyPr/>
          <a:lstStyle>
            <a:lvl1pPr algn="l">
              <a:defRPr b="0">
                <a:solidFill>
                  <a:schemeClr val="tx2"/>
                </a:solidFill>
              </a:defRPr>
            </a:lvl1pPr>
          </a:lstStyle>
          <a:p>
            <a:endParaRPr lang="en-US"/>
          </a:p>
        </p:txBody>
      </p:sp>
      <p:sp>
        <p:nvSpPr>
          <p:cNvPr id="6" name="Slide Number Placeholder 5"/>
          <p:cNvSpPr>
            <a:spLocks noGrp="1"/>
          </p:cNvSpPr>
          <p:nvPr>
            <p:ph type="sldNum" sz="quarter" idx="12"/>
          </p:nvPr>
        </p:nvSpPr>
        <p:spPr>
          <a:xfrm>
            <a:off x="11784011" y="1416216"/>
            <a:ext cx="407988" cy="365125"/>
          </a:xfrm>
        </p:spPr>
        <p:txBody>
          <a:bodyPr/>
          <a:lstStyle>
            <a:lvl1pPr algn="r">
              <a:defRPr>
                <a:solidFill>
                  <a:schemeClr val="bg2"/>
                </a:solidFill>
              </a:defRPr>
            </a:lvl1pPr>
          </a:lstStyle>
          <a:p>
            <a:fld id="{2AC27A5A-7290-4DE1-BA94-4BE8A8E57DCF}" type="slidenum">
              <a:rPr lang="en-US" dirty="0"/>
              <a:pPr/>
              <a:t>‹#›</a:t>
            </a:fld>
            <a:endParaRPr lang="en-US"/>
          </a:p>
        </p:txBody>
      </p:sp>
      <p:cxnSp>
        <p:nvCxnSpPr>
          <p:cNvPr id="9" name="Straight Connector 8" title="Verticle Rule Line"/>
          <p:cNvCxnSpPr/>
          <p:nvPr/>
        </p:nvCxnSpPr>
        <p:spPr>
          <a:xfrm>
            <a:off x="773855" y="1257300"/>
            <a:ext cx="0" cy="560070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298342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92">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C633830-2244-49AE-BC4A-47F415C177C6}" type="datetimeFigureOut">
              <a:rPr lang="en-US" dirty="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C27A5A-7290-4DE1-BA94-4BE8A8E57DCF}" type="slidenum">
              <a:rPr lang="en-US" dirty="0"/>
              <a:t>‹#›</a:t>
            </a:fld>
            <a:endParaRPr lang="en-US"/>
          </a:p>
        </p:txBody>
      </p:sp>
    </p:spTree>
    <p:extLst>
      <p:ext uri="{BB962C8B-B14F-4D97-AF65-F5344CB8AC3E}">
        <p14:creationId xmlns:p14="http://schemas.microsoft.com/office/powerpoint/2010/main" val="1929881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6" title="Page Number Shape"/>
          <p:cNvSpPr/>
          <p:nvPr/>
        </p:nvSpPr>
        <p:spPr bwMode="auto">
          <a:xfrm>
            <a:off x="11784011" y="1393748"/>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1"/>
          <p:cNvSpPr>
            <a:spLocks noGrp="1"/>
          </p:cNvSpPr>
          <p:nvPr>
            <p:ph type="title"/>
          </p:nvPr>
        </p:nvSpPr>
        <p:spPr>
          <a:xfrm>
            <a:off x="1947673" y="2571722"/>
            <a:ext cx="8296654" cy="3286153"/>
          </a:xfrm>
        </p:spPr>
        <p:txBody>
          <a:bodyPr anchor="t">
            <a:normAutofit/>
          </a:bodyPr>
          <a:lstStyle>
            <a:lvl1pPr>
              <a:lnSpc>
                <a:spcPct val="85000"/>
              </a:lnSpc>
              <a:defRPr sz="7700" cap="all" baseline="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947673" y="1393748"/>
            <a:ext cx="8401429" cy="819150"/>
          </a:xfrm>
        </p:spPr>
        <p:txBody>
          <a:bodyPr anchor="ctr">
            <a:normAutofit/>
          </a:bodyPr>
          <a:lstStyle>
            <a:lvl1pPr marL="0" indent="0" algn="r">
              <a:lnSpc>
                <a:spcPct val="113000"/>
              </a:lnSpc>
              <a:spcBef>
                <a:spcPts val="0"/>
              </a:spcBef>
              <a:buNone/>
              <a:defRPr sz="2000" b="0" i="1" baseline="0">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742955" y="6314439"/>
            <a:ext cx="1596622" cy="365125"/>
          </a:xfrm>
        </p:spPr>
        <p:txBody>
          <a:bodyPr/>
          <a:lstStyle>
            <a:lvl1pPr>
              <a:defRPr sz="1200">
                <a:solidFill>
                  <a:schemeClr val="tx1">
                    <a:lumMod val="85000"/>
                    <a:lumOff val="15000"/>
                  </a:schemeClr>
                </a:solidFill>
              </a:defRPr>
            </a:lvl1pPr>
          </a:lstStyle>
          <a:p>
            <a:fld id="{3C633830-2244-49AE-BC4A-47F415C177C6}" type="datetimeFigureOut">
              <a:rPr lang="en-US" dirty="0"/>
              <a:pPr/>
              <a:t>11/8/2023</a:t>
            </a:fld>
            <a:endParaRPr lang="en-US"/>
          </a:p>
        </p:txBody>
      </p:sp>
      <p:sp>
        <p:nvSpPr>
          <p:cNvPr id="5" name="Footer Placeholder 4"/>
          <p:cNvSpPr>
            <a:spLocks noGrp="1"/>
          </p:cNvSpPr>
          <p:nvPr>
            <p:ph type="ftr" sz="quarter" idx="11"/>
          </p:nvPr>
        </p:nvSpPr>
        <p:spPr>
          <a:xfrm>
            <a:off x="1947673" y="6314440"/>
            <a:ext cx="6480226" cy="365125"/>
          </a:xfrm>
        </p:spPr>
        <p:txBody>
          <a:bodyPr/>
          <a:lstStyle>
            <a:lvl1pPr>
              <a:defRPr b="0">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11784011" y="1620760"/>
            <a:ext cx="407988" cy="365125"/>
          </a:xfrm>
        </p:spPr>
        <p:txBody>
          <a:bodyPr/>
          <a:lstStyle>
            <a:lvl1pPr>
              <a:defRPr>
                <a:solidFill>
                  <a:schemeClr val="bg2"/>
                </a:solidFill>
              </a:defRPr>
            </a:lvl1pPr>
          </a:lstStyle>
          <a:p>
            <a:fld id="{2AC27A5A-7290-4DE1-BA94-4BE8A8E57DCF}" type="slidenum">
              <a:rPr lang="en-US" dirty="0"/>
              <a:pPr/>
              <a:t>‹#›</a:t>
            </a:fld>
            <a:endParaRPr lang="en-US"/>
          </a:p>
        </p:txBody>
      </p:sp>
      <p:cxnSp>
        <p:nvCxnSpPr>
          <p:cNvPr id="10" name="Straight Connector 9" title="Horizontal Rule Line"/>
          <p:cNvCxnSpPr/>
          <p:nvPr/>
        </p:nvCxnSpPr>
        <p:spPr>
          <a:xfrm flipH="1">
            <a:off x="1" y="6178167"/>
            <a:ext cx="10244326"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3285802"/>
      </p:ext>
    </p:extLst>
  </p:cSld>
  <p:clrMapOvr>
    <a:masterClrMapping/>
  </p:clrMapOvr>
  <p:extLst>
    <p:ext uri="{DCECCB84-F9BA-43D5-87BE-67443E8EF086}">
      <p15:sldGuideLst xmlns:p15="http://schemas.microsoft.com/office/powerpoint/2012/main">
        <p15:guide id="1" pos="6456">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181600" y="540628"/>
            <a:ext cx="6248400" cy="24889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81600" y="3712467"/>
            <a:ext cx="6248400" cy="24822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C633830-2244-49AE-BC4A-47F415C177C6}" type="datetimeFigureOut">
              <a:rPr lang="en-US" dirty="0"/>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C27A5A-7290-4DE1-BA94-4BE8A8E57DCF}" type="slidenum">
              <a:rPr lang="en-US" dirty="0"/>
              <a:t>‹#›</a:t>
            </a:fld>
            <a:endParaRPr lang="en-US"/>
          </a:p>
        </p:txBody>
      </p:sp>
    </p:spTree>
    <p:extLst>
      <p:ext uri="{BB962C8B-B14F-4D97-AF65-F5344CB8AC3E}">
        <p14:creationId xmlns:p14="http://schemas.microsoft.com/office/powerpoint/2010/main" val="585889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7784"/>
            <a:ext cx="3831336" cy="4956048"/>
          </a:xfrm>
        </p:spPr>
        <p:txBody>
          <a:bodyPr/>
          <a:lstStyle/>
          <a:p>
            <a:r>
              <a:rPr lang="en-US"/>
              <a:t>Click to edit Master title style</a:t>
            </a:r>
          </a:p>
        </p:txBody>
      </p:sp>
      <p:sp>
        <p:nvSpPr>
          <p:cNvPr id="3" name="Text Placeholder 2"/>
          <p:cNvSpPr>
            <a:spLocks noGrp="1"/>
          </p:cNvSpPr>
          <p:nvPr>
            <p:ph type="body" idx="1"/>
          </p:nvPr>
        </p:nvSpPr>
        <p:spPr>
          <a:xfrm>
            <a:off x="5181600" y="558065"/>
            <a:ext cx="6245352" cy="914400"/>
          </a:xfrm>
        </p:spPr>
        <p:txBody>
          <a:bodyPr anchor="b">
            <a:normAutofit/>
          </a:bodyPr>
          <a:lstStyle>
            <a:lvl1pPr marL="0" indent="0">
              <a:lnSpc>
                <a:spcPct val="113000"/>
              </a:lnSpc>
              <a:spcBef>
                <a:spcPts val="0"/>
              </a:spcBef>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81600" y="1526671"/>
            <a:ext cx="6245352" cy="1755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81600" y="3700826"/>
            <a:ext cx="6248400" cy="914400"/>
          </a:xfrm>
        </p:spPr>
        <p:txBody>
          <a:bodyPr anchor="b">
            <a:normAutofit/>
          </a:bodyPr>
          <a:lstStyle>
            <a:lvl1pPr marL="0" indent="0">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81600" y="4669432"/>
            <a:ext cx="6245352" cy="1755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C633830-2244-49AE-BC4A-47F415C177C6}" type="datetimeFigureOut">
              <a:rPr lang="en-US" dirty="0"/>
              <a:t>11/8/2023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AC27A5A-7290-4DE1-BA94-4BE8A8E57DCF}" type="slidenum">
              <a:rPr lang="en-US" dirty="0"/>
              <a:t>‹#›</a:t>
            </a:fld>
            <a:endParaRPr lang="en-US"/>
          </a:p>
        </p:txBody>
      </p:sp>
    </p:spTree>
    <p:extLst>
      <p:ext uri="{BB962C8B-B14F-4D97-AF65-F5344CB8AC3E}">
        <p14:creationId xmlns:p14="http://schemas.microsoft.com/office/powerpoint/2010/main" val="1136649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C633830-2244-49AE-BC4A-47F415C177C6}" type="datetimeFigureOut">
              <a:rPr lang="en-US" dirty="0"/>
              <a:t>11/8/2023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AC27A5A-7290-4DE1-BA94-4BE8A8E57DCF}" type="slidenum">
              <a:rPr lang="en-US" dirty="0"/>
              <a:t>‹#›</a:t>
            </a:fld>
            <a:endParaRPr lang="en-US"/>
          </a:p>
        </p:txBody>
      </p:sp>
    </p:spTree>
    <p:extLst>
      <p:ext uri="{BB962C8B-B14F-4D97-AF65-F5344CB8AC3E}">
        <p14:creationId xmlns:p14="http://schemas.microsoft.com/office/powerpoint/2010/main" val="1217491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633830-2244-49AE-BC4A-47F415C177C6}" type="datetimeFigureOut">
              <a:rPr lang="en-US" dirty="0"/>
              <a:t>11/8/2023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AC27A5A-7290-4DE1-BA94-4BE8A8E57DCF}" type="slidenum">
              <a:rPr lang="en-US" dirty="0"/>
              <a:t>‹#›</a:t>
            </a:fld>
            <a:endParaRPr lang="en-US"/>
          </a:p>
        </p:txBody>
      </p:sp>
    </p:spTree>
    <p:extLst>
      <p:ext uri="{BB962C8B-B14F-4D97-AF65-F5344CB8AC3E}">
        <p14:creationId xmlns:p14="http://schemas.microsoft.com/office/powerpoint/2010/main" val="5448824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5479"/>
            <a:ext cx="3838776" cy="1921022"/>
          </a:xfrm>
        </p:spPr>
        <p:txBody>
          <a:bodyPr anchor="t">
            <a:noAutofit/>
          </a:bodyPr>
          <a:lstStyle>
            <a:lvl1pPr>
              <a:lnSpc>
                <a:spcPct val="93000"/>
              </a:lnSpc>
              <a:defRPr sz="4000"/>
            </a:lvl1pPr>
          </a:lstStyle>
          <a:p>
            <a:r>
              <a:rPr lang="en-US"/>
              <a:t>Click to edit Master title style</a:t>
            </a:r>
          </a:p>
        </p:txBody>
      </p:sp>
      <p:sp>
        <p:nvSpPr>
          <p:cNvPr id="3" name="Content Placeholder 2"/>
          <p:cNvSpPr>
            <a:spLocks noGrp="1"/>
          </p:cNvSpPr>
          <p:nvPr>
            <p:ph idx="1"/>
          </p:nvPr>
        </p:nvSpPr>
        <p:spPr>
          <a:xfrm>
            <a:off x="5181600" y="564147"/>
            <a:ext cx="6248400" cy="5622644"/>
          </a:xfrm>
        </p:spPr>
        <p:txBody>
          <a:bodyPr/>
          <a:lstStyle>
            <a:lvl1pPr>
              <a:lnSpc>
                <a:spcPct val="112000"/>
              </a:lnSpc>
              <a:defRPr sz="2000"/>
            </a:lvl1pPr>
            <a:lvl2pPr>
              <a:lnSpc>
                <a:spcPct val="112000"/>
              </a:lnSpc>
              <a:defRPr sz="1800"/>
            </a:lvl2pPr>
            <a:lvl3pPr>
              <a:lnSpc>
                <a:spcPct val="112000"/>
              </a:lnSpc>
              <a:defRPr sz="1600"/>
            </a:lvl3pPr>
            <a:lvl4pPr>
              <a:lnSpc>
                <a:spcPct val="112000"/>
              </a:lnSpc>
              <a:defRPr sz="1400"/>
            </a:lvl4pPr>
            <a:lvl5pPr>
              <a:lnSpc>
                <a:spcPct val="112000"/>
              </a:lnSpc>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62000" y="2621512"/>
            <a:ext cx="3838776" cy="3239537"/>
          </a:xfrm>
        </p:spPr>
        <p:txBody>
          <a:bodyPr/>
          <a:lstStyle>
            <a:lvl1pPr marL="0" indent="0" algn="r">
              <a:lnSpc>
                <a:spcPct val="125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633830-2244-49AE-BC4A-47F415C177C6}" type="datetimeFigureOut">
              <a:rPr lang="en-US" dirty="0"/>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C27A5A-7290-4DE1-BA94-4BE8A8E57DCF}" type="slidenum">
              <a:rPr lang="en-US" dirty="0"/>
              <a:t>‹#›</a:t>
            </a:fld>
            <a:endParaRPr lang="en-US"/>
          </a:p>
        </p:txBody>
      </p:sp>
    </p:spTree>
    <p:extLst>
      <p:ext uri="{BB962C8B-B14F-4D97-AF65-F5344CB8AC3E}">
        <p14:creationId xmlns:p14="http://schemas.microsoft.com/office/powerpoint/2010/main" val="624239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952" y="557261"/>
            <a:ext cx="3840480" cy="1919239"/>
          </a:xfrm>
        </p:spPr>
        <p:txBody>
          <a:bodyPr anchor="t">
            <a:noAutofit/>
          </a:bodyPr>
          <a:lstStyle>
            <a:lvl1pPr>
              <a:lnSpc>
                <a:spcPct val="93000"/>
              </a:lnSpc>
              <a:defRPr sz="4000" baseline="0"/>
            </a:lvl1pPr>
          </a:lstStyle>
          <a:p>
            <a:r>
              <a:rPr lang="en-US"/>
              <a:t>Click to edit Master title style</a:t>
            </a:r>
          </a:p>
        </p:txBody>
      </p:sp>
      <p:sp>
        <p:nvSpPr>
          <p:cNvPr id="3" name="Picture Placeholder 2"/>
          <p:cNvSpPr>
            <a:spLocks noGrp="1" noChangeAspect="1"/>
          </p:cNvSpPr>
          <p:nvPr>
            <p:ph type="pic" idx="1"/>
          </p:nvPr>
        </p:nvSpPr>
        <p:spPr>
          <a:xfrm>
            <a:off x="5257800" y="0"/>
            <a:ext cx="6172200"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58952" y="2621512"/>
            <a:ext cx="3840480" cy="3236976"/>
          </a:xfrm>
        </p:spPr>
        <p:txBody>
          <a:bodyPr/>
          <a:lstStyle>
            <a:lvl1pPr marL="0" indent="0" algn="r">
              <a:lnSpc>
                <a:spcPct val="125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633830-2244-49AE-BC4A-47F415C177C6}" type="datetimeFigureOut">
              <a:rPr lang="en-US" dirty="0"/>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C27A5A-7290-4DE1-BA94-4BE8A8E57DCF}" type="slidenum">
              <a:rPr lang="en-US" dirty="0"/>
              <a:t>‹#›</a:t>
            </a:fld>
            <a:endParaRPr lang="en-US"/>
          </a:p>
        </p:txBody>
      </p:sp>
    </p:spTree>
    <p:extLst>
      <p:ext uri="{BB962C8B-B14F-4D97-AF65-F5344CB8AC3E}">
        <p14:creationId xmlns:p14="http://schemas.microsoft.com/office/powerpoint/2010/main" val="2084854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5181600" y="640080"/>
            <a:ext cx="6248398" cy="558414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C633830-2244-49AE-BC4A-47F415C177C6}" type="datetimeFigureOut">
              <a:rPr lang="en-US" dirty="0"/>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C27A5A-7290-4DE1-BA94-4BE8A8E57DCF}" type="slidenum">
              <a:rPr lang="en-US" dirty="0"/>
              <a:t>‹#›</a:t>
            </a:fld>
            <a:endParaRPr lang="en-US"/>
          </a:p>
        </p:txBody>
      </p:sp>
    </p:spTree>
    <p:extLst>
      <p:ext uri="{BB962C8B-B14F-4D97-AF65-F5344CB8AC3E}">
        <p14:creationId xmlns:p14="http://schemas.microsoft.com/office/powerpoint/2010/main" val="9459533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2"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rgbClr val="262626"/>
          </a:solidFill>
          <a:ln w="0">
            <a:noFill/>
            <a:prstDash val="solid"/>
            <a:round/>
            <a:headEnd/>
            <a:tailEnd/>
          </a:ln>
        </p:spPr>
      </p:sp>
      <p:sp>
        <p:nvSpPr>
          <p:cNvPr id="2" name="Vertical Title 1"/>
          <p:cNvSpPr>
            <a:spLocks noGrp="1"/>
          </p:cNvSpPr>
          <p:nvPr>
            <p:ph type="title" orient="vert"/>
          </p:nvPr>
        </p:nvSpPr>
        <p:spPr>
          <a:xfrm>
            <a:off x="7990765" y="642931"/>
            <a:ext cx="2446670" cy="467810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838200" y="642932"/>
            <a:ext cx="7070678" cy="46781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6536187" y="5927131"/>
            <a:ext cx="3814856" cy="365125"/>
          </a:xfrm>
        </p:spPr>
        <p:txBody>
          <a:bodyPr/>
          <a:lstStyle/>
          <a:p>
            <a:fld id="{3C633830-2244-49AE-BC4A-47F415C177C6}" type="datetimeFigureOut">
              <a:rPr lang="en-US" dirty="0"/>
              <a:t>11/8/2023</a:t>
            </a:fld>
            <a:endParaRPr lang="en-US"/>
          </a:p>
        </p:txBody>
      </p:sp>
      <p:sp>
        <p:nvSpPr>
          <p:cNvPr id="5" name="Footer Placeholder 4"/>
          <p:cNvSpPr>
            <a:spLocks noGrp="1"/>
          </p:cNvSpPr>
          <p:nvPr>
            <p:ph type="ftr" sz="quarter" idx="11"/>
          </p:nvPr>
        </p:nvSpPr>
        <p:spPr>
          <a:xfrm>
            <a:off x="6536187" y="6315949"/>
            <a:ext cx="3814856" cy="365125"/>
          </a:xfrm>
        </p:spPr>
        <p:txBody>
          <a:bodyPr/>
          <a:lstStyle/>
          <a:p>
            <a:endParaRPr lang="en-US"/>
          </a:p>
        </p:txBody>
      </p:sp>
      <p:sp>
        <p:nvSpPr>
          <p:cNvPr id="6" name="Slide Number Placeholder 5"/>
          <p:cNvSpPr>
            <a:spLocks noGrp="1"/>
          </p:cNvSpPr>
          <p:nvPr>
            <p:ph type="sldNum" sz="quarter" idx="12"/>
          </p:nvPr>
        </p:nvSpPr>
        <p:spPr>
          <a:xfrm>
            <a:off x="11784011" y="5607592"/>
            <a:ext cx="407988" cy="365125"/>
          </a:xfrm>
        </p:spPr>
        <p:txBody>
          <a:bodyPr/>
          <a:lstStyle/>
          <a:p>
            <a:fld id="{2AC27A5A-7290-4DE1-BA94-4BE8A8E57DCF}" type="slidenum">
              <a:rPr lang="en-US" dirty="0"/>
              <a:t>‹#›</a:t>
            </a:fld>
            <a:endParaRPr lang="en-US"/>
          </a:p>
        </p:txBody>
      </p:sp>
      <p:cxnSp>
        <p:nvCxnSpPr>
          <p:cNvPr id="13" name="Straight Connector 12" title="Horizontal Rule Line"/>
          <p:cNvCxnSpPr/>
          <p:nvPr/>
        </p:nvCxnSpPr>
        <p:spPr>
          <a:xfrm>
            <a:off x="0" y="6199730"/>
            <a:ext cx="10260011"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2498124"/>
      </p:ext>
    </p:extLst>
  </p:cSld>
  <p:clrMapOvr>
    <a:masterClrMapping/>
  </p:clrMapOvr>
  <p:extLst>
    <p:ext uri="{DCECCB84-F9BA-43D5-87BE-67443E8EF086}">
      <p15:sldGuideLst xmlns:p15="http://schemas.microsoft.com/office/powerpoint/2012/main">
        <p15:guide id="1" pos="6456">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Placeholder 1"/>
          <p:cNvSpPr>
            <a:spLocks noGrp="1"/>
          </p:cNvSpPr>
          <p:nvPr>
            <p:ph type="title"/>
          </p:nvPr>
        </p:nvSpPr>
        <p:spPr>
          <a:xfrm>
            <a:off x="762000" y="559678"/>
            <a:ext cx="3833906" cy="49524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5181600" y="569066"/>
            <a:ext cx="6248398" cy="565515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2001" y="5930060"/>
            <a:ext cx="3814856" cy="365125"/>
          </a:xfrm>
          <a:prstGeom prst="rect">
            <a:avLst/>
          </a:prstGeom>
        </p:spPr>
        <p:txBody>
          <a:bodyPr vert="horz" lIns="91440" tIns="45720" rIns="91440" bIns="45720" rtlCol="0" anchor="t"/>
          <a:lstStyle>
            <a:lvl1pPr algn="r">
              <a:defRPr sz="1000" b="0" i="1" baseline="0">
                <a:solidFill>
                  <a:schemeClr val="tx1">
                    <a:lumMod val="85000"/>
                    <a:lumOff val="15000"/>
                  </a:schemeClr>
                </a:solidFill>
                <a:latin typeface="+mj-lt"/>
              </a:defRPr>
            </a:lvl1pPr>
          </a:lstStyle>
          <a:p>
            <a:fld id="{3C633830-2244-49AE-BC4A-47F415C177C6}" type="datetimeFigureOut">
              <a:rPr lang="en-US" dirty="0"/>
              <a:pPr/>
              <a:t>11/8/2023</a:t>
            </a:fld>
            <a:endParaRPr lang="en-US"/>
          </a:p>
        </p:txBody>
      </p:sp>
      <p:sp>
        <p:nvSpPr>
          <p:cNvPr id="5" name="Footer Placeholder 4"/>
          <p:cNvSpPr>
            <a:spLocks noGrp="1"/>
          </p:cNvSpPr>
          <p:nvPr>
            <p:ph type="ftr" sz="quarter" idx="3"/>
          </p:nvPr>
        </p:nvSpPr>
        <p:spPr>
          <a:xfrm>
            <a:off x="762001" y="6314440"/>
            <a:ext cx="3814856" cy="365125"/>
          </a:xfrm>
          <a:prstGeom prst="rect">
            <a:avLst/>
          </a:prstGeom>
        </p:spPr>
        <p:txBody>
          <a:bodyPr vert="horz" lIns="91440" tIns="45720" rIns="91440" bIns="45720" rtlCol="0" anchor="t"/>
          <a:lstStyle>
            <a:lvl1pPr algn="r">
              <a:defRPr sz="1200" b="1" i="1" baseline="0">
                <a:solidFill>
                  <a:schemeClr val="tx1">
                    <a:lumMod val="85000"/>
                    <a:lumOff val="15000"/>
                  </a:schemeClr>
                </a:solidFill>
                <a:latin typeface="+mj-lt"/>
              </a:defRPr>
            </a:lvl1pPr>
          </a:lstStyle>
          <a:p>
            <a:endParaRPr lang="en-US"/>
          </a:p>
        </p:txBody>
      </p:sp>
      <p:sp>
        <p:nvSpPr>
          <p:cNvPr id="6" name="Slide Number Placeholder 5"/>
          <p:cNvSpPr>
            <a:spLocks noGrp="1"/>
          </p:cNvSpPr>
          <p:nvPr>
            <p:ph type="sldNum" sz="quarter" idx="4"/>
          </p:nvPr>
        </p:nvSpPr>
        <p:spPr>
          <a:xfrm>
            <a:off x="11784011" y="5607592"/>
            <a:ext cx="407988" cy="365125"/>
          </a:xfrm>
          <a:prstGeom prst="rect">
            <a:avLst/>
          </a:prstGeom>
        </p:spPr>
        <p:txBody>
          <a:bodyPr vert="horz" lIns="91440" tIns="45720" rIns="91440" bIns="45720" rtlCol="0" anchor="ctr"/>
          <a:lstStyle>
            <a:lvl1pPr algn="r">
              <a:defRPr sz="1200" b="0" i="1" baseline="0">
                <a:solidFill>
                  <a:schemeClr val="bg2"/>
                </a:solidFill>
                <a:latin typeface="+mj-lt"/>
              </a:defRPr>
            </a:lvl1pPr>
          </a:lstStyle>
          <a:p>
            <a:fld id="{2AC27A5A-7290-4DE1-BA94-4BE8A8E57DCF}" type="slidenum">
              <a:rPr lang="en-US" dirty="0"/>
              <a:pPr/>
              <a:t>‹#›</a:t>
            </a:fld>
            <a:endParaRPr lang="en-US"/>
          </a:p>
        </p:txBody>
      </p:sp>
      <p:cxnSp>
        <p:nvCxnSpPr>
          <p:cNvPr id="10" name="Straight Connector 9" title="Horizontal Rule Line"/>
          <p:cNvCxnSpPr/>
          <p:nvPr/>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3385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r" defTabSz="914400" rtl="0" eaLnBrk="1" latinLnBrk="0" hangingPunct="1">
        <a:lnSpc>
          <a:spcPct val="90000"/>
        </a:lnSpc>
        <a:spcBef>
          <a:spcPct val="0"/>
        </a:spcBef>
        <a:buNone/>
        <a:defRPr sz="5000" b="0" i="1" kern="1200" baseline="0">
          <a:solidFill>
            <a:schemeClr val="tx1">
              <a:lumMod val="85000"/>
              <a:lumOff val="15000"/>
            </a:schemeClr>
          </a:solidFill>
          <a:latin typeface="+mj-lt"/>
          <a:ea typeface="+mj-ea"/>
          <a:cs typeface="+mj-cs"/>
        </a:defRPr>
      </a:lvl1pPr>
    </p:titleStyle>
    <p:bodyStyle>
      <a:lvl1pPr marL="283464" indent="-283464" algn="l" defTabSz="914400" rtl="0" eaLnBrk="1" latinLnBrk="0" hangingPunct="1">
        <a:lnSpc>
          <a:spcPct val="112000"/>
        </a:lnSpc>
        <a:spcBef>
          <a:spcPts val="900"/>
        </a:spcBef>
        <a:buFont typeface="Arial" panose="020B0604020202020204" pitchFamily="34" charset="0"/>
        <a:buChar char="•"/>
        <a:defRPr sz="2000" kern="1200" baseline="0">
          <a:solidFill>
            <a:schemeClr val="tx1">
              <a:lumMod val="85000"/>
              <a:lumOff val="15000"/>
            </a:schemeClr>
          </a:solidFill>
          <a:latin typeface="+mn-lt"/>
          <a:ea typeface="+mn-ea"/>
          <a:cs typeface="+mn-cs"/>
        </a:defRPr>
      </a:lvl1pPr>
      <a:lvl2pPr marL="685800" indent="-283464" algn="l" defTabSz="914400" rtl="0" eaLnBrk="1" latinLnBrk="0" hangingPunct="1">
        <a:lnSpc>
          <a:spcPct val="112000"/>
        </a:lnSpc>
        <a:spcBef>
          <a:spcPts val="900"/>
        </a:spcBef>
        <a:buFont typeface="Corbel" panose="020B0503020204020204" pitchFamily="34" charset="0"/>
        <a:buChar char="–"/>
        <a:defRPr sz="1800" kern="1200" baseline="0">
          <a:solidFill>
            <a:schemeClr val="tx1">
              <a:lumMod val="85000"/>
              <a:lumOff val="15000"/>
            </a:schemeClr>
          </a:solidFill>
          <a:latin typeface="+mn-lt"/>
          <a:ea typeface="+mn-ea"/>
          <a:cs typeface="+mn-cs"/>
        </a:defRPr>
      </a:lvl2pPr>
      <a:lvl3pPr marL="1143000" indent="-283464" algn="l" defTabSz="914400" rtl="0" eaLnBrk="1" latinLnBrk="0" hangingPunct="1">
        <a:lnSpc>
          <a:spcPct val="112000"/>
        </a:lnSpc>
        <a:spcBef>
          <a:spcPts val="900"/>
        </a:spcBef>
        <a:buFont typeface="Arial" panose="020B0604020202020204" pitchFamily="34" charset="0"/>
        <a:buChar char="•"/>
        <a:defRPr sz="1600" kern="1200" baseline="0">
          <a:solidFill>
            <a:schemeClr val="tx1">
              <a:lumMod val="85000"/>
              <a:lumOff val="15000"/>
            </a:schemeClr>
          </a:solidFill>
          <a:latin typeface="+mn-lt"/>
          <a:ea typeface="+mn-ea"/>
          <a:cs typeface="+mn-cs"/>
        </a:defRPr>
      </a:lvl3pPr>
      <a:lvl4pPr marL="1600200" indent="-283464" algn="l" defTabSz="914400" rtl="0" eaLnBrk="1" latinLnBrk="0" hangingPunct="1">
        <a:lnSpc>
          <a:spcPct val="112000"/>
        </a:lnSpc>
        <a:spcBef>
          <a:spcPts val="900"/>
        </a:spcBef>
        <a:buFont typeface="Corbel" panose="020B0503020204020204" pitchFamily="34" charset="0"/>
        <a:buChar char="–"/>
        <a:defRPr sz="1400" kern="1200" baseline="0">
          <a:solidFill>
            <a:schemeClr val="tx1">
              <a:lumMod val="85000"/>
              <a:lumOff val="15000"/>
            </a:schemeClr>
          </a:solidFill>
          <a:latin typeface="+mn-lt"/>
          <a:ea typeface="+mn-ea"/>
          <a:cs typeface="+mn-cs"/>
        </a:defRPr>
      </a:lvl4pPr>
      <a:lvl5pPr marL="2057400" indent="-283464" algn="l" defTabSz="914400" rtl="0" eaLnBrk="1" latinLnBrk="0" hangingPunct="1">
        <a:lnSpc>
          <a:spcPct val="112000"/>
        </a:lnSpc>
        <a:spcBef>
          <a:spcPts val="9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5pPr>
      <a:lvl6pPr marL="25146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6pPr>
      <a:lvl7pPr marL="2971800" indent="-283464" algn="l" defTabSz="914400" rtl="0" eaLnBrk="1" latinLnBrk="0" hangingPunct="1">
        <a:lnSpc>
          <a:spcPct val="112000"/>
        </a:lnSpc>
        <a:spcBef>
          <a:spcPts val="1300"/>
        </a:spcBef>
        <a:buFont typeface="Arial" panose="020B0604020202020204" pitchFamily="34" charset="0"/>
        <a:buChar char="•"/>
        <a:defRPr sz="1400" i="1" kern="1200">
          <a:solidFill>
            <a:schemeClr val="tx1">
              <a:lumMod val="85000"/>
              <a:lumOff val="15000"/>
            </a:schemeClr>
          </a:solidFill>
          <a:latin typeface="+mn-lt"/>
          <a:ea typeface="+mn-ea"/>
          <a:cs typeface="+mn-cs"/>
        </a:defRPr>
      </a:lvl7pPr>
      <a:lvl8pPr marL="34290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8pPr>
      <a:lvl9pPr marL="3886200" indent="-283464" algn="l" defTabSz="914400" rtl="0" eaLnBrk="1" latinLnBrk="0" hangingPunct="1">
        <a:lnSpc>
          <a:spcPct val="112000"/>
        </a:lnSpc>
        <a:spcBef>
          <a:spcPts val="13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832">
          <p15:clr>
            <a:srgbClr val="F26B43"/>
          </p15:clr>
        </p15:guide>
        <p15:guide id="2" pos="480">
          <p15:clr>
            <a:srgbClr val="F26B43"/>
          </p15:clr>
        </p15:guide>
        <p15:guide id="3" orient="horz" pos="432">
          <p15:clr>
            <a:srgbClr val="F26B43"/>
          </p15:clr>
        </p15:guide>
        <p15:guide id="4" pos="7200">
          <p15:clr>
            <a:srgbClr val="F26B43"/>
          </p15:clr>
        </p15:guide>
        <p15:guide id="5" pos="32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55BA332-743B-47CA-A26A-612B441C1B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ctrTitle"/>
          </p:nvPr>
        </p:nvSpPr>
        <p:spPr>
          <a:xfrm>
            <a:off x="963305" y="648987"/>
            <a:ext cx="6231263" cy="5560026"/>
          </a:xfrm>
        </p:spPr>
        <p:txBody>
          <a:bodyPr anchor="ctr">
            <a:normAutofit/>
          </a:bodyPr>
          <a:lstStyle/>
          <a:p>
            <a:pPr algn="r"/>
            <a:r>
              <a:rPr lang="en-US" sz="4400"/>
              <a:t>Vulnerable customers </a:t>
            </a:r>
          </a:p>
        </p:txBody>
      </p:sp>
      <p:sp>
        <p:nvSpPr>
          <p:cNvPr id="3" name="Content Placeholder 2"/>
          <p:cNvSpPr>
            <a:spLocks noGrp="1"/>
          </p:cNvSpPr>
          <p:nvPr>
            <p:ph type="subTitle" idx="1"/>
          </p:nvPr>
        </p:nvSpPr>
        <p:spPr>
          <a:xfrm>
            <a:off x="7856387" y="648987"/>
            <a:ext cx="3689098" cy="5560026"/>
          </a:xfrm>
        </p:spPr>
        <p:txBody>
          <a:bodyPr anchor="ctr">
            <a:normAutofit/>
          </a:bodyPr>
          <a:lstStyle/>
          <a:p>
            <a:pPr>
              <a:spcAft>
                <a:spcPts val="600"/>
              </a:spcAft>
            </a:pPr>
            <a:r>
              <a:rPr lang="en-GB" sz="2800"/>
              <a:t>Domestic &amp; Financial Abuse: What are the banks doing to support their customers?</a:t>
            </a:r>
          </a:p>
          <a:p>
            <a:pPr>
              <a:spcAft>
                <a:spcPts val="600"/>
              </a:spcAft>
            </a:pPr>
            <a:r>
              <a:rPr lang="en-GB" sz="2800"/>
              <a:t>By Emma Stevens: 2025270</a:t>
            </a:r>
          </a:p>
        </p:txBody>
      </p:sp>
      <p:cxnSp>
        <p:nvCxnSpPr>
          <p:cNvPr id="20" name="Straight Connector 19">
            <a:extLst>
              <a:ext uri="{FF2B5EF4-FFF2-40B4-BE49-F238E27FC236}">
                <a16:creationId xmlns:a16="http://schemas.microsoft.com/office/drawing/2014/main" id="{B43093BA-D7C0-401B-9B54-E2965B1493B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705855" y="3429000"/>
            <a:ext cx="3657600" cy="0"/>
          </a:xfrm>
          <a:prstGeom prst="line">
            <a:avLst/>
          </a:prstGeom>
          <a:ln w="25400">
            <a:solidFill>
              <a:schemeClr val="accent3"/>
            </a:solidFill>
          </a:ln>
        </p:spPr>
        <p:style>
          <a:lnRef idx="1">
            <a:schemeClr val="accent1"/>
          </a:lnRef>
          <a:fillRef idx="0">
            <a:schemeClr val="accent1"/>
          </a:fillRef>
          <a:effectRef idx="0">
            <a:schemeClr val="accent1"/>
          </a:effectRef>
          <a:fontRef idx="minor">
            <a:schemeClr val="tx1"/>
          </a:fontRef>
        </p:style>
      </p:cxnSp>
      <p:sp>
        <p:nvSpPr>
          <p:cNvPr id="22" name="Freeform 6">
            <a:extLst>
              <a:ext uri="{FF2B5EF4-FFF2-40B4-BE49-F238E27FC236}">
                <a16:creationId xmlns:a16="http://schemas.microsoft.com/office/drawing/2014/main" id="{C11EBC8E-474B-4959-BDBE-ED4FA17305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2" y="3019425"/>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txBody>
          <a:bodyPr/>
          <a:lstStyle/>
          <a:p>
            <a:endParaRPr lang="en-GB"/>
          </a:p>
        </p:txBody>
      </p:sp>
    </p:spTree>
    <p:extLst>
      <p:ext uri="{BB962C8B-B14F-4D97-AF65-F5344CB8AC3E}">
        <p14:creationId xmlns:p14="http://schemas.microsoft.com/office/powerpoint/2010/main" val="117375413"/>
      </p:ext>
    </p:extLst>
  </p:cSld>
  <p:clrMapOvr>
    <a:masterClrMapping/>
  </p:clrMapOvr>
  <mc:AlternateContent xmlns:mc="http://schemas.openxmlformats.org/markup-compatibility/2006" xmlns:p14="http://schemas.microsoft.com/office/powerpoint/2010/main">
    <mc:Choice Requires="p14">
      <p:transition spd="slow" p14:dur="2000" advTm="13880"/>
    </mc:Choice>
    <mc:Fallback xmlns="">
      <p:transition spd="slow" advTm="1388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281BC32-FF58-4898-A6B5-7B3D059BC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614406-135F-4875-9C87-53822CB1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0120" y="434101"/>
            <a:ext cx="7169753" cy="1232750"/>
          </a:xfrm>
        </p:spPr>
        <p:txBody>
          <a:bodyPr anchor="b">
            <a:normAutofit/>
          </a:bodyPr>
          <a:lstStyle/>
          <a:p>
            <a:r>
              <a:rPr lang="en-US">
                <a:solidFill>
                  <a:schemeClr val="bg1"/>
                </a:solidFill>
              </a:rPr>
              <a:t>Contents</a:t>
            </a:r>
          </a:p>
        </p:txBody>
      </p:sp>
      <p:cxnSp>
        <p:nvCxnSpPr>
          <p:cNvPr id="13" name="Straight Connector 12">
            <a:extLst>
              <a:ext uri="{FF2B5EF4-FFF2-40B4-BE49-F238E27FC236}">
                <a16:creationId xmlns:a16="http://schemas.microsoft.com/office/drawing/2014/main" id="{C6C21149-7D17-44C2-AFB6-4D931DC55F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676579"/>
            <a:ext cx="8129873" cy="602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6">
            <a:extLst>
              <a:ext uri="{FF2B5EF4-FFF2-40B4-BE49-F238E27FC236}">
                <a16:creationId xmlns:a16="http://schemas.microsoft.com/office/drawing/2014/main" id="{C2E5FCF0-567A-448C-A6E3-920BFC702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938535"/>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2"/>
          </a:solidFill>
          <a:ln w="0">
            <a:noFill/>
            <a:prstDash val="solid"/>
            <a:round/>
            <a:headEnd/>
            <a:tailEnd/>
          </a:ln>
        </p:spPr>
        <p:txBody>
          <a:bodyPr/>
          <a:lstStyle/>
          <a:p>
            <a:endParaRPr lang="en-GB"/>
          </a:p>
        </p:txBody>
      </p:sp>
      <p:sp>
        <p:nvSpPr>
          <p:cNvPr id="3" name="Content Placeholder 2"/>
          <p:cNvSpPr>
            <a:spLocks noGrp="1"/>
          </p:cNvSpPr>
          <p:nvPr>
            <p:ph type="body" idx="1"/>
          </p:nvPr>
        </p:nvSpPr>
        <p:spPr>
          <a:xfrm>
            <a:off x="960119" y="2942252"/>
            <a:ext cx="10266681" cy="3172409"/>
          </a:xfrm>
        </p:spPr>
        <p:txBody>
          <a:bodyPr>
            <a:normAutofit fontScale="92500" lnSpcReduction="10000"/>
          </a:bodyPr>
          <a:lstStyle/>
          <a:p>
            <a:pPr>
              <a:lnSpc>
                <a:spcPct val="150000"/>
              </a:lnSpc>
            </a:pPr>
            <a:r>
              <a:rPr lang="en-US" sz="1600">
                <a:solidFill>
                  <a:schemeClr val="tx1"/>
                </a:solidFill>
                <a:latin typeface="Arial" panose="020B0604020202020204" pitchFamily="34" charset="0"/>
                <a:cs typeface="Arial" panose="020B0604020202020204" pitchFamily="34" charset="0"/>
              </a:rPr>
              <a:t>What is a vulnerable customer?</a:t>
            </a:r>
          </a:p>
          <a:p>
            <a:pPr>
              <a:lnSpc>
                <a:spcPct val="150000"/>
              </a:lnSpc>
            </a:pPr>
            <a:r>
              <a:rPr lang="en-US" sz="1600">
                <a:solidFill>
                  <a:schemeClr val="tx1"/>
                </a:solidFill>
                <a:latin typeface="Arial" panose="020B0604020202020204" pitchFamily="34" charset="0"/>
                <a:cs typeface="Arial" panose="020B0604020202020204" pitchFamily="34" charset="0"/>
              </a:rPr>
              <a:t>What are the banks doing to support customers suffering from domestic abuse and /or financial abuse?</a:t>
            </a:r>
            <a:endParaRPr lang="en-GB" altLang="en-US" sz="1600">
              <a:solidFill>
                <a:schemeClr val="tx1"/>
              </a:solidFill>
              <a:latin typeface="Arial" panose="020B0604020202020204" pitchFamily="34" charset="0"/>
              <a:cs typeface="Arial" panose="020B0604020202020204" pitchFamily="34" charset="0"/>
            </a:endParaRPr>
          </a:p>
          <a:p>
            <a:pPr eaLnBrk="0" fontAlgn="base" hangingPunct="0">
              <a:lnSpc>
                <a:spcPct val="150000"/>
              </a:lnSpc>
              <a:spcBef>
                <a:spcPct val="0"/>
              </a:spcBef>
              <a:spcAft>
                <a:spcPct val="0"/>
              </a:spcAft>
              <a:tabLst>
                <a:tab pos="5937250" algn="r"/>
              </a:tabLst>
            </a:pPr>
            <a:r>
              <a:rPr lang="en-GB" altLang="en-US" sz="1600">
                <a:solidFill>
                  <a:schemeClr val="tx1"/>
                </a:solidFill>
                <a:latin typeface="Arial" panose="020B0604020202020204" pitchFamily="34" charset="0"/>
                <a:ea typeface="Calibri" panose="020F0502020204030204" pitchFamily="34" charset="0"/>
                <a:cs typeface="Arial" panose="020B0604020202020204" pitchFamily="34" charset="0"/>
              </a:rPr>
              <a:t>Staff Training.</a:t>
            </a:r>
            <a:endParaRPr lang="en-GB" altLang="en-US" sz="1600">
              <a:solidFill>
                <a:schemeClr val="tx1"/>
              </a:solidFill>
              <a:latin typeface="Arial" panose="020B0604020202020204" pitchFamily="34" charset="0"/>
              <a:cs typeface="Arial" panose="020B0604020202020204" pitchFamily="34" charset="0"/>
            </a:endParaRPr>
          </a:p>
          <a:p>
            <a:pPr eaLnBrk="0" fontAlgn="base" hangingPunct="0">
              <a:lnSpc>
                <a:spcPct val="150000"/>
              </a:lnSpc>
              <a:spcBef>
                <a:spcPct val="0"/>
              </a:spcBef>
              <a:spcAft>
                <a:spcPct val="0"/>
              </a:spcAft>
              <a:tabLst>
                <a:tab pos="5937250" algn="r"/>
              </a:tabLst>
            </a:pPr>
            <a:r>
              <a:rPr lang="en-GB" altLang="en-US" sz="1600">
                <a:solidFill>
                  <a:schemeClr val="tx1"/>
                </a:solidFill>
                <a:latin typeface="Arial" panose="020B0604020202020204" pitchFamily="34" charset="0"/>
                <a:ea typeface="Calibri" panose="020F0502020204030204" pitchFamily="34" charset="0"/>
                <a:cs typeface="Arial" panose="020B0604020202020204" pitchFamily="34" charset="0"/>
              </a:rPr>
              <a:t>Safe Spaces, Woman’s Aid and Hestia</a:t>
            </a:r>
            <a:endParaRPr lang="en-GB" altLang="en-US" sz="1600">
              <a:solidFill>
                <a:schemeClr val="tx1"/>
              </a:solidFill>
              <a:latin typeface="Arial" panose="020B0604020202020204" pitchFamily="34" charset="0"/>
              <a:cs typeface="Arial" panose="020B0604020202020204" pitchFamily="34" charset="0"/>
            </a:endParaRPr>
          </a:p>
          <a:p>
            <a:pPr eaLnBrk="0" fontAlgn="base" hangingPunct="0">
              <a:lnSpc>
                <a:spcPct val="150000"/>
              </a:lnSpc>
              <a:spcBef>
                <a:spcPct val="0"/>
              </a:spcBef>
              <a:spcAft>
                <a:spcPct val="0"/>
              </a:spcAft>
              <a:tabLst>
                <a:tab pos="5937250" algn="r"/>
              </a:tabLst>
            </a:pPr>
            <a:r>
              <a:rPr lang="en-GB" altLang="en-US" sz="1600">
                <a:solidFill>
                  <a:schemeClr val="tx1"/>
                </a:solidFill>
                <a:latin typeface="Arial" panose="020B0604020202020204" pitchFamily="34" charset="0"/>
                <a:ea typeface="Calibri" panose="020F0502020204030204" pitchFamily="34" charset="0"/>
                <a:cs typeface="Arial" panose="020B0604020202020204" pitchFamily="34" charset="0"/>
              </a:rPr>
              <a:t>The cost-of-living crisis and COVID-19</a:t>
            </a:r>
            <a:endParaRPr lang="en-GB" altLang="en-US" sz="1600">
              <a:solidFill>
                <a:schemeClr val="tx1"/>
              </a:solidFill>
              <a:latin typeface="Arial" panose="020B0604020202020204" pitchFamily="34" charset="0"/>
              <a:cs typeface="Arial" panose="020B0604020202020204" pitchFamily="34" charset="0"/>
            </a:endParaRPr>
          </a:p>
          <a:p>
            <a:pPr eaLnBrk="0" fontAlgn="base" hangingPunct="0">
              <a:lnSpc>
                <a:spcPct val="150000"/>
              </a:lnSpc>
              <a:spcBef>
                <a:spcPct val="0"/>
              </a:spcBef>
              <a:spcAft>
                <a:spcPct val="0"/>
              </a:spcAft>
              <a:tabLst>
                <a:tab pos="5937250" algn="r"/>
              </a:tabLst>
            </a:pPr>
            <a:r>
              <a:rPr lang="en-GB" altLang="en-US" sz="1600">
                <a:solidFill>
                  <a:schemeClr val="tx1"/>
                </a:solidFill>
                <a:latin typeface="Arial" panose="020B0604020202020204" pitchFamily="34" charset="0"/>
                <a:ea typeface="Calibri" panose="020F0502020204030204" pitchFamily="34" charset="0"/>
                <a:cs typeface="Arial" panose="020B0604020202020204" pitchFamily="34" charset="0"/>
              </a:rPr>
              <a:t>What is the Financial Conduct Authority (</a:t>
            </a:r>
            <a:r>
              <a:rPr lang="en-GB" altLang="en-US" sz="1600" err="1">
                <a:solidFill>
                  <a:schemeClr val="tx1"/>
                </a:solidFill>
                <a:latin typeface="Arial" panose="020B0604020202020204" pitchFamily="34" charset="0"/>
                <a:ea typeface="Calibri" panose="020F0502020204030204" pitchFamily="34" charset="0"/>
                <a:cs typeface="Arial" panose="020B0604020202020204" pitchFamily="34" charset="0"/>
              </a:rPr>
              <a:t>FCA</a:t>
            </a:r>
            <a:r>
              <a:rPr lang="en-GB" altLang="en-US" sz="1600">
                <a:solidFill>
                  <a:schemeClr val="tx1"/>
                </a:solidFill>
                <a:latin typeface="Arial" panose="020B0604020202020204" pitchFamily="34" charset="0"/>
                <a:ea typeface="Calibri" panose="020F0502020204030204" pitchFamily="34" charset="0"/>
                <a:cs typeface="Arial" panose="020B0604020202020204" pitchFamily="34" charset="0"/>
              </a:rPr>
              <a:t>) doing to help vulnerable customers?</a:t>
            </a:r>
            <a:endParaRPr lang="en-GB" altLang="en-US" sz="1600">
              <a:solidFill>
                <a:schemeClr val="tx1"/>
              </a:solidFill>
              <a:latin typeface="Arial" panose="020B0604020202020204" pitchFamily="34" charset="0"/>
              <a:cs typeface="Arial" panose="020B0604020202020204" pitchFamily="34" charset="0"/>
            </a:endParaRPr>
          </a:p>
          <a:p>
            <a:pPr eaLnBrk="0" fontAlgn="base" hangingPunct="0">
              <a:lnSpc>
                <a:spcPct val="150000"/>
              </a:lnSpc>
              <a:spcBef>
                <a:spcPct val="0"/>
              </a:spcBef>
              <a:spcAft>
                <a:spcPct val="0"/>
              </a:spcAft>
              <a:tabLst>
                <a:tab pos="5937250" algn="r"/>
              </a:tabLst>
            </a:pPr>
            <a:r>
              <a:rPr lang="en-GB" altLang="en-US" sz="1600">
                <a:solidFill>
                  <a:schemeClr val="tx1"/>
                </a:solidFill>
                <a:latin typeface="Arial" panose="020B0604020202020204" pitchFamily="34" charset="0"/>
                <a:ea typeface="Calibri" panose="020F0502020204030204" pitchFamily="34" charset="0"/>
                <a:cs typeface="Arial" panose="020B0604020202020204" pitchFamily="34" charset="0"/>
              </a:rPr>
              <a:t>How have the </a:t>
            </a:r>
            <a:r>
              <a:rPr lang="en-GB" altLang="en-US" sz="1600" err="1">
                <a:solidFill>
                  <a:schemeClr val="tx1"/>
                </a:solidFill>
                <a:latin typeface="Arial" panose="020B0604020202020204" pitchFamily="34" charset="0"/>
                <a:ea typeface="Calibri" panose="020F0502020204030204" pitchFamily="34" charset="0"/>
                <a:cs typeface="Arial" panose="020B0604020202020204" pitchFamily="34" charset="0"/>
              </a:rPr>
              <a:t>FCA</a:t>
            </a:r>
            <a:r>
              <a:rPr lang="en-GB" altLang="en-US" sz="1600">
                <a:solidFill>
                  <a:schemeClr val="tx1"/>
                </a:solidFill>
                <a:latin typeface="Arial" panose="020B0604020202020204" pitchFamily="34" charset="0"/>
                <a:ea typeface="Calibri" panose="020F0502020204030204" pitchFamily="34" charset="0"/>
                <a:cs typeface="Arial" panose="020B0604020202020204" pitchFamily="34" charset="0"/>
              </a:rPr>
              <a:t> guidelines evolved over time?</a:t>
            </a:r>
          </a:p>
          <a:p>
            <a:pPr eaLnBrk="0" fontAlgn="base" hangingPunct="0">
              <a:lnSpc>
                <a:spcPct val="150000"/>
              </a:lnSpc>
              <a:spcBef>
                <a:spcPct val="0"/>
              </a:spcBef>
              <a:spcAft>
                <a:spcPct val="0"/>
              </a:spcAft>
              <a:tabLst>
                <a:tab pos="5937250" algn="r"/>
              </a:tabLst>
            </a:pPr>
            <a:r>
              <a:rPr lang="en-GB" altLang="en-US" sz="1600">
                <a:solidFill>
                  <a:schemeClr val="tx1"/>
                </a:solidFill>
                <a:latin typeface="Arial" panose="020B0604020202020204" pitchFamily="34" charset="0"/>
                <a:ea typeface="Calibri" panose="020F0502020204030204" pitchFamily="34" charset="0"/>
                <a:cs typeface="Arial" panose="020B0604020202020204" pitchFamily="34" charset="0"/>
              </a:rPr>
              <a:t>What more can the banks do to support domestic abuse victims/survivors?</a:t>
            </a:r>
          </a:p>
          <a:p>
            <a:pPr eaLnBrk="0" fontAlgn="base" hangingPunct="0">
              <a:lnSpc>
                <a:spcPct val="150000"/>
              </a:lnSpc>
              <a:spcBef>
                <a:spcPct val="0"/>
              </a:spcBef>
              <a:spcAft>
                <a:spcPct val="0"/>
              </a:spcAft>
              <a:tabLst>
                <a:tab pos="5937250" algn="r"/>
              </a:tabLst>
            </a:pPr>
            <a:r>
              <a:rPr lang="en-GB" altLang="en-US" sz="1600">
                <a:solidFill>
                  <a:schemeClr val="tx1"/>
                </a:solidFill>
                <a:latin typeface="Arial" panose="020B0604020202020204" pitchFamily="34" charset="0"/>
                <a:ea typeface="Calibri" panose="020F0502020204030204" pitchFamily="34" charset="0"/>
                <a:cs typeface="Arial" panose="020B0604020202020204" pitchFamily="34" charset="0"/>
              </a:rPr>
              <a:t>Conclusion </a:t>
            </a:r>
            <a:endParaRPr lang="en-GB" altLang="en-US" sz="1600">
              <a:solidFill>
                <a:schemeClr val="tx1"/>
              </a:solidFill>
              <a:latin typeface="Arial" panose="020B0604020202020204" pitchFamily="34" charset="0"/>
              <a:cs typeface="Arial" panose="020B0604020202020204" pitchFamily="34" charset="0"/>
            </a:endParaRPr>
          </a:p>
          <a:p>
            <a:pPr>
              <a:lnSpc>
                <a:spcPct val="102000"/>
              </a:lnSpc>
            </a:pPr>
            <a:endParaRPr lang="en-US" sz="800"/>
          </a:p>
        </p:txBody>
      </p:sp>
    </p:spTree>
    <p:extLst>
      <p:ext uri="{BB962C8B-B14F-4D97-AF65-F5344CB8AC3E}">
        <p14:creationId xmlns:p14="http://schemas.microsoft.com/office/powerpoint/2010/main" val="297687878"/>
      </p:ext>
    </p:extLst>
  </p:cSld>
  <p:clrMapOvr>
    <a:masterClrMapping/>
  </p:clrMapOvr>
  <mc:AlternateContent xmlns:mc="http://schemas.openxmlformats.org/markup-compatibility/2006" xmlns:p14="http://schemas.microsoft.com/office/powerpoint/2010/main">
    <mc:Choice Requires="p14">
      <p:transition spd="slow" p14:dur="2000" advTm="5118"/>
    </mc:Choice>
    <mc:Fallback xmlns="">
      <p:transition spd="slow" advTm="511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2004" y="633779"/>
            <a:ext cx="5443665" cy="2068478"/>
          </a:xfrm>
        </p:spPr>
        <p:txBody>
          <a:bodyPr>
            <a:normAutofit/>
          </a:bodyPr>
          <a:lstStyle/>
          <a:p>
            <a:pPr algn="l"/>
            <a:r>
              <a:rPr lang="en-US" sz="4600">
                <a:solidFill>
                  <a:schemeClr val="tx1"/>
                </a:solidFill>
              </a:rPr>
              <a:t>What is a vulnerable customer?</a:t>
            </a:r>
          </a:p>
        </p:txBody>
      </p:sp>
      <p:sp>
        <p:nvSpPr>
          <p:cNvPr id="50" name="Freeform 6">
            <a:extLst>
              <a:ext uri="{FF2B5EF4-FFF2-40B4-BE49-F238E27FC236}">
                <a16:creationId xmlns:a16="http://schemas.microsoft.com/office/drawing/2014/main" id="{D3686B33-4E07-4542-8F02-1876C8359B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 y="5380579"/>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txBody>
          <a:bodyPr/>
          <a:lstStyle/>
          <a:p>
            <a:endParaRPr lang="en-GB"/>
          </a:p>
        </p:txBody>
      </p:sp>
      <p:sp>
        <p:nvSpPr>
          <p:cNvPr id="3" name="Content Placeholder 2"/>
          <p:cNvSpPr>
            <a:spLocks noGrp="1"/>
          </p:cNvSpPr>
          <p:nvPr>
            <p:ph idx="1"/>
          </p:nvPr>
        </p:nvSpPr>
        <p:spPr>
          <a:xfrm>
            <a:off x="762002" y="2886500"/>
            <a:ext cx="5443666" cy="3337721"/>
          </a:xfrm>
        </p:spPr>
        <p:txBody>
          <a:bodyPr>
            <a:normAutofit/>
          </a:bodyPr>
          <a:lstStyle/>
          <a:p>
            <a:pPr>
              <a:lnSpc>
                <a:spcPct val="102000"/>
              </a:lnSpc>
              <a:spcBef>
                <a:spcPts val="375"/>
              </a:spcBef>
              <a:spcAft>
                <a:spcPts val="1500"/>
              </a:spcAft>
            </a:pPr>
            <a:r>
              <a:rPr lang="en-GB" sz="1400">
                <a:solidFill>
                  <a:schemeClr val="tx1"/>
                </a:solidFill>
                <a:effectLst/>
                <a:latin typeface="Times New Roman" panose="02020603050405020304" pitchFamily="18" charset="0"/>
                <a:ea typeface="Times New Roman" panose="02020603050405020304" pitchFamily="18" charset="0"/>
              </a:rPr>
              <a:t>According to the NHS (2023) a vulnerable adult (person over the age of 18) is a person who is unable to take care of themselves or protect themselves from exploitation</a:t>
            </a:r>
            <a:r>
              <a:rPr lang="en-GB" sz="1400">
                <a:solidFill>
                  <a:schemeClr val="tx1"/>
                </a:solidFill>
                <a:effectLst/>
                <a:latin typeface="Arial" panose="020B0604020202020204" pitchFamily="34" charset="0"/>
                <a:ea typeface="Times New Roman" panose="02020603050405020304" pitchFamily="18" charset="0"/>
              </a:rPr>
              <a:t> and/or unable to report abuse. </a:t>
            </a:r>
            <a:r>
              <a:rPr lang="en-GB" sz="1400">
                <a:solidFill>
                  <a:schemeClr val="tx1"/>
                </a:solidFill>
                <a:effectLst/>
                <a:latin typeface="Times New Roman" panose="02020603050405020304" pitchFamily="18" charset="0"/>
                <a:ea typeface="Times New Roman" panose="02020603050405020304" pitchFamily="18" charset="0"/>
              </a:rPr>
              <a:t>Vulnerable adults may need community care services due to disability (mental or other), age or illness.  </a:t>
            </a:r>
          </a:p>
          <a:p>
            <a:pPr>
              <a:lnSpc>
                <a:spcPct val="102000"/>
              </a:lnSpc>
              <a:spcBef>
                <a:spcPts val="1500"/>
              </a:spcBef>
              <a:spcAft>
                <a:spcPts val="1500"/>
              </a:spcAft>
            </a:pPr>
            <a:r>
              <a:rPr lang="en-GB" sz="1400">
                <a:solidFill>
                  <a:schemeClr val="tx1"/>
                </a:solidFill>
                <a:effectLst/>
                <a:latin typeface="Arial" panose="020B0604020202020204" pitchFamily="34" charset="0"/>
                <a:ea typeface="Times New Roman" panose="02020603050405020304" pitchFamily="18" charset="0"/>
              </a:rPr>
              <a:t>Many life experiences can influence adult vulnerability, experiences of vulnerability in childhood may negatively impact adults in later life – particularly if someone has fewer protective factors in place, such as a supportive family or a stable household income. This is why many people have different understandings of what vulnerability is and what it means to them. </a:t>
            </a:r>
            <a:endParaRPr lang="en-GB" sz="1400">
              <a:solidFill>
                <a:schemeClr val="tx1"/>
              </a:solidFill>
              <a:effectLst/>
              <a:latin typeface="Times New Roman" panose="02020603050405020304" pitchFamily="18" charset="0"/>
              <a:ea typeface="Times New Roman" panose="02020603050405020304" pitchFamily="18" charset="0"/>
            </a:endParaRPr>
          </a:p>
          <a:p>
            <a:pPr>
              <a:lnSpc>
                <a:spcPct val="102000"/>
              </a:lnSpc>
            </a:pPr>
            <a:endParaRPr lang="en-GB" sz="1400">
              <a:solidFill>
                <a:schemeClr val="tx1"/>
              </a:solidFill>
            </a:endParaRPr>
          </a:p>
        </p:txBody>
      </p:sp>
      <p:sp>
        <p:nvSpPr>
          <p:cNvPr id="52" name="Freeform: Shape 51">
            <a:extLst>
              <a:ext uri="{FF2B5EF4-FFF2-40B4-BE49-F238E27FC236}">
                <a16:creationId xmlns:a16="http://schemas.microsoft.com/office/drawing/2014/main" id="{5D44B584-65A7-4029-A075-505AA5EAE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48333" y="0"/>
            <a:ext cx="5443666" cy="6858000"/>
          </a:xfrm>
          <a:custGeom>
            <a:avLst/>
            <a:gdLst>
              <a:gd name="connsiteX0" fmla="*/ 0 w 5443666"/>
              <a:gd name="connsiteY0" fmla="*/ 0 h 6845983"/>
              <a:gd name="connsiteX1" fmla="*/ 3595564 w 5443666"/>
              <a:gd name="connsiteY1" fmla="*/ 0 h 6845983"/>
              <a:gd name="connsiteX2" fmla="*/ 3746607 w 5443666"/>
              <a:gd name="connsiteY2" fmla="*/ 118697 h 6845983"/>
              <a:gd name="connsiteX3" fmla="*/ 5443666 w 5443666"/>
              <a:gd name="connsiteY3" fmla="*/ 3717234 h 6845983"/>
              <a:gd name="connsiteX4" fmla="*/ 4378763 w 5443666"/>
              <a:gd name="connsiteY4" fmla="*/ 6683615 h 6845983"/>
              <a:gd name="connsiteX5" fmla="*/ 4238117 w 5443666"/>
              <a:gd name="connsiteY5" fmla="*/ 6845983 h 6845983"/>
              <a:gd name="connsiteX6" fmla="*/ 0 w 5443666"/>
              <a:gd name="connsiteY6" fmla="*/ 6845983 h 6845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3666" h="6845983">
                <a:moveTo>
                  <a:pt x="0" y="0"/>
                </a:moveTo>
                <a:lnTo>
                  <a:pt x="3595564" y="0"/>
                </a:lnTo>
                <a:lnTo>
                  <a:pt x="3746607" y="118697"/>
                </a:lnTo>
                <a:cubicBezTo>
                  <a:pt x="4783044" y="974041"/>
                  <a:pt x="5443666" y="2268489"/>
                  <a:pt x="5443666" y="3717234"/>
                </a:cubicBezTo>
                <a:cubicBezTo>
                  <a:pt x="5443666" y="4844036"/>
                  <a:pt x="5044030" y="5877498"/>
                  <a:pt x="4378763" y="6683615"/>
                </a:cubicBezTo>
                <a:lnTo>
                  <a:pt x="4238117" y="6845983"/>
                </a:lnTo>
                <a:lnTo>
                  <a:pt x="0" y="6845983"/>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descr="A person sitting on the floor with her hands in her head&#10;&#10;Description automatically generated">
            <a:extLst>
              <a:ext uri="{FF2B5EF4-FFF2-40B4-BE49-F238E27FC236}">
                <a16:creationId xmlns:a16="http://schemas.microsoft.com/office/drawing/2014/main" id="{A54229C7-3315-C9EF-81E4-8C066A604CE0}"/>
              </a:ext>
            </a:extLst>
          </p:cNvPr>
          <p:cNvPicPr>
            <a:picLocks noChangeAspect="1"/>
          </p:cNvPicPr>
          <p:nvPr/>
        </p:nvPicPr>
        <p:blipFill rotWithShape="1">
          <a:blip r:embed="rId3"/>
          <a:srcRect l="8619" r="40622" b="-1"/>
          <a:stretch/>
        </p:blipFill>
        <p:spPr>
          <a:xfrm>
            <a:off x="6976934" y="10"/>
            <a:ext cx="5215066" cy="6857990"/>
          </a:xfrm>
          <a:custGeom>
            <a:avLst/>
            <a:gdLst/>
            <a:ahLst/>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p:spPr>
      </p:pic>
    </p:spTree>
    <p:extLst>
      <p:ext uri="{BB962C8B-B14F-4D97-AF65-F5344CB8AC3E}">
        <p14:creationId xmlns:p14="http://schemas.microsoft.com/office/powerpoint/2010/main" val="216289475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281BC32-FF58-4898-A6B5-7B3D059BC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614406-135F-4875-9C87-53822CB1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0120" y="434101"/>
            <a:ext cx="7169753" cy="1232750"/>
          </a:xfrm>
        </p:spPr>
        <p:txBody>
          <a:bodyPr anchor="b">
            <a:noAutofit/>
          </a:bodyPr>
          <a:lstStyle/>
          <a:p>
            <a:r>
              <a:rPr lang="en-US" sz="2800">
                <a:solidFill>
                  <a:schemeClr val="bg1"/>
                </a:solidFill>
              </a:rPr>
              <a:t>What are the banks doing to support customers suffering from domestic abuse and /or financial abuse?</a:t>
            </a:r>
            <a:br>
              <a:rPr lang="en-GB" altLang="en-US" sz="2800">
                <a:solidFill>
                  <a:schemeClr val="bg1"/>
                </a:solidFill>
              </a:rPr>
            </a:br>
            <a:endParaRPr lang="en-US" sz="2800">
              <a:solidFill>
                <a:schemeClr val="bg1"/>
              </a:solidFill>
            </a:endParaRPr>
          </a:p>
        </p:txBody>
      </p:sp>
      <p:cxnSp>
        <p:nvCxnSpPr>
          <p:cNvPr id="13" name="Straight Connector 12">
            <a:extLst>
              <a:ext uri="{FF2B5EF4-FFF2-40B4-BE49-F238E27FC236}">
                <a16:creationId xmlns:a16="http://schemas.microsoft.com/office/drawing/2014/main" id="{C6C21149-7D17-44C2-AFB6-4D931DC55F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676579"/>
            <a:ext cx="8129873" cy="602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6">
            <a:extLst>
              <a:ext uri="{FF2B5EF4-FFF2-40B4-BE49-F238E27FC236}">
                <a16:creationId xmlns:a16="http://schemas.microsoft.com/office/drawing/2014/main" id="{C2E5FCF0-567A-448C-A6E3-920BFC702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938535"/>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2"/>
          </a:solidFill>
          <a:ln w="0">
            <a:noFill/>
            <a:prstDash val="solid"/>
            <a:round/>
            <a:headEnd/>
            <a:tailEnd/>
          </a:ln>
        </p:spPr>
        <p:txBody>
          <a:bodyPr/>
          <a:lstStyle/>
          <a:p>
            <a:endParaRPr lang="en-GB"/>
          </a:p>
        </p:txBody>
      </p:sp>
      <p:sp>
        <p:nvSpPr>
          <p:cNvPr id="3" name="Content Placeholder 2"/>
          <p:cNvSpPr>
            <a:spLocks noGrp="1"/>
          </p:cNvSpPr>
          <p:nvPr>
            <p:ph idx="1"/>
          </p:nvPr>
        </p:nvSpPr>
        <p:spPr>
          <a:xfrm>
            <a:off x="960119" y="2942252"/>
            <a:ext cx="10266681" cy="3172409"/>
          </a:xfrm>
        </p:spPr>
        <p:txBody>
          <a:bodyPr>
            <a:normAutofit/>
          </a:bodyPr>
          <a:lstStyle/>
          <a:p>
            <a:r>
              <a:rPr lang="en-GB"/>
              <a:t>TSB Bank are now offering a ‘flee fund’ up to £500 for customer experiencing domestic abuse. </a:t>
            </a:r>
          </a:p>
          <a:p>
            <a:r>
              <a:rPr lang="en-GB"/>
              <a:t>TSB Bank, HSBC, The Co-Operative Bank and The Metro Bank are offering Safe Spaces for their customers to come into branches and discuss any concerns with an experienced member of the bank. </a:t>
            </a:r>
          </a:p>
          <a:p>
            <a:r>
              <a:rPr lang="en-GB"/>
              <a:t>TSB Bank now offer Safe Spaces for customer using online banking – using a chat room which is private and discreet. </a:t>
            </a:r>
          </a:p>
          <a:p>
            <a:r>
              <a:rPr lang="en-GB"/>
              <a:t>TSB Bank and Starling Bank are taking action to stop victims seeing/receiving abusive references when payments are made/received. </a:t>
            </a:r>
          </a:p>
          <a:p>
            <a:endParaRPr/>
          </a:p>
        </p:txBody>
      </p:sp>
    </p:spTree>
    <p:extLst>
      <p:ext uri="{BB962C8B-B14F-4D97-AF65-F5344CB8AC3E}">
        <p14:creationId xmlns:p14="http://schemas.microsoft.com/office/powerpoint/2010/main" val="269049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212883E-84C3-42AD-B34A-4D24982515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72618" y="663373"/>
            <a:ext cx="3684644" cy="1608487"/>
          </a:xfrm>
        </p:spPr>
        <p:txBody>
          <a:bodyPr>
            <a:normAutofit/>
          </a:bodyPr>
          <a:lstStyle/>
          <a:p>
            <a:pPr algn="l"/>
            <a:r>
              <a:rPr lang="en-US">
                <a:solidFill>
                  <a:schemeClr val="tx1"/>
                </a:solidFill>
              </a:rPr>
              <a:t>Staff Training</a:t>
            </a:r>
          </a:p>
        </p:txBody>
      </p:sp>
      <p:pic>
        <p:nvPicPr>
          <p:cNvPr id="19" name="Graphic 18" descr="Bank">
            <a:extLst>
              <a:ext uri="{FF2B5EF4-FFF2-40B4-BE49-F238E27FC236}">
                <a16:creationId xmlns:a16="http://schemas.microsoft.com/office/drawing/2014/main" id="{A076E520-BBEB-EF6D-BC19-8C66625777D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59296" y="639905"/>
            <a:ext cx="5270900" cy="5270900"/>
          </a:xfrm>
          <a:prstGeom prst="rect">
            <a:avLst/>
          </a:prstGeom>
        </p:spPr>
      </p:pic>
      <p:cxnSp>
        <p:nvCxnSpPr>
          <p:cNvPr id="24" name="Straight Connector 23">
            <a:extLst>
              <a:ext uri="{FF2B5EF4-FFF2-40B4-BE49-F238E27FC236}">
                <a16:creationId xmlns:a16="http://schemas.microsoft.com/office/drawing/2014/main" id="{25A28D78-0305-4DA2-A78C-EF9ADD3663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7543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872618" y="2422689"/>
            <a:ext cx="3684644" cy="3791848"/>
          </a:xfrm>
        </p:spPr>
        <p:txBody>
          <a:bodyPr>
            <a:normAutofit/>
          </a:bodyPr>
          <a:lstStyle/>
          <a:p>
            <a:pPr>
              <a:lnSpc>
                <a:spcPct val="102000"/>
              </a:lnSpc>
            </a:pPr>
            <a:r>
              <a:rPr lang="en-US" sz="1300">
                <a:solidFill>
                  <a:schemeClr val="tx1"/>
                </a:solidFill>
              </a:rPr>
              <a:t>The Financial Conduct Authority recently implemented new guidelines for financial institutions to follow. </a:t>
            </a:r>
          </a:p>
          <a:p>
            <a:pPr>
              <a:lnSpc>
                <a:spcPct val="102000"/>
              </a:lnSpc>
            </a:pPr>
            <a:r>
              <a:rPr lang="en-US" sz="1300">
                <a:solidFill>
                  <a:schemeClr val="tx1"/>
                </a:solidFill>
              </a:rPr>
              <a:t>Each bank or building society have their own training, policies and procedures, however, the one common dominator is that this training, policies and procedures allow safety for all customers, including vulnerable customers experiencing domestic, financial or economic abuse. </a:t>
            </a:r>
          </a:p>
          <a:p>
            <a:pPr>
              <a:lnSpc>
                <a:spcPct val="102000"/>
              </a:lnSpc>
            </a:pPr>
            <a:r>
              <a:rPr lang="en-US" sz="1300">
                <a:solidFill>
                  <a:schemeClr val="tx1"/>
                </a:solidFill>
              </a:rPr>
              <a:t>Each bank has specific training to help and support domestic abuse victims, with few banks having Safe Spaces in place for their customers, there is still a way to go to ensure all victims are supported by their banks. </a:t>
            </a:r>
          </a:p>
        </p:txBody>
      </p:sp>
      <p:sp>
        <p:nvSpPr>
          <p:cNvPr id="26" name="Freeform 6">
            <a:extLst>
              <a:ext uri="{FF2B5EF4-FFF2-40B4-BE49-F238E27FC236}">
                <a16:creationId xmlns:a16="http://schemas.microsoft.com/office/drawing/2014/main" id="{DC5B7347-E281-4E2C-A95E-6A4A263156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lstStyle/>
          <a:p>
            <a:endParaRPr lang="en-GB"/>
          </a:p>
        </p:txBody>
      </p:sp>
    </p:spTree>
    <p:extLst>
      <p:ext uri="{BB962C8B-B14F-4D97-AF65-F5344CB8AC3E}">
        <p14:creationId xmlns:p14="http://schemas.microsoft.com/office/powerpoint/2010/main" val="70634834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3C4E50B-33FC-4DE9-BC15-2D45FDB661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6737273" y="634902"/>
            <a:ext cx="4318077" cy="1009653"/>
          </a:xfrm>
        </p:spPr>
        <p:txBody>
          <a:bodyPr anchor="ctr">
            <a:normAutofit/>
          </a:bodyPr>
          <a:lstStyle/>
          <a:p>
            <a:pPr algn="l"/>
            <a:r>
              <a:rPr lang="en-US" sz="3200">
                <a:solidFill>
                  <a:schemeClr val="tx1"/>
                </a:solidFill>
              </a:rPr>
              <a:t>Safe Spaces, Woman’s Aid and Hestia</a:t>
            </a:r>
          </a:p>
        </p:txBody>
      </p:sp>
      <p:sp>
        <p:nvSpPr>
          <p:cNvPr id="22" name="Rectangle 21">
            <a:extLst>
              <a:ext uri="{FF2B5EF4-FFF2-40B4-BE49-F238E27FC236}">
                <a16:creationId xmlns:a16="http://schemas.microsoft.com/office/drawing/2014/main" id="{40B6AB32-9341-46F9-BC40-D6FF103CF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blue background with white text&#10;&#10;Description automatically generated">
            <a:extLst>
              <a:ext uri="{FF2B5EF4-FFF2-40B4-BE49-F238E27FC236}">
                <a16:creationId xmlns:a16="http://schemas.microsoft.com/office/drawing/2014/main" id="{507AD805-A1B0-17D7-AB00-635AF07F1AC3}"/>
              </a:ext>
            </a:extLst>
          </p:cNvPr>
          <p:cNvPicPr>
            <a:picLocks noChangeAspect="1"/>
          </p:cNvPicPr>
          <p:nvPr/>
        </p:nvPicPr>
        <p:blipFill>
          <a:blip r:embed="rId3"/>
          <a:stretch>
            <a:fillRect/>
          </a:stretch>
        </p:blipFill>
        <p:spPr>
          <a:xfrm>
            <a:off x="2110738" y="307482"/>
            <a:ext cx="1874520" cy="1874520"/>
          </a:xfrm>
          <a:prstGeom prst="rect">
            <a:avLst/>
          </a:prstGeom>
        </p:spPr>
      </p:pic>
      <p:pic>
        <p:nvPicPr>
          <p:cNvPr id="8" name="Picture 7" descr="A blue circle with black circle on black background&#10;&#10;Description automatically generated">
            <a:extLst>
              <a:ext uri="{FF2B5EF4-FFF2-40B4-BE49-F238E27FC236}">
                <a16:creationId xmlns:a16="http://schemas.microsoft.com/office/drawing/2014/main" id="{29EC9A95-4B5A-1407-8DBA-A0DC94B26BDB}"/>
              </a:ext>
            </a:extLst>
          </p:cNvPr>
          <p:cNvPicPr>
            <a:picLocks noChangeAspect="1"/>
          </p:cNvPicPr>
          <p:nvPr/>
        </p:nvPicPr>
        <p:blipFill>
          <a:blip r:embed="rId4"/>
          <a:stretch>
            <a:fillRect/>
          </a:stretch>
        </p:blipFill>
        <p:spPr>
          <a:xfrm>
            <a:off x="1643864" y="2493363"/>
            <a:ext cx="2808269" cy="1874520"/>
          </a:xfrm>
          <a:prstGeom prst="rect">
            <a:avLst/>
          </a:prstGeom>
        </p:spPr>
      </p:pic>
      <p:pic>
        <p:nvPicPr>
          <p:cNvPr id="12" name="Picture 11" descr="A logo for a company&#10;&#10;Description automatically generated">
            <a:extLst>
              <a:ext uri="{FF2B5EF4-FFF2-40B4-BE49-F238E27FC236}">
                <a16:creationId xmlns:a16="http://schemas.microsoft.com/office/drawing/2014/main" id="{F833E155-5B57-C9FF-9F10-D340855140A7}"/>
              </a:ext>
            </a:extLst>
          </p:cNvPr>
          <p:cNvPicPr>
            <a:picLocks noChangeAspect="1"/>
          </p:cNvPicPr>
          <p:nvPr/>
        </p:nvPicPr>
        <p:blipFill>
          <a:blip r:embed="rId5"/>
          <a:stretch>
            <a:fillRect/>
          </a:stretch>
        </p:blipFill>
        <p:spPr>
          <a:xfrm>
            <a:off x="643465" y="4947623"/>
            <a:ext cx="4809065" cy="1334516"/>
          </a:xfrm>
          <a:prstGeom prst="rect">
            <a:avLst/>
          </a:prstGeom>
        </p:spPr>
      </p:pic>
      <p:sp>
        <p:nvSpPr>
          <p:cNvPr id="3" name="Content Placeholder 2"/>
          <p:cNvSpPr>
            <a:spLocks noGrp="1"/>
          </p:cNvSpPr>
          <p:nvPr>
            <p:ph idx="1"/>
          </p:nvPr>
        </p:nvSpPr>
        <p:spPr>
          <a:xfrm>
            <a:off x="6737273" y="1966287"/>
            <a:ext cx="4604016" cy="4586913"/>
          </a:xfrm>
        </p:spPr>
        <p:txBody>
          <a:bodyPr>
            <a:noAutofit/>
          </a:bodyPr>
          <a:lstStyle/>
          <a:p>
            <a:pPr>
              <a:lnSpc>
                <a:spcPct val="102000"/>
              </a:lnSpc>
            </a:pPr>
            <a:r>
              <a:rPr lang="en-GB" sz="1200">
                <a:effectLst/>
                <a:latin typeface="Arial" panose="020B0604020202020204" pitchFamily="34" charset="0"/>
                <a:ea typeface="Calibri" panose="020F0502020204030204" pitchFamily="34" charset="0"/>
                <a:cs typeface="Times New Roman" panose="02020603050405020304" pitchFamily="18" charset="0"/>
              </a:rPr>
              <a:t>Woman’s Aid is a charity founded in the 1970s who initially wanted to help women struggling with patriarchy, sexism and male violence. Today Woman’s Aid’s focus is to eradicate domestic violence and abuse and to stand with other feminist charities to eradicate violence against woman and girls. Woman’s Aid aim to help woman and girls live in a world where abuse is not tolerated.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a:lnSpc>
                <a:spcPct val="102000"/>
              </a:lnSpc>
            </a:pPr>
            <a:r>
              <a:rPr lang="en-GB" sz="1200">
                <a:effectLst/>
                <a:latin typeface="Arial" panose="020B0604020202020204" pitchFamily="34" charset="0"/>
                <a:ea typeface="Calibri" panose="020F0502020204030204" pitchFamily="34" charset="0"/>
                <a:cs typeface="Times New Roman" panose="02020603050405020304" pitchFamily="18" charset="0"/>
              </a:rPr>
              <a:t>There are currently a handful of financial institutions (TSB Bank, The Co-Operative Bank and Metro Bank) that provide a safe space for their customers and non-customers. Safe space provides a safe and discreet way to reach out to friends and family, and contact specialist support services. TSB Bank have become the first bank to join the online safe spaces initiative, which is to help victims digitally as well as in person. Safe spaces will provide a discreet online portal from the TSB Bank website for victims to receive advice and signposting to get the support they need. Most importantly, it leaves no internet history trace and provides quick exit options. </a:t>
            </a:r>
            <a:endParaRPr lang="en-US" sz="1200"/>
          </a:p>
          <a:p>
            <a:pPr>
              <a:lnSpc>
                <a:spcPct val="102000"/>
              </a:lnSpc>
            </a:pPr>
            <a:r>
              <a:rPr lang="en-GB" sz="1200">
                <a:effectLst/>
                <a:latin typeface="Arial" panose="020B0604020202020204" pitchFamily="34" charset="0"/>
                <a:ea typeface="Calibri" panose="020F0502020204030204" pitchFamily="34" charset="0"/>
              </a:rPr>
              <a:t>Hestia are a UK based charity who help and support adults and children in times of crisis. Hestia supports victims of moder slavery domestic abuse to helping people find a permanent home or manage their finances.</a:t>
            </a:r>
            <a:endParaRPr lang="en-US" sz="1200"/>
          </a:p>
        </p:txBody>
      </p:sp>
      <p:sp>
        <p:nvSpPr>
          <p:cNvPr id="24" name="Freeform 6">
            <a:extLst>
              <a:ext uri="{FF2B5EF4-FFF2-40B4-BE49-F238E27FC236}">
                <a16:creationId xmlns:a16="http://schemas.microsoft.com/office/drawing/2014/main" id="{A15E9EAB-38D7-48F8-89E2-541FFADD0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2" y="5380579"/>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txBody>
          <a:bodyPr/>
          <a:lstStyle/>
          <a:p>
            <a:endParaRPr lang="en-GB"/>
          </a:p>
        </p:txBody>
      </p:sp>
    </p:spTree>
    <p:extLst>
      <p:ext uri="{BB962C8B-B14F-4D97-AF65-F5344CB8AC3E}">
        <p14:creationId xmlns:p14="http://schemas.microsoft.com/office/powerpoint/2010/main" val="379686216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Freeform 6">
            <a:extLst>
              <a:ext uri="{FF2B5EF4-FFF2-40B4-BE49-F238E27FC236}">
                <a16:creationId xmlns:a16="http://schemas.microsoft.com/office/drawing/2014/main" id="{CEA861C5-3CE8-4AD0-925C-836509B24A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8920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txBody>
          <a:bodyPr/>
          <a:lstStyle/>
          <a:p>
            <a:endParaRPr lang="en-GB"/>
          </a:p>
        </p:txBody>
      </p:sp>
      <p:cxnSp>
        <p:nvCxnSpPr>
          <p:cNvPr id="33" name="Straight Connector 32">
            <a:extLst>
              <a:ext uri="{FF2B5EF4-FFF2-40B4-BE49-F238E27FC236}">
                <a16:creationId xmlns:a16="http://schemas.microsoft.com/office/drawing/2014/main" id="{EDB3FAAF-5FDF-4576-8E8B-8BE25DB82AB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855" y="1257300"/>
            <a:ext cx="0" cy="560070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35" name="Rectangle 34">
            <a:extLst>
              <a:ext uri="{FF2B5EF4-FFF2-40B4-BE49-F238E27FC236}">
                <a16:creationId xmlns:a16="http://schemas.microsoft.com/office/drawing/2014/main" id="{544C1FFD-8D6A-4A12-997F-ECA8F3321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32638"/>
            <a:ext cx="12191999" cy="68906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77599" y="2686846"/>
            <a:ext cx="7816699" cy="2177424"/>
          </a:xfrm>
        </p:spPr>
        <p:txBody>
          <a:bodyPr vert="horz" lIns="91440" tIns="45720" rIns="91440" bIns="45720" rtlCol="0" anchor="t">
            <a:normAutofit/>
          </a:bodyPr>
          <a:lstStyle/>
          <a:p>
            <a:pPr algn="l">
              <a:lnSpc>
                <a:spcPct val="85000"/>
              </a:lnSpc>
            </a:pPr>
            <a:r>
              <a:rPr lang="en-US" sz="4800" cap="all">
                <a:solidFill>
                  <a:schemeClr val="tx2"/>
                </a:solidFill>
              </a:rPr>
              <a:t>The cost-of-living crisis and COVID-19</a:t>
            </a:r>
          </a:p>
        </p:txBody>
      </p:sp>
      <p:pic>
        <p:nvPicPr>
          <p:cNvPr id="6" name="Content Placeholder 5" descr="A close-up of a building&#10;&#10;Description automatically generated">
            <a:extLst>
              <a:ext uri="{FF2B5EF4-FFF2-40B4-BE49-F238E27FC236}">
                <a16:creationId xmlns:a16="http://schemas.microsoft.com/office/drawing/2014/main" id="{AB77AC0C-94CE-3F8D-7CB7-8974FD50AE3F}"/>
              </a:ext>
            </a:extLst>
          </p:cNvPr>
          <p:cNvPicPr>
            <a:picLocks noGrp="1" noChangeAspect="1"/>
          </p:cNvPicPr>
          <p:nvPr>
            <p:ph idx="1"/>
          </p:nvPr>
        </p:nvPicPr>
        <p:blipFill rotWithShape="1">
          <a:blip r:embed="rId3"/>
          <a:srcRect t="28848" b="36941"/>
          <a:stretch/>
        </p:blipFill>
        <p:spPr>
          <a:xfrm>
            <a:off x="71140" y="84221"/>
            <a:ext cx="12191980" cy="2346158"/>
          </a:xfrm>
          <a:prstGeom prst="rect">
            <a:avLst/>
          </a:prstGeom>
        </p:spPr>
      </p:pic>
      <p:sp>
        <p:nvSpPr>
          <p:cNvPr id="37" name="Freeform 6">
            <a:extLst>
              <a:ext uri="{FF2B5EF4-FFF2-40B4-BE49-F238E27FC236}">
                <a16:creationId xmlns:a16="http://schemas.microsoft.com/office/drawing/2014/main" id="{014B3DE6-0CA2-4818-9E10-8ACF44107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2735609"/>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2"/>
          </a:solidFill>
          <a:ln w="0">
            <a:noFill/>
            <a:prstDash val="solid"/>
            <a:round/>
            <a:headEnd/>
            <a:tailEnd/>
          </a:ln>
        </p:spPr>
        <p:txBody>
          <a:bodyPr/>
          <a:lstStyle/>
          <a:p>
            <a:endParaRPr lang="en-GB"/>
          </a:p>
        </p:txBody>
      </p:sp>
      <p:sp>
        <p:nvSpPr>
          <p:cNvPr id="7" name="TextBox 6">
            <a:extLst>
              <a:ext uri="{FF2B5EF4-FFF2-40B4-BE49-F238E27FC236}">
                <a16:creationId xmlns:a16="http://schemas.microsoft.com/office/drawing/2014/main" id="{AD58C736-DDC5-E428-E159-ACEC6735A61D}"/>
              </a:ext>
            </a:extLst>
          </p:cNvPr>
          <p:cNvSpPr txBox="1"/>
          <p:nvPr/>
        </p:nvSpPr>
        <p:spPr>
          <a:xfrm>
            <a:off x="589280" y="4053840"/>
            <a:ext cx="11194727" cy="2172390"/>
          </a:xfrm>
          <a:prstGeom prst="rect">
            <a:avLst/>
          </a:prstGeom>
          <a:noFill/>
        </p:spPr>
        <p:txBody>
          <a:bodyPr wrap="square" rtlCol="0">
            <a:spAutoFit/>
          </a:bodyPr>
          <a:lstStyle/>
          <a:p>
            <a:pPr marL="285750" indent="-285750">
              <a:spcAft>
                <a:spcPts val="1125"/>
              </a:spcAft>
              <a:buFont typeface="Arial" panose="020B0604020202020204" pitchFamily="34" charset="0"/>
              <a:buChar char="•"/>
            </a:pPr>
            <a:r>
              <a:rPr lang="en-GB" sz="1800">
                <a:effectLst/>
                <a:latin typeface="Arial" panose="020B0604020202020204" pitchFamily="34" charset="0"/>
                <a:ea typeface="Times New Roman" panose="02020603050405020304" pitchFamily="18" charset="0"/>
              </a:rPr>
              <a:t>The cost-of-living crisis is a worrying time for many people. However, for those experiencing domestic abuse, it can be dangerous, traumatic, and relentless. During these unprecedented times victims of domestic abuse are being faced with two options, these are to remain in an unsafe home or face financial hardship or even homelessness. </a:t>
            </a:r>
            <a:r>
              <a:rPr lang="en-GB" sz="1800">
                <a:effectLst/>
                <a:latin typeface="Times New Roman" panose="02020603050405020304" pitchFamily="18" charset="0"/>
                <a:ea typeface="Times New Roman" panose="02020603050405020304" pitchFamily="18" charset="0"/>
              </a:rPr>
              <a:t> </a:t>
            </a:r>
          </a:p>
          <a:p>
            <a:pPr marL="285750" indent="-285750">
              <a:spcAft>
                <a:spcPts val="1125"/>
              </a:spcAft>
              <a:buFont typeface="Arial" panose="020B0604020202020204" pitchFamily="34" charset="0"/>
              <a:buChar char="•"/>
            </a:pPr>
            <a:r>
              <a:rPr lang="en-GB" sz="1800">
                <a:effectLst/>
                <a:latin typeface="Arial" panose="020B0604020202020204" pitchFamily="34" charset="0"/>
                <a:ea typeface="Calibri" panose="020F0502020204030204" pitchFamily="34" charset="0"/>
              </a:rPr>
              <a:t>For many people, home is not a place of safety. Therefore, when they country went into lockdown in March 2020 this put hundreds of thousands of victims of domestic abuse in more danger than they were before. The lockdown meant that victims had no escape and were trapped in a house with their abuser. </a:t>
            </a:r>
            <a:endParaRPr lang="en-GB" sz="18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017788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9FF99B6-0BBC-4955-9A39-545FF77A5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0450" y="559678"/>
            <a:ext cx="3412504" cy="4952492"/>
          </a:xfrm>
        </p:spPr>
        <p:txBody>
          <a:bodyPr>
            <a:normAutofit/>
          </a:bodyPr>
          <a:lstStyle/>
          <a:p>
            <a:r>
              <a:rPr lang="en-GB" altLang="en-US" sz="4300">
                <a:ea typeface="Calibri" panose="020F0502020204030204" pitchFamily="34" charset="0"/>
                <a:cs typeface="Times New Roman" panose="02020603050405020304" pitchFamily="18" charset="0"/>
              </a:rPr>
              <a:t>What is the Financial Conduct Authority (FCA) doing to help vulnerable customers?</a:t>
            </a:r>
            <a:endParaRPr lang="en-US" sz="4300"/>
          </a:p>
        </p:txBody>
      </p:sp>
      <p:pic>
        <p:nvPicPr>
          <p:cNvPr id="6" name="Picture 5" descr="A person holding a hand with the word help written on it&#10;&#10;Description automatically generated">
            <a:extLst>
              <a:ext uri="{FF2B5EF4-FFF2-40B4-BE49-F238E27FC236}">
                <a16:creationId xmlns:a16="http://schemas.microsoft.com/office/drawing/2014/main" id="{8A895B63-A023-0F6C-A59D-4F19230B79AD}"/>
              </a:ext>
            </a:extLst>
          </p:cNvPr>
          <p:cNvPicPr>
            <a:picLocks noChangeAspect="1"/>
          </p:cNvPicPr>
          <p:nvPr/>
        </p:nvPicPr>
        <p:blipFill>
          <a:blip r:embed="rId3"/>
          <a:stretch>
            <a:fillRect/>
          </a:stretch>
        </p:blipFill>
        <p:spPr>
          <a:xfrm>
            <a:off x="5770301" y="559678"/>
            <a:ext cx="4602801" cy="2335922"/>
          </a:xfrm>
          <a:prstGeom prst="rect">
            <a:avLst/>
          </a:prstGeom>
        </p:spPr>
      </p:pic>
      <p:sp>
        <p:nvSpPr>
          <p:cNvPr id="3" name="Content Placeholder 2"/>
          <p:cNvSpPr>
            <a:spLocks noGrp="1"/>
          </p:cNvSpPr>
          <p:nvPr>
            <p:ph idx="1"/>
          </p:nvPr>
        </p:nvSpPr>
        <p:spPr>
          <a:xfrm>
            <a:off x="4713404" y="3124200"/>
            <a:ext cx="6711884" cy="3087833"/>
          </a:xfrm>
        </p:spPr>
        <p:txBody>
          <a:bodyPr>
            <a:normAutofit/>
          </a:bodyPr>
          <a:lstStyle/>
          <a:p>
            <a:pPr>
              <a:lnSpc>
                <a:spcPct val="102000"/>
              </a:lnSpc>
            </a:pPr>
            <a:r>
              <a:rPr lang="en-GB" sz="1600">
                <a:effectLst/>
                <a:latin typeface="Arial" panose="020B0604020202020204" pitchFamily="34" charset="0"/>
                <a:ea typeface="DengXian" panose="020B0503020204020204" pitchFamily="2" charset="-122"/>
              </a:rPr>
              <a:t>The Financial Conduct Authority (</a:t>
            </a:r>
            <a:r>
              <a:rPr lang="en-GB" sz="1600" err="1">
                <a:effectLst/>
                <a:latin typeface="Arial" panose="020B0604020202020204" pitchFamily="34" charset="0"/>
                <a:ea typeface="DengXian" panose="020B0503020204020204" pitchFamily="2" charset="-122"/>
              </a:rPr>
              <a:t>FCA</a:t>
            </a:r>
            <a:r>
              <a:rPr lang="en-GB" sz="1600">
                <a:effectLst/>
                <a:latin typeface="Arial" panose="020B0604020202020204" pitchFamily="34" charset="0"/>
                <a:ea typeface="DengXian" panose="020B0503020204020204" pitchFamily="2" charset="-122"/>
              </a:rPr>
              <a:t>) recently brought in new laws surrounding the vulnerable customer policies within the financial sector. This steamed from COVID-19, as it</a:t>
            </a:r>
            <a:r>
              <a:rPr lang="en-GB" sz="1600">
                <a:effectLst/>
                <a:latin typeface="Arial" panose="020B0604020202020204" pitchFamily="34" charset="0"/>
                <a:ea typeface="Calibri" panose="020F0502020204030204" pitchFamily="34" charset="0"/>
              </a:rPr>
              <a:t> created circumstances which increased domestic abuse and legislation has been changed by Parliament to help protect victims. This was put into place 2020. </a:t>
            </a:r>
          </a:p>
          <a:p>
            <a:pPr>
              <a:lnSpc>
                <a:spcPct val="102000"/>
              </a:lnSpc>
            </a:pPr>
            <a:r>
              <a:rPr lang="en-GB" sz="1600">
                <a:effectLst/>
                <a:latin typeface="Arial" panose="020B0604020202020204" pitchFamily="34" charset="0"/>
                <a:ea typeface="Times New Roman" panose="02020603050405020304" pitchFamily="18" charset="0"/>
              </a:rPr>
              <a:t>The </a:t>
            </a:r>
            <a:r>
              <a:rPr lang="en-GB" sz="1600" err="1">
                <a:effectLst/>
                <a:latin typeface="Arial" panose="020B0604020202020204" pitchFamily="34" charset="0"/>
                <a:ea typeface="Times New Roman" panose="02020603050405020304" pitchFamily="18" charset="0"/>
              </a:rPr>
              <a:t>FCA’s</a:t>
            </a:r>
            <a:r>
              <a:rPr lang="en-GB" sz="1600">
                <a:effectLst/>
                <a:latin typeface="Arial" panose="020B0604020202020204" pitchFamily="34" charset="0"/>
                <a:ea typeface="Times New Roman" panose="02020603050405020304" pitchFamily="18" charset="0"/>
              </a:rPr>
              <a:t> vulnerability guidance published on 23/02/21 has now recognised that domestic abuse is a factor that is more than likely to place consumers in vulnerable circumstances and situations, meaning they can be and are especially susceptible to harm, particularly where a business does not act with appropriate levels of support or care.</a:t>
            </a:r>
            <a:endParaRPr lang="en-GB" sz="1600">
              <a:effectLst/>
              <a:latin typeface="Arial" panose="020B0604020202020204" pitchFamily="34" charset="0"/>
              <a:ea typeface="Calibri" panose="020F0502020204030204" pitchFamily="34" charset="0"/>
            </a:endParaRPr>
          </a:p>
          <a:p>
            <a:pPr>
              <a:lnSpc>
                <a:spcPct val="102000"/>
              </a:lnSpc>
            </a:pPr>
            <a:endParaRPr lang="en-US" sz="1600"/>
          </a:p>
        </p:txBody>
      </p:sp>
      <p:sp>
        <p:nvSpPr>
          <p:cNvPr id="31" name="Freeform 6">
            <a:extLst>
              <a:ext uri="{FF2B5EF4-FFF2-40B4-BE49-F238E27FC236}">
                <a16:creationId xmlns:a16="http://schemas.microsoft.com/office/drawing/2014/main" id="{EFFCBFD9-BE8B-4513-8B1D-D19F805EA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lstStyle/>
          <a:p>
            <a:endParaRPr lang="en-GB"/>
          </a:p>
        </p:txBody>
      </p:sp>
      <p:cxnSp>
        <p:nvCxnSpPr>
          <p:cNvPr id="33" name="Straight Connector 32">
            <a:extLst>
              <a:ext uri="{FF2B5EF4-FFF2-40B4-BE49-F238E27FC236}">
                <a16:creationId xmlns:a16="http://schemas.microsoft.com/office/drawing/2014/main" id="{292F8A50-4E5D-40E7-8E9C-0C63722D6F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212033"/>
            <a:ext cx="406295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058969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281BC32-FF58-4898-A6B5-7B3D059BC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614406-135F-4875-9C87-53822CB1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0120" y="434101"/>
            <a:ext cx="7169753" cy="1232750"/>
          </a:xfrm>
        </p:spPr>
        <p:txBody>
          <a:bodyPr anchor="b">
            <a:noAutofit/>
          </a:bodyPr>
          <a:lstStyle/>
          <a:p>
            <a:r>
              <a:rPr lang="en-GB" altLang="en-US" sz="4000">
                <a:solidFill>
                  <a:schemeClr val="bg1"/>
                </a:solidFill>
                <a:ea typeface="Calibri" panose="020F0502020204030204" pitchFamily="34" charset="0"/>
                <a:cs typeface="Times New Roman" panose="02020603050405020304" pitchFamily="18" charset="0"/>
              </a:rPr>
              <a:t>How have the </a:t>
            </a:r>
            <a:r>
              <a:rPr lang="en-GB" altLang="en-US" sz="4000" err="1">
                <a:solidFill>
                  <a:schemeClr val="bg1"/>
                </a:solidFill>
                <a:ea typeface="Calibri" panose="020F0502020204030204" pitchFamily="34" charset="0"/>
                <a:cs typeface="Times New Roman" panose="02020603050405020304" pitchFamily="18" charset="0"/>
              </a:rPr>
              <a:t>FCA</a:t>
            </a:r>
            <a:r>
              <a:rPr lang="en-GB" altLang="en-US" sz="4000">
                <a:solidFill>
                  <a:schemeClr val="bg1"/>
                </a:solidFill>
                <a:ea typeface="Calibri" panose="020F0502020204030204" pitchFamily="34" charset="0"/>
                <a:cs typeface="Times New Roman" panose="02020603050405020304" pitchFamily="18" charset="0"/>
              </a:rPr>
              <a:t> guidelines evolved over time?</a:t>
            </a:r>
            <a:endParaRPr lang="en-US" sz="4000">
              <a:solidFill>
                <a:schemeClr val="bg1"/>
              </a:solidFill>
            </a:endParaRPr>
          </a:p>
        </p:txBody>
      </p:sp>
      <p:cxnSp>
        <p:nvCxnSpPr>
          <p:cNvPr id="13" name="Straight Connector 12">
            <a:extLst>
              <a:ext uri="{FF2B5EF4-FFF2-40B4-BE49-F238E27FC236}">
                <a16:creationId xmlns:a16="http://schemas.microsoft.com/office/drawing/2014/main" id="{C6C21149-7D17-44C2-AFB6-4D931DC55F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676579"/>
            <a:ext cx="8129873" cy="602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6">
            <a:extLst>
              <a:ext uri="{FF2B5EF4-FFF2-40B4-BE49-F238E27FC236}">
                <a16:creationId xmlns:a16="http://schemas.microsoft.com/office/drawing/2014/main" id="{C2E5FCF0-567A-448C-A6E3-920BFC702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938535"/>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2"/>
          </a:solidFill>
          <a:ln w="0">
            <a:noFill/>
            <a:prstDash val="solid"/>
            <a:round/>
            <a:headEnd/>
            <a:tailEnd/>
          </a:ln>
        </p:spPr>
        <p:txBody>
          <a:bodyPr/>
          <a:lstStyle/>
          <a:p>
            <a:endParaRPr lang="en-GB"/>
          </a:p>
        </p:txBody>
      </p:sp>
      <p:sp>
        <p:nvSpPr>
          <p:cNvPr id="3" name="Content Placeholder 2"/>
          <p:cNvSpPr>
            <a:spLocks noGrp="1"/>
          </p:cNvSpPr>
          <p:nvPr>
            <p:ph idx="1"/>
          </p:nvPr>
        </p:nvSpPr>
        <p:spPr>
          <a:xfrm>
            <a:off x="960119" y="2942252"/>
            <a:ext cx="10266681" cy="3172409"/>
          </a:xfrm>
        </p:spPr>
        <p:txBody>
          <a:bodyPr>
            <a:normAutofit/>
          </a:bodyPr>
          <a:lstStyle/>
          <a:p>
            <a:r>
              <a:rPr lang="en-GB" sz="1800">
                <a:effectLst/>
                <a:latin typeface="Arial" panose="020B0604020202020204" pitchFamily="34" charset="0"/>
                <a:ea typeface="Calibri" panose="020F0502020204030204" pitchFamily="34" charset="0"/>
              </a:rPr>
              <a:t>Many established banks have already signed up to the UK Finance 2021 Financial Abuse Code, this code lays out the ways in which banks and building societies should and need to respond to vulnerable customers, including those who have and/or are experienced/experiencing  economic abuse. </a:t>
            </a:r>
          </a:p>
          <a:p>
            <a:r>
              <a:rPr lang="en-GB" sz="1800">
                <a:solidFill>
                  <a:srgbClr val="000000"/>
                </a:solidFill>
                <a:effectLst/>
                <a:latin typeface="Arial" panose="020B0604020202020204" pitchFamily="34" charset="0"/>
                <a:ea typeface="Times New Roman" panose="02020603050405020304" pitchFamily="18" charset="0"/>
              </a:rPr>
              <a:t>The </a:t>
            </a:r>
            <a:r>
              <a:rPr lang="en-GB" sz="1800" err="1">
                <a:solidFill>
                  <a:srgbClr val="000000"/>
                </a:solidFill>
                <a:effectLst/>
                <a:latin typeface="Arial" panose="020B0604020202020204" pitchFamily="34" charset="0"/>
                <a:ea typeface="Times New Roman" panose="02020603050405020304" pitchFamily="18" charset="0"/>
              </a:rPr>
              <a:t>FCA’s</a:t>
            </a:r>
            <a:r>
              <a:rPr lang="en-GB" sz="1800">
                <a:solidFill>
                  <a:srgbClr val="000000"/>
                </a:solidFill>
                <a:effectLst/>
                <a:latin typeface="Arial" panose="020B0604020202020204" pitchFamily="34" charset="0"/>
                <a:ea typeface="Times New Roman" panose="02020603050405020304" pitchFamily="18" charset="0"/>
              </a:rPr>
              <a:t> vulnerability guidance published on 23/02/21 has now recognised that domestic abuse is a factor that is more than likely to place consumers in vulnerable circumstances and situations, meaning they can be and are especially susceptible to harm, particularly where a business does not act with appropriate levels of support or care.</a:t>
            </a:r>
            <a:endParaRPr lang="en-GB" sz="1800">
              <a:effectLst/>
              <a:latin typeface="Times New Roman" panose="02020603050405020304" pitchFamily="18" charset="0"/>
              <a:ea typeface="Times New Roman" panose="02020603050405020304" pitchFamily="18" charset="0"/>
            </a:endParaRPr>
          </a:p>
          <a:p>
            <a:endParaRPr lang="en-GB" sz="1800">
              <a:effectLst/>
              <a:latin typeface="Arial" panose="020B0604020202020204" pitchFamily="34" charset="0"/>
              <a:ea typeface="Calibri" panose="020F0502020204030204" pitchFamily="34" charset="0"/>
            </a:endParaRPr>
          </a:p>
          <a:p>
            <a:endParaRPr lang="en-US"/>
          </a:p>
        </p:txBody>
      </p:sp>
    </p:spTree>
    <p:extLst>
      <p:ext uri="{BB962C8B-B14F-4D97-AF65-F5344CB8AC3E}">
        <p14:creationId xmlns:p14="http://schemas.microsoft.com/office/powerpoint/2010/main" val="3359856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281BC32-FF58-4898-A6B5-7B3D059BC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614406-135F-4875-9C87-53822CB1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0120" y="434101"/>
            <a:ext cx="7169753" cy="1232750"/>
          </a:xfrm>
        </p:spPr>
        <p:txBody>
          <a:bodyPr anchor="b">
            <a:noAutofit/>
          </a:bodyPr>
          <a:lstStyle/>
          <a:p>
            <a:r>
              <a:rPr lang="en-GB" altLang="en-US" sz="4000">
                <a:solidFill>
                  <a:schemeClr val="bg1"/>
                </a:solidFill>
                <a:ea typeface="Calibri" panose="020F0502020204030204" pitchFamily="34" charset="0"/>
                <a:cs typeface="Times New Roman" panose="02020603050405020304" pitchFamily="18" charset="0"/>
              </a:rPr>
              <a:t>What more can the banks do to support domestic abuse victims/survivors?</a:t>
            </a:r>
            <a:endParaRPr lang="en-US" sz="4000">
              <a:solidFill>
                <a:schemeClr val="bg1"/>
              </a:solidFill>
            </a:endParaRPr>
          </a:p>
        </p:txBody>
      </p:sp>
      <p:cxnSp>
        <p:nvCxnSpPr>
          <p:cNvPr id="13" name="Straight Connector 12">
            <a:extLst>
              <a:ext uri="{FF2B5EF4-FFF2-40B4-BE49-F238E27FC236}">
                <a16:creationId xmlns:a16="http://schemas.microsoft.com/office/drawing/2014/main" id="{C6C21149-7D17-44C2-AFB6-4D931DC55F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676579"/>
            <a:ext cx="8129873" cy="602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6">
            <a:extLst>
              <a:ext uri="{FF2B5EF4-FFF2-40B4-BE49-F238E27FC236}">
                <a16:creationId xmlns:a16="http://schemas.microsoft.com/office/drawing/2014/main" id="{C2E5FCF0-567A-448C-A6E3-920BFC702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938535"/>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2"/>
          </a:solidFill>
          <a:ln w="0">
            <a:noFill/>
            <a:prstDash val="solid"/>
            <a:round/>
            <a:headEnd/>
            <a:tailEnd/>
          </a:ln>
        </p:spPr>
        <p:txBody>
          <a:bodyPr/>
          <a:lstStyle/>
          <a:p>
            <a:endParaRPr lang="en-GB"/>
          </a:p>
        </p:txBody>
      </p:sp>
      <p:sp>
        <p:nvSpPr>
          <p:cNvPr id="3" name="Content Placeholder 2"/>
          <p:cNvSpPr>
            <a:spLocks noGrp="1"/>
          </p:cNvSpPr>
          <p:nvPr>
            <p:ph idx="1"/>
          </p:nvPr>
        </p:nvSpPr>
        <p:spPr>
          <a:xfrm>
            <a:off x="960119" y="2942252"/>
            <a:ext cx="10266681" cy="3172409"/>
          </a:xfrm>
        </p:spPr>
        <p:txBody>
          <a:bodyPr>
            <a:normAutofit fontScale="85000" lnSpcReduction="10000"/>
          </a:bodyPr>
          <a:lstStyle/>
          <a:p>
            <a:r>
              <a:rPr lang="en-GB" sz="1800">
                <a:solidFill>
                  <a:srgbClr val="000000"/>
                </a:solidFill>
                <a:effectLst/>
                <a:latin typeface="Arial" panose="020B0604020202020204" pitchFamily="34" charset="0"/>
                <a:ea typeface="Times New Roman" panose="02020603050405020304" pitchFamily="18" charset="0"/>
              </a:rPr>
              <a:t>Policies and procedures may vary from bank to bank; however the industry guidance outlines what the banks and building societies should be doing to support vulnerable customers. These are: </a:t>
            </a:r>
            <a:endParaRPr lang="en-GB" sz="1800">
              <a:effectLst/>
              <a:latin typeface="Times New Roman" panose="02020603050405020304" pitchFamily="18" charset="0"/>
              <a:ea typeface="Times New Roman" panose="02020603050405020304" pitchFamily="18" charset="0"/>
            </a:endParaRPr>
          </a:p>
          <a:p>
            <a:pPr lvl="1"/>
            <a:r>
              <a:rPr lang="en-GB" sz="1800">
                <a:effectLst/>
                <a:latin typeface="Arial" panose="020B0604020202020204" pitchFamily="34" charset="0"/>
                <a:ea typeface="Calibri" panose="020F0502020204030204" pitchFamily="34" charset="0"/>
              </a:rPr>
              <a:t>To ensure employees respond with empathy </a:t>
            </a:r>
          </a:p>
          <a:p>
            <a:pPr lvl="1"/>
            <a:r>
              <a:rPr lang="en-GB" sz="1800">
                <a:effectLst/>
                <a:latin typeface="Arial" panose="020B0604020202020204" pitchFamily="34" charset="0"/>
                <a:ea typeface="Calibri" panose="020F0502020204030204" pitchFamily="34" charset="0"/>
              </a:rPr>
              <a:t>should be more accommodating and responsive to your needs and take action outside of ‘normal’ procedures where needed to support the customer.</a:t>
            </a:r>
            <a:endParaRPr lang="en-GB">
              <a:latin typeface="Arial" panose="020B0604020202020204" pitchFamily="34" charset="0"/>
              <a:ea typeface="Calibri" panose="020F0502020204030204" pitchFamily="34" charset="0"/>
            </a:endParaRPr>
          </a:p>
          <a:p>
            <a:pPr lvl="1"/>
            <a:r>
              <a:rPr lang="en-GB" sz="1800">
                <a:effectLst/>
                <a:latin typeface="Arial" panose="020B0604020202020204" pitchFamily="34" charset="0"/>
                <a:ea typeface="Calibri" panose="020F0502020204030204" pitchFamily="34" charset="0"/>
              </a:rPr>
              <a:t>never ask you to repeat your story</a:t>
            </a:r>
            <a:r>
              <a:rPr lang="en-GB" sz="1800" b="0">
                <a:effectLst/>
                <a:latin typeface="Arial" panose="020B0604020202020204" pitchFamily="34" charset="0"/>
                <a:ea typeface="Times New Roman" panose="02020603050405020304" pitchFamily="18" charset="0"/>
              </a:rPr>
              <a:t>.</a:t>
            </a:r>
            <a:r>
              <a:rPr lang="en-GB" sz="1800">
                <a:effectLst/>
                <a:latin typeface="Arial" panose="020B0604020202020204" pitchFamily="34" charset="0"/>
                <a:ea typeface="Calibri" panose="020F0502020204030204" pitchFamily="34" charset="0"/>
              </a:rPr>
              <a:t> </a:t>
            </a:r>
          </a:p>
          <a:p>
            <a:pPr lvl="1"/>
            <a:r>
              <a:rPr lang="en-GB" sz="1800">
                <a:effectLst/>
                <a:latin typeface="Arial" panose="020B0604020202020204" pitchFamily="34" charset="0"/>
                <a:ea typeface="Calibri" panose="020F0502020204030204" pitchFamily="34" charset="0"/>
              </a:rPr>
              <a:t>offer specialist help where they can</a:t>
            </a:r>
            <a:endParaRPr lang="en-GB">
              <a:latin typeface="Arial" panose="020B0604020202020204" pitchFamily="34" charset="0"/>
              <a:ea typeface="Calibri" panose="020F0502020204030204" pitchFamily="34" charset="0"/>
            </a:endParaRPr>
          </a:p>
          <a:p>
            <a:pPr lvl="1"/>
            <a:r>
              <a:rPr lang="en-GB" sz="1800">
                <a:solidFill>
                  <a:srgbClr val="000000"/>
                </a:solidFill>
                <a:effectLst/>
                <a:latin typeface="Arial" panose="020B0604020202020204" pitchFamily="34" charset="0"/>
                <a:ea typeface="Times New Roman" panose="02020603050405020304" pitchFamily="18" charset="0"/>
              </a:rPr>
              <a:t>If the customer is comfortable for the bank to phone a family member or friend for them to help support this should be done in all cases. </a:t>
            </a:r>
          </a:p>
          <a:p>
            <a:pPr lvl="1"/>
            <a:r>
              <a:rPr lang="en-GB" sz="1800">
                <a:effectLst/>
                <a:latin typeface="Arial" panose="020B0604020202020204" pitchFamily="34" charset="0"/>
                <a:ea typeface="Calibri" panose="020F0502020204030204" pitchFamily="34" charset="0"/>
              </a:rPr>
              <a:t>customer is in immediate danger they will call the police and they can do this on behalf of the customer. </a:t>
            </a:r>
            <a:endParaRPr lang="en-GB" sz="18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1897444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281BC32-FF58-4898-A6B5-7B3D059BC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614406-135F-4875-9C87-53822CB1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0120" y="434101"/>
            <a:ext cx="7169753" cy="1232750"/>
          </a:xfrm>
        </p:spPr>
        <p:txBody>
          <a:bodyPr anchor="b">
            <a:normAutofit/>
          </a:bodyPr>
          <a:lstStyle/>
          <a:p>
            <a:r>
              <a:rPr lang="en-US">
                <a:solidFill>
                  <a:schemeClr val="bg1"/>
                </a:solidFill>
              </a:rPr>
              <a:t>Conclusion</a:t>
            </a:r>
          </a:p>
        </p:txBody>
      </p:sp>
      <p:cxnSp>
        <p:nvCxnSpPr>
          <p:cNvPr id="13" name="Straight Connector 12">
            <a:extLst>
              <a:ext uri="{FF2B5EF4-FFF2-40B4-BE49-F238E27FC236}">
                <a16:creationId xmlns:a16="http://schemas.microsoft.com/office/drawing/2014/main" id="{C6C21149-7D17-44C2-AFB6-4D931DC55F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676579"/>
            <a:ext cx="8129873" cy="602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6">
            <a:extLst>
              <a:ext uri="{FF2B5EF4-FFF2-40B4-BE49-F238E27FC236}">
                <a16:creationId xmlns:a16="http://schemas.microsoft.com/office/drawing/2014/main" id="{C2E5FCF0-567A-448C-A6E3-920BFC702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938535"/>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2"/>
          </a:solidFill>
          <a:ln w="0">
            <a:noFill/>
            <a:prstDash val="solid"/>
            <a:round/>
            <a:headEnd/>
            <a:tailEnd/>
          </a:ln>
        </p:spPr>
        <p:txBody>
          <a:bodyPr/>
          <a:lstStyle/>
          <a:p>
            <a:endParaRPr lang="en-GB"/>
          </a:p>
        </p:txBody>
      </p:sp>
      <p:sp>
        <p:nvSpPr>
          <p:cNvPr id="3" name="Content Placeholder 2"/>
          <p:cNvSpPr>
            <a:spLocks noGrp="1"/>
          </p:cNvSpPr>
          <p:nvPr>
            <p:ph idx="1"/>
          </p:nvPr>
        </p:nvSpPr>
        <p:spPr>
          <a:xfrm>
            <a:off x="960119" y="2942252"/>
            <a:ext cx="10266681" cy="3172409"/>
          </a:xfrm>
        </p:spPr>
        <p:txBody>
          <a:bodyPr>
            <a:normAutofit fontScale="92500" lnSpcReduction="20000"/>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 conclusion banks and building societies have come a long way over the past three years to support customer suffering from domestic and financial abuse. </a:t>
            </a: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Government and FCA have now recognised that the amount of people suffering from abuse is astonishing and with domestic abuse hitting an all-time peak during the lockdown in the pandemic they knew they had to do something to help these people. </a:t>
            </a: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With the help of many domestic abuse charities there are now policies, procedures and audience in place for the banks and building societies to follow along with their independent training for employees.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Employees are trained on how to help and support these victims in an empathetic way, which allows the victim to share what is happening to them and feel listened to by a professional. </a:t>
            </a:r>
            <a:endParaRPr dirty="0"/>
          </a:p>
        </p:txBody>
      </p:sp>
    </p:spTree>
    <p:extLst>
      <p:ext uri="{BB962C8B-B14F-4D97-AF65-F5344CB8AC3E}">
        <p14:creationId xmlns:p14="http://schemas.microsoft.com/office/powerpoint/2010/main" val="9284845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C84C4-6ABC-E448-C48D-49D4A5923D87}"/>
              </a:ext>
            </a:extLst>
          </p:cNvPr>
          <p:cNvSpPr>
            <a:spLocks noGrp="1"/>
          </p:cNvSpPr>
          <p:nvPr>
            <p:ph type="title"/>
          </p:nvPr>
        </p:nvSpPr>
        <p:spPr>
          <a:xfrm>
            <a:off x="762000" y="559678"/>
            <a:ext cx="4300194" cy="760075"/>
          </a:xfrm>
        </p:spPr>
        <p:txBody>
          <a:bodyPr>
            <a:normAutofit fontScale="90000"/>
          </a:bodyPr>
          <a:lstStyle/>
          <a:p>
            <a:r>
              <a:rPr lang="en-GB"/>
              <a:t>References </a:t>
            </a:r>
          </a:p>
        </p:txBody>
      </p:sp>
      <p:sp>
        <p:nvSpPr>
          <p:cNvPr id="3" name="Content Placeholder 2">
            <a:extLst>
              <a:ext uri="{FF2B5EF4-FFF2-40B4-BE49-F238E27FC236}">
                <a16:creationId xmlns:a16="http://schemas.microsoft.com/office/drawing/2014/main" id="{E4891529-6F39-88C2-CB3A-86E072740DF9}"/>
              </a:ext>
            </a:extLst>
          </p:cNvPr>
          <p:cNvSpPr>
            <a:spLocks noGrp="1"/>
          </p:cNvSpPr>
          <p:nvPr>
            <p:ph idx="1"/>
          </p:nvPr>
        </p:nvSpPr>
        <p:spPr>
          <a:xfrm>
            <a:off x="499621" y="1319753"/>
            <a:ext cx="10930377" cy="4904469"/>
          </a:xfrm>
        </p:spPr>
        <p:txBody>
          <a:bodyPr>
            <a:normAutofit fontScale="40000" lnSpcReduction="20000"/>
          </a:bodyPr>
          <a:lstStyle/>
          <a:p>
            <a:pPr algn="ctr">
              <a:lnSpc>
                <a:spcPct val="200000"/>
              </a:lnSpc>
            </a:pPr>
            <a:r>
              <a:rPr lang="en-GB" sz="1800" b="1">
                <a:effectLst/>
                <a:latin typeface="Times New Roman" panose="02020603050405020304" pitchFamily="18" charset="0"/>
              </a:rPr>
              <a:t>References</a:t>
            </a:r>
          </a:p>
          <a:p>
            <a:pPr marL="457200" indent="-457200">
              <a:lnSpc>
                <a:spcPct val="200000"/>
              </a:lnSpc>
            </a:pPr>
            <a:r>
              <a:rPr lang="en-GB" sz="1800">
                <a:effectLst/>
                <a:latin typeface="Times New Roman" panose="02020603050405020304" pitchFamily="18" charset="0"/>
              </a:rPr>
              <a:t>Adams, A. E., Sullivan, C. M., Bybee, D., &amp; Greeson, M. (2008, June). </a:t>
            </a:r>
            <a:r>
              <a:rPr lang="en-GB" sz="1800" i="1">
                <a:effectLst/>
                <a:latin typeface="Times New Roman" panose="02020603050405020304" pitchFamily="18" charset="0"/>
              </a:rPr>
              <a:t>Development of the Scale of Economic Abuse</a:t>
            </a:r>
            <a:r>
              <a:rPr lang="en-GB" sz="1800">
                <a:effectLst/>
                <a:latin typeface="Times New Roman" panose="02020603050405020304" pitchFamily="18" charset="0"/>
              </a:rPr>
              <a:t>. ResearchGate; SAGE Publications. https://</a:t>
            </a:r>
            <a:r>
              <a:rPr lang="en-GB" sz="1800" err="1">
                <a:effectLst/>
                <a:latin typeface="Times New Roman" panose="02020603050405020304" pitchFamily="18" charset="0"/>
              </a:rPr>
              <a:t>www.researchgate.net</a:t>
            </a:r>
            <a:r>
              <a:rPr lang="en-GB" sz="1800">
                <a:effectLst/>
                <a:latin typeface="Times New Roman" panose="02020603050405020304" pitchFamily="18" charset="0"/>
              </a:rPr>
              <a:t>/publication/5444856_Development_of_the_Scale_of_Economic_Abuse</a:t>
            </a:r>
          </a:p>
          <a:p>
            <a:pPr marL="457200" indent="-457200">
              <a:lnSpc>
                <a:spcPct val="200000"/>
              </a:lnSpc>
            </a:pPr>
            <a:r>
              <a:rPr lang="en-GB" sz="1800">
                <a:effectLst/>
                <a:latin typeface="Times New Roman" panose="02020603050405020304" pitchFamily="18" charset="0"/>
              </a:rPr>
              <a:t>Carrick, A. (2023, August 5). </a:t>
            </a:r>
            <a:r>
              <a:rPr lang="en-GB" sz="1800" i="1">
                <a:effectLst/>
                <a:latin typeface="Times New Roman" panose="02020603050405020304" pitchFamily="18" charset="0"/>
              </a:rPr>
              <a:t>Do banks do enough to help survivors of economic abuse?</a:t>
            </a:r>
            <a:r>
              <a:rPr lang="en-GB" sz="1800">
                <a:effectLst/>
                <a:latin typeface="Times New Roman" panose="02020603050405020304" pitchFamily="18" charset="0"/>
              </a:rPr>
              <a:t> This Is Money. https://</a:t>
            </a:r>
            <a:r>
              <a:rPr lang="en-GB" sz="1800" err="1">
                <a:effectLst/>
                <a:latin typeface="Times New Roman" panose="02020603050405020304" pitchFamily="18" charset="0"/>
              </a:rPr>
              <a:t>www.thisismoney.co.uk</a:t>
            </a:r>
            <a:r>
              <a:rPr lang="en-GB" sz="1800">
                <a:effectLst/>
                <a:latin typeface="Times New Roman" panose="02020603050405020304" pitchFamily="18" charset="0"/>
              </a:rPr>
              <a:t>/money/</a:t>
            </a:r>
            <a:r>
              <a:rPr lang="en-GB" sz="1800" err="1">
                <a:effectLst/>
                <a:latin typeface="Times New Roman" panose="02020603050405020304" pitchFamily="18" charset="0"/>
              </a:rPr>
              <a:t>betterbanking</a:t>
            </a:r>
            <a:r>
              <a:rPr lang="en-GB" sz="1800">
                <a:effectLst/>
                <a:latin typeface="Times New Roman" panose="02020603050405020304" pitchFamily="18" charset="0"/>
              </a:rPr>
              <a:t>/article-12365151/What-banks-help-survivors-financial-</a:t>
            </a:r>
            <a:r>
              <a:rPr lang="en-GB" sz="1800" err="1">
                <a:effectLst/>
                <a:latin typeface="Times New Roman" panose="02020603050405020304" pitchFamily="18" charset="0"/>
              </a:rPr>
              <a:t>abuse.html</a:t>
            </a:r>
            <a:endParaRPr lang="en-GB" sz="1800">
              <a:effectLst/>
              <a:latin typeface="Times New Roman" panose="02020603050405020304" pitchFamily="18" charset="0"/>
            </a:endParaRPr>
          </a:p>
          <a:p>
            <a:pPr marL="457200" indent="-457200">
              <a:lnSpc>
                <a:spcPct val="200000"/>
              </a:lnSpc>
            </a:pPr>
            <a:r>
              <a:rPr lang="en-GB" sz="1800">
                <a:effectLst/>
                <a:latin typeface="Times New Roman" panose="02020603050405020304" pitchFamily="18" charset="0"/>
              </a:rPr>
              <a:t>Channel 4 News. (2023, February 15). </a:t>
            </a:r>
            <a:r>
              <a:rPr lang="en-GB" sz="1800" i="1">
                <a:effectLst/>
                <a:latin typeface="Times New Roman" panose="02020603050405020304" pitchFamily="18" charset="0"/>
              </a:rPr>
              <a:t>Cost of living forces domestic violence victims to stay with abusers</a:t>
            </a:r>
            <a:r>
              <a:rPr lang="en-GB" sz="1800">
                <a:effectLst/>
                <a:latin typeface="Times New Roman" panose="02020603050405020304" pitchFamily="18" charset="0"/>
              </a:rPr>
              <a:t>. </a:t>
            </a:r>
            <a:r>
              <a:rPr lang="en-GB" sz="1800" err="1">
                <a:effectLst/>
                <a:latin typeface="Times New Roman" panose="02020603050405020304" pitchFamily="18" charset="0"/>
              </a:rPr>
              <a:t>Www.youtube.com</a:t>
            </a:r>
            <a:r>
              <a:rPr lang="en-GB" sz="1800">
                <a:effectLst/>
                <a:latin typeface="Times New Roman" panose="02020603050405020304" pitchFamily="18" charset="0"/>
              </a:rPr>
              <a:t>. https://</a:t>
            </a:r>
            <a:r>
              <a:rPr lang="en-GB" sz="1800" err="1">
                <a:effectLst/>
                <a:latin typeface="Times New Roman" panose="02020603050405020304" pitchFamily="18" charset="0"/>
              </a:rPr>
              <a:t>www.youtube.com</a:t>
            </a:r>
            <a:r>
              <a:rPr lang="en-GB" sz="1800">
                <a:effectLst/>
                <a:latin typeface="Times New Roman" panose="02020603050405020304" pitchFamily="18" charset="0"/>
              </a:rPr>
              <a:t>/</a:t>
            </a:r>
            <a:r>
              <a:rPr lang="en-GB" sz="1800" err="1">
                <a:effectLst/>
                <a:latin typeface="Times New Roman" panose="02020603050405020304" pitchFamily="18" charset="0"/>
              </a:rPr>
              <a:t>watch?v</a:t>
            </a:r>
            <a:r>
              <a:rPr lang="en-GB" sz="1800">
                <a:effectLst/>
                <a:latin typeface="Times New Roman" panose="02020603050405020304" pitchFamily="18" charset="0"/>
              </a:rPr>
              <a:t>=DDkDhjaSo5U&amp;t=49s</a:t>
            </a:r>
          </a:p>
          <a:p>
            <a:pPr marL="457200" indent="-457200">
              <a:lnSpc>
                <a:spcPct val="200000"/>
              </a:lnSpc>
            </a:pPr>
            <a:r>
              <a:rPr lang="en-GB" sz="1800">
                <a:effectLst/>
                <a:latin typeface="Times New Roman" panose="02020603050405020304" pitchFamily="18" charset="0"/>
              </a:rPr>
              <a:t>Citizens Advice. (2016). </a:t>
            </a:r>
            <a:r>
              <a:rPr lang="en-GB" sz="1800" i="1">
                <a:effectLst/>
                <a:latin typeface="Times New Roman" panose="02020603050405020304" pitchFamily="18" charset="0"/>
              </a:rPr>
              <a:t>Addressing financial abuse</a:t>
            </a:r>
            <a:r>
              <a:rPr lang="en-GB" sz="1800">
                <a:effectLst/>
                <a:latin typeface="Times New Roman" panose="02020603050405020304" pitchFamily="18" charset="0"/>
              </a:rPr>
              <a:t>. https://</a:t>
            </a:r>
            <a:r>
              <a:rPr lang="en-GB" sz="1800" err="1">
                <a:effectLst/>
                <a:latin typeface="Times New Roman" panose="02020603050405020304" pitchFamily="18" charset="0"/>
              </a:rPr>
              <a:t>www.citizensadvice.org.uk</a:t>
            </a:r>
            <a:r>
              <a:rPr lang="en-GB" sz="1800">
                <a:effectLst/>
                <a:latin typeface="Times New Roman" panose="02020603050405020304" pitchFamily="18" charset="0"/>
              </a:rPr>
              <a:t>/Global/</a:t>
            </a:r>
            <a:r>
              <a:rPr lang="en-GB" sz="1800" err="1">
                <a:effectLst/>
                <a:latin typeface="Times New Roman" panose="02020603050405020304" pitchFamily="18" charset="0"/>
              </a:rPr>
              <a:t>CitizensAdvice</a:t>
            </a:r>
            <a:r>
              <a:rPr lang="en-GB" sz="1800">
                <a:effectLst/>
                <a:latin typeface="Times New Roman" panose="02020603050405020304" pitchFamily="18" charset="0"/>
              </a:rPr>
              <a:t>/Debt%20and%20Money%20Publications/Addressing%20Financial%20Abuse%20-%20AFD%20report.pdf</a:t>
            </a:r>
          </a:p>
          <a:p>
            <a:pPr marL="457200" indent="-457200">
              <a:lnSpc>
                <a:spcPct val="200000"/>
              </a:lnSpc>
            </a:pPr>
            <a:r>
              <a:rPr lang="en-GB" sz="1800">
                <a:effectLst/>
                <a:latin typeface="Times New Roman" panose="02020603050405020304" pitchFamily="18" charset="0"/>
              </a:rPr>
              <a:t>Clark, E., Dean, K., Nicholson-Pallett, P., Samuel, M., &amp; Wood, G. (2023). </a:t>
            </a:r>
            <a:r>
              <a:rPr lang="en-GB" sz="1800" i="1">
                <a:effectLst/>
                <a:latin typeface="Times New Roman" panose="02020603050405020304" pitchFamily="18" charset="0"/>
              </a:rPr>
              <a:t>Woman’s Aid - THE ANNUAL AUDIT THE DOMESTIC ABUSE REPORT 2023</a:t>
            </a:r>
            <a:r>
              <a:rPr lang="en-GB" sz="1800">
                <a:effectLst/>
                <a:latin typeface="Times New Roman" panose="02020603050405020304" pitchFamily="18" charset="0"/>
              </a:rPr>
              <a:t>. https://</a:t>
            </a:r>
            <a:r>
              <a:rPr lang="en-GB" sz="1800" err="1">
                <a:effectLst/>
                <a:latin typeface="Times New Roman" panose="02020603050405020304" pitchFamily="18" charset="0"/>
              </a:rPr>
              <a:t>www.womensaid.org.uk</a:t>
            </a:r>
            <a:r>
              <a:rPr lang="en-GB" sz="1800">
                <a:effectLst/>
                <a:latin typeface="Times New Roman" panose="02020603050405020304" pitchFamily="18" charset="0"/>
              </a:rPr>
              <a:t>/</a:t>
            </a:r>
            <a:r>
              <a:rPr lang="en-GB" sz="1800" err="1">
                <a:effectLst/>
                <a:latin typeface="Times New Roman" panose="02020603050405020304" pitchFamily="18" charset="0"/>
              </a:rPr>
              <a:t>wp</a:t>
            </a:r>
            <a:r>
              <a:rPr lang="en-GB" sz="1800">
                <a:effectLst/>
                <a:latin typeface="Times New Roman" panose="02020603050405020304" pitchFamily="18" charset="0"/>
              </a:rPr>
              <a:t>-content/uploads/2023/01/The-Domestic-Abuse-Report-2023-The-Annual-Audit-FINAL.pdf</a:t>
            </a:r>
          </a:p>
          <a:p>
            <a:pPr marL="457200" indent="-457200">
              <a:lnSpc>
                <a:spcPct val="200000"/>
              </a:lnSpc>
            </a:pPr>
            <a:r>
              <a:rPr lang="en-GB" sz="1800" err="1">
                <a:effectLst/>
                <a:latin typeface="Times New Roman" panose="02020603050405020304" pitchFamily="18" charset="0"/>
              </a:rPr>
              <a:t>Dictionary.com</a:t>
            </a:r>
            <a:r>
              <a:rPr lang="en-GB" sz="1800">
                <a:effectLst/>
                <a:latin typeface="Times New Roman" panose="02020603050405020304" pitchFamily="18" charset="0"/>
              </a:rPr>
              <a:t>. (2018, October 18). </a:t>
            </a:r>
            <a:r>
              <a:rPr lang="en-GB" sz="1800" i="1">
                <a:effectLst/>
                <a:latin typeface="Times New Roman" panose="02020603050405020304" pitchFamily="18" charset="0"/>
              </a:rPr>
              <a:t>Empathy vs. Sympathy: Which Word To Use And When</a:t>
            </a:r>
            <a:r>
              <a:rPr lang="en-GB" sz="1800">
                <a:effectLst/>
                <a:latin typeface="Times New Roman" panose="02020603050405020304" pitchFamily="18" charset="0"/>
              </a:rPr>
              <a:t>. Everything after Z by </a:t>
            </a:r>
            <a:r>
              <a:rPr lang="en-GB" sz="1800" err="1">
                <a:effectLst/>
                <a:latin typeface="Times New Roman" panose="02020603050405020304" pitchFamily="18" charset="0"/>
              </a:rPr>
              <a:t>Dictionary.com</a:t>
            </a:r>
            <a:r>
              <a:rPr lang="en-GB" sz="1800">
                <a:effectLst/>
                <a:latin typeface="Times New Roman" panose="02020603050405020304" pitchFamily="18" charset="0"/>
              </a:rPr>
              <a:t>; Everything After Z by </a:t>
            </a:r>
            <a:r>
              <a:rPr lang="en-GB" sz="1800" err="1">
                <a:effectLst/>
                <a:latin typeface="Times New Roman" panose="02020603050405020304" pitchFamily="18" charset="0"/>
              </a:rPr>
              <a:t>Dictionary.com</a:t>
            </a:r>
            <a:r>
              <a:rPr lang="en-GB" sz="1800">
                <a:effectLst/>
                <a:latin typeface="Times New Roman" panose="02020603050405020304" pitchFamily="18" charset="0"/>
              </a:rPr>
              <a:t>. https://</a:t>
            </a:r>
            <a:r>
              <a:rPr lang="en-GB" sz="1800" err="1">
                <a:effectLst/>
                <a:latin typeface="Times New Roman" panose="02020603050405020304" pitchFamily="18" charset="0"/>
              </a:rPr>
              <a:t>www.dictionary.com</a:t>
            </a:r>
            <a:r>
              <a:rPr lang="en-GB" sz="1800">
                <a:effectLst/>
                <a:latin typeface="Times New Roman" panose="02020603050405020304" pitchFamily="18" charset="0"/>
              </a:rPr>
              <a:t>/e/empathy-vs-sympathy/</a:t>
            </a:r>
          </a:p>
          <a:p>
            <a:pPr marL="457200" indent="-457200">
              <a:lnSpc>
                <a:spcPct val="200000"/>
              </a:lnSpc>
            </a:pPr>
            <a:r>
              <a:rPr lang="en-GB" sz="1800" err="1">
                <a:effectLst/>
                <a:latin typeface="Times New Roman" panose="02020603050405020304" pitchFamily="18" charset="0"/>
              </a:rPr>
              <a:t>FCA</a:t>
            </a:r>
            <a:r>
              <a:rPr lang="en-GB" sz="1800">
                <a:effectLst/>
                <a:latin typeface="Times New Roman" panose="02020603050405020304" pitchFamily="18" charset="0"/>
              </a:rPr>
              <a:t>. (2021, December 2). </a:t>
            </a:r>
            <a:r>
              <a:rPr lang="en-GB" sz="1800" i="1">
                <a:effectLst/>
                <a:latin typeface="Times New Roman" panose="02020603050405020304" pitchFamily="18" charset="0"/>
              </a:rPr>
              <a:t>PS22/9: A New Consumer Duty</a:t>
            </a:r>
            <a:r>
              <a:rPr lang="en-GB" sz="1800">
                <a:effectLst/>
                <a:latin typeface="Times New Roman" panose="02020603050405020304" pitchFamily="18" charset="0"/>
              </a:rPr>
              <a:t>. </a:t>
            </a:r>
            <a:r>
              <a:rPr lang="en-GB" sz="1800" err="1">
                <a:effectLst/>
                <a:latin typeface="Times New Roman" panose="02020603050405020304" pitchFamily="18" charset="0"/>
              </a:rPr>
              <a:t>FCA</a:t>
            </a:r>
            <a:r>
              <a:rPr lang="en-GB" sz="1800">
                <a:effectLst/>
                <a:latin typeface="Times New Roman" panose="02020603050405020304" pitchFamily="18" charset="0"/>
              </a:rPr>
              <a:t>. https://</a:t>
            </a:r>
            <a:r>
              <a:rPr lang="en-GB" sz="1800" err="1">
                <a:effectLst/>
                <a:latin typeface="Times New Roman" panose="02020603050405020304" pitchFamily="18" charset="0"/>
              </a:rPr>
              <a:t>www.fca.org.uk</a:t>
            </a:r>
            <a:r>
              <a:rPr lang="en-GB" sz="1800">
                <a:effectLst/>
                <a:latin typeface="Times New Roman" panose="02020603050405020304" pitchFamily="18" charset="0"/>
              </a:rPr>
              <a:t>/publications/policy-statements/ps22-9-new-consumer-duty</a:t>
            </a:r>
          </a:p>
          <a:p>
            <a:pPr marL="457200" indent="-457200">
              <a:lnSpc>
                <a:spcPct val="200000"/>
              </a:lnSpc>
            </a:pPr>
            <a:r>
              <a:rPr lang="en-GB" sz="1800" err="1">
                <a:effectLst/>
                <a:latin typeface="Times New Roman" panose="02020603050405020304" pitchFamily="18" charset="0"/>
              </a:rPr>
              <a:t>GOV.UK</a:t>
            </a:r>
            <a:r>
              <a:rPr lang="en-GB" sz="1800">
                <a:effectLst/>
                <a:latin typeface="Times New Roman" panose="02020603050405020304" pitchFamily="18" charset="0"/>
              </a:rPr>
              <a:t>. (2023, March 31). </a:t>
            </a:r>
            <a:r>
              <a:rPr lang="en-GB" sz="1800" i="1">
                <a:effectLst/>
                <a:latin typeface="Times New Roman" panose="02020603050405020304" pitchFamily="18" charset="0"/>
              </a:rPr>
              <a:t>Victims fleeing domestic abuse given lifeline payments</a:t>
            </a:r>
            <a:r>
              <a:rPr lang="en-GB" sz="1800">
                <a:effectLst/>
                <a:latin typeface="Times New Roman" panose="02020603050405020304" pitchFamily="18" charset="0"/>
              </a:rPr>
              <a:t>. </a:t>
            </a:r>
            <a:r>
              <a:rPr lang="en-GB" sz="1800" err="1">
                <a:effectLst/>
                <a:latin typeface="Times New Roman" panose="02020603050405020304" pitchFamily="18" charset="0"/>
              </a:rPr>
              <a:t>GOV.UK</a:t>
            </a:r>
            <a:r>
              <a:rPr lang="en-GB" sz="1800">
                <a:effectLst/>
                <a:latin typeface="Times New Roman" panose="02020603050405020304" pitchFamily="18" charset="0"/>
              </a:rPr>
              <a:t>. https://</a:t>
            </a:r>
            <a:r>
              <a:rPr lang="en-GB" sz="1800" err="1">
                <a:effectLst/>
                <a:latin typeface="Times New Roman" panose="02020603050405020304" pitchFamily="18" charset="0"/>
              </a:rPr>
              <a:t>www.gov.uk</a:t>
            </a:r>
            <a:r>
              <a:rPr lang="en-GB" sz="1800">
                <a:effectLst/>
                <a:latin typeface="Times New Roman" panose="02020603050405020304" pitchFamily="18" charset="0"/>
              </a:rPr>
              <a:t>/government/news/victims-fleeing-domestic-abuse-given-lifeline-payments</a:t>
            </a:r>
          </a:p>
          <a:p>
            <a:pPr marL="457200" indent="-457200">
              <a:lnSpc>
                <a:spcPct val="200000"/>
              </a:lnSpc>
            </a:pPr>
            <a:r>
              <a:rPr lang="en-GB" sz="1800" err="1">
                <a:effectLst/>
                <a:latin typeface="Times New Roman" panose="02020603050405020304" pitchFamily="18" charset="0"/>
              </a:rPr>
              <a:t>Gov.UK</a:t>
            </a:r>
            <a:r>
              <a:rPr lang="en-GB" sz="1800">
                <a:effectLst/>
                <a:latin typeface="Times New Roman" panose="02020603050405020304" pitchFamily="18" charset="0"/>
              </a:rPr>
              <a:t>. (2018, October 5). </a:t>
            </a:r>
            <a:r>
              <a:rPr lang="en-GB" sz="1800" i="1">
                <a:effectLst/>
                <a:latin typeface="Times New Roman" panose="02020603050405020304" pitchFamily="18" charset="0"/>
              </a:rPr>
              <a:t>Domestic abuse: how to get help</a:t>
            </a:r>
            <a:r>
              <a:rPr lang="en-GB" sz="1800">
                <a:effectLst/>
                <a:latin typeface="Times New Roman" panose="02020603050405020304" pitchFamily="18" charset="0"/>
              </a:rPr>
              <a:t>. </a:t>
            </a:r>
            <a:r>
              <a:rPr lang="en-GB" sz="1800" err="1">
                <a:effectLst/>
                <a:latin typeface="Times New Roman" panose="02020603050405020304" pitchFamily="18" charset="0"/>
              </a:rPr>
              <a:t>GOV.UK</a:t>
            </a:r>
            <a:r>
              <a:rPr lang="en-GB" sz="1800">
                <a:effectLst/>
                <a:latin typeface="Times New Roman" panose="02020603050405020304" pitchFamily="18" charset="0"/>
              </a:rPr>
              <a:t>. https://</a:t>
            </a:r>
            <a:r>
              <a:rPr lang="en-GB" sz="1800" err="1">
                <a:effectLst/>
                <a:latin typeface="Times New Roman" panose="02020603050405020304" pitchFamily="18" charset="0"/>
              </a:rPr>
              <a:t>www.gov.uk</a:t>
            </a:r>
            <a:r>
              <a:rPr lang="en-GB" sz="1800">
                <a:effectLst/>
                <a:latin typeface="Times New Roman" panose="02020603050405020304" pitchFamily="18" charset="0"/>
              </a:rPr>
              <a:t>/guidance/domestic-abuse-how-to-get-help</a:t>
            </a:r>
          </a:p>
          <a:p>
            <a:pPr marL="457200" indent="-457200">
              <a:lnSpc>
                <a:spcPct val="200000"/>
              </a:lnSpc>
            </a:pPr>
            <a:r>
              <a:rPr lang="en-GB" sz="1800" err="1">
                <a:effectLst/>
                <a:latin typeface="Times New Roman" panose="02020603050405020304" pitchFamily="18" charset="0"/>
              </a:rPr>
              <a:t>Gov.uk</a:t>
            </a:r>
            <a:r>
              <a:rPr lang="en-GB" sz="1800">
                <a:effectLst/>
                <a:latin typeface="Times New Roman" panose="02020603050405020304" pitchFamily="18" charset="0"/>
              </a:rPr>
              <a:t>. (2022, March 29). </a:t>
            </a:r>
            <a:r>
              <a:rPr lang="en-GB" sz="1800" i="1">
                <a:effectLst/>
                <a:latin typeface="Times New Roman" panose="02020603050405020304" pitchFamily="18" charset="0"/>
              </a:rPr>
              <a:t>Vulnerabilities: applying All Our Health</a:t>
            </a:r>
            <a:r>
              <a:rPr lang="en-GB" sz="1800">
                <a:effectLst/>
                <a:latin typeface="Times New Roman" panose="02020603050405020304" pitchFamily="18" charset="0"/>
              </a:rPr>
              <a:t>. </a:t>
            </a:r>
            <a:r>
              <a:rPr lang="en-GB" sz="1800" err="1">
                <a:effectLst/>
                <a:latin typeface="Times New Roman" panose="02020603050405020304" pitchFamily="18" charset="0"/>
              </a:rPr>
              <a:t>GOV.UK</a:t>
            </a:r>
            <a:r>
              <a:rPr lang="en-GB" sz="1800">
                <a:effectLst/>
                <a:latin typeface="Times New Roman" panose="02020603050405020304" pitchFamily="18" charset="0"/>
              </a:rPr>
              <a:t>. https://</a:t>
            </a:r>
            <a:r>
              <a:rPr lang="en-GB" sz="1800" err="1">
                <a:effectLst/>
                <a:latin typeface="Times New Roman" panose="02020603050405020304" pitchFamily="18" charset="0"/>
              </a:rPr>
              <a:t>www.gov.uk</a:t>
            </a:r>
            <a:r>
              <a:rPr lang="en-GB" sz="1800">
                <a:effectLst/>
                <a:latin typeface="Times New Roman" panose="02020603050405020304" pitchFamily="18" charset="0"/>
              </a:rPr>
              <a:t>/government/publications/vulnerabilities-applying-all-our-health/vulnerabilities-applying-all-our-health</a:t>
            </a:r>
          </a:p>
          <a:p>
            <a:pPr marL="457200" indent="-457200">
              <a:lnSpc>
                <a:spcPct val="200000"/>
              </a:lnSpc>
            </a:pPr>
            <a:r>
              <a:rPr lang="en-GB" sz="1800">
                <a:effectLst/>
                <a:latin typeface="Times New Roman" panose="02020603050405020304" pitchFamily="18" charset="0"/>
              </a:rPr>
              <a:t>Hestia. (n.d.). </a:t>
            </a:r>
            <a:r>
              <a:rPr lang="en-GB" sz="1800" i="1">
                <a:effectLst/>
                <a:latin typeface="Times New Roman" panose="02020603050405020304" pitchFamily="18" charset="0"/>
              </a:rPr>
              <a:t>Domestic Abuse</a:t>
            </a:r>
            <a:r>
              <a:rPr lang="en-GB" sz="1800">
                <a:effectLst/>
                <a:latin typeface="Times New Roman" panose="02020603050405020304" pitchFamily="18" charset="0"/>
              </a:rPr>
              <a:t>. Hestia. https://</a:t>
            </a:r>
            <a:r>
              <a:rPr lang="en-GB" sz="1800" err="1">
                <a:effectLst/>
                <a:latin typeface="Times New Roman" panose="02020603050405020304" pitchFamily="18" charset="0"/>
              </a:rPr>
              <a:t>www.hestia.org</a:t>
            </a:r>
            <a:r>
              <a:rPr lang="en-GB" sz="1800">
                <a:effectLst/>
                <a:latin typeface="Times New Roman" panose="02020603050405020304" pitchFamily="18" charset="0"/>
              </a:rPr>
              <a:t>/domestic-abuse</a:t>
            </a:r>
          </a:p>
          <a:p>
            <a:pPr marL="457200" indent="-457200">
              <a:lnSpc>
                <a:spcPct val="200000"/>
              </a:lnSpc>
            </a:pPr>
            <a:r>
              <a:rPr lang="en-GB" sz="1800">
                <a:effectLst/>
                <a:latin typeface="Times New Roman" panose="02020603050405020304" pitchFamily="18" charset="0"/>
              </a:rPr>
              <a:t>Hestia. (2018, March 6). </a:t>
            </a:r>
            <a:r>
              <a:rPr lang="en-GB" sz="1800" i="1">
                <a:effectLst/>
                <a:latin typeface="Times New Roman" panose="02020603050405020304" pitchFamily="18" charset="0"/>
              </a:rPr>
              <a:t>Hestia</a:t>
            </a:r>
            <a:r>
              <a:rPr lang="en-GB" sz="1800">
                <a:effectLst/>
                <a:latin typeface="Times New Roman" panose="02020603050405020304" pitchFamily="18" charset="0"/>
              </a:rPr>
              <a:t>. Hestia. https://</a:t>
            </a:r>
            <a:r>
              <a:rPr lang="en-GB" sz="1800" err="1">
                <a:effectLst/>
                <a:latin typeface="Times New Roman" panose="02020603050405020304" pitchFamily="18" charset="0"/>
              </a:rPr>
              <a:t>www.hestia.org</a:t>
            </a:r>
            <a:r>
              <a:rPr lang="en-GB" sz="1800">
                <a:effectLst/>
                <a:latin typeface="Times New Roman" panose="02020603050405020304" pitchFamily="18" charset="0"/>
              </a:rPr>
              <a:t>/</a:t>
            </a:r>
          </a:p>
          <a:p>
            <a:pPr marL="457200" indent="-457200">
              <a:lnSpc>
                <a:spcPct val="200000"/>
              </a:lnSpc>
            </a:pPr>
            <a:r>
              <a:rPr lang="en-GB" sz="1800">
                <a:effectLst/>
                <a:latin typeface="Times New Roman" panose="02020603050405020304" pitchFamily="18" charset="0"/>
              </a:rPr>
              <a:t>Hughes, B. (2021, May 17). </a:t>
            </a:r>
            <a:r>
              <a:rPr lang="en-GB" sz="1800" i="1">
                <a:effectLst/>
                <a:latin typeface="Times New Roman" panose="02020603050405020304" pitchFamily="18" charset="0"/>
              </a:rPr>
              <a:t>The hidden harm of financial abuse</a:t>
            </a:r>
            <a:r>
              <a:rPr lang="en-GB" sz="1800">
                <a:effectLst/>
                <a:latin typeface="Times New Roman" panose="02020603050405020304" pitchFamily="18" charset="0"/>
              </a:rPr>
              <a:t>. </a:t>
            </a:r>
            <a:r>
              <a:rPr lang="en-GB" sz="1800" err="1">
                <a:effectLst/>
                <a:latin typeface="Times New Roman" panose="02020603050405020304" pitchFamily="18" charset="0"/>
              </a:rPr>
              <a:t>FCA</a:t>
            </a:r>
            <a:r>
              <a:rPr lang="en-GB" sz="1800">
                <a:effectLst/>
                <a:latin typeface="Times New Roman" panose="02020603050405020304" pitchFamily="18" charset="0"/>
              </a:rPr>
              <a:t> Insight. https://</a:t>
            </a:r>
            <a:r>
              <a:rPr lang="en-GB" sz="1800" err="1">
                <a:effectLst/>
                <a:latin typeface="Times New Roman" panose="02020603050405020304" pitchFamily="18" charset="0"/>
              </a:rPr>
              <a:t>www.fca.org.uk</a:t>
            </a:r>
            <a:r>
              <a:rPr lang="en-GB" sz="1800">
                <a:effectLst/>
                <a:latin typeface="Times New Roman" panose="02020603050405020304" pitchFamily="18" charset="0"/>
              </a:rPr>
              <a:t>/insight/hidden-harm-financial-abuse</a:t>
            </a:r>
          </a:p>
          <a:p>
            <a:pPr marL="457200" indent="-457200">
              <a:lnSpc>
                <a:spcPct val="200000"/>
              </a:lnSpc>
            </a:pPr>
            <a:r>
              <a:rPr lang="en-GB" sz="1800">
                <a:effectLst/>
                <a:latin typeface="Times New Roman" panose="02020603050405020304" pitchFamily="18" charset="0"/>
              </a:rPr>
              <a:t>Jen. (2018, October 25). </a:t>
            </a:r>
            <a:r>
              <a:rPr lang="en-GB" sz="1800" i="1">
                <a:effectLst/>
                <a:latin typeface="Times New Roman" panose="02020603050405020304" pitchFamily="18" charset="0"/>
              </a:rPr>
              <a:t>Vulnerable Adults’ Definition and the Care Act that Protects Them</a:t>
            </a:r>
            <a:r>
              <a:rPr lang="en-GB" sz="1800">
                <a:effectLst/>
                <a:latin typeface="Times New Roman" panose="02020603050405020304" pitchFamily="18" charset="0"/>
              </a:rPr>
              <a:t>. Care Check. https://</a:t>
            </a:r>
            <a:r>
              <a:rPr lang="en-GB" sz="1800" err="1">
                <a:effectLst/>
                <a:latin typeface="Times New Roman" panose="02020603050405020304" pitchFamily="18" charset="0"/>
              </a:rPr>
              <a:t>www.carecheck.co.uk</a:t>
            </a:r>
            <a:r>
              <a:rPr lang="en-GB" sz="1800">
                <a:effectLst/>
                <a:latin typeface="Times New Roman" panose="02020603050405020304" pitchFamily="18" charset="0"/>
              </a:rPr>
              <a:t>/the-definition-of-vulnerable-adults-and-the-services-they-receive/#:~:text=The%20Department%20of%20Health%20defines%20a%20vulnerable%20adult</a:t>
            </a:r>
          </a:p>
        </p:txBody>
      </p:sp>
    </p:spTree>
    <p:extLst>
      <p:ext uri="{BB962C8B-B14F-4D97-AF65-F5344CB8AC3E}">
        <p14:creationId xmlns:p14="http://schemas.microsoft.com/office/powerpoint/2010/main" val="2408099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EED600C-6981-9FE8-FB3B-C88272610E1C}"/>
              </a:ext>
            </a:extLst>
          </p:cNvPr>
          <p:cNvSpPr>
            <a:spLocks noGrp="1"/>
          </p:cNvSpPr>
          <p:nvPr>
            <p:ph idx="4294967295"/>
          </p:nvPr>
        </p:nvSpPr>
        <p:spPr>
          <a:xfrm>
            <a:off x="0" y="568325"/>
            <a:ext cx="11176000" cy="5656263"/>
          </a:xfrm>
        </p:spPr>
        <p:txBody>
          <a:bodyPr>
            <a:normAutofit fontScale="25000" lnSpcReduction="20000"/>
          </a:bodyPr>
          <a:lstStyle/>
          <a:p>
            <a:pPr marL="457200" indent="-457200">
              <a:lnSpc>
                <a:spcPct val="200000"/>
              </a:lnSpc>
            </a:pPr>
            <a:r>
              <a:rPr lang="en-GB" sz="2000" err="1">
                <a:effectLst/>
                <a:latin typeface="Times New Roman" panose="02020603050405020304" pitchFamily="18" charset="0"/>
              </a:rPr>
              <a:t>Ledward</a:t>
            </a:r>
            <a:r>
              <a:rPr lang="en-GB" sz="2000">
                <a:effectLst/>
                <a:latin typeface="Times New Roman" panose="02020603050405020304" pitchFamily="18" charset="0"/>
              </a:rPr>
              <a:t>, N. (2018, September 25). </a:t>
            </a:r>
            <a:r>
              <a:rPr lang="en-GB" sz="2000" i="1">
                <a:effectLst/>
                <a:latin typeface="Times New Roman" panose="02020603050405020304" pitchFamily="18" charset="0"/>
              </a:rPr>
              <a:t>Share with us</a:t>
            </a:r>
            <a:r>
              <a:rPr lang="en-GB" sz="2000">
                <a:effectLst/>
                <a:latin typeface="Times New Roman" panose="02020603050405020304" pitchFamily="18" charset="0"/>
              </a:rPr>
              <a:t>. </a:t>
            </a:r>
            <a:r>
              <a:rPr lang="en-GB" sz="2000" err="1">
                <a:effectLst/>
                <a:latin typeface="Times New Roman" panose="02020603050405020304" pitchFamily="18" charset="0"/>
              </a:rPr>
              <a:t>Monzo</a:t>
            </a:r>
            <a:r>
              <a:rPr lang="en-GB" sz="2000">
                <a:effectLst/>
                <a:latin typeface="Times New Roman" panose="02020603050405020304" pitchFamily="18" charset="0"/>
              </a:rPr>
              <a:t>. https://</a:t>
            </a:r>
            <a:r>
              <a:rPr lang="en-GB" sz="2000" err="1">
                <a:effectLst/>
                <a:latin typeface="Times New Roman" panose="02020603050405020304" pitchFamily="18" charset="0"/>
              </a:rPr>
              <a:t>monzo.com</a:t>
            </a:r>
            <a:r>
              <a:rPr lang="en-GB" sz="2000">
                <a:effectLst/>
                <a:latin typeface="Times New Roman" panose="02020603050405020304" pitchFamily="18" charset="0"/>
              </a:rPr>
              <a:t>/blog/2018/09/25/share-with-us</a:t>
            </a:r>
          </a:p>
          <a:p>
            <a:pPr marL="457200" indent="-457200">
              <a:lnSpc>
                <a:spcPct val="200000"/>
              </a:lnSpc>
            </a:pPr>
            <a:r>
              <a:rPr lang="en-GB" sz="2000" err="1">
                <a:effectLst/>
                <a:latin typeface="Times New Roman" panose="02020603050405020304" pitchFamily="18" charset="0"/>
              </a:rPr>
              <a:t>Leenders</a:t>
            </a:r>
            <a:r>
              <a:rPr lang="en-GB" sz="2000">
                <a:effectLst/>
                <a:latin typeface="Times New Roman" panose="02020603050405020304" pitchFamily="18" charset="0"/>
              </a:rPr>
              <a:t>, E. (2021a, December 10). </a:t>
            </a:r>
            <a:r>
              <a:rPr lang="en-GB" sz="2000" i="1">
                <a:effectLst/>
                <a:latin typeface="Times New Roman" panose="02020603050405020304" pitchFamily="18" charset="0"/>
              </a:rPr>
              <a:t>2021 Financial Abuse Code</a:t>
            </a:r>
            <a:r>
              <a:rPr lang="en-GB" sz="2000">
                <a:effectLst/>
                <a:latin typeface="Times New Roman" panose="02020603050405020304" pitchFamily="18" charset="0"/>
              </a:rPr>
              <a:t>. UK Finance. https://</a:t>
            </a:r>
            <a:r>
              <a:rPr lang="en-GB" sz="2000" err="1">
                <a:effectLst/>
                <a:latin typeface="Times New Roman" panose="02020603050405020304" pitchFamily="18" charset="0"/>
              </a:rPr>
              <a:t>www.ukfinance.org.uk</a:t>
            </a:r>
            <a:r>
              <a:rPr lang="en-GB" sz="2000">
                <a:effectLst/>
                <a:latin typeface="Times New Roman" panose="02020603050405020304" pitchFamily="18" charset="0"/>
              </a:rPr>
              <a:t>/news-and-insight/blogs/2021-financial-abuse-code</a:t>
            </a:r>
          </a:p>
          <a:p>
            <a:pPr marL="457200" indent="-457200">
              <a:lnSpc>
                <a:spcPct val="200000"/>
              </a:lnSpc>
            </a:pPr>
            <a:r>
              <a:rPr lang="en-GB" sz="2000" err="1">
                <a:effectLst/>
                <a:latin typeface="Times New Roman" panose="02020603050405020304" pitchFamily="18" charset="0"/>
              </a:rPr>
              <a:t>Leenders</a:t>
            </a:r>
            <a:r>
              <a:rPr lang="en-GB" sz="2000">
                <a:effectLst/>
                <a:latin typeface="Times New Roman" panose="02020603050405020304" pitchFamily="18" charset="0"/>
              </a:rPr>
              <a:t>, E. (2021b, December 10). </a:t>
            </a:r>
            <a:r>
              <a:rPr lang="en-GB" sz="2000" i="1">
                <a:effectLst/>
                <a:latin typeface="Times New Roman" panose="02020603050405020304" pitchFamily="18" charset="0"/>
              </a:rPr>
              <a:t>2021 Financial Abuse Code</a:t>
            </a:r>
            <a:r>
              <a:rPr lang="en-GB" sz="2000">
                <a:effectLst/>
                <a:latin typeface="Times New Roman" panose="02020603050405020304" pitchFamily="18" charset="0"/>
              </a:rPr>
              <a:t>. UK Finance. https://</a:t>
            </a:r>
            <a:r>
              <a:rPr lang="en-GB" sz="2000" err="1">
                <a:effectLst/>
                <a:latin typeface="Times New Roman" panose="02020603050405020304" pitchFamily="18" charset="0"/>
              </a:rPr>
              <a:t>www.ukfinance.org.uk</a:t>
            </a:r>
            <a:r>
              <a:rPr lang="en-GB" sz="2000">
                <a:effectLst/>
                <a:latin typeface="Times New Roman" panose="02020603050405020304" pitchFamily="18" charset="0"/>
              </a:rPr>
              <a:t>/news-and-insight/blogs/2021-financial-abuse-code</a:t>
            </a:r>
          </a:p>
          <a:p>
            <a:pPr marL="457200" indent="-457200">
              <a:lnSpc>
                <a:spcPct val="200000"/>
              </a:lnSpc>
            </a:pPr>
            <a:r>
              <a:rPr lang="en-GB" sz="2000" err="1">
                <a:effectLst/>
                <a:latin typeface="Times New Roman" panose="02020603050405020304" pitchFamily="18" charset="0"/>
              </a:rPr>
              <a:t>Meima</a:t>
            </a:r>
            <a:r>
              <a:rPr lang="en-GB" sz="2000">
                <a:effectLst/>
                <a:latin typeface="Times New Roman" panose="02020603050405020304" pitchFamily="18" charset="0"/>
              </a:rPr>
              <a:t>, M. (2018, April 17). </a:t>
            </a:r>
            <a:r>
              <a:rPr lang="en-GB" sz="2000" i="1">
                <a:effectLst/>
                <a:latin typeface="Times New Roman" panose="02020603050405020304" pitchFamily="18" charset="0"/>
              </a:rPr>
              <a:t>5 Levels of Listening</a:t>
            </a:r>
            <a:r>
              <a:rPr lang="en-GB" sz="2000">
                <a:effectLst/>
                <a:latin typeface="Times New Roman" panose="02020603050405020304" pitchFamily="18" charset="0"/>
              </a:rPr>
              <a:t>. Medium. https://</a:t>
            </a:r>
            <a:r>
              <a:rPr lang="en-GB" sz="2000" err="1">
                <a:effectLst/>
                <a:latin typeface="Times New Roman" panose="02020603050405020304" pitchFamily="18" charset="0"/>
              </a:rPr>
              <a:t>medium.com</a:t>
            </a:r>
            <a:r>
              <a:rPr lang="en-GB" sz="2000">
                <a:effectLst/>
                <a:latin typeface="Times New Roman" panose="02020603050405020304" pitchFamily="18" charset="0"/>
              </a:rPr>
              <a:t>/@</a:t>
            </a:r>
            <a:r>
              <a:rPr lang="en-GB" sz="2000" err="1">
                <a:effectLst/>
                <a:latin typeface="Times New Roman" panose="02020603050405020304" pitchFamily="18" charset="0"/>
              </a:rPr>
              <a:t>mmeima</a:t>
            </a:r>
            <a:r>
              <a:rPr lang="en-GB" sz="2000">
                <a:effectLst/>
                <a:latin typeface="Times New Roman" panose="02020603050405020304" pitchFamily="18" charset="0"/>
              </a:rPr>
              <a:t>/5-levels-of-listening-1cb0786957d2</a:t>
            </a:r>
          </a:p>
          <a:p>
            <a:pPr marL="457200" indent="-457200">
              <a:lnSpc>
                <a:spcPct val="200000"/>
              </a:lnSpc>
            </a:pPr>
            <a:r>
              <a:rPr lang="en-GB" sz="2000">
                <a:effectLst/>
                <a:latin typeface="Times New Roman" panose="02020603050405020304" pitchFamily="18" charset="0"/>
              </a:rPr>
              <a:t>Money Matters. (2022). </a:t>
            </a:r>
            <a:r>
              <a:rPr lang="en-GB" sz="2000" i="1">
                <a:effectLst/>
                <a:latin typeface="Times New Roman" panose="02020603050405020304" pitchFamily="18" charset="0"/>
              </a:rPr>
              <a:t>Projects» Money Matters</a:t>
            </a:r>
            <a:r>
              <a:rPr lang="en-GB" sz="2000">
                <a:effectLst/>
                <a:latin typeface="Times New Roman" panose="02020603050405020304" pitchFamily="18" charset="0"/>
              </a:rPr>
              <a:t>. </a:t>
            </a:r>
            <a:r>
              <a:rPr lang="en-GB" sz="2000" err="1">
                <a:effectLst/>
                <a:latin typeface="Times New Roman" panose="02020603050405020304" pitchFamily="18" charset="0"/>
              </a:rPr>
              <a:t>Moneymattersweb.co.uk</a:t>
            </a:r>
            <a:r>
              <a:rPr lang="en-GB" sz="2000">
                <a:effectLst/>
                <a:latin typeface="Times New Roman" panose="02020603050405020304" pitchFamily="18" charset="0"/>
              </a:rPr>
              <a:t>. http://</a:t>
            </a:r>
            <a:r>
              <a:rPr lang="en-GB" sz="2000" err="1">
                <a:effectLst/>
                <a:latin typeface="Times New Roman" panose="02020603050405020304" pitchFamily="18" charset="0"/>
              </a:rPr>
              <a:t>moneymattersweb.co.uk</a:t>
            </a:r>
            <a:r>
              <a:rPr lang="en-GB" sz="2000">
                <a:effectLst/>
                <a:latin typeface="Times New Roman" panose="02020603050405020304" pitchFamily="18" charset="0"/>
              </a:rPr>
              <a:t>/projects/</a:t>
            </a:r>
          </a:p>
          <a:p>
            <a:pPr marL="457200" indent="-457200">
              <a:lnSpc>
                <a:spcPct val="200000"/>
              </a:lnSpc>
            </a:pPr>
            <a:r>
              <a:rPr lang="en-GB" sz="2000">
                <a:effectLst/>
                <a:latin typeface="Times New Roman" panose="02020603050405020304" pitchFamily="18" charset="0"/>
              </a:rPr>
              <a:t>Mustafa, T. (2021, April 5). </a:t>
            </a:r>
            <a:r>
              <a:rPr lang="en-GB" sz="2000" i="1">
                <a:effectLst/>
                <a:latin typeface="Times New Roman" panose="02020603050405020304" pitchFamily="18" charset="0"/>
              </a:rPr>
              <a:t>“Ask for ANI” code for domestic abuse is being used every 30 hours</a:t>
            </a:r>
            <a:r>
              <a:rPr lang="en-GB" sz="2000">
                <a:effectLst/>
                <a:latin typeface="Times New Roman" panose="02020603050405020304" pitchFamily="18" charset="0"/>
              </a:rPr>
              <a:t>. Metro. https://</a:t>
            </a:r>
            <a:r>
              <a:rPr lang="en-GB" sz="2000" err="1">
                <a:effectLst/>
                <a:latin typeface="Times New Roman" panose="02020603050405020304" pitchFamily="18" charset="0"/>
              </a:rPr>
              <a:t>metro.co.uk</a:t>
            </a:r>
            <a:r>
              <a:rPr lang="en-GB" sz="2000">
                <a:effectLst/>
                <a:latin typeface="Times New Roman" panose="02020603050405020304" pitchFamily="18" charset="0"/>
              </a:rPr>
              <a:t>/2021/04/05/ask-for-ani-code-for-domestic-abuse-is-being-used-every-30-hours-14358925/#:~:text=This%20is%20reflected%20in%20the%20amount%20of%20usage</a:t>
            </a:r>
          </a:p>
          <a:p>
            <a:pPr marL="457200" indent="-457200">
              <a:lnSpc>
                <a:spcPct val="200000"/>
              </a:lnSpc>
            </a:pPr>
            <a:r>
              <a:rPr lang="en-GB" sz="2000">
                <a:effectLst/>
                <a:latin typeface="Times New Roman" panose="02020603050405020304" pitchFamily="18" charset="0"/>
              </a:rPr>
              <a:t>NHS . (2021, March 25). </a:t>
            </a:r>
            <a:r>
              <a:rPr lang="en-GB" sz="2000" i="1">
                <a:effectLst/>
                <a:latin typeface="Times New Roman" panose="02020603050405020304" pitchFamily="18" charset="0"/>
              </a:rPr>
              <a:t>Abuse and Neglect of Vulnerable Adults</a:t>
            </a:r>
            <a:r>
              <a:rPr lang="en-GB" sz="2000">
                <a:effectLst/>
                <a:latin typeface="Times New Roman" panose="02020603050405020304" pitchFamily="18" charset="0"/>
              </a:rPr>
              <a:t>. NHS; NHS. https://</a:t>
            </a:r>
            <a:r>
              <a:rPr lang="en-GB" sz="2000" err="1">
                <a:effectLst/>
                <a:latin typeface="Times New Roman" panose="02020603050405020304" pitchFamily="18" charset="0"/>
              </a:rPr>
              <a:t>www.nhs.uk</a:t>
            </a:r>
            <a:r>
              <a:rPr lang="en-GB" sz="2000">
                <a:effectLst/>
                <a:latin typeface="Times New Roman" panose="02020603050405020304" pitchFamily="18" charset="0"/>
              </a:rPr>
              <a:t>/conditions/social-care-and-support-guide/help-from-social-services-and-charities/abuse-and-neglect-vulnerable-adults/</a:t>
            </a:r>
          </a:p>
          <a:p>
            <a:pPr marL="457200" indent="-457200">
              <a:lnSpc>
                <a:spcPct val="200000"/>
              </a:lnSpc>
            </a:pPr>
            <a:r>
              <a:rPr lang="en-GB" sz="2000">
                <a:effectLst/>
                <a:latin typeface="Times New Roman" panose="02020603050405020304" pitchFamily="18" charset="0"/>
              </a:rPr>
              <a:t>NHS England. (2021). Active Listening Online Library of Quality, Service Improvement and Redesign Tools NHS England and NHS Improvement. In </a:t>
            </a:r>
            <a:r>
              <a:rPr lang="en-GB" sz="2000" i="1">
                <a:effectLst/>
                <a:latin typeface="Times New Roman" panose="02020603050405020304" pitchFamily="18" charset="0"/>
              </a:rPr>
              <a:t>NHS England</a:t>
            </a:r>
            <a:r>
              <a:rPr lang="en-GB" sz="2000">
                <a:effectLst/>
                <a:latin typeface="Times New Roman" panose="02020603050405020304" pitchFamily="18" charset="0"/>
              </a:rPr>
              <a:t> (p. 2). NHS England. https://</a:t>
            </a:r>
            <a:r>
              <a:rPr lang="en-GB" sz="2000" err="1">
                <a:effectLst/>
                <a:latin typeface="Times New Roman" panose="02020603050405020304" pitchFamily="18" charset="0"/>
              </a:rPr>
              <a:t>www.england.nhs.uk</a:t>
            </a:r>
            <a:r>
              <a:rPr lang="en-GB" sz="2000">
                <a:effectLst/>
                <a:latin typeface="Times New Roman" panose="02020603050405020304" pitchFamily="18" charset="0"/>
              </a:rPr>
              <a:t>/</a:t>
            </a:r>
            <a:r>
              <a:rPr lang="en-GB" sz="2000" err="1">
                <a:effectLst/>
                <a:latin typeface="Times New Roman" panose="02020603050405020304" pitchFamily="18" charset="0"/>
              </a:rPr>
              <a:t>wp</a:t>
            </a:r>
            <a:r>
              <a:rPr lang="en-GB" sz="2000">
                <a:effectLst/>
                <a:latin typeface="Times New Roman" panose="02020603050405020304" pitchFamily="18" charset="0"/>
              </a:rPr>
              <a:t>-content/uploads/2021/12/</a:t>
            </a:r>
            <a:r>
              <a:rPr lang="en-GB" sz="2000" err="1">
                <a:effectLst/>
                <a:latin typeface="Times New Roman" panose="02020603050405020304" pitchFamily="18" charset="0"/>
              </a:rPr>
              <a:t>qsir</a:t>
            </a:r>
            <a:r>
              <a:rPr lang="en-GB" sz="2000">
                <a:effectLst/>
                <a:latin typeface="Times New Roman" panose="02020603050405020304" pitchFamily="18" charset="0"/>
              </a:rPr>
              <a:t>-active-</a:t>
            </a:r>
            <a:r>
              <a:rPr lang="en-GB" sz="2000" err="1">
                <a:effectLst/>
                <a:latin typeface="Times New Roman" panose="02020603050405020304" pitchFamily="18" charset="0"/>
              </a:rPr>
              <a:t>listening.pdf</a:t>
            </a:r>
            <a:endParaRPr lang="en-GB" sz="2000">
              <a:effectLst/>
              <a:latin typeface="Times New Roman" panose="02020603050405020304" pitchFamily="18" charset="0"/>
            </a:endParaRPr>
          </a:p>
          <a:p>
            <a:pPr marL="457200" indent="-457200">
              <a:lnSpc>
                <a:spcPct val="200000"/>
              </a:lnSpc>
            </a:pPr>
            <a:r>
              <a:rPr lang="en-GB" sz="2000">
                <a:effectLst/>
                <a:latin typeface="Times New Roman" panose="02020603050405020304" pitchFamily="18" charset="0"/>
              </a:rPr>
              <a:t>Pritchard, M. (2023, August). </a:t>
            </a:r>
            <a:r>
              <a:rPr lang="en-GB" sz="2000" i="1">
                <a:effectLst/>
                <a:latin typeface="Times New Roman" panose="02020603050405020304" pitchFamily="18" charset="0"/>
              </a:rPr>
              <a:t>Maxine Pritchard | HSBC Holdings plc</a:t>
            </a:r>
            <a:r>
              <a:rPr lang="en-GB" sz="2000">
                <a:effectLst/>
                <a:latin typeface="Times New Roman" panose="02020603050405020304" pitchFamily="18" charset="0"/>
              </a:rPr>
              <a:t>. HSBC. https://</a:t>
            </a:r>
            <a:r>
              <a:rPr lang="en-GB" sz="2000" err="1">
                <a:effectLst/>
                <a:latin typeface="Times New Roman" panose="02020603050405020304" pitchFamily="18" charset="0"/>
              </a:rPr>
              <a:t>www.hsbc.com</a:t>
            </a:r>
            <a:r>
              <a:rPr lang="en-GB" sz="2000">
                <a:effectLst/>
                <a:latin typeface="Times New Roman" panose="02020603050405020304" pitchFamily="18" charset="0"/>
              </a:rPr>
              <a:t>/careers/life-at-</a:t>
            </a:r>
            <a:r>
              <a:rPr lang="en-GB" sz="2000" err="1">
                <a:effectLst/>
                <a:latin typeface="Times New Roman" panose="02020603050405020304" pitchFamily="18" charset="0"/>
              </a:rPr>
              <a:t>hsbc</a:t>
            </a:r>
            <a:r>
              <a:rPr lang="en-GB" sz="2000">
                <a:effectLst/>
                <a:latin typeface="Times New Roman" panose="02020603050405020304" pitchFamily="18" charset="0"/>
              </a:rPr>
              <a:t>/meet-our-people/</a:t>
            </a:r>
            <a:r>
              <a:rPr lang="en-GB" sz="2000" err="1">
                <a:effectLst/>
                <a:latin typeface="Times New Roman" panose="02020603050405020304" pitchFamily="18" charset="0"/>
              </a:rPr>
              <a:t>maxine</a:t>
            </a:r>
            <a:r>
              <a:rPr lang="en-GB" sz="2000">
                <a:effectLst/>
                <a:latin typeface="Times New Roman" panose="02020603050405020304" pitchFamily="18" charset="0"/>
              </a:rPr>
              <a:t>-</a:t>
            </a:r>
            <a:r>
              <a:rPr lang="en-GB" sz="2000" err="1">
                <a:effectLst/>
                <a:latin typeface="Times New Roman" panose="02020603050405020304" pitchFamily="18" charset="0"/>
              </a:rPr>
              <a:t>pritchard</a:t>
            </a:r>
            <a:r>
              <a:rPr lang="en-GB" sz="2000">
                <a:effectLst/>
                <a:latin typeface="Times New Roman" panose="02020603050405020304" pitchFamily="18" charset="0"/>
              </a:rPr>
              <a:t>-financial-inclusion-and-vulnerability</a:t>
            </a:r>
          </a:p>
          <a:p>
            <a:pPr marL="457200" indent="-457200">
              <a:lnSpc>
                <a:spcPct val="200000"/>
              </a:lnSpc>
            </a:pPr>
            <a:r>
              <a:rPr lang="en-GB" sz="2000">
                <a:effectLst/>
                <a:latin typeface="Times New Roman" panose="02020603050405020304" pitchFamily="18" charset="0"/>
              </a:rPr>
              <a:t>Rutter, C. (2021, November 25). </a:t>
            </a:r>
            <a:r>
              <a:rPr lang="en-GB" sz="2000" i="1">
                <a:effectLst/>
                <a:latin typeface="Times New Roman" panose="02020603050405020304" pitchFamily="18" charset="0"/>
              </a:rPr>
              <a:t>Understanding and supporting customers in vulnerable circumstances</a:t>
            </a:r>
            <a:r>
              <a:rPr lang="en-GB" sz="2000">
                <a:effectLst/>
                <a:latin typeface="Times New Roman" panose="02020603050405020304" pitchFamily="18" charset="0"/>
              </a:rPr>
              <a:t>. </a:t>
            </a:r>
            <a:r>
              <a:rPr lang="en-GB" sz="2000" err="1">
                <a:effectLst/>
                <a:latin typeface="Times New Roman" panose="02020603050405020304" pitchFamily="18" charset="0"/>
              </a:rPr>
              <a:t>Www.lloydsbankinggroup.com</a:t>
            </a:r>
            <a:r>
              <a:rPr lang="en-GB" sz="2000">
                <a:effectLst/>
                <a:latin typeface="Times New Roman" panose="02020603050405020304" pitchFamily="18" charset="0"/>
              </a:rPr>
              <a:t>. https://</a:t>
            </a:r>
            <a:r>
              <a:rPr lang="en-GB" sz="2000" err="1">
                <a:effectLst/>
                <a:latin typeface="Times New Roman" panose="02020603050405020304" pitchFamily="18" charset="0"/>
              </a:rPr>
              <a:t>www.lloydsbankinggroup.com</a:t>
            </a:r>
            <a:r>
              <a:rPr lang="en-GB" sz="2000">
                <a:effectLst/>
                <a:latin typeface="Times New Roman" panose="02020603050405020304" pitchFamily="18" charset="0"/>
              </a:rPr>
              <a:t>/insights/understanding-and-supporting-customers-in-vulnerable-circumstances.html</a:t>
            </a:r>
          </a:p>
          <a:p>
            <a:pPr marL="457200" indent="-457200">
              <a:lnSpc>
                <a:spcPct val="200000"/>
              </a:lnSpc>
            </a:pPr>
            <a:r>
              <a:rPr lang="en-GB" sz="2000">
                <a:effectLst/>
                <a:latin typeface="Times New Roman" panose="02020603050405020304" pitchFamily="18" charset="0"/>
              </a:rPr>
              <a:t>Safe Space. (n.d.). </a:t>
            </a:r>
            <a:r>
              <a:rPr lang="en-GB" sz="2000" i="1">
                <a:effectLst/>
                <a:latin typeface="Times New Roman" panose="02020603050405020304" pitchFamily="18" charset="0"/>
              </a:rPr>
              <a:t>Safe Spaces Locations</a:t>
            </a:r>
            <a:r>
              <a:rPr lang="en-GB" sz="2000">
                <a:effectLst/>
                <a:latin typeface="Times New Roman" panose="02020603050405020304" pitchFamily="18" charset="0"/>
              </a:rPr>
              <a:t>. UK SAYS NO MORE. Retrieved October 27, 2023, from https://</a:t>
            </a:r>
            <a:r>
              <a:rPr lang="en-GB" sz="2000" err="1">
                <a:effectLst/>
                <a:latin typeface="Times New Roman" panose="02020603050405020304" pitchFamily="18" charset="0"/>
              </a:rPr>
              <a:t>uksaysnomore.org</a:t>
            </a:r>
            <a:r>
              <a:rPr lang="en-GB" sz="2000">
                <a:effectLst/>
                <a:latin typeface="Times New Roman" panose="02020603050405020304" pitchFamily="18" charset="0"/>
              </a:rPr>
              <a:t>/</a:t>
            </a:r>
            <a:r>
              <a:rPr lang="en-GB" sz="2000" err="1">
                <a:effectLst/>
                <a:latin typeface="Times New Roman" panose="02020603050405020304" pitchFamily="18" charset="0"/>
              </a:rPr>
              <a:t>safespaces</a:t>
            </a:r>
            <a:r>
              <a:rPr lang="en-GB" sz="2000">
                <a:effectLst/>
                <a:latin typeface="Times New Roman" panose="02020603050405020304" pitchFamily="18" charset="0"/>
              </a:rPr>
              <a:t>/#:~:text=Organisations%20providing%20Safe%20Spaces%20include%3B%20Boots%2C%20Morrisons%20pharmacies%2C</a:t>
            </a:r>
          </a:p>
          <a:p>
            <a:pPr marL="457200" indent="-457200">
              <a:lnSpc>
                <a:spcPct val="200000"/>
              </a:lnSpc>
            </a:pPr>
            <a:r>
              <a:rPr lang="en-GB" sz="2000" err="1">
                <a:effectLst/>
                <a:latin typeface="Times New Roman" panose="02020603050405020304" pitchFamily="18" charset="0"/>
              </a:rPr>
              <a:t>SafeLives</a:t>
            </a:r>
            <a:r>
              <a:rPr lang="en-GB" sz="2000">
                <a:effectLst/>
                <a:latin typeface="Times New Roman" panose="02020603050405020304" pitchFamily="18" charset="0"/>
              </a:rPr>
              <a:t>. (n.d.). </a:t>
            </a:r>
            <a:r>
              <a:rPr lang="en-GB" sz="2000" i="1">
                <a:effectLst/>
                <a:latin typeface="Times New Roman" panose="02020603050405020304" pitchFamily="18" charset="0"/>
              </a:rPr>
              <a:t>Domestic abuse and the cost of living crisis | </a:t>
            </a:r>
            <a:r>
              <a:rPr lang="en-GB" sz="2000" i="1" err="1">
                <a:effectLst/>
                <a:latin typeface="Times New Roman" panose="02020603050405020304" pitchFamily="18" charset="0"/>
              </a:rPr>
              <a:t>Safelives</a:t>
            </a:r>
            <a:r>
              <a:rPr lang="en-GB" sz="2000">
                <a:effectLst/>
                <a:latin typeface="Times New Roman" panose="02020603050405020304" pitchFamily="18" charset="0"/>
              </a:rPr>
              <a:t>. </a:t>
            </a:r>
            <a:r>
              <a:rPr lang="en-GB" sz="2000" err="1">
                <a:effectLst/>
                <a:latin typeface="Times New Roman" panose="02020603050405020304" pitchFamily="18" charset="0"/>
              </a:rPr>
              <a:t>Safelives.org.uk</a:t>
            </a:r>
            <a:r>
              <a:rPr lang="en-GB" sz="2000">
                <a:effectLst/>
                <a:latin typeface="Times New Roman" panose="02020603050405020304" pitchFamily="18" charset="0"/>
              </a:rPr>
              <a:t>. https://</a:t>
            </a:r>
            <a:r>
              <a:rPr lang="en-GB" sz="2000" err="1">
                <a:effectLst/>
                <a:latin typeface="Times New Roman" panose="02020603050405020304" pitchFamily="18" charset="0"/>
              </a:rPr>
              <a:t>safelives.org.uk</a:t>
            </a:r>
            <a:r>
              <a:rPr lang="en-GB" sz="2000">
                <a:effectLst/>
                <a:latin typeface="Times New Roman" panose="02020603050405020304" pitchFamily="18" charset="0"/>
              </a:rPr>
              <a:t>/news-views/domestic-abuse-cost-living-crisis</a:t>
            </a:r>
          </a:p>
          <a:p>
            <a:pPr marL="457200" indent="-457200">
              <a:lnSpc>
                <a:spcPct val="200000"/>
              </a:lnSpc>
            </a:pPr>
            <a:r>
              <a:rPr lang="en-GB" sz="2000" err="1">
                <a:effectLst/>
                <a:latin typeface="Times New Roman" panose="02020603050405020304" pitchFamily="18" charset="0"/>
              </a:rPr>
              <a:t>SafeLives</a:t>
            </a:r>
            <a:r>
              <a:rPr lang="en-GB" sz="2000">
                <a:effectLst/>
                <a:latin typeface="Times New Roman" panose="02020603050405020304" pitchFamily="18" charset="0"/>
              </a:rPr>
              <a:t>. (2020). </a:t>
            </a:r>
            <a:r>
              <a:rPr lang="en-GB" sz="2000" i="1">
                <a:effectLst/>
                <a:latin typeface="Times New Roman" panose="02020603050405020304" pitchFamily="18" charset="0"/>
              </a:rPr>
              <a:t>Safe at Home Survey</a:t>
            </a:r>
            <a:r>
              <a:rPr lang="en-GB" sz="2000">
                <a:effectLst/>
                <a:latin typeface="Times New Roman" panose="02020603050405020304" pitchFamily="18" charset="0"/>
              </a:rPr>
              <a:t>. https://</a:t>
            </a:r>
            <a:r>
              <a:rPr lang="en-GB" sz="2000" err="1">
                <a:effectLst/>
                <a:latin typeface="Times New Roman" panose="02020603050405020304" pitchFamily="18" charset="0"/>
              </a:rPr>
              <a:t>safelives.org.uk</a:t>
            </a:r>
            <a:r>
              <a:rPr lang="en-GB" sz="2000">
                <a:effectLst/>
                <a:latin typeface="Times New Roman" panose="02020603050405020304" pitchFamily="18" charset="0"/>
              </a:rPr>
              <a:t>/sites/default/files/resources/Safe%20at%20Home%20survey%20results.pdf</a:t>
            </a:r>
          </a:p>
          <a:p>
            <a:pPr marL="457200" indent="-457200">
              <a:lnSpc>
                <a:spcPct val="200000"/>
              </a:lnSpc>
            </a:pPr>
            <a:r>
              <a:rPr lang="en-GB" sz="2000">
                <a:effectLst/>
                <a:latin typeface="Times New Roman" panose="02020603050405020304" pitchFamily="18" charset="0"/>
              </a:rPr>
              <a:t>Santander. (n.d.). </a:t>
            </a:r>
            <a:r>
              <a:rPr lang="en-GB" sz="2000" i="1">
                <a:effectLst/>
                <a:latin typeface="Times New Roman" panose="02020603050405020304" pitchFamily="18" charset="0"/>
              </a:rPr>
              <a:t>Financial abuse | Santander UK</a:t>
            </a:r>
            <a:r>
              <a:rPr lang="en-GB" sz="2000">
                <a:effectLst/>
                <a:latin typeface="Times New Roman" panose="02020603050405020304" pitchFamily="18" charset="0"/>
              </a:rPr>
              <a:t>. </a:t>
            </a:r>
            <a:r>
              <a:rPr lang="en-GB" sz="2000" err="1">
                <a:effectLst/>
                <a:latin typeface="Times New Roman" panose="02020603050405020304" pitchFamily="18" charset="0"/>
              </a:rPr>
              <a:t>Www.santander.co.uk</a:t>
            </a:r>
            <a:r>
              <a:rPr lang="en-GB" sz="2000">
                <a:effectLst/>
                <a:latin typeface="Times New Roman" panose="02020603050405020304" pitchFamily="18" charset="0"/>
              </a:rPr>
              <a:t>. Retrieved November 4, 2023, from https://</a:t>
            </a:r>
            <a:r>
              <a:rPr lang="en-GB" sz="2000" err="1">
                <a:effectLst/>
                <a:latin typeface="Times New Roman" panose="02020603050405020304" pitchFamily="18" charset="0"/>
              </a:rPr>
              <a:t>www.santander.co.uk</a:t>
            </a:r>
            <a:r>
              <a:rPr lang="en-GB" sz="2000">
                <a:effectLst/>
                <a:latin typeface="Times New Roman" panose="02020603050405020304" pitchFamily="18" charset="0"/>
              </a:rPr>
              <a:t>/personal/support/customer-support/financial-abuse</a:t>
            </a:r>
          </a:p>
          <a:p>
            <a:pPr marL="457200" indent="-457200">
              <a:lnSpc>
                <a:spcPct val="200000"/>
              </a:lnSpc>
            </a:pPr>
            <a:r>
              <a:rPr lang="en-GB" sz="2000">
                <a:effectLst/>
                <a:latin typeface="Times New Roman" panose="02020603050405020304" pitchFamily="18" charset="0"/>
              </a:rPr>
              <a:t>Surviving Economic Abuse. (n.d.-a). </a:t>
            </a:r>
            <a:r>
              <a:rPr lang="en-GB" sz="2000" i="1">
                <a:effectLst/>
                <a:latin typeface="Times New Roman" panose="02020603050405020304" pitchFamily="18" charset="0"/>
              </a:rPr>
              <a:t>Banks and the Coordinated Community Response</a:t>
            </a:r>
            <a:r>
              <a:rPr lang="en-GB" sz="2000">
                <a:effectLst/>
                <a:latin typeface="Times New Roman" panose="02020603050405020304" pitchFamily="18" charset="0"/>
              </a:rPr>
              <a:t>. Surviving Economic Abuse. https://</a:t>
            </a:r>
            <a:r>
              <a:rPr lang="en-GB" sz="2000" err="1">
                <a:effectLst/>
                <a:latin typeface="Times New Roman" panose="02020603050405020304" pitchFamily="18" charset="0"/>
              </a:rPr>
              <a:t>survivingeconomicabuse.org</a:t>
            </a:r>
            <a:r>
              <a:rPr lang="en-GB" sz="2000">
                <a:effectLst/>
                <a:latin typeface="Times New Roman" panose="02020603050405020304" pitchFamily="18" charset="0"/>
              </a:rPr>
              <a:t>/im-supporting-someone/resources-for-professionals/coordinated-community-response/</a:t>
            </a:r>
          </a:p>
          <a:p>
            <a:pPr marL="457200" indent="-457200">
              <a:lnSpc>
                <a:spcPct val="200000"/>
              </a:lnSpc>
            </a:pPr>
            <a:r>
              <a:rPr lang="en-GB" sz="2000">
                <a:effectLst/>
                <a:latin typeface="Times New Roman" panose="02020603050405020304" pitchFamily="18" charset="0"/>
              </a:rPr>
              <a:t>Surviving Economic Abuse. (n.d.-b). </a:t>
            </a:r>
            <a:r>
              <a:rPr lang="en-GB" sz="2000" i="1">
                <a:effectLst/>
                <a:latin typeface="Times New Roman" panose="02020603050405020304" pitchFamily="18" charset="0"/>
              </a:rPr>
              <a:t>How banks can help</a:t>
            </a:r>
            <a:r>
              <a:rPr lang="en-GB" sz="2000">
                <a:effectLst/>
                <a:latin typeface="Times New Roman" panose="02020603050405020304" pitchFamily="18" charset="0"/>
              </a:rPr>
              <a:t>. Surviving Economic Abuse. https://</a:t>
            </a:r>
            <a:r>
              <a:rPr lang="en-GB" sz="2000" err="1">
                <a:effectLst/>
                <a:latin typeface="Times New Roman" panose="02020603050405020304" pitchFamily="18" charset="0"/>
              </a:rPr>
              <a:t>survivingeconomicabuse.org</a:t>
            </a:r>
            <a:r>
              <a:rPr lang="en-GB" sz="2000">
                <a:effectLst/>
                <a:latin typeface="Times New Roman" panose="02020603050405020304" pitchFamily="18" charset="0"/>
              </a:rPr>
              <a:t>/</a:t>
            </a:r>
            <a:r>
              <a:rPr lang="en-GB" sz="2000" err="1">
                <a:effectLst/>
                <a:latin typeface="Times New Roman" panose="02020603050405020304" pitchFamily="18" charset="0"/>
              </a:rPr>
              <a:t>i</a:t>
            </a:r>
            <a:r>
              <a:rPr lang="en-GB" sz="2000">
                <a:effectLst/>
                <a:latin typeface="Times New Roman" panose="02020603050405020304" pitchFamily="18" charset="0"/>
              </a:rPr>
              <a:t>-need-help/banking/how-banks-can-help/</a:t>
            </a:r>
          </a:p>
          <a:p>
            <a:pPr marL="457200" indent="-457200">
              <a:lnSpc>
                <a:spcPct val="200000"/>
              </a:lnSpc>
            </a:pPr>
            <a:r>
              <a:rPr lang="en-GB" sz="2000">
                <a:effectLst/>
                <a:latin typeface="Times New Roman" panose="02020603050405020304" pitchFamily="18" charset="0"/>
              </a:rPr>
              <a:t>Surviving Economic Abuse. (2023). </a:t>
            </a:r>
            <a:r>
              <a:rPr lang="en-GB" sz="2000" i="1">
                <a:effectLst/>
                <a:latin typeface="Times New Roman" panose="02020603050405020304" pitchFamily="18" charset="0"/>
              </a:rPr>
              <a:t>What is economic abuse?</a:t>
            </a:r>
            <a:r>
              <a:rPr lang="en-GB" sz="2000">
                <a:effectLst/>
                <a:latin typeface="Times New Roman" panose="02020603050405020304" pitchFamily="18" charset="0"/>
              </a:rPr>
              <a:t> Surviving Economic Abuse. https://</a:t>
            </a:r>
            <a:r>
              <a:rPr lang="en-GB" sz="2000" err="1">
                <a:effectLst/>
                <a:latin typeface="Times New Roman" panose="02020603050405020304" pitchFamily="18" charset="0"/>
              </a:rPr>
              <a:t>survivingeconomicabuse.org</a:t>
            </a:r>
            <a:r>
              <a:rPr lang="en-GB" sz="2000">
                <a:effectLst/>
                <a:latin typeface="Times New Roman" panose="02020603050405020304" pitchFamily="18" charset="0"/>
              </a:rPr>
              <a:t>/what-is-economic-abuse/</a:t>
            </a:r>
          </a:p>
          <a:p>
            <a:pPr marL="457200" indent="-457200">
              <a:lnSpc>
                <a:spcPct val="200000"/>
              </a:lnSpc>
            </a:pPr>
            <a:r>
              <a:rPr lang="en-GB" sz="2000">
                <a:effectLst/>
                <a:latin typeface="Times New Roman" panose="02020603050405020304" pitchFamily="18" charset="0"/>
              </a:rPr>
              <a:t>Tracy, N. (2019). </a:t>
            </a:r>
            <a:r>
              <a:rPr lang="en-GB" sz="2000" i="1" err="1">
                <a:effectLst/>
                <a:latin typeface="Times New Roman" panose="02020603050405020304" pitchFamily="18" charset="0"/>
              </a:rPr>
              <a:t>StackPath</a:t>
            </a:r>
            <a:r>
              <a:rPr lang="en-GB" sz="2000">
                <a:effectLst/>
                <a:latin typeface="Times New Roman" panose="02020603050405020304" pitchFamily="18" charset="0"/>
              </a:rPr>
              <a:t>. </a:t>
            </a:r>
            <a:r>
              <a:rPr lang="en-GB" sz="2000" err="1">
                <a:effectLst/>
                <a:latin typeface="Times New Roman" panose="02020603050405020304" pitchFamily="18" charset="0"/>
              </a:rPr>
              <a:t>Healthyplace.com</a:t>
            </a:r>
            <a:r>
              <a:rPr lang="en-GB" sz="2000">
                <a:effectLst/>
                <a:latin typeface="Times New Roman" panose="02020603050405020304" pitchFamily="18" charset="0"/>
              </a:rPr>
              <a:t>. https://</a:t>
            </a:r>
            <a:r>
              <a:rPr lang="en-GB" sz="2000" err="1">
                <a:effectLst/>
                <a:latin typeface="Times New Roman" panose="02020603050405020304" pitchFamily="18" charset="0"/>
              </a:rPr>
              <a:t>www.healthyplace.com</a:t>
            </a:r>
            <a:r>
              <a:rPr lang="en-GB" sz="2000">
                <a:effectLst/>
                <a:latin typeface="Times New Roman" panose="02020603050405020304" pitchFamily="18" charset="0"/>
              </a:rPr>
              <a:t>/abuse/abuse-information/what-is-abuse-abuse-definition</a:t>
            </a:r>
          </a:p>
          <a:p>
            <a:pPr marL="457200" indent="-457200">
              <a:lnSpc>
                <a:spcPct val="200000"/>
              </a:lnSpc>
            </a:pPr>
            <a:r>
              <a:rPr lang="en-GB" sz="2000">
                <a:effectLst/>
                <a:latin typeface="Times New Roman" panose="02020603050405020304" pitchFamily="18" charset="0"/>
              </a:rPr>
              <a:t>TSB Bank. (n.d.). </a:t>
            </a:r>
            <a:r>
              <a:rPr lang="en-GB" sz="2000" i="1">
                <a:effectLst/>
                <a:latin typeface="Times New Roman" panose="02020603050405020304" pitchFamily="18" charset="0"/>
              </a:rPr>
              <a:t>Supporting you | TSB Bank</a:t>
            </a:r>
            <a:r>
              <a:rPr lang="en-GB" sz="2000">
                <a:effectLst/>
                <a:latin typeface="Times New Roman" panose="02020603050405020304" pitchFamily="18" charset="0"/>
              </a:rPr>
              <a:t>. </a:t>
            </a:r>
            <a:r>
              <a:rPr lang="en-GB" sz="2000" err="1">
                <a:effectLst/>
                <a:latin typeface="Times New Roman" panose="02020603050405020304" pitchFamily="18" charset="0"/>
              </a:rPr>
              <a:t>Www.tsb.co.uk</a:t>
            </a:r>
            <a:r>
              <a:rPr lang="en-GB" sz="2000">
                <a:effectLst/>
                <a:latin typeface="Times New Roman" panose="02020603050405020304" pitchFamily="18" charset="0"/>
              </a:rPr>
              <a:t>. Retrieved October 1, 2023, from https://</a:t>
            </a:r>
            <a:r>
              <a:rPr lang="en-GB" sz="2000" err="1">
                <a:effectLst/>
                <a:latin typeface="Times New Roman" panose="02020603050405020304" pitchFamily="18" charset="0"/>
              </a:rPr>
              <a:t>www.tsb.co.uk</a:t>
            </a:r>
            <a:r>
              <a:rPr lang="en-GB" sz="2000">
                <a:effectLst/>
                <a:latin typeface="Times New Roman" panose="02020603050405020304" pitchFamily="18" charset="0"/>
              </a:rPr>
              <a:t>/supporting-you-domestic-or-financial-abuse/</a:t>
            </a:r>
          </a:p>
          <a:p>
            <a:pPr marL="457200" indent="-457200">
              <a:lnSpc>
                <a:spcPct val="200000"/>
              </a:lnSpc>
            </a:pPr>
            <a:r>
              <a:rPr lang="en-GB" sz="2000">
                <a:effectLst/>
                <a:latin typeface="Times New Roman" panose="02020603050405020304" pitchFamily="18" charset="0"/>
              </a:rPr>
              <a:t>TSB Bank. (2022, December 9). </a:t>
            </a:r>
            <a:r>
              <a:rPr lang="en-GB" sz="2000" i="1">
                <a:effectLst/>
                <a:latin typeface="Times New Roman" panose="02020603050405020304" pitchFamily="18" charset="0"/>
              </a:rPr>
              <a:t>TSB launches “Emergency Flee Fund” for domestic abuse victims, as Hestia reports rising demand for help</a:t>
            </a:r>
            <a:r>
              <a:rPr lang="en-GB" sz="2000">
                <a:effectLst/>
                <a:latin typeface="Times New Roman" panose="02020603050405020304" pitchFamily="18" charset="0"/>
              </a:rPr>
              <a:t>. </a:t>
            </a:r>
            <a:r>
              <a:rPr lang="en-GB" sz="2000" err="1">
                <a:effectLst/>
                <a:latin typeface="Times New Roman" panose="02020603050405020304" pitchFamily="18" charset="0"/>
              </a:rPr>
              <a:t>Www.tsb.co.uk</a:t>
            </a:r>
            <a:r>
              <a:rPr lang="en-GB" sz="2000">
                <a:effectLst/>
                <a:latin typeface="Times New Roman" panose="02020603050405020304" pitchFamily="18" charset="0"/>
              </a:rPr>
              <a:t>. https://</a:t>
            </a:r>
            <a:r>
              <a:rPr lang="en-GB" sz="2000" err="1">
                <a:effectLst/>
                <a:latin typeface="Times New Roman" panose="02020603050405020304" pitchFamily="18" charset="0"/>
              </a:rPr>
              <a:t>www.tsb.co.uk</a:t>
            </a:r>
            <a:r>
              <a:rPr lang="en-GB" sz="2000">
                <a:effectLst/>
                <a:latin typeface="Times New Roman" panose="02020603050405020304" pitchFamily="18" charset="0"/>
              </a:rPr>
              <a:t>/news-releases/</a:t>
            </a:r>
            <a:r>
              <a:rPr lang="en-GB" sz="2000" err="1">
                <a:effectLst/>
                <a:latin typeface="Times New Roman" panose="02020603050405020304" pitchFamily="18" charset="0"/>
              </a:rPr>
              <a:t>tsb</a:t>
            </a:r>
            <a:r>
              <a:rPr lang="en-GB" sz="2000">
                <a:effectLst/>
                <a:latin typeface="Times New Roman" panose="02020603050405020304" pitchFamily="18" charset="0"/>
              </a:rPr>
              <a:t>-launches-emergency-flee-fund-for-domestic-abuse-victims/</a:t>
            </a:r>
          </a:p>
          <a:p>
            <a:pPr marL="457200" indent="-457200">
              <a:lnSpc>
                <a:spcPct val="200000"/>
              </a:lnSpc>
            </a:pPr>
            <a:r>
              <a:rPr lang="en-GB" sz="2000" err="1">
                <a:effectLst/>
                <a:latin typeface="Times New Roman" panose="02020603050405020304" pitchFamily="18" charset="0"/>
              </a:rPr>
              <a:t>Witherden</a:t>
            </a:r>
            <a:r>
              <a:rPr lang="en-GB" sz="2000">
                <a:effectLst/>
                <a:latin typeface="Times New Roman" panose="02020603050405020304" pitchFamily="18" charset="0"/>
              </a:rPr>
              <a:t>, G. (2022, December 20). </a:t>
            </a:r>
            <a:r>
              <a:rPr lang="en-GB" sz="2000" i="1">
                <a:effectLst/>
                <a:latin typeface="Times New Roman" panose="02020603050405020304" pitchFamily="18" charset="0"/>
              </a:rPr>
              <a:t>TSB launches emergency “flee fund” for domestic abuse victims - how are other banks helping? - Which? News</a:t>
            </a:r>
            <a:r>
              <a:rPr lang="en-GB" sz="2000">
                <a:effectLst/>
                <a:latin typeface="Times New Roman" panose="02020603050405020304" pitchFamily="18" charset="0"/>
              </a:rPr>
              <a:t>. Which? https://</a:t>
            </a:r>
            <a:r>
              <a:rPr lang="en-GB" sz="2000" err="1">
                <a:effectLst/>
                <a:latin typeface="Times New Roman" panose="02020603050405020304" pitchFamily="18" charset="0"/>
              </a:rPr>
              <a:t>www.which.co.uk</a:t>
            </a:r>
            <a:r>
              <a:rPr lang="en-GB" sz="2000">
                <a:effectLst/>
                <a:latin typeface="Times New Roman" panose="02020603050405020304" pitchFamily="18" charset="0"/>
              </a:rPr>
              <a:t>/news/article/tsb-launches-emergency-flee-fund-for-domestic-abuse-victims-how-are-other-banks-helping-arSND8h82lGJ</a:t>
            </a:r>
          </a:p>
          <a:p>
            <a:pPr marL="457200" indent="-457200">
              <a:lnSpc>
                <a:spcPct val="200000"/>
              </a:lnSpc>
            </a:pPr>
            <a:r>
              <a:rPr lang="en-GB" sz="2000" err="1">
                <a:effectLst/>
                <a:latin typeface="Times New Roman" panose="02020603050405020304" pitchFamily="18" charset="0"/>
              </a:rPr>
              <a:t>Witherden</a:t>
            </a:r>
            <a:r>
              <a:rPr lang="en-GB" sz="2000">
                <a:effectLst/>
                <a:latin typeface="Times New Roman" panose="02020603050405020304" pitchFamily="18" charset="0"/>
              </a:rPr>
              <a:t>, G. (2023, June 14). </a:t>
            </a:r>
            <a:r>
              <a:rPr lang="en-GB" sz="2000" i="1">
                <a:effectLst/>
                <a:latin typeface="Times New Roman" panose="02020603050405020304" pitchFamily="18" charset="0"/>
              </a:rPr>
              <a:t>How your bank can help protect you from financial abuse - Which? News</a:t>
            </a:r>
            <a:r>
              <a:rPr lang="en-GB" sz="2000">
                <a:effectLst/>
                <a:latin typeface="Times New Roman" panose="02020603050405020304" pitchFamily="18" charset="0"/>
              </a:rPr>
              <a:t>. Which? https://</a:t>
            </a:r>
            <a:r>
              <a:rPr lang="en-GB" sz="2000" err="1">
                <a:effectLst/>
                <a:latin typeface="Times New Roman" panose="02020603050405020304" pitchFamily="18" charset="0"/>
              </a:rPr>
              <a:t>www.which.co.uk</a:t>
            </a:r>
            <a:r>
              <a:rPr lang="en-GB" sz="2000">
                <a:effectLst/>
                <a:latin typeface="Times New Roman" panose="02020603050405020304" pitchFamily="18" charset="0"/>
              </a:rPr>
              <a:t>/news/article/how-your-bank-can-help-protect-you-from-financial-abuse-a72Tt0x2FOln</a:t>
            </a:r>
          </a:p>
          <a:p>
            <a:pPr marL="457200" indent="-457200">
              <a:lnSpc>
                <a:spcPct val="200000"/>
              </a:lnSpc>
            </a:pPr>
            <a:r>
              <a:rPr lang="en-GB" sz="2000">
                <a:effectLst/>
                <a:latin typeface="Times New Roman" panose="02020603050405020304" pitchFamily="18" charset="0"/>
              </a:rPr>
              <a:t>Woman's Aid. (2023, March 31). </a:t>
            </a:r>
            <a:r>
              <a:rPr lang="en-GB" sz="2000" i="1">
                <a:effectLst/>
                <a:latin typeface="Times New Roman" panose="02020603050405020304" pitchFamily="18" charset="0"/>
              </a:rPr>
              <a:t>“Excellent start” as government announces pilot of emergency fund for domestic abuse survivors</a:t>
            </a:r>
            <a:r>
              <a:rPr lang="en-GB" sz="2000">
                <a:effectLst/>
                <a:latin typeface="Times New Roman" panose="02020603050405020304" pitchFamily="18" charset="0"/>
              </a:rPr>
              <a:t>. Women’s Aid. https://</a:t>
            </a:r>
            <a:r>
              <a:rPr lang="en-GB" sz="2000" err="1">
                <a:effectLst/>
                <a:latin typeface="Times New Roman" panose="02020603050405020304" pitchFamily="18" charset="0"/>
              </a:rPr>
              <a:t>www.womensaid.org.uk</a:t>
            </a:r>
            <a:r>
              <a:rPr lang="en-GB" sz="2000">
                <a:effectLst/>
                <a:latin typeface="Times New Roman" panose="02020603050405020304" pitchFamily="18" charset="0"/>
              </a:rPr>
              <a:t>/excellent-start-as-government-announces-pilot-of-emergency-fund-for-domestic-abuse-survivors/#:~:text=Domestic%20abuse%20charity%20Women%E2%80%99s%20Aid%20has%20described%20the</a:t>
            </a:r>
          </a:p>
          <a:p>
            <a:endParaRPr lang="en-GB"/>
          </a:p>
        </p:txBody>
      </p:sp>
    </p:spTree>
    <p:extLst>
      <p:ext uri="{BB962C8B-B14F-4D97-AF65-F5344CB8AC3E}">
        <p14:creationId xmlns:p14="http://schemas.microsoft.com/office/powerpoint/2010/main" val="3474202676"/>
      </p:ext>
    </p:extLst>
  </p:cSld>
  <p:clrMapOvr>
    <a:masterClrMapping/>
  </p:clrMapOvr>
</p:sld>
</file>

<file path=ppt/theme/theme1.xml><?xml version="1.0" encoding="utf-8"?>
<a:theme xmlns:a="http://schemas.openxmlformats.org/drawingml/2006/main" name="Headlines">
  <a:themeElements>
    <a:clrScheme name="Headlines">
      <a:dk1>
        <a:sysClr val="windowText" lastClr="000000"/>
      </a:dk1>
      <a:lt1>
        <a:sysClr val="window" lastClr="FFFFFF"/>
      </a:lt1>
      <a:dk2>
        <a:srgbClr val="1D1A1D"/>
      </a:dk2>
      <a:lt2>
        <a:srgbClr val="F5F5F5"/>
      </a:lt2>
      <a:accent1>
        <a:srgbClr val="439EB7"/>
      </a:accent1>
      <a:accent2>
        <a:srgbClr val="E28B55"/>
      </a:accent2>
      <a:accent3>
        <a:srgbClr val="DCB64D"/>
      </a:accent3>
      <a:accent4>
        <a:srgbClr val="4CA198"/>
      </a:accent4>
      <a:accent5>
        <a:srgbClr val="835B82"/>
      </a:accent5>
      <a:accent6>
        <a:srgbClr val="645135"/>
      </a:accent6>
      <a:hlink>
        <a:srgbClr val="439EB7"/>
      </a:hlink>
      <a:folHlink>
        <a:srgbClr val="835B82"/>
      </a:folHlink>
    </a:clrScheme>
    <a:fontScheme name="Headlines">
      <a:majorFont>
        <a:latin typeface="Century Schoolbook" panose="02040604050505020304"/>
        <a:ea typeface=""/>
        <a:cs typeface=""/>
        <a:font script="Jpan" typeface="メイリオ"/>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Headlines">
      <a:fillStyleLst>
        <a:solidFill>
          <a:schemeClr val="phClr"/>
        </a:solidFill>
        <a:solidFill>
          <a:schemeClr val="phClr">
            <a:tint val="67000"/>
            <a:satMod val="105000"/>
          </a:schemeClr>
        </a:solidFill>
        <a:gradFill rotWithShape="1">
          <a:gsLst>
            <a:gs pos="0">
              <a:schemeClr val="phClr">
                <a:tint val="100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6350" cap="flat" cmpd="sng" algn="in">
          <a:solidFill>
            <a:schemeClr val="phClr"/>
          </a:solidFill>
          <a:prstDash val="solid"/>
        </a:ln>
        <a:ln w="12700" cap="flat" cmpd="sng" algn="in">
          <a:solidFill>
            <a:schemeClr val="phClr"/>
          </a:solidFill>
          <a:prstDash val="solid"/>
        </a:ln>
        <a:ln w="19050" cap="flat" cmpd="sng" algn="in">
          <a:solidFill>
            <a:schemeClr val="phClr">
              <a:satMod val="150000"/>
            </a:schemeClr>
          </a:solidFill>
          <a:prstDash val="solid"/>
        </a:ln>
      </a:lnStyleLst>
      <a:effectStyleLst>
        <a:effectStyle>
          <a:effectLst/>
        </a:effectStyle>
        <a:effectStyle>
          <a:effectLst/>
        </a:effectStyle>
        <a:effectStyle>
          <a:effectLst>
            <a:innerShdw blurRad="88900" dist="25400" dir="10800000">
              <a:srgbClr val="000000">
                <a:alpha val="25000"/>
              </a:srgbClr>
            </a:innerShdw>
            <a:outerShdw blurRad="25400" dist="25400" dir="5400000" rotWithShape="0">
              <a:srgbClr val="FFFFFF">
                <a:alpha val="1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 id="{3841520A-25F2-4EB8-BE4C-611DB5ABEED9}" vid="{ECD25A4C-D97E-4C12-84B1-63580BFFAE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dd7bbc2b-1d05-4a2b-aef3-b6f0207d1649"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18" ma:contentTypeDescription="Create a new document." ma:contentTypeScope="" ma:versionID="9030fb51ab541d57554632e0f105d120">
  <xsd:schema xmlns:xsd="http://www.w3.org/2001/XMLSchema" xmlns:xs="http://www.w3.org/2001/XMLSchema" xmlns:p="http://schemas.microsoft.com/office/2006/metadata/properties" xmlns:ns3="dd7bbc2b-1d05-4a2b-aef3-b6f0207d1649" xmlns:ns4="d6f7a6e2-a2bb-432a-b406-760b1b1769a2" targetNamespace="http://schemas.microsoft.com/office/2006/metadata/properties" ma:root="true" ma:fieldsID="b7ec65a41c0c35fc0de8a10692df8af6" ns3:_="" ns4:_="">
    <xsd:import namespace="dd7bbc2b-1d05-4a2b-aef3-b6f0207d1649"/>
    <xsd:import namespace="d6f7a6e2-a2bb-432a-b406-760b1b1769a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3:MediaServiceLocation" minOccurs="0"/>
                <xsd:element ref="ns4:SharedWithUsers" minOccurs="0"/>
                <xsd:element ref="ns4:SharedWithDetails" minOccurs="0"/>
                <xsd:element ref="ns4:SharingHintHash" minOccurs="0"/>
                <xsd:element ref="ns3:MediaServiceSearchProperties" minOccurs="0"/>
                <xsd:element ref="ns3:MediaLengthInSecond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LengthInSeconds" ma:index="22" nillable="true" ma:displayName="MediaLengthInSeconds" ma:hidden="true" ma:internalName="MediaLengthInSeconds" ma:readOnly="true">
      <xsd:simpleType>
        <xsd:restriction base="dms:Unknown"/>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D72AA95-9883-49F1-B85C-07E0E6753B97}">
  <ds:schemaRefs>
    <ds:schemaRef ds:uri="http://schemas.microsoft.com/sharepoint/v3/contenttype/forms"/>
  </ds:schemaRefs>
</ds:datastoreItem>
</file>

<file path=customXml/itemProps2.xml><?xml version="1.0" encoding="utf-8"?>
<ds:datastoreItem xmlns:ds="http://schemas.openxmlformats.org/officeDocument/2006/customXml" ds:itemID="{52113BD4-73DC-40CD-8F64-AF012C973B4C}">
  <ds:schemaRefs>
    <ds:schemaRef ds:uri="http://purl.org/dc/elements/1.1/"/>
    <ds:schemaRef ds:uri="http://schemas.microsoft.com/office/2006/metadata/propertie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d6f7a6e2-a2bb-432a-b406-760b1b1769a2"/>
    <ds:schemaRef ds:uri="dd7bbc2b-1d05-4a2b-aef3-b6f0207d1649"/>
    <ds:schemaRef ds:uri="http://www.w3.org/XML/1998/namespace"/>
  </ds:schemaRefs>
</ds:datastoreItem>
</file>

<file path=customXml/itemProps3.xml><?xml version="1.0" encoding="utf-8"?>
<ds:datastoreItem xmlns:ds="http://schemas.openxmlformats.org/officeDocument/2006/customXml" ds:itemID="{AFC192CE-92F3-4B13-8E0D-8E4CBF634DAB}">
  <ds:schemaRefs>
    <ds:schemaRef ds:uri="d6f7a6e2-a2bb-432a-b406-760b1b1769a2"/>
    <ds:schemaRef ds:uri="dd7bbc2b-1d05-4a2b-aef3-b6f0207d164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WebA61F</Template>
  <TotalTime>670</TotalTime>
  <Words>4351</Words>
  <Application>Microsoft Office PowerPoint</Application>
  <PresentationFormat>Widescreen</PresentationFormat>
  <Paragraphs>127</Paragraphs>
  <Slides>13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Schoolbook</vt:lpstr>
      <vt:lpstr>Corbel</vt:lpstr>
      <vt:lpstr>Times New Roman</vt:lpstr>
      <vt:lpstr>Headlines</vt:lpstr>
      <vt:lpstr>Vulnerable customers </vt:lpstr>
      <vt:lpstr>Contents</vt:lpstr>
      <vt:lpstr>What is a vulnerable customer?</vt:lpstr>
      <vt:lpstr>What are the banks doing to support customers suffering from domestic abuse and /or financial abuse? </vt:lpstr>
      <vt:lpstr>Staff Training</vt:lpstr>
      <vt:lpstr>Safe Spaces, Woman’s Aid and Hestia</vt:lpstr>
      <vt:lpstr>The cost-of-living crisis and COVID-19</vt:lpstr>
      <vt:lpstr>What is the Financial Conduct Authority (FCA) doing to help vulnerable customers?</vt:lpstr>
      <vt:lpstr>How have the FCA guidelines evolved over time?</vt:lpstr>
      <vt:lpstr>What more can the banks do to support domestic abuse victims/survivors?</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Here's your outline to get started</dc:title>
  <dc:creator>Emma Stevens (2025270)</dc:creator>
  <cp:lastModifiedBy>Emma</cp:lastModifiedBy>
  <cp:revision>1</cp:revision>
  <dcterms:created xsi:type="dcterms:W3CDTF">2023-11-04T23:35:42Z</dcterms:created>
  <dcterms:modified xsi:type="dcterms:W3CDTF">2023-11-09T10:31:36Z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0x010100F79CC29ABECA4240AC0B18D52B09841D</vt:lpwstr>
  </property>
</Properties>
</file>