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5.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31"/>
  </p:notesMasterIdLst>
  <p:sldIdLst>
    <p:sldId id="409" r:id="rId10"/>
    <p:sldId id="412" r:id="rId11"/>
    <p:sldId id="406" r:id="rId12"/>
    <p:sldId id="1313" r:id="rId13"/>
    <p:sldId id="598" r:id="rId14"/>
    <p:sldId id="413" r:id="rId15"/>
    <p:sldId id="414" r:id="rId16"/>
    <p:sldId id="456" r:id="rId17"/>
    <p:sldId id="457" r:id="rId18"/>
    <p:sldId id="998" r:id="rId19"/>
    <p:sldId id="1023" r:id="rId20"/>
    <p:sldId id="1312" r:id="rId21"/>
    <p:sldId id="1303" r:id="rId22"/>
    <p:sldId id="1291" r:id="rId23"/>
    <p:sldId id="1310" r:id="rId24"/>
    <p:sldId id="1293" r:id="rId25"/>
    <p:sldId id="1299" r:id="rId26"/>
    <p:sldId id="1270" r:id="rId27"/>
    <p:sldId id="459" r:id="rId28"/>
    <p:sldId id="440"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A6ED19-7ECD-4701-B553-5719060B23EC}" v="8" dt="2025-02-18T10:10:02.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59927" autoAdjust="0"/>
  </p:normalViewPr>
  <p:slideViewPr>
    <p:cSldViewPr snapToGrid="0">
      <p:cViewPr varScale="1">
        <p:scale>
          <a:sx n="62" d="100"/>
          <a:sy n="62" d="100"/>
        </p:scale>
        <p:origin x="22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Routing </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Purpose </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Protocols</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174481" y="2701316"/>
          <a:ext cx="2267376" cy="2267376"/>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sp3d extrusionH="28000" prstMaterial="matte"/>
        </a:bodyPr>
        <a:lstStyle/>
        <a:p>
          <a:pPr marL="0" lvl="0" indent="0" algn="ctr" defTabSz="1689100">
            <a:lnSpc>
              <a:spcPct val="90000"/>
            </a:lnSpc>
            <a:spcBef>
              <a:spcPct val="0"/>
            </a:spcBef>
            <a:spcAft>
              <a:spcPct val="35000"/>
            </a:spcAft>
            <a:buNone/>
          </a:pPr>
          <a:r>
            <a:rPr lang="en-US" sz="3800" b="0" i="1" kern="1200" baseline="0" dirty="0"/>
            <a:t>Routing </a:t>
          </a:r>
          <a:endParaRPr lang="en-GB" sz="3800" kern="1200" dirty="0"/>
        </a:p>
      </dsp:txBody>
      <dsp:txXfrm>
        <a:off x="4506531" y="3033366"/>
        <a:ext cx="1603276" cy="1603276"/>
      </dsp:txXfrm>
    </dsp:sp>
    <dsp:sp modelId="{C89468C5-F1AF-4F13-8009-C7A40122AFE5}">
      <dsp:nvSpPr>
        <dsp:cNvPr id="0" name=""/>
        <dsp:cNvSpPr/>
      </dsp:nvSpPr>
      <dsp:spPr>
        <a:xfrm rot="12900000">
          <a:off x="2716468" y="2305411"/>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1796559" y="1268671"/>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74295" tIns="74295" rIns="74295" bIns="74295" numCol="1" spcCol="1270" anchor="ctr" anchorCtr="0">
          <a:noAutofit/>
          <a:sp3d extrusionH="28000" prstMaterial="matte"/>
        </a:bodyPr>
        <a:lstStyle/>
        <a:p>
          <a:pPr marL="0" lvl="0" indent="0" algn="ctr" defTabSz="1733550">
            <a:lnSpc>
              <a:spcPct val="90000"/>
            </a:lnSpc>
            <a:spcBef>
              <a:spcPct val="0"/>
            </a:spcBef>
            <a:spcAft>
              <a:spcPct val="35000"/>
            </a:spcAft>
            <a:buNone/>
          </a:pPr>
          <a:r>
            <a:rPr lang="en-US" sz="3900" b="0" i="1" kern="1200" baseline="0" dirty="0"/>
            <a:t>Purpose </a:t>
          </a:r>
          <a:endParaRPr lang="en-GB" sz="3900" kern="1200" dirty="0"/>
        </a:p>
      </dsp:txBody>
      <dsp:txXfrm>
        <a:off x="1847030" y="1319142"/>
        <a:ext cx="2053065" cy="1622263"/>
      </dsp:txXfrm>
    </dsp:sp>
    <dsp:sp modelId="{CA9AF66C-833B-4803-8DC0-ADC6D484BFC1}">
      <dsp:nvSpPr>
        <dsp:cNvPr id="0" name=""/>
        <dsp:cNvSpPr/>
      </dsp:nvSpPr>
      <dsp:spPr>
        <a:xfrm rot="16200000">
          <a:off x="4439517" y="1408449"/>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231165" y="1295"/>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74295" tIns="74295" rIns="74295" bIns="74295" numCol="1" spcCol="1270" anchor="ctr" anchorCtr="0">
          <a:noAutofit/>
          <a:sp3d extrusionH="28000" prstMaterial="matte"/>
        </a:bodyPr>
        <a:lstStyle/>
        <a:p>
          <a:pPr marL="0" lvl="0" indent="0" algn="ctr" defTabSz="1733550">
            <a:lnSpc>
              <a:spcPct val="90000"/>
            </a:lnSpc>
            <a:spcBef>
              <a:spcPct val="0"/>
            </a:spcBef>
            <a:spcAft>
              <a:spcPct val="35000"/>
            </a:spcAft>
            <a:buNone/>
          </a:pPr>
          <a:r>
            <a:rPr lang="en-US" sz="3900" b="0" i="1" kern="1200" baseline="0" dirty="0"/>
            <a:t>Protocols</a:t>
          </a:r>
          <a:endParaRPr lang="en-GB" sz="3900" kern="1200" dirty="0"/>
        </a:p>
      </dsp:txBody>
      <dsp:txXfrm>
        <a:off x="4281636" y="51766"/>
        <a:ext cx="2053065" cy="1622263"/>
      </dsp:txXfrm>
    </dsp:sp>
    <dsp:sp modelId="{8401AB4C-0A51-46B7-9524-B3C7A6F3DC3C}">
      <dsp:nvSpPr>
        <dsp:cNvPr id="0" name=""/>
        <dsp:cNvSpPr/>
      </dsp:nvSpPr>
      <dsp:spPr>
        <a:xfrm rot="19500000">
          <a:off x="6162565" y="2305411"/>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6665772" y="1268671"/>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74295" tIns="74295" rIns="74295" bIns="74295" numCol="1" spcCol="1270" anchor="ctr" anchorCtr="0">
          <a:noAutofit/>
          <a:sp3d extrusionH="28000" prstMaterial="matte"/>
        </a:bodyPr>
        <a:lstStyle/>
        <a:p>
          <a:pPr marL="0" lvl="0" indent="0" algn="ctr" defTabSz="1733550">
            <a:lnSpc>
              <a:spcPct val="90000"/>
            </a:lnSpc>
            <a:spcBef>
              <a:spcPct val="0"/>
            </a:spcBef>
            <a:spcAft>
              <a:spcPct val="35000"/>
            </a:spcAft>
            <a:buNone/>
          </a:pPr>
          <a:r>
            <a:rPr lang="en-US" sz="3900" b="0" i="1" kern="1200" baseline="0"/>
            <a:t>Best Practices</a:t>
          </a:r>
          <a:endParaRPr lang="en-GB" sz="3900" kern="1200"/>
        </a:p>
      </dsp:txBody>
      <dsp:txXfrm>
        <a:off x="6716243" y="1319142"/>
        <a:ext cx="2053065" cy="162226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Perfection !!! – Industry Standard</a:t>
            </a:r>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458696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570282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118845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290981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1188726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839225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08589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984894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316684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781476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7270397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95866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65960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542175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33486207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81387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9262728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6"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theme" Target="../theme/theme6.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2/18/2025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8.png"/><Relationship Id="rId7" Type="http://schemas.openxmlformats.org/officeDocument/2006/relationships/image" Target="../media/image16.png"/><Relationship Id="rId12" Type="http://schemas.openxmlformats.org/officeDocument/2006/relationships/image" Target="../media/image13.svg"/><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15.svg"/><Relationship Id="rId11" Type="http://schemas.openxmlformats.org/officeDocument/2006/relationships/image" Target="../media/image12.png"/><Relationship Id="rId5" Type="http://schemas.openxmlformats.org/officeDocument/2006/relationships/image" Target="../media/image14.png"/><Relationship Id="rId10" Type="http://schemas.openxmlformats.org/officeDocument/2006/relationships/image" Target="../media/image11.svg"/><Relationship Id="rId4" Type="http://schemas.openxmlformats.org/officeDocument/2006/relationships/image" Target="../media/image9.svg"/><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9.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20.pn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tags" Target="../tags/tag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27.png"/><Relationship Id="rId2" Type="http://schemas.openxmlformats.org/officeDocument/2006/relationships/slideLayout" Target="../slideLayouts/slideLayout19.xml"/><Relationship Id="rId1" Type="http://schemas.openxmlformats.org/officeDocument/2006/relationships/tags" Target="../tags/tag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9.xml"/><Relationship Id="rId1" Type="http://schemas.openxmlformats.org/officeDocument/2006/relationships/tags" Target="../tags/tag3.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tags" Target="../tags/tag4.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9.xml"/><Relationship Id="rId1" Type="http://schemas.openxmlformats.org/officeDocument/2006/relationships/tags" Target="../tags/tag5.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1.xm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3025380549"/>
              </p:ext>
            </p:extLst>
          </p:nvPr>
        </p:nvGraphicFramePr>
        <p:xfrm>
          <a:off x="-1317356" y="829070"/>
          <a:ext cx="10616339" cy="4969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754326"/>
          </a:xfrm>
          <a:prstGeom prst="rect">
            <a:avLst/>
          </a:prstGeom>
          <a:noFill/>
        </p:spPr>
        <p:txBody>
          <a:bodyPr wrap="square">
            <a:spAutoFit/>
          </a:bodyPr>
          <a:lstStyle/>
          <a:p>
            <a:pPr algn="just">
              <a:spcBef>
                <a:spcPts val="0"/>
              </a:spcBef>
            </a:pPr>
            <a:r>
              <a:rPr lang="en-US" i="1" dirty="0">
                <a:solidFill>
                  <a:schemeClr val="tx1">
                    <a:lumMod val="50000"/>
                  </a:schemeClr>
                </a:solidFill>
              </a:rPr>
              <a:t>In today's discussion, building upon earlier lectures, where we gained an understanding of Directory Services, we now aim to apply this knowledge to deploy and manage network services and resources within an Active Directory environment.</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week, our focus shifts to Routing Protocols. We will commence our exploration with routing fundamentals, emphasizing broadcast containment, security measures, </a:t>
            </a:r>
          </a:p>
        </p:txBody>
      </p:sp>
      <p:sp>
        <p:nvSpPr>
          <p:cNvPr id="22" name="TextBox 21">
            <a:extLst>
              <a:ext uri="{FF2B5EF4-FFF2-40B4-BE49-F238E27FC236}">
                <a16:creationId xmlns:a16="http://schemas.microsoft.com/office/drawing/2014/main" id="{5A7EFF65-A732-E7E4-0A10-09EA48337B02}"/>
              </a:ext>
            </a:extLst>
          </p:cNvPr>
          <p:cNvSpPr txBox="1"/>
          <p:nvPr/>
        </p:nvSpPr>
        <p:spPr>
          <a:xfrm>
            <a:off x="0" y="5382599"/>
            <a:ext cx="8383131" cy="369332"/>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what we covered so far. </a:t>
            </a:r>
          </a:p>
        </p:txBody>
      </p:sp>
      <p:sp>
        <p:nvSpPr>
          <p:cNvPr id="3" name="TextBox 2">
            <a:extLst>
              <a:ext uri="{FF2B5EF4-FFF2-40B4-BE49-F238E27FC236}">
                <a16:creationId xmlns:a16="http://schemas.microsoft.com/office/drawing/2014/main" id="{5C140438-BE0A-8319-78B5-922728087DF5}"/>
              </a:ext>
            </a:extLst>
          </p:cNvPr>
          <p:cNvSpPr txBox="1"/>
          <p:nvPr/>
        </p:nvSpPr>
        <p:spPr>
          <a:xfrm>
            <a:off x="7355238" y="1819476"/>
            <a:ext cx="4836762" cy="1477328"/>
          </a:xfrm>
          <a:prstGeom prst="rect">
            <a:avLst/>
          </a:prstGeom>
          <a:noFill/>
        </p:spPr>
        <p:txBody>
          <a:bodyPr wrap="square">
            <a:spAutoFit/>
          </a:bodyPr>
          <a:lstStyle/>
          <a:p>
            <a:pPr algn="just">
              <a:spcBef>
                <a:spcPts val="0"/>
              </a:spcBef>
            </a:pPr>
            <a:r>
              <a:rPr lang="en-US" i="1" dirty="0">
                <a:solidFill>
                  <a:schemeClr val="tx1">
                    <a:lumMod val="50000"/>
                  </a:schemeClr>
                </a:solidFill>
              </a:rPr>
              <a:t>and the various types of routing protocols available. Our discussions will further extend verification techniques using tools such as ping and traceroute.</a:t>
            </a:r>
          </a:p>
          <a:p>
            <a:pPr algn="just">
              <a:spcBef>
                <a:spcPts val="0"/>
              </a:spcBef>
            </a:pPr>
            <a:endParaRPr lang="en-US" i="1" dirty="0">
              <a:solidFill>
                <a:schemeClr val="tx1">
                  <a:lumMod val="50000"/>
                </a:schemeClr>
              </a:solidFill>
            </a:endParaRP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Scan and Share!!!</a:t>
            </a:r>
          </a:p>
        </p:txBody>
      </p:sp>
      <p:pic>
        <p:nvPicPr>
          <p:cNvPr id="4" name="Picture 3" descr="A qr code with a paper crane&#10;&#10;AI-generated content may be incorrect.">
            <a:extLst>
              <a:ext uri="{FF2B5EF4-FFF2-40B4-BE49-F238E27FC236}">
                <a16:creationId xmlns:a16="http://schemas.microsoft.com/office/drawing/2014/main" id="{863A170A-1D7A-8DD0-6235-F28301038C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9627" y="869530"/>
            <a:ext cx="4829014" cy="4829014"/>
          </a:xfrm>
          <a:prstGeom prst="rect">
            <a:avLst/>
          </a:prstGeom>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1" y="1425843"/>
            <a:ext cx="8675681" cy="3487119"/>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1:</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Choose your Hypervisor based on your research (Q.2.1)</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Download (use Evaluation Copy) and Setup your Virtual Machines – as per the topology (Q. 2.2)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IP Address (Based on the Group Discussion earlier)</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Use Appropriate IP Addressing Scheme to configure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Test and Troubleshoot (if required)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highlight>
                  <a:srgbClr val="FFFF00"/>
                </a:highlight>
              </a:rPr>
              <a:t>Research on Routing and Network Services.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highlight>
                  <a:srgbClr val="FFFF00"/>
                </a:highlight>
              </a:rPr>
              <a:t>Submit your Coursework 1 –</a:t>
            </a:r>
            <a:r>
              <a:rPr lang="en-GB" b="1" dirty="0">
                <a:solidFill>
                  <a:srgbClr val="FF0000"/>
                </a:solidFill>
                <a:highlight>
                  <a:srgbClr val="FFFF00"/>
                </a:highlight>
              </a:rPr>
              <a:t> 07/03/2025</a:t>
            </a:r>
            <a:r>
              <a:rPr lang="en-GB" dirty="0">
                <a:solidFill>
                  <a:srgbClr val="FF0000"/>
                </a:solidFill>
                <a:highlight>
                  <a:srgbClr val="FFFF00"/>
                </a:highlight>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grpSp>
        <p:nvGrpSpPr>
          <p:cNvPr id="9" name="Group 8">
            <a:extLst>
              <a:ext uri="{FF2B5EF4-FFF2-40B4-BE49-F238E27FC236}">
                <a16:creationId xmlns:a16="http://schemas.microsoft.com/office/drawing/2014/main" id="{1E32E8D2-4CD0-7529-4396-5EC73AC62276}"/>
              </a:ext>
            </a:extLst>
          </p:cNvPr>
          <p:cNvGrpSpPr/>
          <p:nvPr/>
        </p:nvGrpSpPr>
        <p:grpSpPr>
          <a:xfrm>
            <a:off x="7445000" y="1679478"/>
            <a:ext cx="3129019" cy="3151257"/>
            <a:chOff x="7660441" y="253634"/>
            <a:chExt cx="3129019" cy="3151257"/>
          </a:xfrm>
        </p:grpSpPr>
        <p:pic>
          <p:nvPicPr>
            <p:cNvPr id="5" name="Graphic 4" descr="Checkbox Checked with solid fill">
              <a:extLst>
                <a:ext uri="{FF2B5EF4-FFF2-40B4-BE49-F238E27FC236}">
                  <a16:creationId xmlns:a16="http://schemas.microsoft.com/office/drawing/2014/main" id="{AA024CED-AB63-2490-1B9C-CDE99CCD1D6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253634"/>
              <a:ext cx="507269" cy="507269"/>
            </a:xfrm>
            <a:prstGeom prst="rect">
              <a:avLst/>
            </a:prstGeom>
          </p:spPr>
        </p:pic>
        <p:pic>
          <p:nvPicPr>
            <p:cNvPr id="6" name="Graphic 5" descr="Checkbox Checked with solid fill">
              <a:extLst>
                <a:ext uri="{FF2B5EF4-FFF2-40B4-BE49-F238E27FC236}">
                  <a16:creationId xmlns:a16="http://schemas.microsoft.com/office/drawing/2014/main" id="{2C47EC1D-8B22-51A4-2F18-BFDBC6B813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1006322"/>
              <a:ext cx="507269" cy="507269"/>
            </a:xfrm>
            <a:prstGeom prst="rect">
              <a:avLst/>
            </a:prstGeom>
          </p:spPr>
        </p:pic>
        <p:pic>
          <p:nvPicPr>
            <p:cNvPr id="10" name="Graphic 9" descr="Checkbox Checked with solid fill">
              <a:extLst>
                <a:ext uri="{FF2B5EF4-FFF2-40B4-BE49-F238E27FC236}">
                  <a16:creationId xmlns:a16="http://schemas.microsoft.com/office/drawing/2014/main" id="{C44339E4-81D1-275E-3DC4-B9B6109336A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82191" y="1344240"/>
              <a:ext cx="507269" cy="507269"/>
            </a:xfrm>
            <a:prstGeom prst="rect">
              <a:avLst/>
            </a:prstGeom>
          </p:spPr>
        </p:pic>
        <p:pic>
          <p:nvPicPr>
            <p:cNvPr id="19" name="Graphic 18" descr="Share">
              <a:extLst>
                <a:ext uri="{FF2B5EF4-FFF2-40B4-BE49-F238E27FC236}">
                  <a16:creationId xmlns:a16="http://schemas.microsoft.com/office/drawing/2014/main" id="{739F00D9-8EA1-2E3E-2512-C414FE23480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60441" y="2897622"/>
              <a:ext cx="507269" cy="507269"/>
            </a:xfrm>
            <a:prstGeom prst="rect">
              <a:avLst/>
            </a:prstGeom>
          </p:spPr>
        </p:pic>
      </p:gr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32464" y="760903"/>
            <a:ext cx="1302792" cy="1302792"/>
          </a:xfrm>
          <a:prstGeom prst="rect">
            <a:avLst/>
          </a:prstGeom>
        </p:spPr>
      </p:pic>
      <p:pic>
        <p:nvPicPr>
          <p:cNvPr id="7" name="Graphic 6" descr="Checkbox Checked with solid fill">
            <a:extLst>
              <a:ext uri="{FF2B5EF4-FFF2-40B4-BE49-F238E27FC236}">
                <a16:creationId xmlns:a16="http://schemas.microsoft.com/office/drawing/2014/main" id="{ECC7F04D-3124-09C8-8430-2AC5C10D136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66749" y="3175365"/>
            <a:ext cx="507269" cy="507269"/>
          </a:xfrm>
          <a:prstGeom prst="rect">
            <a:avLst/>
          </a:prstGeom>
        </p:spPr>
      </p:pic>
      <p:pic>
        <p:nvPicPr>
          <p:cNvPr id="11" name="Graphic 10" descr="Checkbox Checked with solid fill">
            <a:extLst>
              <a:ext uri="{FF2B5EF4-FFF2-40B4-BE49-F238E27FC236}">
                <a16:creationId xmlns:a16="http://schemas.microsoft.com/office/drawing/2014/main" id="{30A286E5-F237-4CC8-2BF4-FABD77533D1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66748" y="3536894"/>
            <a:ext cx="507269" cy="507269"/>
          </a:xfrm>
          <a:prstGeom prst="rect">
            <a:avLst/>
          </a:prstGeom>
        </p:spPr>
      </p:pic>
      <p:pic>
        <p:nvPicPr>
          <p:cNvPr id="12" name="Graphic 11" descr="Checkbox Checked with solid fill">
            <a:extLst>
              <a:ext uri="{FF2B5EF4-FFF2-40B4-BE49-F238E27FC236}">
                <a16:creationId xmlns:a16="http://schemas.microsoft.com/office/drawing/2014/main" id="{CE8BB61C-A30D-B196-7C5B-69C012E57FB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66748" y="3886108"/>
            <a:ext cx="507269" cy="507269"/>
          </a:xfrm>
          <a:prstGeom prst="rect">
            <a:avLst/>
          </a:prstGeom>
        </p:spPr>
      </p:pic>
    </p:spTree>
    <p:extLst>
      <p:ext uri="{BB962C8B-B14F-4D97-AF65-F5344CB8AC3E}">
        <p14:creationId xmlns:p14="http://schemas.microsoft.com/office/powerpoint/2010/main" val="113385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2" y="1425844"/>
            <a:ext cx="9277086"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highlight>
                  <a:srgbClr val="FFFF00"/>
                </a:highlight>
              </a:rPr>
              <a:t>Coursework 2 – Walkthrough</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Plan to work on your Topology – Gannt Chart !!!</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Continue with your Topology – Firewall Rules/ Policies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Installing RRAS Services, AD-DC, DNS, S2S VPN</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Configuring DHCP, Mount Second Disk, Export/ Create User Accounts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Work on other Aspects (Sharing Disk Drive, IIS Server, RDS)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Troubleshoot if necessary</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2 </a:t>
            </a:r>
            <a:r>
              <a:rPr lang="en-GB" b="1" dirty="0">
                <a:solidFill>
                  <a:srgbClr val="FF0000"/>
                </a:solidFill>
              </a:rPr>
              <a:t>– 13/05/2024</a:t>
            </a:r>
            <a:r>
              <a:rPr lang="en-GB" dirty="0">
                <a:solidFill>
                  <a:srgbClr val="FF0000"/>
                </a:solidFill>
              </a:rPr>
              <a:t> (Submission prior to 9.00 am before 1</a:t>
            </a:r>
            <a:r>
              <a:rPr lang="en-GB" baseline="30000" dirty="0">
                <a:solidFill>
                  <a:srgbClr val="FF0000"/>
                </a:solidFill>
              </a:rPr>
              <a:t>st</a:t>
            </a:r>
            <a:r>
              <a:rPr lang="en-GB" dirty="0">
                <a:solidFill>
                  <a:srgbClr val="FF0000"/>
                </a:solidFill>
              </a:rPr>
              <a:t> presentation starts)</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2464" y="760903"/>
            <a:ext cx="1302792" cy="1302792"/>
          </a:xfrm>
          <a:prstGeom prst="rect">
            <a:avLst/>
          </a:prstGeom>
        </p:spPr>
      </p:pic>
      <p:grpSp>
        <p:nvGrpSpPr>
          <p:cNvPr id="27" name="Group 26">
            <a:extLst>
              <a:ext uri="{FF2B5EF4-FFF2-40B4-BE49-F238E27FC236}">
                <a16:creationId xmlns:a16="http://schemas.microsoft.com/office/drawing/2014/main" id="{090D0C14-D1F9-027F-D99C-6A37778C8AD4}"/>
              </a:ext>
            </a:extLst>
          </p:cNvPr>
          <p:cNvGrpSpPr/>
          <p:nvPr/>
        </p:nvGrpSpPr>
        <p:grpSpPr>
          <a:xfrm>
            <a:off x="9429441" y="1655898"/>
            <a:ext cx="507271" cy="3370228"/>
            <a:chOff x="8460252" y="1695581"/>
            <a:chExt cx="507271" cy="3370228"/>
          </a:xfrm>
        </p:grpSpPr>
        <p:pic>
          <p:nvPicPr>
            <p:cNvPr id="11" name="Graphic 10" descr="Checkbox Crossed with solid fill">
              <a:extLst>
                <a:ext uri="{FF2B5EF4-FFF2-40B4-BE49-F238E27FC236}">
                  <a16:creationId xmlns:a16="http://schemas.microsoft.com/office/drawing/2014/main" id="{2A2FD120-F0F9-EF08-DFDD-CCBA6D84879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60253" y="2438619"/>
              <a:ext cx="507269" cy="507269"/>
            </a:xfrm>
            <a:prstGeom prst="rect">
              <a:avLst/>
            </a:prstGeom>
          </p:spPr>
        </p:pic>
        <p:pic>
          <p:nvPicPr>
            <p:cNvPr id="13" name="Graphic 12" descr="Checkbox Checked with solid fill">
              <a:extLst>
                <a:ext uri="{FF2B5EF4-FFF2-40B4-BE49-F238E27FC236}">
                  <a16:creationId xmlns:a16="http://schemas.microsoft.com/office/drawing/2014/main" id="{18C8F78E-4B3A-636B-9F11-3DE11B70D0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4" y="1695581"/>
              <a:ext cx="507269" cy="507269"/>
            </a:xfrm>
            <a:prstGeom prst="rect">
              <a:avLst/>
            </a:prstGeom>
          </p:spPr>
        </p:pic>
        <p:pic>
          <p:nvPicPr>
            <p:cNvPr id="21" name="Graphic 20" descr="Checkbox Crossed with solid fill">
              <a:extLst>
                <a:ext uri="{FF2B5EF4-FFF2-40B4-BE49-F238E27FC236}">
                  <a16:creationId xmlns:a16="http://schemas.microsoft.com/office/drawing/2014/main" id="{36A932F6-77FD-E0CC-318B-2D56D079CC1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60252" y="2893691"/>
              <a:ext cx="507269" cy="507269"/>
            </a:xfrm>
            <a:prstGeom prst="rect">
              <a:avLst/>
            </a:prstGeom>
          </p:spPr>
        </p:pic>
        <p:pic>
          <p:nvPicPr>
            <p:cNvPr id="22" name="Graphic 21" descr="Checkbox Crossed with solid fill">
              <a:extLst>
                <a:ext uri="{FF2B5EF4-FFF2-40B4-BE49-F238E27FC236}">
                  <a16:creationId xmlns:a16="http://schemas.microsoft.com/office/drawing/2014/main" id="{0D534D5C-5350-62A7-AC04-2CB316F0EE0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60253" y="3610795"/>
              <a:ext cx="507269" cy="507269"/>
            </a:xfrm>
            <a:prstGeom prst="rect">
              <a:avLst/>
            </a:prstGeom>
          </p:spPr>
        </p:pic>
        <p:pic>
          <p:nvPicPr>
            <p:cNvPr id="23" name="Graphic 22" descr="Checkbox Crossed with solid fill">
              <a:extLst>
                <a:ext uri="{FF2B5EF4-FFF2-40B4-BE49-F238E27FC236}">
                  <a16:creationId xmlns:a16="http://schemas.microsoft.com/office/drawing/2014/main" id="{94FE0C16-6B53-104C-C5D6-57B18102118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60252" y="3965665"/>
              <a:ext cx="507269" cy="507269"/>
            </a:xfrm>
            <a:prstGeom prst="rect">
              <a:avLst/>
            </a:prstGeom>
          </p:spPr>
        </p:pic>
        <p:pic>
          <p:nvPicPr>
            <p:cNvPr id="26" name="Graphic 25" descr="Share">
              <a:extLst>
                <a:ext uri="{FF2B5EF4-FFF2-40B4-BE49-F238E27FC236}">
                  <a16:creationId xmlns:a16="http://schemas.microsoft.com/office/drawing/2014/main" id="{E15F72C7-FAC3-892E-A42D-24CF833A094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515008" y="4668054"/>
              <a:ext cx="397755" cy="397755"/>
            </a:xfrm>
            <a:prstGeom prst="rect">
              <a:avLst/>
            </a:prstGeom>
          </p:spPr>
        </p:pic>
      </p:grpSp>
      <p:pic>
        <p:nvPicPr>
          <p:cNvPr id="5" name="Graphic 4" descr="Checkbox Crossed with solid fill">
            <a:extLst>
              <a:ext uri="{FF2B5EF4-FFF2-40B4-BE49-F238E27FC236}">
                <a16:creationId xmlns:a16="http://schemas.microsoft.com/office/drawing/2014/main" id="{846B0205-A8A1-EAEE-7666-CECF5C3263E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429441" y="2017483"/>
            <a:ext cx="507269" cy="507269"/>
          </a:xfrm>
          <a:prstGeom prst="rect">
            <a:avLst/>
          </a:prstGeom>
        </p:spPr>
      </p:pic>
      <p:pic>
        <p:nvPicPr>
          <p:cNvPr id="6" name="Graphic 5" descr="Checkbox Crossed with solid fill">
            <a:extLst>
              <a:ext uri="{FF2B5EF4-FFF2-40B4-BE49-F238E27FC236}">
                <a16:creationId xmlns:a16="http://schemas.microsoft.com/office/drawing/2014/main" id="{DB4F9E9A-934A-12A7-86D1-D1CB2A058BB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897178" y="3177115"/>
            <a:ext cx="507269" cy="507269"/>
          </a:xfrm>
          <a:prstGeom prst="rect">
            <a:avLst/>
          </a:prstGeom>
        </p:spPr>
      </p:pic>
    </p:spTree>
    <p:extLst>
      <p:ext uri="{BB962C8B-B14F-4D97-AF65-F5344CB8AC3E}">
        <p14:creationId xmlns:p14="http://schemas.microsoft.com/office/powerpoint/2010/main" val="183499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dirty="0">
                <a:solidFill>
                  <a:schemeClr val="tx1"/>
                </a:solidFill>
              </a:rPr>
              <a:t>As we conclude today's lecture on Routing Protocols, I trust you now </a:t>
            </a:r>
            <a:r>
              <a:rPr lang="en-US" dirty="0">
                <a:solidFill>
                  <a:schemeClr val="tx1">
                    <a:lumMod val="50000"/>
                  </a:schemeClr>
                </a:solidFill>
              </a:rPr>
              <a:t>equip yourselves with the necessary skills and insights to effectively design, deploy, and maintain robust network infrastructures, ensuring optimal performance and security within our Active Directory environment.</a:t>
            </a:r>
          </a:p>
          <a:p>
            <a:pPr marL="0" indent="0" algn="just"/>
            <a:r>
              <a:rPr lang="en-US" dirty="0">
                <a:solidFill>
                  <a:schemeClr val="tx1"/>
                </a:solidFill>
              </a:rPr>
              <a:t>With this foundational knowledge in place, I encourage you to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take the initiative to conduct initial research on routing protocols and other Network Services like Active Directory Domain Services, CAs, DHCP, VPNs, etc.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Understanding routing protocols will be instrumental as we dive into our component 2 coursework working on interconnected networks.</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By familiarizing yourself with routing protocols and how they function, you'll be better prepared to work on your Coursework.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Additionally, consider preparing a case study on how routing protocols work, as this will be invaluable for your upcoming presentation.</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Remember, the more you engage with the material outside of class, the deeper your understanding will become. So, let's take this opportunity to delve into routing protocols and enhance our knowledge together.</a:t>
            </a: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Routing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Start your Coursework 2. Listen to my advice/ feedback (today)</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report</a:t>
            </a:r>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289308" y="671119"/>
            <a:ext cx="8549892" cy="4965462"/>
          </a:xfrm>
          <a:prstGeom prst="rect">
            <a:avLst/>
          </a:prstGeom>
        </p:spPr>
        <p:txBody>
          <a:bodyPr wrap="square">
            <a:spAutoFit/>
          </a:bodyPr>
          <a:lstStyle/>
          <a:p>
            <a:pPr algn="just">
              <a:lnSpc>
                <a:spcPts val="2000"/>
              </a:lnSpc>
            </a:pPr>
            <a:r>
              <a:rPr lang="en-US" b="1" dirty="0">
                <a:solidFill>
                  <a:srgbClr val="002060"/>
                </a:solidFill>
                <a:cs typeface="CiscoSans ExtraLight"/>
              </a:rPr>
              <a:t>Broadcast Containment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limit broadcasts to the local network where they need to be heard.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Although broadcasts are necessary, too many hosts connected on the same local network can generate excessive broadcast traffic and slow down the network.</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Security</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separate and protect certain groups of computers where confidential information resides.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can also hide the addresses of internal computers from the outside world to help prevent attacks, and control who can get into or out of the local network.</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Locations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interconnect local networks at various locations of an organization that are geographically separated.</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Logical Grouping</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logically group users, such as departments within a company, who have common needs or for access to resources.</a:t>
            </a:r>
          </a:p>
        </p:txBody>
      </p:sp>
      <p:pic>
        <p:nvPicPr>
          <p:cNvPr id="7" name="Picture 6"/>
          <p:cNvPicPr>
            <a:picLocks noChangeAspect="1"/>
          </p:cNvPicPr>
          <p:nvPr/>
        </p:nvPicPr>
        <p:blipFill>
          <a:blip r:embed="rId4"/>
          <a:stretch>
            <a:fillRect/>
          </a:stretch>
        </p:blipFill>
        <p:spPr>
          <a:xfrm>
            <a:off x="9128508" y="1"/>
            <a:ext cx="2833756" cy="2112579"/>
          </a:xfrm>
          <a:prstGeom prst="rect">
            <a:avLst/>
          </a:prstGeom>
        </p:spPr>
      </p:pic>
      <p:pic>
        <p:nvPicPr>
          <p:cNvPr id="8" name="Picture 7"/>
          <p:cNvPicPr>
            <a:picLocks noChangeAspect="1"/>
          </p:cNvPicPr>
          <p:nvPr/>
        </p:nvPicPr>
        <p:blipFill>
          <a:blip r:embed="rId5"/>
          <a:stretch>
            <a:fillRect/>
          </a:stretch>
        </p:blipFill>
        <p:spPr>
          <a:xfrm>
            <a:off x="9417269" y="2112580"/>
            <a:ext cx="2436006" cy="1578307"/>
          </a:xfrm>
          <a:prstGeom prst="rect">
            <a:avLst/>
          </a:prstGeom>
        </p:spPr>
      </p:pic>
      <p:pic>
        <p:nvPicPr>
          <p:cNvPr id="11" name="Picture 10"/>
          <p:cNvPicPr>
            <a:picLocks noChangeAspect="1"/>
          </p:cNvPicPr>
          <p:nvPr/>
        </p:nvPicPr>
        <p:blipFill>
          <a:blip r:embed="rId6"/>
          <a:stretch>
            <a:fillRect/>
          </a:stretch>
        </p:blipFill>
        <p:spPr>
          <a:xfrm>
            <a:off x="9417269" y="4004441"/>
            <a:ext cx="2639577" cy="1489622"/>
          </a:xfrm>
          <a:prstGeom prst="rect">
            <a:avLst/>
          </a:prstGeom>
        </p:spPr>
      </p:pic>
    </p:spTree>
    <p:custDataLst>
      <p:tags r:id="rId1"/>
    </p:custDataLst>
    <p:extLst>
      <p:ext uri="{BB962C8B-B14F-4D97-AF65-F5344CB8AC3E}">
        <p14:creationId xmlns:p14="http://schemas.microsoft.com/office/powerpoint/2010/main" val="1211160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6870957" y="292746"/>
            <a:ext cx="5131857" cy="2400657"/>
          </a:xfrm>
          <a:prstGeom prst="rect">
            <a:avLst/>
          </a:prstGeom>
        </p:spPr>
        <p:txBody>
          <a:bodyPr wrap="square">
            <a:spAutoFit/>
          </a:bodyPr>
          <a:lstStyle/>
          <a:p>
            <a:pPr algn="just">
              <a:lnSpc>
                <a:spcPts val="2000"/>
              </a:lnSpc>
            </a:pPr>
            <a:r>
              <a:rPr lang="en-US" b="1" dirty="0">
                <a:solidFill>
                  <a:srgbClr val="002060"/>
                </a:solidFill>
                <a:cs typeface="CiscoSans ExtraLight"/>
              </a:rPr>
              <a:t>Path Selection</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router interface connects to a different network.</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routing table contains information for how to reach local and remote networks.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destination IP address is used and compared with the networks in the routing table to determine the interface to forward the packet out of.</a:t>
            </a:r>
            <a:r>
              <a:rPr lang="en-US" dirty="0">
                <a:solidFill>
                  <a:srgbClr val="000000"/>
                </a:solidFill>
                <a:latin typeface="Arial" pitchFamily="34" charset="0"/>
                <a:cs typeface="Arial" pitchFamily="34" charset="-120"/>
              </a:rPr>
              <a:t> </a:t>
            </a:r>
            <a:endParaRPr lang="en-US" dirty="0">
              <a:solidFill>
                <a:srgbClr val="002060"/>
              </a:solidFill>
              <a:cs typeface="CiscoSans ExtraLight"/>
            </a:endParaRPr>
          </a:p>
        </p:txBody>
      </p:sp>
      <p:pic>
        <p:nvPicPr>
          <p:cNvPr id="9" name="Picture 8"/>
          <p:cNvPicPr>
            <a:picLocks noChangeAspect="1"/>
          </p:cNvPicPr>
          <p:nvPr/>
        </p:nvPicPr>
        <p:blipFill>
          <a:blip r:embed="rId4"/>
          <a:stretch>
            <a:fillRect/>
          </a:stretch>
        </p:blipFill>
        <p:spPr>
          <a:xfrm>
            <a:off x="139829" y="780317"/>
            <a:ext cx="6667500" cy="1571625"/>
          </a:xfrm>
          <a:prstGeom prst="rect">
            <a:avLst/>
          </a:prstGeom>
        </p:spPr>
      </p:pic>
      <p:pic>
        <p:nvPicPr>
          <p:cNvPr id="10" name="Picture 9"/>
          <p:cNvPicPr>
            <a:picLocks noChangeAspect="1"/>
          </p:cNvPicPr>
          <p:nvPr/>
        </p:nvPicPr>
        <p:blipFill>
          <a:blip r:embed="rId5"/>
          <a:stretch>
            <a:fillRect/>
          </a:stretch>
        </p:blipFill>
        <p:spPr>
          <a:xfrm>
            <a:off x="35054" y="2351942"/>
            <a:ext cx="6696075" cy="1504950"/>
          </a:xfrm>
          <a:prstGeom prst="rect">
            <a:avLst/>
          </a:prstGeom>
        </p:spPr>
      </p:pic>
      <p:pic>
        <p:nvPicPr>
          <p:cNvPr id="12" name="Picture 11"/>
          <p:cNvPicPr>
            <a:picLocks noChangeAspect="1"/>
          </p:cNvPicPr>
          <p:nvPr/>
        </p:nvPicPr>
        <p:blipFill rotWithShape="1">
          <a:blip r:embed="rId6"/>
          <a:srcRect t="59385"/>
          <a:stretch/>
        </p:blipFill>
        <p:spPr>
          <a:xfrm>
            <a:off x="379241" y="3910325"/>
            <a:ext cx="5724943" cy="920671"/>
          </a:xfrm>
          <a:prstGeom prst="rect">
            <a:avLst/>
          </a:prstGeom>
        </p:spPr>
      </p:pic>
      <p:pic>
        <p:nvPicPr>
          <p:cNvPr id="13" name="Picture 12"/>
          <p:cNvPicPr>
            <a:picLocks noChangeAspect="1"/>
          </p:cNvPicPr>
          <p:nvPr/>
        </p:nvPicPr>
        <p:blipFill rotWithShape="1">
          <a:blip r:embed="rId7"/>
          <a:srcRect t="786"/>
          <a:stretch/>
        </p:blipFill>
        <p:spPr>
          <a:xfrm>
            <a:off x="7448782" y="2693403"/>
            <a:ext cx="4322804" cy="2883670"/>
          </a:xfrm>
          <a:prstGeom prst="rect">
            <a:avLst/>
          </a:prstGeom>
        </p:spPr>
      </p:pic>
    </p:spTree>
    <p:custDataLst>
      <p:tags r:id="rId1"/>
    </p:custDataLst>
    <p:extLst>
      <p:ext uri="{BB962C8B-B14F-4D97-AF65-F5344CB8AC3E}">
        <p14:creationId xmlns:p14="http://schemas.microsoft.com/office/powerpoint/2010/main" val="1233115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5699490" cy="705680"/>
          </a:xfrm>
        </p:spPr>
        <p:txBody>
          <a:bodyPr>
            <a:normAutofit/>
          </a:bodyPr>
          <a:lstStyle/>
          <a:p>
            <a:r>
              <a:rPr lang="en-US" sz="2133" dirty="0"/>
              <a:t>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5104" y="705682"/>
            <a:ext cx="11724585" cy="3062451"/>
          </a:xfrm>
        </p:spPr>
        <p:txBody>
          <a:bodyPr/>
          <a:lstStyle/>
          <a:p>
            <a:pPr marL="342900" indent="-342900" algn="just">
              <a:buFont typeface="Courier New" panose="02070309020205020404" pitchFamily="49" charset="0"/>
              <a:buChar char="o"/>
            </a:pPr>
            <a:r>
              <a:rPr lang="en-US" sz="1800">
                <a:solidFill>
                  <a:srgbClr val="002060"/>
                </a:solidFill>
              </a:rPr>
              <a:t>Packets are always created at the source. Each host devices creates their own routing table.</a:t>
            </a:r>
          </a:p>
          <a:p>
            <a:pPr marL="342900" indent="-342900" algn="just">
              <a:buFont typeface="Courier New" panose="02070309020205020404" pitchFamily="49" charset="0"/>
              <a:buChar char="o"/>
            </a:pPr>
            <a:r>
              <a:rPr lang="en-US" sz="1800">
                <a:solidFill>
                  <a:srgbClr val="002060"/>
                </a:solidFill>
              </a:rPr>
              <a:t>A host can send packets to the following:</a:t>
            </a:r>
          </a:p>
          <a:p>
            <a:pPr marL="717550" lvl="1" indent="-363538" algn="just" defTabSz="457105">
              <a:lnSpc>
                <a:spcPct val="100000"/>
              </a:lnSpc>
              <a:spcBef>
                <a:spcPct val="20000"/>
              </a:spcBef>
              <a:buFont typeface="Wingdings" panose="05000000000000000000" pitchFamily="2" charset="2"/>
              <a:buChar char="ü"/>
            </a:pPr>
            <a:r>
              <a:rPr lang="en-US" sz="1800" b="1">
                <a:solidFill>
                  <a:srgbClr val="002060"/>
                </a:solidFill>
              </a:rPr>
              <a:t>Itself</a:t>
            </a:r>
            <a:r>
              <a:rPr lang="en-US" sz="1800">
                <a:solidFill>
                  <a:srgbClr val="002060"/>
                </a:solidFill>
              </a:rPr>
              <a:t> – 127.0.0.1 (IPv4), ::1 (IPv6)</a:t>
            </a:r>
          </a:p>
          <a:p>
            <a:pPr marL="717550" lvl="1" indent="-363538" algn="just" defTabSz="457105">
              <a:lnSpc>
                <a:spcPct val="100000"/>
              </a:lnSpc>
              <a:spcBef>
                <a:spcPct val="20000"/>
              </a:spcBef>
              <a:buFont typeface="Wingdings" panose="05000000000000000000" pitchFamily="2" charset="2"/>
              <a:buChar char="ü"/>
            </a:pPr>
            <a:r>
              <a:rPr lang="en-US" sz="1800" b="1">
                <a:solidFill>
                  <a:srgbClr val="002060"/>
                </a:solidFill>
              </a:rPr>
              <a:t>Local Hosts </a:t>
            </a:r>
            <a:r>
              <a:rPr lang="en-US" sz="1800">
                <a:solidFill>
                  <a:srgbClr val="002060"/>
                </a:solidFill>
              </a:rPr>
              <a:t>– destination is on the same LAN</a:t>
            </a:r>
          </a:p>
          <a:p>
            <a:pPr marL="717550" lvl="1" indent="-363538" algn="just" defTabSz="457105">
              <a:lnSpc>
                <a:spcPct val="100000"/>
              </a:lnSpc>
              <a:spcBef>
                <a:spcPct val="20000"/>
              </a:spcBef>
              <a:buFont typeface="Wingdings" panose="05000000000000000000" pitchFamily="2" charset="2"/>
              <a:buChar char="ü"/>
            </a:pPr>
            <a:r>
              <a:rPr lang="en-US" sz="1800" b="1">
                <a:solidFill>
                  <a:srgbClr val="002060"/>
                </a:solidFill>
              </a:rPr>
              <a:t>Remote Hosts </a:t>
            </a:r>
            <a:r>
              <a:rPr lang="en-US" sz="1800">
                <a:solidFill>
                  <a:srgbClr val="002060"/>
                </a:solidFill>
              </a:rPr>
              <a:t>– devices are not on the same LAN</a:t>
            </a:r>
          </a:p>
          <a:p>
            <a:pPr marL="342900" indent="-342900" algn="just">
              <a:buFont typeface="Courier New" panose="02070309020205020404" pitchFamily="49" charset="0"/>
              <a:buChar char="o"/>
            </a:pPr>
            <a:r>
              <a:rPr lang="en-US" sz="1800">
                <a:solidFill>
                  <a:srgbClr val="002060"/>
                </a:solidFill>
              </a:rPr>
              <a:t>The Source device determines whether the destination is local or remote</a:t>
            </a:r>
          </a:p>
          <a:p>
            <a:pPr marL="342900" indent="-342900" algn="just">
              <a:buFont typeface="Courier New" panose="02070309020205020404" pitchFamily="49" charset="0"/>
              <a:buChar char="o"/>
            </a:pPr>
            <a:r>
              <a:rPr lang="en-US" sz="1800">
                <a:solidFill>
                  <a:srgbClr val="002060"/>
                </a:solidFill>
              </a:rPr>
              <a:t>Method of determination:</a:t>
            </a:r>
          </a:p>
          <a:p>
            <a:pPr marL="895350" lvl="1" indent="-354013" algn="just" defTabSz="457105">
              <a:lnSpc>
                <a:spcPct val="100000"/>
              </a:lnSpc>
              <a:spcBef>
                <a:spcPct val="20000"/>
              </a:spcBef>
              <a:buFont typeface="Wingdings" panose="05000000000000000000" pitchFamily="2" charset="2"/>
              <a:buChar char="Ø"/>
            </a:pPr>
            <a:r>
              <a:rPr lang="en-US" sz="1800">
                <a:solidFill>
                  <a:srgbClr val="002060"/>
                </a:solidFill>
              </a:rPr>
              <a:t>IPv4 – Source uses its </a:t>
            </a:r>
            <a:r>
              <a:rPr lang="en-US" sz="1800" b="1">
                <a:solidFill>
                  <a:srgbClr val="002060"/>
                </a:solidFill>
              </a:rPr>
              <a:t>own IP address and Subnet mask</a:t>
            </a:r>
            <a:r>
              <a:rPr lang="en-US" sz="1800">
                <a:solidFill>
                  <a:srgbClr val="002060"/>
                </a:solidFill>
              </a:rPr>
              <a:t>, along with the destination IP address</a:t>
            </a:r>
          </a:p>
          <a:p>
            <a:pPr marL="895350" lvl="1" indent="-354013" algn="just" defTabSz="457105">
              <a:lnSpc>
                <a:spcPct val="100000"/>
              </a:lnSpc>
              <a:spcBef>
                <a:spcPct val="20000"/>
              </a:spcBef>
              <a:buFont typeface="Wingdings" panose="05000000000000000000" pitchFamily="2" charset="2"/>
              <a:buChar char="Ø"/>
            </a:pPr>
            <a:r>
              <a:rPr lang="en-US" sz="1800">
                <a:solidFill>
                  <a:srgbClr val="002060"/>
                </a:solidFill>
              </a:rPr>
              <a:t>IPv6 – Source uses the </a:t>
            </a:r>
            <a:r>
              <a:rPr lang="en-US" sz="1800" b="1">
                <a:solidFill>
                  <a:srgbClr val="002060"/>
                </a:solidFill>
              </a:rPr>
              <a:t>network address and prefix</a:t>
            </a:r>
            <a:r>
              <a:rPr lang="en-US" sz="1800">
                <a:solidFill>
                  <a:srgbClr val="002060"/>
                </a:solidFill>
              </a:rPr>
              <a:t> advertised by the local router</a:t>
            </a:r>
          </a:p>
          <a:p>
            <a:pPr marL="342900" indent="-342900" algn="just">
              <a:buFont typeface="Courier New" panose="02070309020205020404" pitchFamily="49" charset="0"/>
              <a:buChar char="o"/>
            </a:pPr>
            <a:r>
              <a:rPr lang="en-US" sz="1800">
                <a:solidFill>
                  <a:srgbClr val="002060"/>
                </a:solidFill>
              </a:rPr>
              <a:t>Local traffic is dumped out the host interface to be handled by an intermediary device. </a:t>
            </a:r>
          </a:p>
          <a:p>
            <a:pPr marL="342900" indent="-342900" algn="just">
              <a:buFont typeface="Courier New" panose="02070309020205020404" pitchFamily="49" charset="0"/>
              <a:buChar char="o"/>
            </a:pPr>
            <a:r>
              <a:rPr lang="en-US" sz="1800">
                <a:solidFill>
                  <a:srgbClr val="002060"/>
                </a:solidFill>
              </a:rPr>
              <a:t>Remote traffic is forwarded directly to the </a:t>
            </a:r>
            <a:r>
              <a:rPr lang="en-US" sz="1800" b="1">
                <a:solidFill>
                  <a:srgbClr val="002060"/>
                </a:solidFill>
              </a:rPr>
              <a:t>default gateway </a:t>
            </a:r>
            <a:r>
              <a:rPr lang="en-US" sz="1800">
                <a:solidFill>
                  <a:srgbClr val="002060"/>
                </a:solidFill>
              </a:rPr>
              <a:t>on the LAN.</a:t>
            </a:r>
          </a:p>
          <a:p>
            <a:pPr marL="342900" indent="-342900" algn="just">
              <a:buFont typeface="Courier New" panose="02070309020205020404" pitchFamily="49" charset="0"/>
              <a:buChar char="o"/>
            </a:pPr>
            <a:r>
              <a:rPr lang="en-US" sz="1800">
                <a:solidFill>
                  <a:srgbClr val="002060"/>
                </a:solidFill>
              </a:rPr>
              <a:t>A router or layer 3 switch can be a default-gateway. It must have an IP address in the same range as the rest of the LAN. </a:t>
            </a:r>
          </a:p>
          <a:p>
            <a:pPr marL="342900" lvl="1" indent="-342900" algn="just" defTabSz="457105">
              <a:lnSpc>
                <a:spcPct val="100000"/>
              </a:lnSpc>
              <a:spcBef>
                <a:spcPct val="20000"/>
              </a:spcBef>
              <a:buFont typeface="Courier New" panose="02070309020205020404" pitchFamily="49" charset="0"/>
              <a:buChar char="o"/>
            </a:pPr>
            <a:r>
              <a:rPr lang="en-US" sz="1800">
                <a:solidFill>
                  <a:srgbClr val="002060"/>
                </a:solidFill>
              </a:rPr>
              <a:t>It can accept data from the LAN and is capable of forwarding traffic out of the LAN. It can route to other networks. </a:t>
            </a:r>
          </a:p>
          <a:p>
            <a:pPr marL="342900" lvl="1" indent="-342900" algn="just" defTabSz="457105">
              <a:lnSpc>
                <a:spcPct val="100000"/>
              </a:lnSpc>
              <a:spcBef>
                <a:spcPct val="20000"/>
              </a:spcBef>
              <a:buFont typeface="Courier New" panose="02070309020205020404" pitchFamily="49" charset="0"/>
              <a:buChar char="o"/>
            </a:pPr>
            <a:r>
              <a:rPr lang="en-US" sz="1800">
                <a:solidFill>
                  <a:srgbClr val="002060"/>
                </a:solidFill>
              </a:rPr>
              <a:t>If a device has no default gateway or a bad default gateway, its traffic will not be able to leave the LAN.</a:t>
            </a:r>
          </a:p>
          <a:p>
            <a:pPr marL="342900" lvl="1" indent="-342900" algn="just" defTabSz="457105">
              <a:lnSpc>
                <a:spcPct val="100000"/>
              </a:lnSpc>
              <a:spcBef>
                <a:spcPct val="20000"/>
              </a:spcBef>
              <a:buFont typeface="Courier New" panose="02070309020205020404" pitchFamily="49" charset="0"/>
              <a:buChar char="o"/>
            </a:pPr>
            <a:endParaRPr lang="en-US" sz="1800">
              <a:solidFill>
                <a:srgbClr val="002060"/>
              </a:solidFill>
            </a:endParaRPr>
          </a:p>
          <a:p>
            <a:pPr marL="342900" indent="-342900" algn="just">
              <a:buFont typeface="Courier New" panose="02070309020205020404" pitchFamily="49" charset="0"/>
              <a:buChar char="o"/>
            </a:pPr>
            <a:endParaRPr lang="en-US" sz="1800">
              <a:solidFill>
                <a:srgbClr val="002060"/>
              </a:solidFill>
            </a:endParaRPr>
          </a:p>
          <a:p>
            <a:pPr marL="342900" lvl="2" indent="-342900" algn="just" defTabSz="457105">
              <a:lnSpc>
                <a:spcPct val="100000"/>
              </a:lnSpc>
              <a:spcBef>
                <a:spcPct val="20000"/>
              </a:spcBef>
              <a:buFont typeface="Courier New" panose="02070309020205020404" pitchFamily="49" charset="0"/>
              <a:buChar char="o"/>
            </a:pPr>
            <a:endParaRPr lang="en-US" sz="1800">
              <a:solidFill>
                <a:srgbClr val="002060"/>
              </a:solidFill>
              <a:cs typeface="CiscoSans ExtraLight"/>
            </a:endParaRPr>
          </a:p>
        </p:txBody>
      </p:sp>
      <p:pic>
        <p:nvPicPr>
          <p:cNvPr id="6" name="Picture 2">
            <a:extLst>
              <a:ext uri="{FF2B5EF4-FFF2-40B4-BE49-F238E27FC236}">
                <a16:creationId xmlns:a16="http://schemas.microsoft.com/office/drawing/2014/main" id="{4BEDA8EC-2B97-4093-BA71-671E17851A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6332" y="1139423"/>
            <a:ext cx="4445668" cy="17807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777247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5699490" cy="705680"/>
          </a:xfrm>
        </p:spPr>
        <p:txBody>
          <a:bodyPr>
            <a:normAutofit/>
          </a:bodyPr>
          <a:lstStyle/>
          <a:p>
            <a:r>
              <a:rPr lang="en-US" sz="2400" dirty="0"/>
              <a:t>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5104" y="705682"/>
            <a:ext cx="11724585" cy="3062451"/>
          </a:xfrm>
        </p:spPr>
        <p:txBody>
          <a:bodyPr/>
          <a:lstStyle/>
          <a:p>
            <a:pPr marL="342900" indent="-342900" algn="just">
              <a:buFont typeface="Courier New" panose="02070309020205020404" pitchFamily="49" charset="0"/>
              <a:buChar char="o"/>
            </a:pPr>
            <a:r>
              <a:rPr lang="en-US" sz="1800">
                <a:solidFill>
                  <a:srgbClr val="002060"/>
                </a:solidFill>
              </a:rPr>
              <a:t>The host will know the default gateway (DGW) either statically or through DHCP in IPv4.</a:t>
            </a:r>
          </a:p>
          <a:p>
            <a:pPr marL="342900" indent="-342900" algn="just">
              <a:buFont typeface="Courier New" panose="02070309020205020404" pitchFamily="49" charset="0"/>
              <a:buChar char="o"/>
            </a:pPr>
            <a:r>
              <a:rPr lang="en-US" sz="1800">
                <a:solidFill>
                  <a:srgbClr val="002060"/>
                </a:solidFill>
              </a:rPr>
              <a:t>IPv6 sends the DGW through a router solicitation (RS) or can be configured manually.</a:t>
            </a:r>
          </a:p>
          <a:p>
            <a:pPr marL="342900" indent="-342900" algn="just">
              <a:buFont typeface="Courier New" panose="02070309020205020404" pitchFamily="49" charset="0"/>
              <a:buChar char="o"/>
            </a:pPr>
            <a:r>
              <a:rPr lang="en-US" sz="1800">
                <a:solidFill>
                  <a:srgbClr val="002060"/>
                </a:solidFill>
              </a:rPr>
              <a:t>A DGW is static route which will be a last resort route in the routing table.</a:t>
            </a:r>
          </a:p>
          <a:p>
            <a:pPr marL="342900" indent="-342900" algn="just">
              <a:buFont typeface="Courier New" panose="02070309020205020404" pitchFamily="49" charset="0"/>
              <a:buChar char="o"/>
            </a:pPr>
            <a:r>
              <a:rPr lang="en-US" sz="1800">
                <a:solidFill>
                  <a:srgbClr val="002060"/>
                </a:solidFill>
              </a:rPr>
              <a:t>All device on the LAN will need the DGW of the router if they intend to send traffic remotely.</a:t>
            </a:r>
          </a:p>
          <a:p>
            <a:pPr marL="342900" indent="-342900" algn="just">
              <a:buFont typeface="Courier New" panose="02070309020205020404" pitchFamily="49" charset="0"/>
              <a:buChar char="o"/>
            </a:pPr>
            <a:r>
              <a:rPr lang="en-US" sz="1800">
                <a:solidFill>
                  <a:srgbClr val="002060"/>
                </a:solidFill>
              </a:rPr>
              <a:t>On Windows, route print or netstat  -r to display the PC routing table</a:t>
            </a:r>
          </a:p>
          <a:p>
            <a:pPr marL="342900" indent="-342900" algn="just">
              <a:buFont typeface="Courier New" panose="02070309020205020404" pitchFamily="49" charset="0"/>
              <a:buChar char="o"/>
            </a:pPr>
            <a:r>
              <a:rPr lang="en-US" sz="1800">
                <a:solidFill>
                  <a:srgbClr val="002060"/>
                </a:solidFill>
              </a:rPr>
              <a:t>Three sections displayed by these two commands:</a:t>
            </a:r>
          </a:p>
          <a:p>
            <a:pPr marL="800100" lvl="2" indent="-342900" algn="just" defTabSz="457105">
              <a:lnSpc>
                <a:spcPct val="100000"/>
              </a:lnSpc>
              <a:spcBef>
                <a:spcPct val="20000"/>
              </a:spcBef>
              <a:buFont typeface="Wingdings" panose="05000000000000000000" pitchFamily="2" charset="2"/>
              <a:buChar char="Ø"/>
            </a:pPr>
            <a:r>
              <a:rPr lang="en-US" sz="1600">
                <a:solidFill>
                  <a:srgbClr val="002060"/>
                </a:solidFill>
              </a:rPr>
              <a:t>Interface List – all potential interfaces and MAC addressing</a:t>
            </a:r>
          </a:p>
          <a:p>
            <a:pPr marL="800100" lvl="2" indent="-342900" algn="just" defTabSz="457105">
              <a:lnSpc>
                <a:spcPct val="100000"/>
              </a:lnSpc>
              <a:spcBef>
                <a:spcPct val="20000"/>
              </a:spcBef>
              <a:buFont typeface="Wingdings" panose="05000000000000000000" pitchFamily="2" charset="2"/>
              <a:buChar char="Ø"/>
            </a:pPr>
            <a:r>
              <a:rPr lang="en-US" sz="1600">
                <a:solidFill>
                  <a:srgbClr val="002060"/>
                </a:solidFill>
              </a:rPr>
              <a:t>IPv4 Routing Table</a:t>
            </a:r>
          </a:p>
          <a:p>
            <a:pPr marL="800100" lvl="2" indent="-342900" algn="just" defTabSz="457105">
              <a:lnSpc>
                <a:spcPct val="100000"/>
              </a:lnSpc>
              <a:spcBef>
                <a:spcPct val="20000"/>
              </a:spcBef>
              <a:buFont typeface="Wingdings" panose="05000000000000000000" pitchFamily="2" charset="2"/>
              <a:buChar char="Ø"/>
            </a:pPr>
            <a:r>
              <a:rPr lang="en-US" sz="1600">
                <a:solidFill>
                  <a:srgbClr val="002060"/>
                </a:solidFill>
              </a:rPr>
              <a:t>IPv6 Routing Table</a:t>
            </a:r>
          </a:p>
          <a:p>
            <a:pPr marL="342900" indent="-342900" algn="just">
              <a:buFont typeface="Courier New" panose="02070309020205020404" pitchFamily="49" charset="0"/>
              <a:buChar char="o"/>
            </a:pPr>
            <a:endParaRPr lang="en-US" sz="1800">
              <a:solidFill>
                <a:srgbClr val="002060"/>
              </a:solidFill>
            </a:endParaRPr>
          </a:p>
          <a:p>
            <a:pPr marL="342900" lvl="2" indent="-342900" algn="just" defTabSz="457105">
              <a:lnSpc>
                <a:spcPct val="100000"/>
              </a:lnSpc>
              <a:spcBef>
                <a:spcPct val="20000"/>
              </a:spcBef>
              <a:buFont typeface="Courier New" panose="02070309020205020404" pitchFamily="49" charset="0"/>
              <a:buChar char="o"/>
            </a:pPr>
            <a:endParaRPr lang="en-US" sz="1800">
              <a:solidFill>
                <a:srgbClr val="002060"/>
              </a:solidFill>
              <a:cs typeface="CiscoSans ExtraLight"/>
            </a:endParaRPr>
          </a:p>
        </p:txBody>
      </p:sp>
      <p:pic>
        <p:nvPicPr>
          <p:cNvPr id="7" name="Picture 2">
            <a:extLst>
              <a:ext uri="{FF2B5EF4-FFF2-40B4-BE49-F238E27FC236}">
                <a16:creationId xmlns:a16="http://schemas.microsoft.com/office/drawing/2014/main" id="{A61B3429-D7E8-4072-9F67-9C48007C0A4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36" t="3198" b="1990"/>
          <a:stretch/>
        </p:blipFill>
        <p:spPr bwMode="auto">
          <a:xfrm>
            <a:off x="7423355" y="2081924"/>
            <a:ext cx="4673541" cy="2113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2" name="Group 1">
            <a:extLst>
              <a:ext uri="{FF2B5EF4-FFF2-40B4-BE49-F238E27FC236}">
                <a16:creationId xmlns:a16="http://schemas.microsoft.com/office/drawing/2014/main" id="{2777BA23-60AC-4FA8-9ED6-E613CC4A3D15}"/>
              </a:ext>
            </a:extLst>
          </p:cNvPr>
          <p:cNvGrpSpPr/>
          <p:nvPr/>
        </p:nvGrpSpPr>
        <p:grpSpPr>
          <a:xfrm>
            <a:off x="2609988" y="3323438"/>
            <a:ext cx="6972023" cy="2300749"/>
            <a:chOff x="3676312" y="3328355"/>
            <a:chExt cx="6972023" cy="2300749"/>
          </a:xfrm>
        </p:grpSpPr>
        <p:pic>
          <p:nvPicPr>
            <p:cNvPr id="8" name="Picture 2">
              <a:extLst>
                <a:ext uri="{FF2B5EF4-FFF2-40B4-BE49-F238E27FC236}">
                  <a16:creationId xmlns:a16="http://schemas.microsoft.com/office/drawing/2014/main" id="{6FCF145D-6078-442B-837C-824289852B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54" t="34751" r="14483" b="3709"/>
            <a:stretch/>
          </p:blipFill>
          <p:spPr bwMode="auto">
            <a:xfrm>
              <a:off x="3676312" y="3328355"/>
              <a:ext cx="4562168" cy="2300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a:extLst>
                <a:ext uri="{FF2B5EF4-FFF2-40B4-BE49-F238E27FC236}">
                  <a16:creationId xmlns:a16="http://schemas.microsoft.com/office/drawing/2014/main" id="{487308DE-D9D7-4671-9EEE-2D312A9085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335" r="58299" b="67879"/>
            <a:stretch/>
          </p:blipFill>
          <p:spPr bwMode="auto">
            <a:xfrm>
              <a:off x="8360664" y="5412795"/>
              <a:ext cx="2287671" cy="216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830242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Static or Dynamic?</a:t>
            </a:r>
          </a:p>
        </p:txBody>
      </p:sp>
      <p:graphicFrame>
        <p:nvGraphicFramePr>
          <p:cNvPr id="7" name="Table 6">
            <a:extLst>
              <a:ext uri="{FF2B5EF4-FFF2-40B4-BE49-F238E27FC236}">
                <a16:creationId xmlns:a16="http://schemas.microsoft.com/office/drawing/2014/main" id="{86C132EA-698E-42E7-B17A-D73CB0D1123E}"/>
              </a:ext>
            </a:extLst>
          </p:cNvPr>
          <p:cNvGraphicFramePr>
            <a:graphicFrameLocks noGrp="1"/>
          </p:cNvGraphicFramePr>
          <p:nvPr/>
        </p:nvGraphicFramePr>
        <p:xfrm>
          <a:off x="632062" y="788247"/>
          <a:ext cx="10350569" cy="4798606"/>
        </p:xfrm>
        <a:graphic>
          <a:graphicData uri="http://schemas.openxmlformats.org/drawingml/2006/table">
            <a:tbl>
              <a:tblPr firstRow="1" bandRow="1">
                <a:tableStyleId>{073A0DAA-6AF3-43AB-8588-CEC1D06C72B9}</a:tableStyleId>
              </a:tblPr>
              <a:tblGrid>
                <a:gridCol w="2504429">
                  <a:extLst>
                    <a:ext uri="{9D8B030D-6E8A-4147-A177-3AD203B41FA5}">
                      <a16:colId xmlns:a16="http://schemas.microsoft.com/office/drawing/2014/main" val="2853051979"/>
                    </a:ext>
                  </a:extLst>
                </a:gridCol>
                <a:gridCol w="4355690">
                  <a:extLst>
                    <a:ext uri="{9D8B030D-6E8A-4147-A177-3AD203B41FA5}">
                      <a16:colId xmlns:a16="http://schemas.microsoft.com/office/drawing/2014/main" val="4208238044"/>
                    </a:ext>
                  </a:extLst>
                </a:gridCol>
                <a:gridCol w="3490450">
                  <a:extLst>
                    <a:ext uri="{9D8B030D-6E8A-4147-A177-3AD203B41FA5}">
                      <a16:colId xmlns:a16="http://schemas.microsoft.com/office/drawing/2014/main" val="3643888410"/>
                    </a:ext>
                  </a:extLst>
                </a:gridCol>
              </a:tblGrid>
              <a:tr h="494453">
                <a:tc>
                  <a:txBody>
                    <a:bodyPr/>
                    <a:lstStyle/>
                    <a:p>
                      <a:pPr algn="l" fontAlgn="ctr"/>
                      <a:r>
                        <a:rPr lang="en-US" sz="1800" dirty="0">
                          <a:effectLst/>
                        </a:rPr>
                        <a:t>Feature</a:t>
                      </a:r>
                    </a:p>
                  </a:txBody>
                  <a:tcPr marL="63500" marR="63500" marT="63500" marB="63500" anchor="ctr"/>
                </a:tc>
                <a:tc>
                  <a:txBody>
                    <a:bodyPr/>
                    <a:lstStyle/>
                    <a:p>
                      <a:pPr algn="l" fontAlgn="ctr"/>
                      <a:r>
                        <a:rPr lang="en-US" sz="1800">
                          <a:effectLst/>
                        </a:rPr>
                        <a:t>Dynamic Routing</a:t>
                      </a:r>
                    </a:p>
                  </a:txBody>
                  <a:tcPr marL="63500" marR="63500" marT="63500" marB="63500" anchor="ctr"/>
                </a:tc>
                <a:tc>
                  <a:txBody>
                    <a:bodyPr/>
                    <a:lstStyle/>
                    <a:p>
                      <a:pPr algn="l" fontAlgn="ctr"/>
                      <a:r>
                        <a:rPr lang="en-US" sz="1800">
                          <a:effectLst/>
                        </a:rPr>
                        <a:t>Static Routing</a:t>
                      </a:r>
                    </a:p>
                  </a:txBody>
                  <a:tcPr marL="63500" marR="63500" marT="63500" marB="63500" anchor="ctr"/>
                </a:tc>
                <a:extLst>
                  <a:ext uri="{0D108BD9-81ED-4DB2-BD59-A6C34878D82A}">
                    <a16:rowId xmlns:a16="http://schemas.microsoft.com/office/drawing/2014/main" val="2687243114"/>
                  </a:ext>
                </a:extLst>
              </a:tr>
              <a:tr h="664087">
                <a:tc>
                  <a:txBody>
                    <a:bodyPr/>
                    <a:lstStyle/>
                    <a:p>
                      <a:pPr fontAlgn="ctr"/>
                      <a:r>
                        <a:rPr lang="en-US" sz="1800" b="0" dirty="0">
                          <a:solidFill>
                            <a:schemeClr val="accent2"/>
                          </a:solidFill>
                          <a:effectLst/>
                        </a:rPr>
                        <a:t>Configuration complexity</a:t>
                      </a:r>
                    </a:p>
                  </a:txBody>
                  <a:tcPr marL="63500" marR="63500" marT="63500" marB="63500" anchor="ctr"/>
                </a:tc>
                <a:tc>
                  <a:txBody>
                    <a:bodyPr/>
                    <a:lstStyle/>
                    <a:p>
                      <a:pPr fontAlgn="ctr"/>
                      <a:r>
                        <a:rPr lang="en-US" sz="1800" b="0">
                          <a:effectLst/>
                        </a:rPr>
                        <a:t>Independent of network size</a:t>
                      </a:r>
                    </a:p>
                  </a:txBody>
                  <a:tcPr marL="63500" marR="63500" marT="63500" marB="63500" anchor="ctr"/>
                </a:tc>
                <a:tc>
                  <a:txBody>
                    <a:bodyPr/>
                    <a:lstStyle/>
                    <a:p>
                      <a:pPr fontAlgn="ctr"/>
                      <a:r>
                        <a:rPr lang="en-US" sz="1800" b="0">
                          <a:effectLst/>
                        </a:rPr>
                        <a:t>Increases with network size</a:t>
                      </a:r>
                    </a:p>
                  </a:txBody>
                  <a:tcPr marL="63500" marR="63500" marT="63500" marB="63500" anchor="ctr"/>
                </a:tc>
                <a:extLst>
                  <a:ext uri="{0D108BD9-81ED-4DB2-BD59-A6C34878D82A}">
                    <a16:rowId xmlns:a16="http://schemas.microsoft.com/office/drawing/2014/main" val="2775754087"/>
                  </a:ext>
                </a:extLst>
              </a:tr>
              <a:tr h="757084">
                <a:tc>
                  <a:txBody>
                    <a:bodyPr/>
                    <a:lstStyle/>
                    <a:p>
                      <a:pPr fontAlgn="ctr"/>
                      <a:r>
                        <a:rPr lang="en-US" sz="1800" b="0" dirty="0">
                          <a:solidFill>
                            <a:schemeClr val="accent2"/>
                          </a:solidFill>
                          <a:effectLst/>
                        </a:rPr>
                        <a:t>Topology changes</a:t>
                      </a:r>
                    </a:p>
                  </a:txBody>
                  <a:tcPr marL="63500" marR="63500" marT="63500" marB="63500" anchor="ctr"/>
                </a:tc>
                <a:tc>
                  <a:txBody>
                    <a:bodyPr/>
                    <a:lstStyle/>
                    <a:p>
                      <a:pPr fontAlgn="ctr"/>
                      <a:r>
                        <a:rPr lang="en-US" sz="1800" b="0">
                          <a:effectLst/>
                        </a:rPr>
                        <a:t>Automatically adapts to topology changes</a:t>
                      </a:r>
                    </a:p>
                  </a:txBody>
                  <a:tcPr marL="63500" marR="63500" marT="63500" marB="63500" anchor="ctr"/>
                </a:tc>
                <a:tc>
                  <a:txBody>
                    <a:bodyPr/>
                    <a:lstStyle/>
                    <a:p>
                      <a:pPr fontAlgn="ctr"/>
                      <a:r>
                        <a:rPr lang="en-US" sz="1800" b="0">
                          <a:effectLst/>
                        </a:rPr>
                        <a:t>Administrator intervention required</a:t>
                      </a:r>
                    </a:p>
                  </a:txBody>
                  <a:tcPr marL="63500" marR="63500" marT="63500" marB="63500" anchor="ctr"/>
                </a:tc>
                <a:extLst>
                  <a:ext uri="{0D108BD9-81ED-4DB2-BD59-A6C34878D82A}">
                    <a16:rowId xmlns:a16="http://schemas.microsoft.com/office/drawing/2014/main" val="982232348"/>
                  </a:ext>
                </a:extLst>
              </a:tr>
              <a:tr h="858520">
                <a:tc>
                  <a:txBody>
                    <a:bodyPr/>
                    <a:lstStyle/>
                    <a:p>
                      <a:pPr fontAlgn="ctr"/>
                      <a:r>
                        <a:rPr lang="en-US" sz="1800" b="0" dirty="0">
                          <a:solidFill>
                            <a:schemeClr val="accent2"/>
                          </a:solidFill>
                          <a:effectLst/>
                        </a:rPr>
                        <a:t>Scalability</a:t>
                      </a:r>
                    </a:p>
                  </a:txBody>
                  <a:tcPr marL="63500" marR="63500" marT="63500" marB="63500" anchor="ctr"/>
                </a:tc>
                <a:tc>
                  <a:txBody>
                    <a:bodyPr/>
                    <a:lstStyle/>
                    <a:p>
                      <a:pPr fontAlgn="ctr"/>
                      <a:r>
                        <a:rPr lang="en-US" sz="1800" b="0" dirty="0">
                          <a:effectLst/>
                        </a:rPr>
                        <a:t>Suitable for simple to complex network topologies</a:t>
                      </a:r>
                    </a:p>
                  </a:txBody>
                  <a:tcPr marL="63500" marR="63500" marT="63500" marB="63500" anchor="ctr"/>
                </a:tc>
                <a:tc>
                  <a:txBody>
                    <a:bodyPr/>
                    <a:lstStyle/>
                    <a:p>
                      <a:pPr fontAlgn="ctr"/>
                      <a:r>
                        <a:rPr lang="en-US" sz="1800" b="0">
                          <a:effectLst/>
                        </a:rPr>
                        <a:t>Suitable for simple topologies</a:t>
                      </a:r>
                    </a:p>
                  </a:txBody>
                  <a:tcPr marL="63500" marR="63500" marT="63500" marB="63500" anchor="ctr"/>
                </a:tc>
                <a:extLst>
                  <a:ext uri="{0D108BD9-81ED-4DB2-BD59-A6C34878D82A}">
                    <a16:rowId xmlns:a16="http://schemas.microsoft.com/office/drawing/2014/main" val="1746941744"/>
                  </a:ext>
                </a:extLst>
              </a:tr>
              <a:tr h="390177">
                <a:tc>
                  <a:txBody>
                    <a:bodyPr/>
                    <a:lstStyle/>
                    <a:p>
                      <a:pPr fontAlgn="ctr"/>
                      <a:r>
                        <a:rPr lang="en-US" sz="1800" b="0" dirty="0">
                          <a:solidFill>
                            <a:schemeClr val="accent2"/>
                          </a:solidFill>
                          <a:effectLst/>
                        </a:rPr>
                        <a:t>Security</a:t>
                      </a:r>
                    </a:p>
                  </a:txBody>
                  <a:tcPr marL="63500" marR="63500" marT="63500" marB="63500" anchor="ctr"/>
                </a:tc>
                <a:tc>
                  <a:txBody>
                    <a:bodyPr/>
                    <a:lstStyle/>
                    <a:p>
                      <a:pPr fontAlgn="ctr"/>
                      <a:r>
                        <a:rPr lang="en-US" sz="1800" b="0">
                          <a:effectLst/>
                        </a:rPr>
                        <a:t>Security must be configured</a:t>
                      </a:r>
                    </a:p>
                  </a:txBody>
                  <a:tcPr marL="63500" marR="63500" marT="63500" marB="63500" anchor="ctr"/>
                </a:tc>
                <a:tc>
                  <a:txBody>
                    <a:bodyPr/>
                    <a:lstStyle/>
                    <a:p>
                      <a:pPr fontAlgn="ctr"/>
                      <a:r>
                        <a:rPr lang="en-US" sz="1800" b="0">
                          <a:effectLst/>
                        </a:rPr>
                        <a:t>Security is inherent</a:t>
                      </a:r>
                    </a:p>
                  </a:txBody>
                  <a:tcPr marL="63500" marR="63500" marT="63500" marB="63500" anchor="ctr"/>
                </a:tc>
                <a:extLst>
                  <a:ext uri="{0D108BD9-81ED-4DB2-BD59-A6C34878D82A}">
                    <a16:rowId xmlns:a16="http://schemas.microsoft.com/office/drawing/2014/main" val="1687909195"/>
                  </a:ext>
                </a:extLst>
              </a:tr>
              <a:tr h="764622">
                <a:tc>
                  <a:txBody>
                    <a:bodyPr/>
                    <a:lstStyle/>
                    <a:p>
                      <a:pPr fontAlgn="ctr"/>
                      <a:r>
                        <a:rPr lang="en-US" sz="1800" b="0" dirty="0">
                          <a:solidFill>
                            <a:schemeClr val="accent2"/>
                          </a:solidFill>
                          <a:effectLst/>
                        </a:rPr>
                        <a:t>Resource Usage</a:t>
                      </a:r>
                    </a:p>
                  </a:txBody>
                  <a:tcPr marL="63500" marR="63500" marT="63500" marB="63500" anchor="ctr"/>
                </a:tc>
                <a:tc>
                  <a:txBody>
                    <a:bodyPr/>
                    <a:lstStyle/>
                    <a:p>
                      <a:pPr fontAlgn="ctr"/>
                      <a:r>
                        <a:rPr lang="en-US" sz="1800" b="0">
                          <a:effectLst/>
                        </a:rPr>
                        <a:t>Uses CPU, memory, and link bandwidth</a:t>
                      </a:r>
                    </a:p>
                  </a:txBody>
                  <a:tcPr marL="63500" marR="63500" marT="63500" marB="63500" anchor="ctr"/>
                </a:tc>
                <a:tc>
                  <a:txBody>
                    <a:bodyPr/>
                    <a:lstStyle/>
                    <a:p>
                      <a:pPr fontAlgn="ctr"/>
                      <a:r>
                        <a:rPr lang="en-US" sz="1800" b="0">
                          <a:effectLst/>
                        </a:rPr>
                        <a:t>No additional resources needed</a:t>
                      </a:r>
                    </a:p>
                  </a:txBody>
                  <a:tcPr marL="63500" marR="63500" marT="63500" marB="63500" anchor="ctr"/>
                </a:tc>
                <a:extLst>
                  <a:ext uri="{0D108BD9-81ED-4DB2-BD59-A6C34878D82A}">
                    <a16:rowId xmlns:a16="http://schemas.microsoft.com/office/drawing/2014/main" val="452984166"/>
                  </a:ext>
                </a:extLst>
              </a:tr>
              <a:tr h="858520">
                <a:tc>
                  <a:txBody>
                    <a:bodyPr/>
                    <a:lstStyle/>
                    <a:p>
                      <a:pPr fontAlgn="ctr"/>
                      <a:r>
                        <a:rPr lang="en-US" sz="1800" b="0" dirty="0">
                          <a:solidFill>
                            <a:schemeClr val="accent2"/>
                          </a:solidFill>
                          <a:effectLst/>
                        </a:rPr>
                        <a:t>Path Predictability</a:t>
                      </a:r>
                    </a:p>
                  </a:txBody>
                  <a:tcPr marL="63500" marR="63500" marT="63500" marB="63500" anchor="ctr"/>
                </a:tc>
                <a:tc>
                  <a:txBody>
                    <a:bodyPr/>
                    <a:lstStyle/>
                    <a:p>
                      <a:pPr fontAlgn="ctr"/>
                      <a:r>
                        <a:rPr lang="en-US" sz="1800" b="0">
                          <a:effectLst/>
                        </a:rPr>
                        <a:t>Route depends on topology and routing protocol used</a:t>
                      </a:r>
                    </a:p>
                  </a:txBody>
                  <a:tcPr marL="63500" marR="63500" marT="63500" marB="63500" anchor="ctr"/>
                </a:tc>
                <a:tc>
                  <a:txBody>
                    <a:bodyPr/>
                    <a:lstStyle/>
                    <a:p>
                      <a:pPr fontAlgn="ctr"/>
                      <a:r>
                        <a:rPr lang="en-US" sz="1800" b="0" dirty="0">
                          <a:effectLst/>
                        </a:rPr>
                        <a:t>Explicitly defined by the administrator</a:t>
                      </a:r>
                    </a:p>
                  </a:txBody>
                  <a:tcPr marL="63500" marR="63500" marT="63500" marB="63500" anchor="ctr"/>
                </a:tc>
                <a:extLst>
                  <a:ext uri="{0D108BD9-81ED-4DB2-BD59-A6C34878D82A}">
                    <a16:rowId xmlns:a16="http://schemas.microsoft.com/office/drawing/2014/main" val="1008491071"/>
                  </a:ext>
                </a:extLst>
              </a:tr>
            </a:tbl>
          </a:graphicData>
        </a:graphic>
      </p:graphicFrame>
    </p:spTree>
    <p:extLst>
      <p:ext uri="{BB962C8B-B14F-4D97-AF65-F5344CB8AC3E}">
        <p14:creationId xmlns:p14="http://schemas.microsoft.com/office/powerpoint/2010/main" val="4033301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4601497" cy="729905"/>
          </a:xfrm>
        </p:spPr>
        <p:txBody>
          <a:bodyPr>
            <a:normAutofit/>
          </a:bodyPr>
          <a:lstStyle/>
          <a:p>
            <a:r>
              <a:rPr lang="en-US" sz="2800" dirty="0"/>
              <a:t>Dynamic Routing Evolution</a:t>
            </a:r>
          </a:p>
        </p:txBody>
      </p:sp>
      <p:sp>
        <p:nvSpPr>
          <p:cNvPr id="5" name="Content Placeholder 4">
            <a:extLst>
              <a:ext uri="{FF2B5EF4-FFF2-40B4-BE49-F238E27FC236}">
                <a16:creationId xmlns:a16="http://schemas.microsoft.com/office/drawing/2014/main" id="{45FA7BB7-7815-9444-935A-BA36762CCE3E}"/>
              </a:ext>
            </a:extLst>
          </p:cNvPr>
          <p:cNvSpPr>
            <a:spLocks noGrp="1"/>
          </p:cNvSpPr>
          <p:nvPr>
            <p:ph idx="1"/>
          </p:nvPr>
        </p:nvSpPr>
        <p:spPr>
          <a:xfrm>
            <a:off x="308419" y="729906"/>
            <a:ext cx="11040076"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have been used in networks since the late 1980s.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One of the first routing protocols was RIP.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RIPv1 was released in 1988, but some of the basic algorithms within the protocol were used on the Advanced Research Projects Agency Network (ARPANET) as early as 1969.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As networks evolved and became more complex, new routing protocols emerged. </a:t>
            </a:r>
          </a:p>
          <a:p>
            <a:pPr marL="0" indent="0" algn="l"/>
            <a:endParaRPr lang="en-US" sz="2133" dirty="0">
              <a:solidFill>
                <a:srgbClr val="000000"/>
              </a:solidFill>
            </a:endParaRPr>
          </a:p>
        </p:txBody>
      </p:sp>
      <p:pic>
        <p:nvPicPr>
          <p:cNvPr id="8" name="Picture 7">
            <a:extLst>
              <a:ext uri="{FF2B5EF4-FFF2-40B4-BE49-F238E27FC236}">
                <a16:creationId xmlns:a16="http://schemas.microsoft.com/office/drawing/2014/main" id="{223D22CF-CAB0-C149-9136-2EF107597CF8}"/>
              </a:ext>
            </a:extLst>
          </p:cNvPr>
          <p:cNvPicPr>
            <a:picLocks noChangeAspect="1"/>
          </p:cNvPicPr>
          <p:nvPr/>
        </p:nvPicPr>
        <p:blipFill>
          <a:blip r:embed="rId3"/>
          <a:stretch>
            <a:fillRect/>
          </a:stretch>
        </p:blipFill>
        <p:spPr>
          <a:xfrm>
            <a:off x="6231748" y="2878297"/>
            <a:ext cx="5651833" cy="2578649"/>
          </a:xfrm>
          <a:prstGeom prst="rect">
            <a:avLst/>
          </a:prstGeom>
        </p:spPr>
      </p:pic>
      <p:graphicFrame>
        <p:nvGraphicFramePr>
          <p:cNvPr id="6" name="Table 5">
            <a:extLst>
              <a:ext uri="{FF2B5EF4-FFF2-40B4-BE49-F238E27FC236}">
                <a16:creationId xmlns:a16="http://schemas.microsoft.com/office/drawing/2014/main" id="{3E9749A9-B3F2-4B2B-941B-9BCD7F56A0F1}"/>
              </a:ext>
            </a:extLst>
          </p:cNvPr>
          <p:cNvGraphicFramePr>
            <a:graphicFrameLocks noGrp="1"/>
          </p:cNvGraphicFramePr>
          <p:nvPr/>
        </p:nvGraphicFramePr>
        <p:xfrm>
          <a:off x="97181" y="2878297"/>
          <a:ext cx="6077477" cy="2473459"/>
        </p:xfrm>
        <a:graphic>
          <a:graphicData uri="http://schemas.openxmlformats.org/drawingml/2006/table">
            <a:tbl>
              <a:tblPr firstRow="1" bandRow="1">
                <a:tableStyleId>{073A0DAA-6AF3-43AB-8588-CEC1D06C72B9}</a:tableStyleId>
              </a:tblPr>
              <a:tblGrid>
                <a:gridCol w="650070">
                  <a:extLst>
                    <a:ext uri="{9D8B030D-6E8A-4147-A177-3AD203B41FA5}">
                      <a16:colId xmlns:a16="http://schemas.microsoft.com/office/drawing/2014/main" val="806955637"/>
                    </a:ext>
                  </a:extLst>
                </a:gridCol>
                <a:gridCol w="924233">
                  <a:extLst>
                    <a:ext uri="{9D8B030D-6E8A-4147-A177-3AD203B41FA5}">
                      <a16:colId xmlns:a16="http://schemas.microsoft.com/office/drawing/2014/main" val="340555182"/>
                    </a:ext>
                  </a:extLst>
                </a:gridCol>
                <a:gridCol w="1042219">
                  <a:extLst>
                    <a:ext uri="{9D8B030D-6E8A-4147-A177-3AD203B41FA5}">
                      <a16:colId xmlns:a16="http://schemas.microsoft.com/office/drawing/2014/main" val="939922169"/>
                    </a:ext>
                  </a:extLst>
                </a:gridCol>
                <a:gridCol w="1042219">
                  <a:extLst>
                    <a:ext uri="{9D8B030D-6E8A-4147-A177-3AD203B41FA5}">
                      <a16:colId xmlns:a16="http://schemas.microsoft.com/office/drawing/2014/main" val="2504549430"/>
                    </a:ext>
                  </a:extLst>
                </a:gridCol>
                <a:gridCol w="1042220">
                  <a:extLst>
                    <a:ext uri="{9D8B030D-6E8A-4147-A177-3AD203B41FA5}">
                      <a16:colId xmlns:a16="http://schemas.microsoft.com/office/drawing/2014/main" val="836460247"/>
                    </a:ext>
                  </a:extLst>
                </a:gridCol>
                <a:gridCol w="1376516">
                  <a:extLst>
                    <a:ext uri="{9D8B030D-6E8A-4147-A177-3AD203B41FA5}">
                      <a16:colId xmlns:a16="http://schemas.microsoft.com/office/drawing/2014/main" val="2517227646"/>
                    </a:ext>
                  </a:extLst>
                </a:gridCol>
              </a:tblGrid>
              <a:tr h="877194">
                <a:tc>
                  <a:txBody>
                    <a:bodyPr/>
                    <a:lstStyle/>
                    <a:p>
                      <a:endParaRPr lang="en-US" sz="1800" dirty="0"/>
                    </a:p>
                  </a:txBody>
                  <a:tcPr marL="121920" marR="121920" marT="60960" marB="60960"/>
                </a:tc>
                <a:tc gridSpan="4">
                  <a:txBody>
                    <a:bodyPr/>
                    <a:lstStyle/>
                    <a:p>
                      <a:r>
                        <a:rPr lang="en-US" sz="1800" dirty="0"/>
                        <a:t>Interior Gateway Protocols</a:t>
                      </a:r>
                    </a:p>
                  </a:txBody>
                  <a:tcPr marL="121920" marR="121920" marT="60960" marB="60960"/>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r>
                        <a:rPr lang="en-US" sz="1800" dirty="0"/>
                        <a:t>EGP</a:t>
                      </a:r>
                    </a:p>
                  </a:txBody>
                  <a:tcPr marL="121920" marR="121920" marT="60960" marB="60960"/>
                </a:tc>
                <a:extLst>
                  <a:ext uri="{0D108BD9-81ED-4DB2-BD59-A6C34878D82A}">
                    <a16:rowId xmlns:a16="http://schemas.microsoft.com/office/drawing/2014/main" val="216770892"/>
                  </a:ext>
                </a:extLst>
              </a:tr>
              <a:tr h="428409">
                <a:tc>
                  <a:txBody>
                    <a:bodyPr/>
                    <a:lstStyle/>
                    <a:p>
                      <a:endParaRPr lang="en-US" sz="1800" dirty="0"/>
                    </a:p>
                  </a:txBody>
                  <a:tcPr marL="121920" marR="121920" marT="60960" marB="60960"/>
                </a:tc>
                <a:tc gridSpan="2">
                  <a:txBody>
                    <a:bodyPr/>
                    <a:lstStyle/>
                    <a:p>
                      <a:r>
                        <a:rPr lang="en-US" sz="1800" dirty="0"/>
                        <a:t>Distance Vector</a:t>
                      </a:r>
                    </a:p>
                  </a:txBody>
                  <a:tcPr marL="121920" marR="121920" marT="60960" marB="60960"/>
                </a:tc>
                <a:tc hMerge="1">
                  <a:txBody>
                    <a:bodyPr/>
                    <a:lstStyle/>
                    <a:p>
                      <a:endParaRPr lang="en-US"/>
                    </a:p>
                  </a:txBody>
                  <a:tcPr/>
                </a:tc>
                <a:tc gridSpan="2">
                  <a:txBody>
                    <a:bodyPr/>
                    <a:lstStyle/>
                    <a:p>
                      <a:r>
                        <a:rPr lang="en-US" sz="1800" dirty="0"/>
                        <a:t>Link-State</a:t>
                      </a:r>
                    </a:p>
                  </a:txBody>
                  <a:tcPr marL="121920" marR="121920" marT="60960" marB="60960"/>
                </a:tc>
                <a:tc hMerge="1">
                  <a:txBody>
                    <a:bodyPr/>
                    <a:lstStyle/>
                    <a:p>
                      <a:endParaRPr lang="en-US"/>
                    </a:p>
                  </a:txBody>
                  <a:tcPr/>
                </a:tc>
                <a:tc>
                  <a:txBody>
                    <a:bodyPr/>
                    <a:lstStyle/>
                    <a:p>
                      <a:r>
                        <a:rPr lang="en-US" sz="1800" dirty="0"/>
                        <a:t>Path Vector</a:t>
                      </a:r>
                    </a:p>
                  </a:txBody>
                  <a:tcPr marL="121920" marR="121920" marT="60960" marB="60960"/>
                </a:tc>
                <a:extLst>
                  <a:ext uri="{0D108BD9-81ED-4DB2-BD59-A6C34878D82A}">
                    <a16:rowId xmlns:a16="http://schemas.microsoft.com/office/drawing/2014/main" val="1826465723"/>
                  </a:ext>
                </a:extLst>
              </a:tr>
              <a:tr h="428409">
                <a:tc>
                  <a:txBody>
                    <a:bodyPr/>
                    <a:lstStyle/>
                    <a:p>
                      <a:r>
                        <a:rPr lang="en-US" sz="1800" dirty="0"/>
                        <a:t>IPv4</a:t>
                      </a:r>
                    </a:p>
                  </a:txBody>
                  <a:tcPr marL="121920" marR="121920" marT="60960" marB="60960"/>
                </a:tc>
                <a:tc>
                  <a:txBody>
                    <a:bodyPr/>
                    <a:lstStyle/>
                    <a:p>
                      <a:r>
                        <a:rPr lang="en-US" sz="1800" dirty="0"/>
                        <a:t>RIPv2</a:t>
                      </a:r>
                    </a:p>
                  </a:txBody>
                  <a:tcPr marL="121920" marR="121920" marT="60960" marB="60960"/>
                </a:tc>
                <a:tc>
                  <a:txBody>
                    <a:bodyPr/>
                    <a:lstStyle/>
                    <a:p>
                      <a:r>
                        <a:rPr lang="en-US" sz="1800" dirty="0"/>
                        <a:t>EIGRP</a:t>
                      </a:r>
                    </a:p>
                  </a:txBody>
                  <a:tcPr marL="121920" marR="121920" marT="60960" marB="60960"/>
                </a:tc>
                <a:tc>
                  <a:txBody>
                    <a:bodyPr/>
                    <a:lstStyle/>
                    <a:p>
                      <a:r>
                        <a:rPr lang="en-US" sz="1800" dirty="0"/>
                        <a:t>OSPFv2</a:t>
                      </a:r>
                    </a:p>
                  </a:txBody>
                  <a:tcPr marL="121920" marR="121920" marT="60960" marB="60960"/>
                </a:tc>
                <a:tc>
                  <a:txBody>
                    <a:bodyPr/>
                    <a:lstStyle/>
                    <a:p>
                      <a:r>
                        <a:rPr lang="en-US" sz="1800" dirty="0"/>
                        <a:t>IS-IS</a:t>
                      </a:r>
                    </a:p>
                  </a:txBody>
                  <a:tcPr marL="121920" marR="121920" marT="60960" marB="60960"/>
                </a:tc>
                <a:tc>
                  <a:txBody>
                    <a:bodyPr/>
                    <a:lstStyle/>
                    <a:p>
                      <a:r>
                        <a:rPr lang="en-US" sz="1800" dirty="0"/>
                        <a:t>BGP-4</a:t>
                      </a:r>
                    </a:p>
                  </a:txBody>
                  <a:tcPr marL="121920" marR="121920" marT="60960" marB="60960"/>
                </a:tc>
                <a:extLst>
                  <a:ext uri="{0D108BD9-81ED-4DB2-BD59-A6C34878D82A}">
                    <a16:rowId xmlns:a16="http://schemas.microsoft.com/office/drawing/2014/main" val="310896320"/>
                  </a:ext>
                </a:extLst>
              </a:tr>
              <a:tr h="739447">
                <a:tc>
                  <a:txBody>
                    <a:bodyPr/>
                    <a:lstStyle/>
                    <a:p>
                      <a:r>
                        <a:rPr lang="en-US" sz="1800" dirty="0"/>
                        <a:t>IPv6</a:t>
                      </a:r>
                    </a:p>
                  </a:txBody>
                  <a:tcPr marL="121920" marR="121920" marT="60960" marB="60960"/>
                </a:tc>
                <a:tc>
                  <a:txBody>
                    <a:bodyPr/>
                    <a:lstStyle/>
                    <a:p>
                      <a:r>
                        <a:rPr lang="en-US" sz="1800" dirty="0" err="1"/>
                        <a:t>RIPng</a:t>
                      </a:r>
                      <a:endParaRPr lang="en-US" sz="1800" dirty="0"/>
                    </a:p>
                  </a:txBody>
                  <a:tcPr marL="121920" marR="121920" marT="60960" marB="60960"/>
                </a:tc>
                <a:tc>
                  <a:txBody>
                    <a:bodyPr/>
                    <a:lstStyle/>
                    <a:p>
                      <a:r>
                        <a:rPr lang="en-US" sz="1800" dirty="0"/>
                        <a:t>EIGRP for IPv6</a:t>
                      </a:r>
                    </a:p>
                  </a:txBody>
                  <a:tcPr marL="121920" marR="121920" marT="60960" marB="60960"/>
                </a:tc>
                <a:tc>
                  <a:txBody>
                    <a:bodyPr/>
                    <a:lstStyle/>
                    <a:p>
                      <a:r>
                        <a:rPr lang="en-US" sz="1800" dirty="0"/>
                        <a:t>OSPFv3</a:t>
                      </a:r>
                    </a:p>
                  </a:txBody>
                  <a:tcPr marL="121920" marR="121920" marT="60960" marB="60960"/>
                </a:tc>
                <a:tc>
                  <a:txBody>
                    <a:bodyPr/>
                    <a:lstStyle/>
                    <a:p>
                      <a:r>
                        <a:rPr lang="en-US" sz="1800" dirty="0"/>
                        <a:t>IS-IS for IPv6</a:t>
                      </a:r>
                    </a:p>
                  </a:txBody>
                  <a:tcPr marL="121920" marR="121920" marT="60960" marB="60960"/>
                </a:tc>
                <a:tc>
                  <a:txBody>
                    <a:bodyPr/>
                    <a:lstStyle/>
                    <a:p>
                      <a:r>
                        <a:rPr lang="en-US" sz="1800" dirty="0"/>
                        <a:t>BGP-MP</a:t>
                      </a:r>
                    </a:p>
                  </a:txBody>
                  <a:tcPr marL="121920" marR="121920" marT="60960" marB="60960"/>
                </a:tc>
                <a:extLst>
                  <a:ext uri="{0D108BD9-81ED-4DB2-BD59-A6C34878D82A}">
                    <a16:rowId xmlns:a16="http://schemas.microsoft.com/office/drawing/2014/main" val="3782529501"/>
                  </a:ext>
                </a:extLst>
              </a:tr>
            </a:tbl>
          </a:graphicData>
        </a:graphic>
      </p:graphicFrame>
    </p:spTree>
    <p:extLst>
      <p:ext uri="{BB962C8B-B14F-4D97-AF65-F5344CB8AC3E}">
        <p14:creationId xmlns:p14="http://schemas.microsoft.com/office/powerpoint/2010/main" val="577915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2910348" cy="688255"/>
          </a:xfrm>
        </p:spPr>
        <p:txBody>
          <a:bodyPr>
            <a:normAutofit/>
          </a:bodyPr>
          <a:lstStyle/>
          <a:p>
            <a:r>
              <a:rPr lang="en-US" sz="2800" dirty="0"/>
              <a:t>Static Routes</a:t>
            </a:r>
          </a:p>
        </p:txBody>
      </p:sp>
      <p:sp>
        <p:nvSpPr>
          <p:cNvPr id="5" name="Content Placeholder 4">
            <a:extLst>
              <a:ext uri="{FF2B5EF4-FFF2-40B4-BE49-F238E27FC236}">
                <a16:creationId xmlns:a16="http://schemas.microsoft.com/office/drawing/2014/main" id="{B10619B1-AF5C-CC48-BC15-9A2A5E5E83AC}"/>
              </a:ext>
            </a:extLst>
          </p:cNvPr>
          <p:cNvSpPr>
            <a:spLocks noGrp="1"/>
          </p:cNvSpPr>
          <p:nvPr>
            <p:ph idx="1"/>
          </p:nvPr>
        </p:nvSpPr>
        <p:spPr>
          <a:xfrm>
            <a:off x="347748" y="592325"/>
            <a:ext cx="11696768" cy="4919863"/>
          </a:xfrm>
        </p:spPr>
        <p:txBody>
          <a:bodyPr/>
          <a:lstStyle/>
          <a:p>
            <a:pPr marL="285750" indent="-285750" algn="just">
              <a:buFont typeface="Courier New" panose="02070309020205020404" pitchFamily="49" charset="0"/>
              <a:buChar char="o"/>
            </a:pPr>
            <a:r>
              <a:rPr lang="en-US" sz="1800" dirty="0">
                <a:solidFill>
                  <a:srgbClr val="002060"/>
                </a:solidFill>
                <a:cs typeface="+mn-cs"/>
              </a:rPr>
              <a:t>After directly connected interfaces are configured and added to the routing table, static or dynamic routing can be implemented for accessing remote networks. </a:t>
            </a:r>
          </a:p>
          <a:p>
            <a:pPr marL="285750" indent="-285750" algn="just">
              <a:buFont typeface="Courier New" panose="02070309020205020404" pitchFamily="49" charset="0"/>
              <a:buChar char="o"/>
            </a:pPr>
            <a:r>
              <a:rPr lang="en-US" sz="1800" b="1" i="1" dirty="0">
                <a:solidFill>
                  <a:srgbClr val="00B050"/>
                </a:solidFill>
                <a:cs typeface="+mn-cs"/>
              </a:rPr>
              <a:t>Static routes are manually configured</a:t>
            </a:r>
            <a:r>
              <a:rPr lang="en-US" sz="1800" dirty="0">
                <a:solidFill>
                  <a:srgbClr val="002060"/>
                </a:solidFill>
                <a:cs typeface="+mn-cs"/>
              </a:rPr>
              <a:t>. </a:t>
            </a:r>
          </a:p>
          <a:p>
            <a:pPr marL="285750" indent="-285750" algn="just">
              <a:buFont typeface="Courier New" panose="02070309020205020404" pitchFamily="49" charset="0"/>
              <a:buChar char="o"/>
            </a:pPr>
            <a:r>
              <a:rPr lang="en-US" sz="1800" dirty="0">
                <a:solidFill>
                  <a:srgbClr val="002060"/>
                </a:solidFill>
                <a:cs typeface="+mn-cs"/>
              </a:rPr>
              <a:t>They </a:t>
            </a:r>
            <a:r>
              <a:rPr lang="en-US" sz="1800" b="1" dirty="0">
                <a:solidFill>
                  <a:srgbClr val="002060"/>
                </a:solidFill>
                <a:cs typeface="+mn-cs"/>
              </a:rPr>
              <a:t>define an explicit path between two networking devices</a:t>
            </a:r>
            <a:r>
              <a:rPr lang="en-US" sz="1800" dirty="0">
                <a:solidFill>
                  <a:srgbClr val="002060"/>
                </a:solidFill>
                <a:cs typeface="+mn-cs"/>
              </a:rPr>
              <a:t>. </a:t>
            </a:r>
          </a:p>
          <a:p>
            <a:pPr marL="285750" indent="-285750" algn="just">
              <a:buFont typeface="Courier New" panose="02070309020205020404" pitchFamily="49" charset="0"/>
              <a:buChar char="o"/>
            </a:pPr>
            <a:r>
              <a:rPr lang="en-US" sz="1800" dirty="0">
                <a:solidFill>
                  <a:srgbClr val="002060"/>
                </a:solidFill>
                <a:cs typeface="+mn-cs"/>
              </a:rPr>
              <a:t>They are not automatically updated and must be manually reconfigured if the network topology changes. </a:t>
            </a:r>
          </a:p>
          <a:p>
            <a:pPr marL="0" indent="0" algn="just"/>
            <a:endParaRPr lang="en-US" sz="1800" dirty="0">
              <a:solidFill>
                <a:srgbClr val="002060"/>
              </a:solidFill>
              <a:cs typeface="+mn-cs"/>
            </a:endParaRPr>
          </a:p>
          <a:p>
            <a:pPr marL="0" indent="0" algn="just"/>
            <a:r>
              <a:rPr lang="en-US" sz="1800" dirty="0">
                <a:solidFill>
                  <a:srgbClr val="002060"/>
                </a:solidFill>
                <a:cs typeface="+mn-cs"/>
              </a:rPr>
              <a:t>Static routing has three primary uses: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It provides </a:t>
            </a:r>
            <a:r>
              <a:rPr lang="en-US" sz="1800" b="1" dirty="0">
                <a:solidFill>
                  <a:srgbClr val="00B050"/>
                </a:solidFill>
              </a:rPr>
              <a:t>ease of routing table maintenance in smaller networks </a:t>
            </a:r>
            <a:r>
              <a:rPr lang="en-US" sz="1800" dirty="0">
                <a:solidFill>
                  <a:srgbClr val="002060"/>
                </a:solidFill>
              </a:rPr>
              <a:t>that are not expected to grow significantly.</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It uses a </a:t>
            </a:r>
            <a:r>
              <a:rPr lang="en-US" sz="1800" b="1" i="1" dirty="0">
                <a:solidFill>
                  <a:srgbClr val="00B050"/>
                </a:solidFill>
              </a:rPr>
              <a:t>single default route to represent a path to any network that does not have a more specific match </a:t>
            </a:r>
            <a:r>
              <a:rPr lang="en-US" sz="1800" dirty="0">
                <a:solidFill>
                  <a:srgbClr val="002060"/>
                </a:solidFill>
              </a:rPr>
              <a:t>with another route in the routing table. </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Default routes are used to send traffic to any destination beyond the next upstream router. </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It routes to and from stub networks. </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A stub network is a network accessed by a single route, and the router has only one neighbor.</a:t>
            </a:r>
          </a:p>
        </p:txBody>
      </p:sp>
    </p:spTree>
    <p:extLst>
      <p:ext uri="{BB962C8B-B14F-4D97-AF65-F5344CB8AC3E}">
        <p14:creationId xmlns:p14="http://schemas.microsoft.com/office/powerpoint/2010/main" val="3035995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2910348" cy="688255"/>
          </a:xfrm>
        </p:spPr>
        <p:txBody>
          <a:bodyPr>
            <a:normAutofit/>
          </a:bodyPr>
          <a:lstStyle/>
          <a:p>
            <a:r>
              <a:rPr lang="en-US" sz="2800" dirty="0"/>
              <a:t>Static Routes</a:t>
            </a:r>
          </a:p>
        </p:txBody>
      </p:sp>
      <p:sp>
        <p:nvSpPr>
          <p:cNvPr id="5" name="Content Placeholder 4">
            <a:extLst>
              <a:ext uri="{FF2B5EF4-FFF2-40B4-BE49-F238E27FC236}">
                <a16:creationId xmlns:a16="http://schemas.microsoft.com/office/drawing/2014/main" id="{B10619B1-AF5C-CC48-BC15-9A2A5E5E83AC}"/>
              </a:ext>
            </a:extLst>
          </p:cNvPr>
          <p:cNvSpPr>
            <a:spLocks noGrp="1"/>
          </p:cNvSpPr>
          <p:nvPr>
            <p:ph idx="1"/>
          </p:nvPr>
        </p:nvSpPr>
        <p:spPr>
          <a:xfrm>
            <a:off x="347748" y="592325"/>
            <a:ext cx="11696768"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The topology in the figure is simplified to show only one LAN attached to each router. The figure shows IPv4 and IPv6 static routes configured on R1 to reach the 10.0.4.0/24 and 2001:db8:acad:4::/64 networks on R2. </a:t>
            </a:r>
          </a:p>
          <a:p>
            <a:pPr marL="285750" lvl="1" indent="-285750" algn="just" defTabSz="457105">
              <a:lnSpc>
                <a:spcPct val="100000"/>
              </a:lnSpc>
              <a:spcBef>
                <a:spcPct val="20000"/>
              </a:spcBef>
              <a:buFont typeface="Wingdings" panose="05000000000000000000" pitchFamily="2" charset="2"/>
              <a:buChar char="ü"/>
            </a:pPr>
            <a:endParaRPr lang="en-US" sz="1800" dirty="0">
              <a:solidFill>
                <a:srgbClr val="002060"/>
              </a:solidFill>
            </a:endParaRPr>
          </a:p>
        </p:txBody>
      </p:sp>
      <p:pic>
        <p:nvPicPr>
          <p:cNvPr id="4" name="Content Placeholder 6">
            <a:extLst>
              <a:ext uri="{FF2B5EF4-FFF2-40B4-BE49-F238E27FC236}">
                <a16:creationId xmlns:a16="http://schemas.microsoft.com/office/drawing/2014/main" id="{8AA2417B-B232-42E7-9190-81C6F55732FE}"/>
              </a:ext>
            </a:extLst>
          </p:cNvPr>
          <p:cNvPicPr>
            <a:picLocks noChangeAspect="1"/>
          </p:cNvPicPr>
          <p:nvPr/>
        </p:nvPicPr>
        <p:blipFill>
          <a:blip r:embed="rId3"/>
          <a:stretch>
            <a:fillRect/>
          </a:stretch>
        </p:blipFill>
        <p:spPr>
          <a:xfrm>
            <a:off x="2065410" y="1284360"/>
            <a:ext cx="8206144" cy="4227828"/>
          </a:xfrm>
          <a:prstGeom prst="rect">
            <a:avLst/>
          </a:prstGeom>
        </p:spPr>
      </p:pic>
    </p:spTree>
    <p:extLst>
      <p:ext uri="{BB962C8B-B14F-4D97-AF65-F5344CB8AC3E}">
        <p14:creationId xmlns:p14="http://schemas.microsoft.com/office/powerpoint/2010/main" val="1534756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B5F6B5B-7070-AF43-A44F-4B802F5F3E33}"/>
              </a:ext>
            </a:extLst>
          </p:cNvPr>
          <p:cNvPicPr>
            <a:picLocks noChangeAspect="1"/>
          </p:cNvPicPr>
          <p:nvPr/>
        </p:nvPicPr>
        <p:blipFill>
          <a:blip r:embed="rId3"/>
          <a:stretch>
            <a:fillRect/>
          </a:stretch>
        </p:blipFill>
        <p:spPr>
          <a:xfrm>
            <a:off x="6607629" y="1081548"/>
            <a:ext cx="5584371" cy="3362632"/>
          </a:xfrm>
          <a:prstGeom prst="rect">
            <a:avLst/>
          </a:prstGeom>
        </p:spPr>
      </p:pic>
      <p:sp>
        <p:nvSpPr>
          <p:cNvPr id="8" name="Rectangle 7">
            <a:extLst>
              <a:ext uri="{FF2B5EF4-FFF2-40B4-BE49-F238E27FC236}">
                <a16:creationId xmlns:a16="http://schemas.microsoft.com/office/drawing/2014/main" id="{D961FF99-4C7F-4C5D-8B9D-FCAD466168F4}"/>
              </a:ext>
            </a:extLst>
          </p:cNvPr>
          <p:cNvSpPr/>
          <p:nvPr/>
        </p:nvSpPr>
        <p:spPr>
          <a:xfrm>
            <a:off x="3834756" y="3583968"/>
            <a:ext cx="5598981" cy="2123658"/>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rPr>
              <a:t>R1# </a:t>
            </a:r>
            <a:r>
              <a:rPr lang="en-US" sz="1200" b="1" dirty="0">
                <a:solidFill>
                  <a:schemeClr val="bg1"/>
                </a:solidFill>
                <a:latin typeface="Courier New" panose="02070309020205020404" pitchFamily="49" charset="0"/>
              </a:rPr>
              <a:t>show </a:t>
            </a:r>
            <a:r>
              <a:rPr lang="en-US" sz="1200" b="1" dirty="0" err="1">
                <a:solidFill>
                  <a:schemeClr val="bg1"/>
                </a:solidFill>
                <a:latin typeface="Courier New" panose="02070309020205020404" pitchFamily="49" charset="0"/>
              </a:rPr>
              <a:t>ip</a:t>
            </a:r>
            <a:r>
              <a:rPr lang="en-US" sz="1200" b="1" dirty="0">
                <a:solidFill>
                  <a:schemeClr val="bg1"/>
                </a:solidFill>
                <a:latin typeface="Courier New" panose="02070309020205020404" pitchFamily="49" charset="0"/>
              </a:rPr>
              <a:t> route</a:t>
            </a:r>
            <a:r>
              <a:rPr lang="en-US" sz="1200" dirty="0">
                <a:solidFill>
                  <a:schemeClr val="bg1"/>
                </a:solidFill>
                <a:latin typeface="Courier New" panose="02070309020205020404" pitchFamily="49" charset="0"/>
              </a:rPr>
              <a:t> (output omitted for brevity) </a:t>
            </a:r>
          </a:p>
          <a:p>
            <a:r>
              <a:rPr lang="en-US" sz="1200" dirty="0">
                <a:solidFill>
                  <a:schemeClr val="bg1"/>
                </a:solidFill>
                <a:latin typeface="Courier New" panose="02070309020205020404" pitchFamily="49" charset="0"/>
              </a:rPr>
              <a:t>O 10.0.4.0/24 [110/50] via 10.0.3.2, 00:24:22, Serial0/1/1 </a:t>
            </a:r>
          </a:p>
          <a:p>
            <a:r>
              <a:rPr lang="en-US" sz="1200" dirty="0">
                <a:solidFill>
                  <a:schemeClr val="bg1"/>
                </a:solidFill>
                <a:latin typeface="Courier New" panose="02070309020205020404" pitchFamily="49" charset="0"/>
              </a:rPr>
              <a:t>O 10.0.5.0/24 [110/50] via 10.0.3.2, 00:24:15, Serial0/1/1 </a:t>
            </a:r>
          </a:p>
          <a:p>
            <a:r>
              <a:rPr lang="en-US" sz="1200" dirty="0">
                <a:solidFill>
                  <a:schemeClr val="bg1"/>
                </a:solidFill>
                <a:latin typeface="Courier New" panose="02070309020205020404" pitchFamily="49" charset="0"/>
              </a:rPr>
              <a:t>R1# </a:t>
            </a:r>
            <a:r>
              <a:rPr lang="en-US" sz="1200" b="1" dirty="0">
                <a:solidFill>
                  <a:schemeClr val="bg1"/>
                </a:solidFill>
                <a:latin typeface="Courier New" panose="02070309020205020404" pitchFamily="49" charset="0"/>
              </a:rPr>
              <a:t>show ipv6 route</a:t>
            </a:r>
            <a:r>
              <a:rPr lang="en-US" sz="1200" dirty="0">
                <a:solidFill>
                  <a:schemeClr val="bg1"/>
                </a:solidFill>
                <a:latin typeface="Courier New" panose="02070309020205020404" pitchFamily="49" charset="0"/>
              </a:rPr>
              <a:t> </a:t>
            </a:r>
          </a:p>
          <a:p>
            <a:r>
              <a:rPr lang="en-US" sz="1200" dirty="0">
                <a:solidFill>
                  <a:schemeClr val="bg1"/>
                </a:solidFill>
                <a:latin typeface="Courier New" panose="02070309020205020404" pitchFamily="49" charset="0"/>
              </a:rPr>
              <a:t>IPv6 Routing Table - default - 10 entries </a:t>
            </a:r>
          </a:p>
          <a:p>
            <a:r>
              <a:rPr lang="en-US" sz="1200" dirty="0">
                <a:solidFill>
                  <a:schemeClr val="bg1"/>
                </a:solidFill>
                <a:latin typeface="Courier New" panose="02070309020205020404" pitchFamily="49" charset="0"/>
              </a:rPr>
              <a:t>(Output omitted) </a:t>
            </a:r>
          </a:p>
          <a:p>
            <a:r>
              <a:rPr lang="en-US" sz="1200" dirty="0" err="1">
                <a:solidFill>
                  <a:schemeClr val="bg1"/>
                </a:solidFill>
                <a:latin typeface="Courier New" panose="02070309020205020404" pitchFamily="49" charset="0"/>
              </a:rPr>
              <a:t>NDr</a:t>
            </a:r>
            <a:r>
              <a:rPr lang="en-US" sz="1200" dirty="0">
                <a:solidFill>
                  <a:schemeClr val="bg1"/>
                </a:solidFill>
                <a:latin typeface="Courier New" panose="02070309020205020404" pitchFamily="49" charset="0"/>
              </a:rPr>
              <a:t> - Redirect, RL - RPL, </a:t>
            </a:r>
            <a:r>
              <a:rPr lang="en-US" sz="1200" dirty="0">
                <a:solidFill>
                  <a:srgbClr val="FFFF00"/>
                </a:solidFill>
                <a:latin typeface="Courier New" panose="02070309020205020404" pitchFamily="49" charset="0"/>
              </a:rPr>
              <a:t>O - OSPF Intra</a:t>
            </a:r>
            <a:r>
              <a:rPr lang="en-US" sz="1200" dirty="0">
                <a:solidFill>
                  <a:schemeClr val="bg1"/>
                </a:solidFill>
                <a:latin typeface="Courier New" panose="02070309020205020404" pitchFamily="49" charset="0"/>
              </a:rPr>
              <a:t>, OI - OSPF Inter </a:t>
            </a:r>
          </a:p>
          <a:p>
            <a:r>
              <a:rPr lang="en-US" sz="1200" dirty="0">
                <a:solidFill>
                  <a:schemeClr val="bg1"/>
                </a:solidFill>
                <a:latin typeface="Courier New" panose="02070309020205020404" pitchFamily="49" charset="0"/>
              </a:rPr>
              <a:t>O 2001:DB8:ACAD:4::/64 [110/50] </a:t>
            </a:r>
          </a:p>
          <a:p>
            <a:r>
              <a:rPr lang="en-US" sz="1200" dirty="0">
                <a:solidFill>
                  <a:schemeClr val="bg1"/>
                </a:solidFill>
                <a:latin typeface="Courier New" panose="02070309020205020404" pitchFamily="49" charset="0"/>
              </a:rPr>
              <a:t>   via FE80::2:C, Serial0/1/1 </a:t>
            </a:r>
          </a:p>
          <a:p>
            <a:r>
              <a:rPr lang="en-US" sz="1200" dirty="0">
                <a:solidFill>
                  <a:schemeClr val="bg1"/>
                </a:solidFill>
                <a:latin typeface="Courier New" panose="02070309020205020404" pitchFamily="49" charset="0"/>
              </a:rPr>
              <a:t>O 2001:DB8:ACAD:5::/64 [110/50] </a:t>
            </a:r>
          </a:p>
          <a:p>
            <a:r>
              <a:rPr lang="en-US" sz="1200" dirty="0">
                <a:solidFill>
                  <a:schemeClr val="bg1"/>
                </a:solidFill>
                <a:latin typeface="Courier New" panose="02070309020205020404" pitchFamily="49" charset="0"/>
              </a:rPr>
              <a:t>   via FE80::2:C, Serial0/1/1</a:t>
            </a:r>
            <a:endParaRPr lang="en-US" sz="1200" dirty="0">
              <a:solidFill>
                <a:schemeClr val="bg1"/>
              </a:solidFill>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
            <a:ext cx="4916129" cy="589934"/>
          </a:xfrm>
        </p:spPr>
        <p:txBody>
          <a:bodyPr>
            <a:normAutofit/>
          </a:bodyPr>
          <a:lstStyle/>
          <a:p>
            <a:r>
              <a:rPr lang="en-US" sz="2800" dirty="0"/>
              <a:t>Dynamic Routing Protocols</a:t>
            </a:r>
          </a:p>
        </p:txBody>
      </p:sp>
      <p:sp>
        <p:nvSpPr>
          <p:cNvPr id="4" name="Content Placeholder 3">
            <a:extLst>
              <a:ext uri="{FF2B5EF4-FFF2-40B4-BE49-F238E27FC236}">
                <a16:creationId xmlns:a16="http://schemas.microsoft.com/office/drawing/2014/main" id="{A9DF5D18-81FC-324C-8230-7F71BC241764}"/>
              </a:ext>
            </a:extLst>
          </p:cNvPr>
          <p:cNvSpPr>
            <a:spLocks noGrp="1"/>
          </p:cNvSpPr>
          <p:nvPr>
            <p:ph idx="1"/>
          </p:nvPr>
        </p:nvSpPr>
        <p:spPr>
          <a:xfrm>
            <a:off x="396909" y="568840"/>
            <a:ext cx="11040076"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used by routers </a:t>
            </a:r>
            <a:r>
              <a:rPr lang="en-US" sz="1800" b="1" i="1" dirty="0">
                <a:solidFill>
                  <a:srgbClr val="00B050"/>
                </a:solidFill>
              </a:rPr>
              <a:t>to automatically share information about the reachability and status of remote networks</a:t>
            </a:r>
            <a:r>
              <a:rPr lang="en-US" sz="1800" dirty="0">
                <a:solidFill>
                  <a:srgbClr val="002060"/>
                </a:solidFill>
              </a:rPr>
              <a:t>. Dynamic routing protocols </a:t>
            </a:r>
            <a:r>
              <a:rPr lang="en-US" sz="1800" b="1" dirty="0">
                <a:solidFill>
                  <a:srgbClr val="002060"/>
                </a:solidFill>
              </a:rPr>
              <a:t>perform several activities, including network discovery and maintaining routing tables</a:t>
            </a:r>
            <a:r>
              <a:rPr lang="en-US" sz="1800" dirty="0">
                <a:solidFill>
                  <a:srgbClr val="002060"/>
                </a:solidFill>
              </a:rPr>
              <a:t>.</a:t>
            </a:r>
          </a:p>
        </p:txBody>
      </p:sp>
      <p:sp>
        <p:nvSpPr>
          <p:cNvPr id="7" name="TextBox 6">
            <a:extLst>
              <a:ext uri="{FF2B5EF4-FFF2-40B4-BE49-F238E27FC236}">
                <a16:creationId xmlns:a16="http://schemas.microsoft.com/office/drawing/2014/main" id="{0D01F55B-466B-480B-B3E3-94DF80D390FA}"/>
              </a:ext>
            </a:extLst>
          </p:cNvPr>
          <p:cNvSpPr txBox="1"/>
          <p:nvPr/>
        </p:nvSpPr>
        <p:spPr>
          <a:xfrm>
            <a:off x="298587" y="1549271"/>
            <a:ext cx="3535994" cy="3847207"/>
          </a:xfrm>
          <a:prstGeom prst="rect">
            <a:avLst/>
          </a:prstGeom>
          <a:noFill/>
        </p:spPr>
        <p:txBody>
          <a:bodyPr wrap="square">
            <a:spAutoFit/>
          </a:bodyPr>
          <a:lstStyle/>
          <a:p>
            <a:pPr marL="0" indent="0" algn="just"/>
            <a:r>
              <a:rPr lang="en-US" sz="1600" i="1" dirty="0">
                <a:solidFill>
                  <a:srgbClr val="000000"/>
                </a:solidFill>
              </a:rPr>
              <a:t>OSPF is now being used in our sample topology to dynamically learn all the networks connected to R1 and R2. </a:t>
            </a:r>
          </a:p>
          <a:p>
            <a:pPr marL="0" indent="0" algn="just"/>
            <a:endParaRPr lang="en-US" sz="1600" i="1" dirty="0">
              <a:solidFill>
                <a:srgbClr val="000000"/>
              </a:solidFill>
            </a:endParaRPr>
          </a:p>
          <a:p>
            <a:pPr marL="0" indent="0" algn="just"/>
            <a:r>
              <a:rPr lang="en-US" sz="1600" i="1" dirty="0">
                <a:solidFill>
                  <a:srgbClr val="000000"/>
                </a:solidFill>
              </a:rPr>
              <a:t>The routing table entries use the status code of </a:t>
            </a:r>
            <a:r>
              <a:rPr lang="en-US" sz="1600" b="1" i="1" dirty="0">
                <a:solidFill>
                  <a:srgbClr val="000000"/>
                </a:solidFill>
              </a:rPr>
              <a:t>O</a:t>
            </a:r>
            <a:r>
              <a:rPr lang="en-US" sz="1600" i="1" dirty="0">
                <a:solidFill>
                  <a:srgbClr val="000000"/>
                </a:solidFill>
              </a:rPr>
              <a:t> to indicate the route was learned by the OSPF routing protocol. </a:t>
            </a:r>
          </a:p>
          <a:p>
            <a:pPr marL="0" indent="0" algn="just"/>
            <a:endParaRPr lang="en-US" sz="1600" i="1" dirty="0">
              <a:solidFill>
                <a:srgbClr val="000000"/>
              </a:solidFill>
            </a:endParaRPr>
          </a:p>
          <a:p>
            <a:pPr marL="0" indent="0" algn="just"/>
            <a:r>
              <a:rPr lang="en-US" sz="1600" i="1" dirty="0">
                <a:solidFill>
                  <a:srgbClr val="000000"/>
                </a:solidFill>
              </a:rPr>
              <a:t>Both entries also include the IP address of the next-hop router, via </a:t>
            </a:r>
            <a:r>
              <a:rPr lang="en-US" sz="1600" i="1" dirty="0" err="1">
                <a:solidFill>
                  <a:srgbClr val="000000"/>
                </a:solidFill>
              </a:rPr>
              <a:t>ip</a:t>
            </a:r>
            <a:r>
              <a:rPr lang="en-US" sz="1600" i="1" dirty="0">
                <a:solidFill>
                  <a:srgbClr val="000000"/>
                </a:solidFill>
              </a:rPr>
              <a:t>-address.</a:t>
            </a:r>
          </a:p>
          <a:p>
            <a:pPr marL="0" indent="0" algn="just"/>
            <a:endParaRPr lang="en-US" sz="1400" b="1" i="1" dirty="0">
              <a:solidFill>
                <a:srgbClr val="000000"/>
              </a:solidFill>
            </a:endParaRPr>
          </a:p>
          <a:p>
            <a:pPr marL="0" indent="0" algn="just"/>
            <a:r>
              <a:rPr lang="en-US" sz="1400" b="1" i="1" dirty="0">
                <a:solidFill>
                  <a:srgbClr val="000000"/>
                </a:solidFill>
              </a:rPr>
              <a:t>Note</a:t>
            </a:r>
            <a:r>
              <a:rPr lang="en-US" sz="1400" i="1" dirty="0">
                <a:solidFill>
                  <a:srgbClr val="000000"/>
                </a:solidFill>
              </a:rPr>
              <a:t>: IPv6 routing protocols use the link-local address of the next-hop router.</a:t>
            </a:r>
          </a:p>
          <a:p>
            <a:pPr marL="0" indent="0" algn="just"/>
            <a:endParaRPr lang="en-US" sz="1400" b="1" i="1" dirty="0">
              <a:solidFill>
                <a:srgbClr val="000000"/>
              </a:solidFill>
            </a:endParaRPr>
          </a:p>
          <a:p>
            <a:pPr marL="0" indent="0" algn="just"/>
            <a:r>
              <a:rPr lang="en-US" sz="1400" b="1" i="1" dirty="0">
                <a:solidFill>
                  <a:srgbClr val="000000"/>
                </a:solidFill>
              </a:rPr>
              <a:t>Note</a:t>
            </a:r>
            <a:r>
              <a:rPr lang="en-US" sz="1400" i="1" dirty="0">
                <a:solidFill>
                  <a:srgbClr val="000000"/>
                </a:solidFill>
              </a:rPr>
              <a:t>: OSPF routing configuration for IPv4 and IPv6 is beyond the scope of this course.</a:t>
            </a:r>
          </a:p>
        </p:txBody>
      </p:sp>
    </p:spTree>
    <p:extLst>
      <p:ext uri="{BB962C8B-B14F-4D97-AF65-F5344CB8AC3E}">
        <p14:creationId xmlns:p14="http://schemas.microsoft.com/office/powerpoint/2010/main" val="154192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9271819" cy="599767"/>
          </a:xfrm>
        </p:spPr>
        <p:txBody>
          <a:bodyPr>
            <a:normAutofit/>
          </a:bodyPr>
          <a:lstStyle/>
          <a:p>
            <a:r>
              <a:rPr lang="en-US" sz="2800" dirty="0"/>
              <a:t>Administrative Distance</a:t>
            </a:r>
          </a:p>
        </p:txBody>
      </p:sp>
      <p:sp>
        <p:nvSpPr>
          <p:cNvPr id="5" name="Content Placeholder 4">
            <a:extLst>
              <a:ext uri="{FF2B5EF4-FFF2-40B4-BE49-F238E27FC236}">
                <a16:creationId xmlns:a16="http://schemas.microsoft.com/office/drawing/2014/main" id="{BA7A6C6E-A4CA-C944-9937-A9BCE9618AB4}"/>
              </a:ext>
            </a:extLst>
          </p:cNvPr>
          <p:cNvSpPr>
            <a:spLocks noGrp="1"/>
          </p:cNvSpPr>
          <p:nvPr>
            <p:ph idx="1"/>
          </p:nvPr>
        </p:nvSpPr>
        <p:spPr>
          <a:xfrm>
            <a:off x="249425" y="739809"/>
            <a:ext cx="9022394"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A route entry for a specific network address (prefix and prefix length) can only appear once in the routing table. However, it is possible that the routing table learns about the same network address from more than one routing source.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Except for very specific circumstances, only </a:t>
            </a:r>
            <a:r>
              <a:rPr lang="en-US" sz="1800" b="1" dirty="0">
                <a:solidFill>
                  <a:srgbClr val="00B050"/>
                </a:solidFill>
              </a:rPr>
              <a:t>one dynamic routing protocol should be implemented on a router</a:t>
            </a:r>
            <a:r>
              <a:rPr lang="en-US" sz="1800" dirty="0">
                <a:solidFill>
                  <a:srgbClr val="002060"/>
                </a:solidFill>
              </a:rPr>
              <a:t>.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Each routing protocol may decide on a different path to reach the destination based on the metric of that routing protocol.</a:t>
            </a:r>
          </a:p>
          <a:p>
            <a:pPr marL="285750" lvl="1" indent="-285750" algn="just" defTabSz="457105">
              <a:lnSpc>
                <a:spcPct val="100000"/>
              </a:lnSpc>
              <a:spcBef>
                <a:spcPct val="20000"/>
              </a:spcBef>
              <a:buFont typeface="Courier New" panose="02070309020205020404" pitchFamily="49" charset="0"/>
              <a:buChar char="o"/>
            </a:pPr>
            <a:endParaRPr lang="en-US" sz="1800"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This raises a few questions, such as the following:</a:t>
            </a:r>
          </a:p>
          <a:p>
            <a:pPr marL="1071563" lvl="1" indent="-354013" algn="just" defTabSz="457105">
              <a:lnSpc>
                <a:spcPct val="100000"/>
              </a:lnSpc>
              <a:spcBef>
                <a:spcPct val="20000"/>
              </a:spcBef>
              <a:buFont typeface="Wingdings" panose="05000000000000000000" pitchFamily="2" charset="2"/>
              <a:buChar char="q"/>
            </a:pPr>
            <a:r>
              <a:rPr lang="en-US" sz="1800" dirty="0">
                <a:solidFill>
                  <a:srgbClr val="002060"/>
                </a:solidFill>
              </a:rPr>
              <a:t>How does the router know which source to use?</a:t>
            </a:r>
          </a:p>
          <a:p>
            <a:pPr marL="1071563" lvl="1" indent="-354013" algn="just" defTabSz="457105">
              <a:lnSpc>
                <a:spcPct val="100000"/>
              </a:lnSpc>
              <a:spcBef>
                <a:spcPct val="20000"/>
              </a:spcBef>
              <a:buFont typeface="Wingdings" panose="05000000000000000000" pitchFamily="2" charset="2"/>
              <a:buChar char="q"/>
            </a:pPr>
            <a:r>
              <a:rPr lang="en-US" sz="1800" dirty="0">
                <a:solidFill>
                  <a:srgbClr val="002060"/>
                </a:solidFill>
              </a:rPr>
              <a:t>Which route should it install in the routing table? </a:t>
            </a:r>
          </a:p>
          <a:p>
            <a:pPr marL="285750" lvl="1" indent="-285750" algn="just" defTabSz="457105">
              <a:lnSpc>
                <a:spcPct val="100000"/>
              </a:lnSpc>
              <a:spcBef>
                <a:spcPct val="20000"/>
              </a:spcBef>
              <a:buFont typeface="Courier New" panose="02070309020205020404" pitchFamily="49" charset="0"/>
              <a:buChar char="o"/>
            </a:pPr>
            <a:endParaRPr lang="en-US" sz="1800"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Cisco IOS uses what is known as the </a:t>
            </a:r>
            <a:r>
              <a:rPr lang="en-US" sz="1800" b="1" dirty="0">
                <a:solidFill>
                  <a:srgbClr val="00B050"/>
                </a:solidFill>
              </a:rPr>
              <a:t>administrative distance (AD) </a:t>
            </a:r>
            <a:r>
              <a:rPr lang="en-US" sz="1800" dirty="0">
                <a:solidFill>
                  <a:srgbClr val="002060"/>
                </a:solidFill>
              </a:rPr>
              <a:t>to determine the route to install into the IP routing table.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The AD represents the "trustworthiness" of the route. The lower the AD, the more trustworthy the route source.</a:t>
            </a:r>
          </a:p>
        </p:txBody>
      </p:sp>
      <p:graphicFrame>
        <p:nvGraphicFramePr>
          <p:cNvPr id="4" name="Table 3">
            <a:extLst>
              <a:ext uri="{FF2B5EF4-FFF2-40B4-BE49-F238E27FC236}">
                <a16:creationId xmlns:a16="http://schemas.microsoft.com/office/drawing/2014/main" id="{E3D45E85-EA6E-43E6-A553-425B21189381}"/>
              </a:ext>
            </a:extLst>
          </p:cNvPr>
          <p:cNvGraphicFramePr>
            <a:graphicFrameLocks noGrp="1"/>
          </p:cNvGraphicFramePr>
          <p:nvPr/>
        </p:nvGraphicFramePr>
        <p:xfrm>
          <a:off x="9413082" y="1026911"/>
          <a:ext cx="2529493" cy="4268968"/>
        </p:xfrm>
        <a:graphic>
          <a:graphicData uri="http://schemas.openxmlformats.org/drawingml/2006/table">
            <a:tbl>
              <a:tblPr firstRow="1" bandRow="1">
                <a:tableStyleId>{073A0DAA-6AF3-43AB-8588-CEC1D06C72B9}</a:tableStyleId>
              </a:tblPr>
              <a:tblGrid>
                <a:gridCol w="1969055">
                  <a:extLst>
                    <a:ext uri="{9D8B030D-6E8A-4147-A177-3AD203B41FA5}">
                      <a16:colId xmlns:a16="http://schemas.microsoft.com/office/drawing/2014/main" val="3183869171"/>
                    </a:ext>
                  </a:extLst>
                </a:gridCol>
                <a:gridCol w="560438">
                  <a:extLst>
                    <a:ext uri="{9D8B030D-6E8A-4147-A177-3AD203B41FA5}">
                      <a16:colId xmlns:a16="http://schemas.microsoft.com/office/drawing/2014/main" val="2679211893"/>
                    </a:ext>
                  </a:extLst>
                </a:gridCol>
              </a:tblGrid>
              <a:tr h="388088">
                <a:tc>
                  <a:txBody>
                    <a:bodyPr/>
                    <a:lstStyle/>
                    <a:p>
                      <a:pPr algn="l" fontAlgn="ctr"/>
                      <a:r>
                        <a:rPr lang="en-US" sz="1600">
                          <a:effectLst/>
                        </a:rPr>
                        <a:t>Route Source</a:t>
                      </a:r>
                    </a:p>
                  </a:txBody>
                  <a:tcPr marL="63500" marR="63500" marT="63500" marB="63500" anchor="ctr"/>
                </a:tc>
                <a:tc>
                  <a:txBody>
                    <a:bodyPr/>
                    <a:lstStyle/>
                    <a:p>
                      <a:pPr algn="l" fontAlgn="ctr"/>
                      <a:r>
                        <a:rPr lang="en-US" sz="1600" dirty="0">
                          <a:effectLst/>
                        </a:rPr>
                        <a:t>AD</a:t>
                      </a:r>
                    </a:p>
                  </a:txBody>
                  <a:tcPr marL="63500" marR="63500" marT="63500" marB="63500" anchor="ctr"/>
                </a:tc>
                <a:extLst>
                  <a:ext uri="{0D108BD9-81ED-4DB2-BD59-A6C34878D82A}">
                    <a16:rowId xmlns:a16="http://schemas.microsoft.com/office/drawing/2014/main" val="2705007103"/>
                  </a:ext>
                </a:extLst>
              </a:tr>
              <a:tr h="388088">
                <a:tc>
                  <a:txBody>
                    <a:bodyPr/>
                    <a:lstStyle/>
                    <a:p>
                      <a:pPr fontAlgn="ctr"/>
                      <a:r>
                        <a:rPr lang="en-US" sz="1600" b="0">
                          <a:effectLst/>
                        </a:rPr>
                        <a:t>Directly connected</a:t>
                      </a:r>
                    </a:p>
                  </a:txBody>
                  <a:tcPr marL="63500" marR="63500" marT="63500" marB="63500" anchor="ctr"/>
                </a:tc>
                <a:tc>
                  <a:txBody>
                    <a:bodyPr/>
                    <a:lstStyle/>
                    <a:p>
                      <a:pPr algn="ctr" fontAlgn="ctr"/>
                      <a:r>
                        <a:rPr lang="en-US" sz="1600" b="0">
                          <a:effectLst/>
                        </a:rPr>
                        <a:t>0</a:t>
                      </a:r>
                    </a:p>
                  </a:txBody>
                  <a:tcPr marL="63500" marR="63500" marT="63500" marB="63500" anchor="ctr"/>
                </a:tc>
                <a:extLst>
                  <a:ext uri="{0D108BD9-81ED-4DB2-BD59-A6C34878D82A}">
                    <a16:rowId xmlns:a16="http://schemas.microsoft.com/office/drawing/2014/main" val="4253160660"/>
                  </a:ext>
                </a:extLst>
              </a:tr>
              <a:tr h="388088">
                <a:tc>
                  <a:txBody>
                    <a:bodyPr/>
                    <a:lstStyle/>
                    <a:p>
                      <a:pPr fontAlgn="ctr"/>
                      <a:r>
                        <a:rPr lang="en-US" sz="1600" b="0" dirty="0">
                          <a:effectLst/>
                        </a:rPr>
                        <a:t>Static route</a:t>
                      </a:r>
                    </a:p>
                  </a:txBody>
                  <a:tcPr marL="63500" marR="63500" marT="63500" marB="63500" anchor="ctr"/>
                </a:tc>
                <a:tc>
                  <a:txBody>
                    <a:bodyPr/>
                    <a:lstStyle/>
                    <a:p>
                      <a:pPr algn="ctr" fontAlgn="ctr"/>
                      <a:r>
                        <a:rPr lang="en-US" sz="1600" b="0">
                          <a:effectLst/>
                        </a:rPr>
                        <a:t>1</a:t>
                      </a:r>
                    </a:p>
                  </a:txBody>
                  <a:tcPr marL="63500" marR="63500" marT="63500" marB="63500" anchor="ctr"/>
                </a:tc>
                <a:extLst>
                  <a:ext uri="{0D108BD9-81ED-4DB2-BD59-A6C34878D82A}">
                    <a16:rowId xmlns:a16="http://schemas.microsoft.com/office/drawing/2014/main" val="813377383"/>
                  </a:ext>
                </a:extLst>
              </a:tr>
              <a:tr h="388088">
                <a:tc>
                  <a:txBody>
                    <a:bodyPr/>
                    <a:lstStyle/>
                    <a:p>
                      <a:pPr fontAlgn="ctr"/>
                      <a:r>
                        <a:rPr lang="en-US" sz="1600" b="0">
                          <a:effectLst/>
                        </a:rPr>
                        <a:t>EIGRP summary route</a:t>
                      </a:r>
                    </a:p>
                  </a:txBody>
                  <a:tcPr marL="63500" marR="63500" marT="63500" marB="63500" anchor="ctr"/>
                </a:tc>
                <a:tc>
                  <a:txBody>
                    <a:bodyPr/>
                    <a:lstStyle/>
                    <a:p>
                      <a:pPr algn="ctr" fontAlgn="ctr"/>
                      <a:r>
                        <a:rPr lang="en-US" sz="1600" b="0">
                          <a:effectLst/>
                        </a:rPr>
                        <a:t>5</a:t>
                      </a:r>
                    </a:p>
                  </a:txBody>
                  <a:tcPr marL="63500" marR="63500" marT="63500" marB="63500" anchor="ctr"/>
                </a:tc>
                <a:extLst>
                  <a:ext uri="{0D108BD9-81ED-4DB2-BD59-A6C34878D82A}">
                    <a16:rowId xmlns:a16="http://schemas.microsoft.com/office/drawing/2014/main" val="657262967"/>
                  </a:ext>
                </a:extLst>
              </a:tr>
              <a:tr h="388088">
                <a:tc>
                  <a:txBody>
                    <a:bodyPr/>
                    <a:lstStyle/>
                    <a:p>
                      <a:pPr fontAlgn="ctr"/>
                      <a:r>
                        <a:rPr lang="en-US" sz="1600" b="0">
                          <a:effectLst/>
                        </a:rPr>
                        <a:t>External BGP</a:t>
                      </a:r>
                    </a:p>
                  </a:txBody>
                  <a:tcPr marL="63500" marR="63500" marT="63500" marB="63500" anchor="ctr"/>
                </a:tc>
                <a:tc>
                  <a:txBody>
                    <a:bodyPr/>
                    <a:lstStyle/>
                    <a:p>
                      <a:pPr algn="ctr" fontAlgn="ctr"/>
                      <a:r>
                        <a:rPr lang="en-US" sz="1600" b="0">
                          <a:effectLst/>
                        </a:rPr>
                        <a:t>20</a:t>
                      </a:r>
                    </a:p>
                  </a:txBody>
                  <a:tcPr marL="63500" marR="63500" marT="63500" marB="63500" anchor="ctr"/>
                </a:tc>
                <a:extLst>
                  <a:ext uri="{0D108BD9-81ED-4DB2-BD59-A6C34878D82A}">
                    <a16:rowId xmlns:a16="http://schemas.microsoft.com/office/drawing/2014/main" val="800788556"/>
                  </a:ext>
                </a:extLst>
              </a:tr>
              <a:tr h="388088">
                <a:tc>
                  <a:txBody>
                    <a:bodyPr/>
                    <a:lstStyle/>
                    <a:p>
                      <a:pPr fontAlgn="ctr"/>
                      <a:r>
                        <a:rPr lang="en-US" sz="1600" b="0">
                          <a:effectLst/>
                        </a:rPr>
                        <a:t>Internal EIGRP</a:t>
                      </a:r>
                    </a:p>
                  </a:txBody>
                  <a:tcPr marL="63500" marR="63500" marT="63500" marB="63500" anchor="ctr"/>
                </a:tc>
                <a:tc>
                  <a:txBody>
                    <a:bodyPr/>
                    <a:lstStyle/>
                    <a:p>
                      <a:pPr algn="ctr" fontAlgn="ctr"/>
                      <a:r>
                        <a:rPr lang="en-US" sz="1600" b="0">
                          <a:effectLst/>
                        </a:rPr>
                        <a:t>90</a:t>
                      </a:r>
                    </a:p>
                  </a:txBody>
                  <a:tcPr marL="63500" marR="63500" marT="63500" marB="63500" anchor="ctr"/>
                </a:tc>
                <a:extLst>
                  <a:ext uri="{0D108BD9-81ED-4DB2-BD59-A6C34878D82A}">
                    <a16:rowId xmlns:a16="http://schemas.microsoft.com/office/drawing/2014/main" val="3922839219"/>
                  </a:ext>
                </a:extLst>
              </a:tr>
              <a:tr h="388088">
                <a:tc>
                  <a:txBody>
                    <a:bodyPr/>
                    <a:lstStyle/>
                    <a:p>
                      <a:pPr fontAlgn="ctr"/>
                      <a:r>
                        <a:rPr lang="en-US" sz="1600" b="0">
                          <a:effectLst/>
                        </a:rPr>
                        <a:t>OSPF</a:t>
                      </a:r>
                    </a:p>
                  </a:txBody>
                  <a:tcPr marL="63500" marR="63500" marT="63500" marB="63500" anchor="ctr"/>
                </a:tc>
                <a:tc>
                  <a:txBody>
                    <a:bodyPr/>
                    <a:lstStyle/>
                    <a:p>
                      <a:pPr algn="ctr" fontAlgn="ctr"/>
                      <a:r>
                        <a:rPr lang="en-US" sz="1600" b="0">
                          <a:effectLst/>
                        </a:rPr>
                        <a:t>110</a:t>
                      </a:r>
                    </a:p>
                  </a:txBody>
                  <a:tcPr marL="63500" marR="63500" marT="63500" marB="63500" anchor="ctr"/>
                </a:tc>
                <a:extLst>
                  <a:ext uri="{0D108BD9-81ED-4DB2-BD59-A6C34878D82A}">
                    <a16:rowId xmlns:a16="http://schemas.microsoft.com/office/drawing/2014/main" val="1253352517"/>
                  </a:ext>
                </a:extLst>
              </a:tr>
              <a:tr h="388088">
                <a:tc>
                  <a:txBody>
                    <a:bodyPr/>
                    <a:lstStyle/>
                    <a:p>
                      <a:pPr fontAlgn="ctr"/>
                      <a:r>
                        <a:rPr lang="en-US" sz="1600" b="0">
                          <a:effectLst/>
                        </a:rPr>
                        <a:t>IS-IS</a:t>
                      </a:r>
                    </a:p>
                  </a:txBody>
                  <a:tcPr marL="63500" marR="63500" marT="63500" marB="63500" anchor="ctr"/>
                </a:tc>
                <a:tc>
                  <a:txBody>
                    <a:bodyPr/>
                    <a:lstStyle/>
                    <a:p>
                      <a:pPr algn="ctr" fontAlgn="ctr"/>
                      <a:r>
                        <a:rPr lang="en-US" sz="1600" b="0">
                          <a:effectLst/>
                        </a:rPr>
                        <a:t>115</a:t>
                      </a:r>
                    </a:p>
                  </a:txBody>
                  <a:tcPr marL="63500" marR="63500" marT="63500" marB="63500" anchor="ctr"/>
                </a:tc>
                <a:extLst>
                  <a:ext uri="{0D108BD9-81ED-4DB2-BD59-A6C34878D82A}">
                    <a16:rowId xmlns:a16="http://schemas.microsoft.com/office/drawing/2014/main" val="337094963"/>
                  </a:ext>
                </a:extLst>
              </a:tr>
              <a:tr h="388088">
                <a:tc>
                  <a:txBody>
                    <a:bodyPr/>
                    <a:lstStyle/>
                    <a:p>
                      <a:pPr fontAlgn="ctr"/>
                      <a:r>
                        <a:rPr lang="en-US" sz="1600" b="0">
                          <a:effectLst/>
                        </a:rPr>
                        <a:t>RIP</a:t>
                      </a:r>
                    </a:p>
                  </a:txBody>
                  <a:tcPr marL="63500" marR="63500" marT="63500" marB="63500" anchor="ctr"/>
                </a:tc>
                <a:tc>
                  <a:txBody>
                    <a:bodyPr/>
                    <a:lstStyle/>
                    <a:p>
                      <a:pPr algn="ctr" fontAlgn="ctr"/>
                      <a:r>
                        <a:rPr lang="en-US" sz="1600" b="0">
                          <a:effectLst/>
                        </a:rPr>
                        <a:t>120</a:t>
                      </a:r>
                    </a:p>
                  </a:txBody>
                  <a:tcPr marL="63500" marR="63500" marT="63500" marB="63500" anchor="ctr"/>
                </a:tc>
                <a:extLst>
                  <a:ext uri="{0D108BD9-81ED-4DB2-BD59-A6C34878D82A}">
                    <a16:rowId xmlns:a16="http://schemas.microsoft.com/office/drawing/2014/main" val="1076498315"/>
                  </a:ext>
                </a:extLst>
              </a:tr>
              <a:tr h="388088">
                <a:tc>
                  <a:txBody>
                    <a:bodyPr/>
                    <a:lstStyle/>
                    <a:p>
                      <a:pPr fontAlgn="ctr"/>
                      <a:r>
                        <a:rPr lang="en-US" sz="1600" b="0">
                          <a:effectLst/>
                        </a:rPr>
                        <a:t>External EIGRP</a:t>
                      </a:r>
                    </a:p>
                  </a:txBody>
                  <a:tcPr marL="63500" marR="63500" marT="63500" marB="63500" anchor="ctr"/>
                </a:tc>
                <a:tc>
                  <a:txBody>
                    <a:bodyPr/>
                    <a:lstStyle/>
                    <a:p>
                      <a:pPr algn="ctr" fontAlgn="ctr"/>
                      <a:r>
                        <a:rPr lang="en-US" sz="1600" b="0">
                          <a:effectLst/>
                        </a:rPr>
                        <a:t>170</a:t>
                      </a:r>
                    </a:p>
                  </a:txBody>
                  <a:tcPr marL="63500" marR="63500" marT="63500" marB="63500" anchor="ctr"/>
                </a:tc>
                <a:extLst>
                  <a:ext uri="{0D108BD9-81ED-4DB2-BD59-A6C34878D82A}">
                    <a16:rowId xmlns:a16="http://schemas.microsoft.com/office/drawing/2014/main" val="1345330693"/>
                  </a:ext>
                </a:extLst>
              </a:tr>
              <a:tr h="388088">
                <a:tc>
                  <a:txBody>
                    <a:bodyPr/>
                    <a:lstStyle/>
                    <a:p>
                      <a:pPr fontAlgn="ctr"/>
                      <a:r>
                        <a:rPr lang="en-US" sz="1600" b="0">
                          <a:effectLst/>
                        </a:rPr>
                        <a:t>Internal BGP</a:t>
                      </a:r>
                    </a:p>
                  </a:txBody>
                  <a:tcPr marL="63500" marR="63500" marT="63500" marB="63500" anchor="ctr"/>
                </a:tc>
                <a:tc>
                  <a:txBody>
                    <a:bodyPr/>
                    <a:lstStyle/>
                    <a:p>
                      <a:pPr algn="ctr" fontAlgn="ctr"/>
                      <a:r>
                        <a:rPr lang="en-US" sz="1600" b="0" dirty="0">
                          <a:effectLst/>
                        </a:rPr>
                        <a:t>200</a:t>
                      </a:r>
                    </a:p>
                  </a:txBody>
                  <a:tcPr marL="63500" marR="63500" marT="63500" marB="63500" anchor="ctr"/>
                </a:tc>
                <a:extLst>
                  <a:ext uri="{0D108BD9-81ED-4DB2-BD59-A6C34878D82A}">
                    <a16:rowId xmlns:a16="http://schemas.microsoft.com/office/drawing/2014/main" val="947398185"/>
                  </a:ext>
                </a:extLst>
              </a:tr>
            </a:tbl>
          </a:graphicData>
        </a:graphic>
      </p:graphicFrame>
    </p:spTree>
    <p:extLst>
      <p:ext uri="{BB962C8B-B14F-4D97-AF65-F5344CB8AC3E}">
        <p14:creationId xmlns:p14="http://schemas.microsoft.com/office/powerpoint/2010/main" val="164191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Static or Dynamic?</a:t>
            </a:r>
          </a:p>
        </p:txBody>
      </p:sp>
      <p:sp>
        <p:nvSpPr>
          <p:cNvPr id="5" name="Content Placeholder 4">
            <a:extLst>
              <a:ext uri="{FF2B5EF4-FFF2-40B4-BE49-F238E27FC236}">
                <a16:creationId xmlns:a16="http://schemas.microsoft.com/office/drawing/2014/main" id="{FB3B7F17-3A54-F044-BF5E-127591825CE6}"/>
              </a:ext>
            </a:extLst>
          </p:cNvPr>
          <p:cNvSpPr>
            <a:spLocks noGrp="1"/>
          </p:cNvSpPr>
          <p:nvPr>
            <p:ph idx="1"/>
          </p:nvPr>
        </p:nvSpPr>
        <p:spPr>
          <a:xfrm>
            <a:off x="111773" y="759473"/>
            <a:ext cx="5659762" cy="4481121"/>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Static and dynamic routing are not mutually exclusive. Rather, most networks use a combination of dynamic routing protocols and static routes.</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Static routes are commonly used in the following scenarios:</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As a default route forwarding packets to a service provider</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For routes outside the routing domain and not learned by the dynamic routing protocol</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When the network administrator wants to explicitly define the path for a specific network</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For routing between stub networks</a:t>
            </a:r>
          </a:p>
          <a:p>
            <a:pPr marL="285750" lvl="1" indent="-285750" algn="just" defTabSz="457105">
              <a:lnSpc>
                <a:spcPct val="100000"/>
              </a:lnSpc>
              <a:spcBef>
                <a:spcPct val="20000"/>
              </a:spcBef>
              <a:buFont typeface="Courier New" panose="02070309020205020404" pitchFamily="49" charset="0"/>
              <a:buChar char="o"/>
            </a:pPr>
            <a:r>
              <a:rPr lang="en-US" sz="1800" b="1" i="1" dirty="0">
                <a:solidFill>
                  <a:srgbClr val="00B050"/>
                </a:solidFill>
              </a:rPr>
              <a:t>Static routes are useful for smaller networks with only one path to an outside network</a:t>
            </a:r>
            <a:r>
              <a:rPr lang="en-US" sz="1800" dirty="0">
                <a:solidFill>
                  <a:srgbClr val="002060"/>
                </a:solidFill>
              </a:rPr>
              <a:t>. They also provide security in a larger network for certain types of traffic, or links to other networks that need more control.</a:t>
            </a:r>
          </a:p>
          <a:p>
            <a:pPr marL="380990" indent="-380990" algn="l">
              <a:buFont typeface="Arial" panose="020B0604020202020204" pitchFamily="34" charset="0"/>
              <a:buChar char="•"/>
            </a:pPr>
            <a:endParaRPr lang="en-US" sz="2133" dirty="0">
              <a:solidFill>
                <a:srgbClr val="000000"/>
              </a:solidFill>
            </a:endParaRPr>
          </a:p>
        </p:txBody>
      </p:sp>
      <p:sp>
        <p:nvSpPr>
          <p:cNvPr id="4" name="Content Placeholder 4">
            <a:extLst>
              <a:ext uri="{FF2B5EF4-FFF2-40B4-BE49-F238E27FC236}">
                <a16:creationId xmlns:a16="http://schemas.microsoft.com/office/drawing/2014/main" id="{080E6D18-2424-4510-AA08-62D19C209BAE}"/>
              </a:ext>
            </a:extLst>
          </p:cNvPr>
          <p:cNvSpPr txBox="1">
            <a:spLocks/>
          </p:cNvSpPr>
          <p:nvPr/>
        </p:nvSpPr>
        <p:spPr>
          <a:xfrm>
            <a:off x="6096000" y="759473"/>
            <a:ext cx="5860026" cy="4481121"/>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implemented in any type of network consisting of more than just a few routers.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a:t>
            </a:r>
            <a:r>
              <a:rPr lang="en-US" sz="1800" dirty="0">
                <a:solidFill>
                  <a:srgbClr val="00B050"/>
                </a:solidFill>
              </a:rPr>
              <a:t>scalable and automatically determine better routes </a:t>
            </a:r>
            <a:r>
              <a:rPr lang="en-US" sz="1800" dirty="0">
                <a:solidFill>
                  <a:srgbClr val="002060"/>
                </a:solidFill>
              </a:rPr>
              <a:t>if there is a change in the topology.</a:t>
            </a:r>
          </a:p>
          <a:p>
            <a:pPr marL="285750" lvl="1" indent="-285750" algn="just" defTabSz="457105">
              <a:lnSpc>
                <a:spcPct val="100000"/>
              </a:lnSpc>
              <a:spcBef>
                <a:spcPct val="20000"/>
              </a:spcBef>
              <a:buFont typeface="Courier New" panose="02070309020205020404" pitchFamily="49" charset="0"/>
              <a:buChar char="o"/>
            </a:pPr>
            <a:endParaRPr lang="en-US" sz="1800"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commonly used in the following scenarios:</a:t>
            </a:r>
          </a:p>
          <a:p>
            <a:pPr marL="717550" lvl="1" indent="-265113" algn="just" defTabSz="457105">
              <a:lnSpc>
                <a:spcPct val="100000"/>
              </a:lnSpc>
              <a:spcBef>
                <a:spcPct val="20000"/>
              </a:spcBef>
              <a:buFont typeface="Wingdings" panose="05000000000000000000" pitchFamily="2" charset="2"/>
              <a:buChar char="ü"/>
            </a:pPr>
            <a:r>
              <a:rPr lang="en-US" sz="1800" dirty="0">
                <a:solidFill>
                  <a:srgbClr val="002060"/>
                </a:solidFill>
              </a:rPr>
              <a:t>In networks consisting of more than just a few routers</a:t>
            </a:r>
          </a:p>
          <a:p>
            <a:pPr marL="717550" lvl="1" indent="-265113" algn="just" defTabSz="457105">
              <a:lnSpc>
                <a:spcPct val="100000"/>
              </a:lnSpc>
              <a:spcBef>
                <a:spcPct val="20000"/>
              </a:spcBef>
              <a:buFont typeface="Wingdings" panose="05000000000000000000" pitchFamily="2" charset="2"/>
              <a:buChar char="ü"/>
            </a:pPr>
            <a:r>
              <a:rPr lang="en-US" sz="1800" dirty="0">
                <a:solidFill>
                  <a:srgbClr val="002060"/>
                </a:solidFill>
              </a:rPr>
              <a:t>When a change in the network topology requires the network to automatically determine another path</a:t>
            </a:r>
          </a:p>
          <a:p>
            <a:pPr marL="717550" lvl="1" indent="-265113" algn="just" defTabSz="457105">
              <a:lnSpc>
                <a:spcPct val="100000"/>
              </a:lnSpc>
              <a:spcBef>
                <a:spcPct val="20000"/>
              </a:spcBef>
              <a:buFont typeface="Wingdings" panose="05000000000000000000" pitchFamily="2" charset="2"/>
              <a:buChar char="ü"/>
            </a:pPr>
            <a:r>
              <a:rPr lang="en-US" sz="1800" dirty="0">
                <a:solidFill>
                  <a:srgbClr val="002060"/>
                </a:solidFill>
              </a:rPr>
              <a:t>For scalability. As the network grows, the dynamic routing protocol automatically learns about any new networks.</a:t>
            </a:r>
          </a:p>
          <a:p>
            <a:pPr marL="97444" lvl="1" indent="0">
              <a:buNone/>
            </a:pPr>
            <a:endParaRPr lang="en-US" dirty="0">
              <a:solidFill>
                <a:srgbClr val="000000"/>
              </a:solidFill>
            </a:endParaRPr>
          </a:p>
          <a:p>
            <a:pPr marL="554633" lvl="1" indent="-457189"/>
            <a:endParaRPr lang="en-US"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1730822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Verification</a:t>
            </a:r>
            <a:endParaRPr lang="en-US" sz="3200" dirty="0"/>
          </a:p>
        </p:txBody>
      </p:sp>
      <p:sp>
        <p:nvSpPr>
          <p:cNvPr id="2" name="Rectangle 1"/>
          <p:cNvSpPr/>
          <p:nvPr/>
        </p:nvSpPr>
        <p:spPr>
          <a:xfrm>
            <a:off x="5917325" y="145601"/>
            <a:ext cx="6169572" cy="5478423"/>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A host that sends messages across the internet must have an IP address to identify it to the other devices in the network.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ping utility can be used to test end-to-end connectivity between the IP address of the sending host and the IP address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It measures the time that it takes test messages to make a round trip from the source to the destination, and whether the transmission is successful.</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However, if the test message does not reach the destination, or if delays are encountered along the way, ping cannot determine where the problem is located.</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format of the ping command is ping </a:t>
            </a:r>
            <a:r>
              <a:rPr lang="en-US" dirty="0" err="1">
                <a:solidFill>
                  <a:srgbClr val="002060"/>
                </a:solidFill>
                <a:cs typeface="CiscoSans ExtraLight"/>
              </a:rPr>
              <a:t>x.x.x.x</a:t>
            </a:r>
            <a:r>
              <a:rPr lang="en-US" dirty="0">
                <a:solidFill>
                  <a:srgbClr val="002060"/>
                </a:solidFill>
                <a:cs typeface="CiscoSans ExtraLight"/>
              </a:rPr>
              <a:t>, where </a:t>
            </a:r>
            <a:r>
              <a:rPr lang="en-US" dirty="0" err="1">
                <a:solidFill>
                  <a:srgbClr val="002060"/>
                </a:solidFill>
                <a:cs typeface="CiscoSans ExtraLight"/>
              </a:rPr>
              <a:t>x.x.x.x</a:t>
            </a:r>
            <a:r>
              <a:rPr lang="en-US" dirty="0">
                <a:solidFill>
                  <a:srgbClr val="002060"/>
                </a:solidFill>
                <a:cs typeface="CiscoSans ExtraLight"/>
              </a:rPr>
              <a:t> is an IP address or domain name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For example, ping 192.168.30.1, ping www.cisco.com, etc.</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utility traces the route a message takes from its source to the destination.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individual network through which the message travels is referred to as a hop.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command displays each hop along the way and the time it takes for the message to get to that network and back.</a:t>
            </a:r>
          </a:p>
        </p:txBody>
      </p:sp>
      <p:pic>
        <p:nvPicPr>
          <p:cNvPr id="9" name="Picture 8"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4"/>
          <a:stretch>
            <a:fillRect/>
          </a:stretch>
        </p:blipFill>
        <p:spPr>
          <a:xfrm>
            <a:off x="2418651" y="2490953"/>
            <a:ext cx="3498674" cy="1675652"/>
          </a:xfrm>
          <a:prstGeom prst="rect">
            <a:avLst/>
          </a:prstGeom>
        </p:spPr>
      </p:pic>
      <p:pic>
        <p:nvPicPr>
          <p:cNvPr id="8" name="Picture 7" descr="Diagram&#10;&#10;Description automatically generated">
            <a:extLst>
              <a:ext uri="{FF2B5EF4-FFF2-40B4-BE49-F238E27FC236}">
                <a16:creationId xmlns:a16="http://schemas.microsoft.com/office/drawing/2014/main" id="{80F14370-E16A-4F57-A2C4-E38BA675B797}"/>
              </a:ext>
            </a:extLst>
          </p:cNvPr>
          <p:cNvPicPr>
            <a:picLocks noChangeAspect="1"/>
          </p:cNvPicPr>
          <p:nvPr/>
        </p:nvPicPr>
        <p:blipFill>
          <a:blip r:embed="rId5"/>
          <a:stretch>
            <a:fillRect/>
          </a:stretch>
        </p:blipFill>
        <p:spPr>
          <a:xfrm>
            <a:off x="303682" y="828971"/>
            <a:ext cx="3227794" cy="2132327"/>
          </a:xfrm>
          <a:prstGeom prst="rect">
            <a:avLst/>
          </a:prstGeom>
        </p:spPr>
      </p:pic>
      <p:pic>
        <p:nvPicPr>
          <p:cNvPr id="10" name="Picture 9"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6"/>
          <a:stretch>
            <a:fillRect/>
          </a:stretch>
        </p:blipFill>
        <p:spPr>
          <a:xfrm>
            <a:off x="191888" y="4152446"/>
            <a:ext cx="3139891" cy="1471578"/>
          </a:xfrm>
          <a:prstGeom prst="rect">
            <a:avLst/>
          </a:prstGeom>
        </p:spPr>
      </p:pic>
      <p:sp>
        <p:nvSpPr>
          <p:cNvPr id="4" name="Rectangle 3"/>
          <p:cNvSpPr/>
          <p:nvPr/>
        </p:nvSpPr>
        <p:spPr>
          <a:xfrm>
            <a:off x="1325916" y="334505"/>
            <a:ext cx="2185470" cy="348813"/>
          </a:xfrm>
          <a:prstGeom prst="rect">
            <a:avLst/>
          </a:prstGeom>
        </p:spPr>
        <p:txBody>
          <a:bodyPr wrap="none">
            <a:spAutoFit/>
          </a:bodyPr>
          <a:lstStyle/>
          <a:p>
            <a:pPr algn="just">
              <a:lnSpc>
                <a:spcPts val="2000"/>
              </a:lnSpc>
            </a:pPr>
            <a:r>
              <a:rPr lang="en-US" b="1" dirty="0">
                <a:solidFill>
                  <a:srgbClr val="002060"/>
                </a:solidFill>
                <a:cs typeface="CiscoSans ExtraLight"/>
              </a:rPr>
              <a:t>Ping and Trace Route</a:t>
            </a:r>
          </a:p>
        </p:txBody>
      </p:sp>
    </p:spTree>
    <p:custDataLst>
      <p:tags r:id="rId1"/>
    </p:custDataLst>
    <p:extLst>
      <p:ext uri="{BB962C8B-B14F-4D97-AF65-F5344CB8AC3E}">
        <p14:creationId xmlns:p14="http://schemas.microsoft.com/office/powerpoint/2010/main" val="193529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1"/>
          <p:cNvSpPr>
            <a:spLocks noGrp="1"/>
          </p:cNvSpPr>
          <p:nvPr>
            <p:ph type="body" idx="101" hasCustomPrompt="1"/>
          </p:nvPr>
        </p:nvSpPr>
        <p:spPr>
          <a:xfrm>
            <a:off x="0" y="0"/>
            <a:ext cx="12192000" cy="365760"/>
          </a:xfrm>
          <a:prstGeom prst="rect">
            <a:avLst/>
          </a:prstGeom>
          <a:noFill/>
          <a:ln/>
        </p:spPr>
        <p:txBody>
          <a:bodyPr wrap="square" rtlCol="0">
            <a:normAutofit lnSpcReduction="10000"/>
          </a:bodyPr>
          <a:lstStyle/>
          <a:p>
            <a:r>
              <a:rPr lang="en-US" dirty="0"/>
              <a:t>Verify Connectivity</a:t>
            </a:r>
          </a:p>
        </p:txBody>
      </p:sp>
      <p:sp>
        <p:nvSpPr>
          <p:cNvPr id="3" name="Object2"/>
          <p:cNvSpPr>
            <a:spLocks noGrp="1"/>
          </p:cNvSpPr>
          <p:nvPr>
            <p:ph type="body" idx="100" hasCustomPrompt="1"/>
          </p:nvPr>
        </p:nvSpPr>
        <p:spPr>
          <a:xfrm>
            <a:off x="0" y="365760"/>
            <a:ext cx="12192000" cy="1219200"/>
          </a:xfrm>
          <a:prstGeom prst="rect">
            <a:avLst/>
          </a:prstGeom>
          <a:noFill/>
          <a:ln/>
        </p:spPr>
        <p:txBody>
          <a:bodyPr wrap="square" rtlCol="0"/>
          <a:lstStyle/>
          <a:p>
            <a:r>
              <a:rPr lang="en-US" dirty="0"/>
              <a:t>The traceroute Command</a:t>
            </a:r>
          </a:p>
        </p:txBody>
      </p:sp>
      <p:sp>
        <p:nvSpPr>
          <p:cNvPr id="5" name="Object4"/>
          <p:cNvSpPr/>
          <p:nvPr/>
        </p:nvSpPr>
        <p:spPr>
          <a:xfrm>
            <a:off x="241825" y="1436648"/>
            <a:ext cx="7264820" cy="4403227"/>
          </a:xfrm>
          <a:prstGeom prst="rect">
            <a:avLst/>
          </a:prstGeom>
          <a:noFill/>
          <a:ln/>
        </p:spPr>
        <p:txBody>
          <a:bodyPr wrap="square" rtlCol="0" anchor="t"/>
          <a:lstStyle/>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utility traces the route a message takes from its source to the destination.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Each individual network through which the message travels is referred to as a hop.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command displays each hop along the way and the time it takes for the message to get to that network and back.</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If a problem occurs, the output of the traceroute utility can help determine where a message was lost or delayed. </a:t>
            </a: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The traceroute utility is called </a:t>
            </a:r>
            <a:r>
              <a:rPr lang="en-US" sz="1867" b="1" dirty="0">
                <a:solidFill>
                  <a:srgbClr val="000000"/>
                </a:solidFill>
                <a:latin typeface="Arial" pitchFamily="34" charset="0"/>
                <a:cs typeface="Arial" pitchFamily="34" charset="-120"/>
              </a:rPr>
              <a:t>tracert</a:t>
            </a:r>
            <a:r>
              <a:rPr lang="en-US" sz="1867" dirty="0">
                <a:solidFill>
                  <a:srgbClr val="000000"/>
                </a:solidFill>
                <a:latin typeface="Arial" pitchFamily="34" charset="0"/>
                <a:cs typeface="Arial" pitchFamily="34" charset="-120"/>
              </a:rPr>
              <a:t> in the Windows environment.</a:t>
            </a:r>
          </a:p>
        </p:txBody>
      </p:sp>
      <p:pic>
        <p:nvPicPr>
          <p:cNvPr id="6" name="Picture 5"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3"/>
          <a:stretch>
            <a:fillRect/>
          </a:stretch>
        </p:blipFill>
        <p:spPr>
          <a:xfrm>
            <a:off x="7723615" y="1309885"/>
            <a:ext cx="3936519" cy="1885353"/>
          </a:xfrm>
          <a:prstGeom prst="rect">
            <a:avLst/>
          </a:prstGeom>
        </p:spPr>
      </p:pic>
      <p:pic>
        <p:nvPicPr>
          <p:cNvPr id="8" name="Picture 7"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4"/>
          <a:stretch>
            <a:fillRect/>
          </a:stretch>
        </p:blipFill>
        <p:spPr>
          <a:xfrm>
            <a:off x="7860498" y="3545629"/>
            <a:ext cx="4022759" cy="1885353"/>
          </a:xfrm>
          <a:prstGeom prst="rect">
            <a:avLst/>
          </a:prstGeom>
        </p:spPr>
      </p:pic>
    </p:spTree>
    <p:extLst>
      <p:ext uri="{BB962C8B-B14F-4D97-AF65-F5344CB8AC3E}">
        <p14:creationId xmlns:p14="http://schemas.microsoft.com/office/powerpoint/2010/main" val="2849498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654151" y="309966"/>
            <a:ext cx="4535079" cy="3864989"/>
          </a:xfrm>
        </p:spPr>
        <p:txBody>
          <a:bodyPr/>
          <a:lstStyle/>
          <a:p>
            <a:pPr algn="l"/>
            <a:r>
              <a:rPr lang="en-US" b="1" i="0" dirty="0">
                <a:solidFill>
                  <a:srgbClr val="F9F9F9"/>
                </a:solidFill>
                <a:effectLst/>
                <a:latin typeface="Söhne"/>
              </a:rPr>
              <a:t>References:</a:t>
            </a:r>
            <a:endParaRPr lang="en-US" b="0" i="0" dirty="0">
              <a:solidFill>
                <a:srgbClr val="F9F9F9"/>
              </a:solidFill>
              <a:effectLst/>
              <a:latin typeface="Söhne"/>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i="1" dirty="0"/>
              <a:t>NOSS </a:t>
            </a:r>
            <a:r>
              <a:rPr lang="en-GB" i="1" dirty="0"/>
              <a:t>(ACCA5023)</a:t>
            </a:r>
            <a:br>
              <a:rPr lang="en-GB" i="1" dirty="0"/>
            </a:br>
            <a:r>
              <a:rPr lang="en-GB" dirty="0"/>
              <a:t>Applied Computing - WISA</a:t>
            </a:r>
          </a:p>
        </p:txBody>
      </p:sp>
      <p:sp>
        <p:nvSpPr>
          <p:cNvPr id="5" name="TextBox 4">
            <a:extLst>
              <a:ext uri="{FF2B5EF4-FFF2-40B4-BE49-F238E27FC236}">
                <a16:creationId xmlns:a16="http://schemas.microsoft.com/office/drawing/2014/main" id="{6215FD48-B80A-DD69-56BB-906EEB09D19D}"/>
              </a:ext>
            </a:extLst>
          </p:cNvPr>
          <p:cNvSpPr txBox="1"/>
          <p:nvPr/>
        </p:nvSpPr>
        <p:spPr>
          <a:xfrm>
            <a:off x="4695988" y="912367"/>
            <a:ext cx="7353030" cy="2585323"/>
          </a:xfrm>
          <a:prstGeom prst="rect">
            <a:avLst/>
          </a:prstGeom>
          <a:noFill/>
        </p:spPr>
        <p:txBody>
          <a:bodyPr wrap="square">
            <a:spAutoFit/>
          </a:bodyPr>
          <a:lstStyle/>
          <a:p>
            <a:pPr marL="285750" indent="-285750" algn="just">
              <a:buFont typeface="Wingdings" panose="05000000000000000000" pitchFamily="2" charset="2"/>
              <a:buChar char="§"/>
            </a:pPr>
            <a:r>
              <a:rPr lang="en-US" sz="1800" b="0" i="0" dirty="0">
                <a:solidFill>
                  <a:srgbClr val="F9F9F9"/>
                </a:solidFill>
                <a:effectLst/>
                <a:latin typeface="Söhne"/>
              </a:rPr>
              <a:t>Yang, J., Li, C., Yang, Y., &amp; Li, J. (2012). Research and Implementation of a Novel Network Operating System Based on Embedded Linux. International Journal of Computer Theory and Engineering, 4(6), 1026-1030.</a:t>
            </a:r>
          </a:p>
          <a:p>
            <a:pPr marL="285750" indent="-285750" algn="just">
              <a:buFont typeface="Wingdings" panose="05000000000000000000" pitchFamily="2" charset="2"/>
              <a:buChar char="§"/>
            </a:pPr>
            <a:r>
              <a:rPr lang="en-US" sz="1800" b="0" i="0" dirty="0">
                <a:solidFill>
                  <a:srgbClr val="F9F9F9"/>
                </a:solidFill>
                <a:effectLst/>
                <a:latin typeface="Söhne"/>
              </a:rPr>
              <a:t>Raghavendra, V., Shridhar, S. &amp; Sunitha, K.V. (2013). A study of server operating systems: a comparative analysis. International Journal of Computer Science Issues, 10(5), 63-67.</a:t>
            </a:r>
          </a:p>
          <a:p>
            <a:pPr marL="285750" indent="-285750" algn="just">
              <a:buFont typeface="Wingdings" panose="05000000000000000000" pitchFamily="2" charset="2"/>
              <a:buChar char="§"/>
            </a:pPr>
            <a:r>
              <a:rPr lang="en-US" sz="1800" b="0" i="0" dirty="0">
                <a:solidFill>
                  <a:srgbClr val="F9F9F9"/>
                </a:solidFill>
                <a:effectLst/>
                <a:latin typeface="Söhne"/>
              </a:rPr>
              <a:t>Jin, D., Liu, Y., &amp; Liu, C. (2013). A survey of hypervisor-based network virtualization. Tsinghua Science and Technology, 18(3), 235-249.</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9BED8A45-E3DC-4A1C-AFEB-1AAA2CC717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schemas.microsoft.com/office/2006/documentManagement/types"/>
    <ds:schemaRef ds:uri="http://schemas.microsoft.com/office/2006/metadata/properties"/>
    <ds:schemaRef ds:uri="http://purl.org/dc/terms/"/>
    <ds:schemaRef ds:uri="9902240c-f584-4322-946e-7b0be23bca91"/>
    <ds:schemaRef ds:uri="http://www.w3.org/XML/1998/namespace"/>
    <ds:schemaRef ds:uri="http://purl.org/dc/elements/1.1/"/>
    <ds:schemaRef ds:uri="http://purl.org/dc/dcmitype/"/>
    <ds:schemaRef ds:uri="d2ec016d-25cf-4c07-aa6b-c53e267faa6f"/>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2520</Words>
  <Application>Microsoft Office PowerPoint</Application>
  <PresentationFormat>Widescreen</PresentationFormat>
  <Paragraphs>275</Paragraphs>
  <Slides>21</Slides>
  <Notes>20</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21</vt:i4>
      </vt:variant>
    </vt:vector>
  </HeadingPairs>
  <TitlesOfParts>
    <vt:vector size="34" baseType="lpstr">
      <vt:lpstr>CiscoSans ExtraLight</vt:lpstr>
      <vt:lpstr>Söhne</vt:lpstr>
      <vt:lpstr>Arial</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PowerPoint Presentation</vt:lpstr>
      <vt:lpstr>Milestone</vt:lpstr>
      <vt:lpstr>Milestone</vt:lpstr>
      <vt:lpstr>PowerPoint Presentation</vt:lpstr>
      <vt:lpstr>Objectives</vt:lpstr>
      <vt:lpstr>Routing</vt:lpstr>
      <vt:lpstr>Routing</vt:lpstr>
      <vt:lpstr>Routing</vt:lpstr>
      <vt:lpstr>Routing</vt:lpstr>
      <vt:lpstr>Static or Dynamic?</vt:lpstr>
      <vt:lpstr>Dynamic Routing Evolution</vt:lpstr>
      <vt:lpstr>Static Routes</vt:lpstr>
      <vt:lpstr>Static Routes</vt:lpstr>
      <vt:lpstr>Dynamic Routing Protocols</vt:lpstr>
      <vt:lpstr>Administrative Distance</vt:lpstr>
      <vt:lpstr>Static or Dynamic?</vt:lpstr>
      <vt:lpstr>Verification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59</cp:revision>
  <dcterms:created xsi:type="dcterms:W3CDTF">2021-03-05T06:07:01Z</dcterms:created>
  <dcterms:modified xsi:type="dcterms:W3CDTF">2025-02-18T10:13:15Z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