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1" r:id="rId1"/>
  </p:sldMasterIdLst>
  <p:notesMasterIdLst>
    <p:notesMasterId r:id="rId23"/>
  </p:notesMasterIdLst>
  <p:sldIdLst>
    <p:sldId id="292" r:id="rId2"/>
    <p:sldId id="293" r:id="rId3"/>
    <p:sldId id="294" r:id="rId4"/>
    <p:sldId id="295" r:id="rId5"/>
    <p:sldId id="296" r:id="rId6"/>
    <p:sldId id="357" r:id="rId7"/>
    <p:sldId id="297" r:id="rId8"/>
    <p:sldId id="300" r:id="rId9"/>
    <p:sldId id="298" r:id="rId10"/>
    <p:sldId id="299" r:id="rId11"/>
    <p:sldId id="302" r:id="rId12"/>
    <p:sldId id="358" r:id="rId13"/>
    <p:sldId id="287" r:id="rId14"/>
    <p:sldId id="257" r:id="rId15"/>
    <p:sldId id="355" r:id="rId16"/>
    <p:sldId id="265" r:id="rId17"/>
    <p:sldId id="272" r:id="rId18"/>
    <p:sldId id="273" r:id="rId19"/>
    <p:sldId id="285" r:id="rId20"/>
    <p:sldId id="275" r:id="rId21"/>
    <p:sldId id="301"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8" autoAdjust="0"/>
    <p:restoredTop sz="94660"/>
  </p:normalViewPr>
  <p:slideViewPr>
    <p:cSldViewPr snapToGrid="0">
      <p:cViewPr varScale="1">
        <p:scale>
          <a:sx n="78" d="100"/>
          <a:sy n="78" d="100"/>
        </p:scale>
        <p:origin x="97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A33A2-9A4B-4EF3-92EA-EEC3E3C83E8B}" type="datetimeFigureOut">
              <a:rPr lang="en-GB" smtClean="0"/>
              <a:t>27/09/2022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4CF4D-3A45-4370-82D8-844A055F9132}" type="slidenum">
              <a:rPr lang="en-GB" smtClean="0"/>
              <a:t>‹#›</a:t>
            </a:fld>
            <a:endParaRPr lang="en-GB"/>
          </a:p>
        </p:txBody>
      </p:sp>
    </p:spTree>
    <p:extLst>
      <p:ext uri="{BB962C8B-B14F-4D97-AF65-F5344CB8AC3E}">
        <p14:creationId xmlns:p14="http://schemas.microsoft.com/office/powerpoint/2010/main" val="76068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Adapted from material in chapters 4 and 10 of Weaver, Success In</a:t>
            </a:r>
            <a:r>
              <a:rPr lang="en-GB" baseline="0" dirty="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220621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a:prstGeom prst="rect">
            <a:avLst/>
          </a:prstGeom>
        </p:spPr>
        <p:txBody>
          <a:bodyPr/>
          <a:lstStyle/>
          <a:p>
            <a:fld id="{4AAD347D-5ACD-4C99-B74B-A9C85AD731AF}" type="datetimeFigureOut">
              <a:rPr lang="en-US" smtClean="0"/>
              <a:t>9/27/2022</a:t>
            </a:fld>
            <a:endParaRPr lang="en-US" dirty="0"/>
          </a:p>
        </p:txBody>
      </p:sp>
      <p:sp>
        <p:nvSpPr>
          <p:cNvPr id="5" name="Footer Placeholder 4"/>
          <p:cNvSpPr>
            <a:spLocks noGrp="1"/>
          </p:cNvSpPr>
          <p:nvPr>
            <p:ph type="ftr" sz="quarter" idx="11"/>
          </p:nvPr>
        </p:nvSpPr>
        <p:spPr>
          <a:xfrm>
            <a:off x="1900237" y="5410202"/>
            <a:ext cx="3843665"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60898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59" y="327514"/>
            <a:ext cx="7429499" cy="58091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1039906"/>
            <a:ext cx="7429499" cy="5635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7179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98736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1004889"/>
            <a:ext cx="3658792"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1004889"/>
            <a:ext cx="3656408"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374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8" name="Footer Placeholder 7"/>
          <p:cNvSpPr>
            <a:spLocks noGrp="1"/>
          </p:cNvSpPr>
          <p:nvPr>
            <p:ph type="ftr" sz="quarter" idx="11"/>
          </p:nvPr>
        </p:nvSpPr>
        <p:spPr>
          <a:xfrm>
            <a:off x="856059" y="5883276"/>
            <a:ext cx="4679482"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561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8A87A34-81AB-432B-8DAE-1953F412C126}" type="datetimeFigureOut">
              <a:rPr lang="en-US" smtClean="0"/>
              <a:t>9/27/2022</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9289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3" name="Footer Placeholder 2"/>
          <p:cNvSpPr>
            <a:spLocks noGrp="1"/>
          </p:cNvSpPr>
          <p:nvPr>
            <p:ph type="ftr" sz="quarter" idx="11"/>
          </p:nvPr>
        </p:nvSpPr>
        <p:spPr>
          <a:xfrm>
            <a:off x="856059" y="5883276"/>
            <a:ext cx="4679482"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4987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5935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7287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814715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814606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1754230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6182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415738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9/27/2022</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lvl1pPr>
              <a:defRPr cap="all" baseline="0"/>
            </a:lvl1p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0751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9/27/2022</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58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9/27/2022</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60767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63767" y="269499"/>
            <a:ext cx="7429499" cy="643314"/>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012825"/>
            <a:ext cx="7429499" cy="57038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98912650"/>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c.org.uk/media/2337/statement-of-ethical-principles-2014.pdf"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2.xml"/><Relationship Id="rId4" Type="http://schemas.openxmlformats.org/officeDocument/2006/relationships/hyperlink" Target="https://www.theiet.org/about/governance/rules-of-conduc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mailto:nicola.whitehead@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a:t>
            </a:r>
          </a:p>
        </p:txBody>
      </p:sp>
      <p:sp>
        <p:nvSpPr>
          <p:cNvPr id="3" name="Subtitle 2"/>
          <p:cNvSpPr>
            <a:spLocks noGrp="1"/>
          </p:cNvSpPr>
          <p:nvPr>
            <p:ph type="subTitle" idx="1"/>
          </p:nvPr>
        </p:nvSpPr>
        <p:spPr/>
        <p:txBody>
          <a:bodyPr>
            <a:normAutofit/>
          </a:bodyPr>
          <a:lstStyle/>
          <a:p>
            <a:endParaRPr lang="en-GB" dirty="0"/>
          </a:p>
          <a:p>
            <a:r>
              <a:rPr lang="en-GB" dirty="0"/>
              <a:t>4: the project proposal</a:t>
            </a:r>
          </a:p>
        </p:txBody>
      </p:sp>
    </p:spTree>
    <p:extLst>
      <p:ext uri="{BB962C8B-B14F-4D97-AF65-F5344CB8AC3E}">
        <p14:creationId xmlns:p14="http://schemas.microsoft.com/office/powerpoint/2010/main" val="242503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The Project Proposal</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7974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fontAlgn="auto">
              <a:spcAft>
                <a:spcPts val="0"/>
              </a:spcAft>
              <a:defRPr/>
            </a:pPr>
            <a:r>
              <a:rPr lang="en-GB"/>
              <a:t>Purpose of Proposal</a:t>
            </a:r>
            <a:endParaRPr lang="en-US" altLang="zh-CN">
              <a:ea typeface="宋体" charset="-122"/>
            </a:endParaRPr>
          </a:p>
        </p:txBody>
      </p:sp>
      <p:sp>
        <p:nvSpPr>
          <p:cNvPr id="7171" name="Rectangle 3"/>
          <p:cNvSpPr>
            <a:spLocks noGrp="1" noChangeArrowheads="1"/>
          </p:cNvSpPr>
          <p:nvPr>
            <p:ph idx="1"/>
          </p:nvPr>
        </p:nvSpPr>
        <p:spPr/>
        <p:txBody>
          <a:bodyPr/>
          <a:lstStyle/>
          <a:p>
            <a:r>
              <a:rPr lang="en-GB" dirty="0"/>
              <a:t>Essentially, the purpose of the project proposal is to establish exactly what is to be achieved by the project and to establish a plan to do this. </a:t>
            </a:r>
          </a:p>
          <a:p>
            <a:endParaRPr lang="en-GB" dirty="0"/>
          </a:p>
          <a:p>
            <a:r>
              <a:rPr lang="en-GB" dirty="0"/>
              <a:t>It should be regarded as a sort of contract between you and your supervisor  </a:t>
            </a:r>
          </a:p>
          <a:p>
            <a:endParaRPr lang="en-GB" b="1" dirty="0"/>
          </a:p>
          <a:p>
            <a:endParaRPr lang="en-GB" b="1" dirty="0"/>
          </a:p>
        </p:txBody>
      </p:sp>
    </p:spTree>
    <p:extLst>
      <p:ext uri="{BB962C8B-B14F-4D97-AF65-F5344CB8AC3E}">
        <p14:creationId xmlns:p14="http://schemas.microsoft.com/office/powerpoint/2010/main" val="275177418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Structure</a:t>
            </a:r>
          </a:p>
        </p:txBody>
      </p:sp>
      <p:sp>
        <p:nvSpPr>
          <p:cNvPr id="3" name="Content Placeholder 2"/>
          <p:cNvSpPr>
            <a:spLocks noGrp="1"/>
          </p:cNvSpPr>
          <p:nvPr>
            <p:ph idx="1"/>
          </p:nvPr>
        </p:nvSpPr>
        <p:spPr/>
        <p:txBody>
          <a:bodyPr/>
          <a:lstStyle/>
          <a:p>
            <a:r>
              <a:rPr lang="en-GB" dirty="0"/>
              <a:t>Introduction</a:t>
            </a:r>
          </a:p>
          <a:p>
            <a:r>
              <a:rPr lang="en-GB" dirty="0"/>
              <a:t>Background to the research (literature review)</a:t>
            </a:r>
          </a:p>
          <a:p>
            <a:r>
              <a:rPr lang="en-GB" dirty="0"/>
              <a:t>Aims &amp; Objectives</a:t>
            </a:r>
          </a:p>
          <a:p>
            <a:r>
              <a:rPr lang="en-GB" dirty="0"/>
              <a:t>Project Design</a:t>
            </a:r>
          </a:p>
          <a:p>
            <a:pPr lvl="1"/>
            <a:r>
              <a:rPr lang="en-GB" dirty="0"/>
              <a:t>Process outline, data collection, data evaluation, risks &amp; limitations, ethical issues, reliability, generalisability, validity</a:t>
            </a:r>
          </a:p>
          <a:p>
            <a:r>
              <a:rPr lang="en-GB" dirty="0"/>
              <a:t>Resources &amp; Planning</a:t>
            </a:r>
          </a:p>
          <a:p>
            <a:pPr lvl="1"/>
            <a:r>
              <a:rPr lang="en-GB" dirty="0"/>
              <a:t>Hardware, software, information, human</a:t>
            </a:r>
          </a:p>
          <a:p>
            <a:pPr lvl="1"/>
            <a:r>
              <a:rPr lang="en-GB" dirty="0"/>
              <a:t>Time plan</a:t>
            </a:r>
          </a:p>
          <a:p>
            <a:r>
              <a:rPr lang="en-GB" dirty="0"/>
              <a:t>Reference List</a:t>
            </a:r>
          </a:p>
          <a:p>
            <a:r>
              <a:rPr lang="en-GB" dirty="0"/>
              <a:t>Bibliography</a:t>
            </a:r>
          </a:p>
        </p:txBody>
      </p:sp>
    </p:spTree>
    <p:extLst>
      <p:ext uri="{BB962C8B-B14F-4D97-AF65-F5344CB8AC3E}">
        <p14:creationId xmlns:p14="http://schemas.microsoft.com/office/powerpoint/2010/main" val="153182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a:t>
            </a:r>
          </a:p>
        </p:txBody>
      </p:sp>
      <p:sp>
        <p:nvSpPr>
          <p:cNvPr id="3" name="Content Placeholder 2"/>
          <p:cNvSpPr>
            <a:spLocks noGrp="1"/>
          </p:cNvSpPr>
          <p:nvPr>
            <p:ph idx="1"/>
          </p:nvPr>
        </p:nvSpPr>
        <p:spPr/>
        <p:txBody>
          <a:bodyPr>
            <a:normAutofit/>
          </a:bodyPr>
          <a:lstStyle/>
          <a:p>
            <a:pPr lvl="0"/>
            <a:r>
              <a:rPr lang="en-GB" dirty="0"/>
              <a:t>Give your research a working title.</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p>
        </p:txBody>
      </p:sp>
    </p:spTree>
    <p:extLst>
      <p:ext uri="{BB962C8B-B14F-4D97-AF65-F5344CB8AC3E}">
        <p14:creationId xmlns:p14="http://schemas.microsoft.com/office/powerpoint/2010/main" val="302310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Background</a:t>
            </a:r>
          </a:p>
        </p:txBody>
      </p:sp>
      <p:sp>
        <p:nvSpPr>
          <p:cNvPr id="3" name="Content Placeholder 2"/>
          <p:cNvSpPr>
            <a:spLocks noGrp="1"/>
          </p:cNvSpPr>
          <p:nvPr>
            <p:ph idx="1"/>
          </p:nvPr>
        </p:nvSpPr>
        <p:spPr/>
        <p:txBody>
          <a:bodyPr>
            <a:normAutofit/>
          </a:bodyPr>
          <a:lstStyle/>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endParaRPr lang="en-GB" dirty="0"/>
          </a:p>
          <a:p>
            <a:r>
              <a:rPr lang="en-GB" dirty="0"/>
              <a:t>If relevant, introduce the industry/organisation/context that is being investigated.</a:t>
            </a:r>
          </a:p>
          <a:p>
            <a:pPr lvl="0"/>
            <a:endParaRPr lang="en-GB" dirty="0"/>
          </a:p>
        </p:txBody>
      </p:sp>
    </p:spTree>
    <p:extLst>
      <p:ext uri="{BB962C8B-B14F-4D97-AF65-F5344CB8AC3E}">
        <p14:creationId xmlns:p14="http://schemas.microsoft.com/office/powerpoint/2010/main" val="3293398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dirty="0"/>
              <a:t>Define one overarching aim of the study (the research purpose). Construct a series of objectives that specify </a:t>
            </a:r>
            <a:r>
              <a:rPr lang="en-GB" u="sng" dirty="0"/>
              <a:t>what</a:t>
            </a:r>
            <a:r>
              <a:rPr lang="en-GB" dirty="0"/>
              <a:t> you will do to achieve the aim (typically 3 or 4 objectives).  The objectives represent major components that direct your activity, i.e. to breakdown the study into identifiable sub-tasks. 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sz="2400" dirty="0"/>
              <a:t>What are your expected outcomes/deliverables? What will you submit at the end of the study? A set of recommendations based on synthesis of primary and secondary research? Models and algorithms developed to address specific problems? … and so on</a:t>
            </a:r>
            <a:r>
              <a:rPr lang="en-GB" sz="2400" b="1" dirty="0"/>
              <a:t> </a:t>
            </a:r>
          </a:p>
          <a:p>
            <a:pPr lvl="0"/>
            <a:endParaRPr lang="en-GB" sz="2400" b="1" dirty="0"/>
          </a:p>
          <a:p>
            <a:pPr lvl="0"/>
            <a:r>
              <a:rPr lang="en-GB" sz="2400" dirty="0"/>
              <a:t>Remember that this should be written for an audience of your peers. You do not have to explain basic terms.</a:t>
            </a:r>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Project Design</a:t>
            </a:r>
          </a:p>
        </p:txBody>
      </p:sp>
      <p:sp>
        <p:nvSpPr>
          <p:cNvPr id="3" name="Content Placeholder 2"/>
          <p:cNvSpPr>
            <a:spLocks noGrp="1"/>
          </p:cNvSpPr>
          <p:nvPr>
            <p:ph idx="1"/>
          </p:nvPr>
        </p:nvSpPr>
        <p:spPr/>
        <p:txBody>
          <a:bodyPr>
            <a:normAutofit fontScale="92500" lnSpcReduction="1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Resources &amp; Planning</a:t>
            </a:r>
          </a:p>
        </p:txBody>
      </p:sp>
      <p:sp>
        <p:nvSpPr>
          <p:cNvPr id="3" name="Content Placeholder 2"/>
          <p:cNvSpPr>
            <a:spLocks noGrp="1"/>
          </p:cNvSpPr>
          <p:nvPr>
            <p:ph idx="1"/>
          </p:nvPr>
        </p:nvSpPr>
        <p:spPr/>
        <p:txBody>
          <a:bodyPr>
            <a:normAutofit/>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or other timeline chart that demonstrates evidence of project planning and management. Identify the timescales for each component of the study.</a:t>
            </a:r>
            <a:r>
              <a:rPr lang="en-GB" sz="2400" b="1" dirty="0"/>
              <a:t> </a:t>
            </a:r>
            <a:endParaRPr lang="en-GB" sz="2400" dirty="0"/>
          </a:p>
          <a:p>
            <a:pPr marL="109728" indent="0">
              <a:buNone/>
            </a:pPr>
            <a:endParaRPr lang="en-GB" dirty="0"/>
          </a:p>
          <a:p>
            <a:pPr marL="109728" indent="0">
              <a:buNone/>
            </a:pPr>
            <a:endParaRPr lang="en-GB" dirty="0"/>
          </a:p>
          <a:p>
            <a:pPr marL="109728" indent="0">
              <a:buNone/>
            </a:pPr>
            <a:r>
              <a:rPr lang="en-GB" dirty="0"/>
              <a:t>Fortunately there is a handy template for all of this on Moodle</a:t>
            </a:r>
          </a:p>
        </p:txBody>
      </p:sp>
    </p:spTree>
    <p:extLst>
      <p:ext uri="{BB962C8B-B14F-4D97-AF65-F5344CB8AC3E}">
        <p14:creationId xmlns:p14="http://schemas.microsoft.com/office/powerpoint/2010/main" val="250840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Recommendations</a:t>
            </a:r>
          </a:p>
        </p:txBody>
      </p:sp>
      <p:sp>
        <p:nvSpPr>
          <p:cNvPr id="3" name="Content Placeholder 2"/>
          <p:cNvSpPr>
            <a:spLocks noGrp="1"/>
          </p:cNvSpPr>
          <p:nvPr>
            <p:ph idx="1"/>
          </p:nvPr>
        </p:nvSpPr>
        <p:spPr/>
        <p:txBody>
          <a:bodyPr/>
          <a:lstStyle/>
          <a:p>
            <a:r>
              <a:rPr lang="en-GB" dirty="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03F3C3-E4EA-4F3F-B654-FB7494405967}"/>
              </a:ext>
            </a:extLst>
          </p:cNvPr>
          <p:cNvSpPr>
            <a:spLocks noGrp="1"/>
          </p:cNvSpPr>
          <p:nvPr>
            <p:ph type="title"/>
          </p:nvPr>
        </p:nvSpPr>
        <p:spPr/>
        <p:txBody>
          <a:bodyPr/>
          <a:lstStyle/>
          <a:p>
            <a:r>
              <a:rPr lang="en-GB" dirty="0"/>
              <a:t>The project list</a:t>
            </a:r>
          </a:p>
        </p:txBody>
      </p:sp>
      <p:sp>
        <p:nvSpPr>
          <p:cNvPr id="5" name="Text Placeholder 4">
            <a:extLst>
              <a:ext uri="{FF2B5EF4-FFF2-40B4-BE49-F238E27FC236}">
                <a16:creationId xmlns:a16="http://schemas.microsoft.com/office/drawing/2014/main" id="{E21F3493-1869-4ECE-8952-3EABA9F000C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42981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What are ‘ethics’?</a:t>
            </a:r>
          </a:p>
        </p:txBody>
      </p:sp>
      <p:sp>
        <p:nvSpPr>
          <p:cNvPr id="2" name="Text Placeholder 1">
            <a:extLst>
              <a:ext uri="{FF2B5EF4-FFF2-40B4-BE49-F238E27FC236}">
                <a16:creationId xmlns:a16="http://schemas.microsoft.com/office/drawing/2014/main" id="{6F6B79C5-42DD-483E-B45E-D6FE2034251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764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Morality, Ethics, &amp; the Law</a:t>
            </a:r>
          </a:p>
        </p:txBody>
      </p:sp>
      <p:sp>
        <p:nvSpPr>
          <p:cNvPr id="3" name="Content Placeholder 2"/>
          <p:cNvSpPr>
            <a:spLocks noGrp="1"/>
          </p:cNvSpPr>
          <p:nvPr>
            <p:ph idx="1"/>
          </p:nvPr>
        </p:nvSpPr>
        <p:spPr>
          <a:xfrm>
            <a:off x="484709" y="1186775"/>
            <a:ext cx="8182635" cy="5984046"/>
          </a:xfrm>
        </p:spPr>
        <p:txBody>
          <a:bodyPr>
            <a:normAutofit/>
          </a:bodyPr>
          <a:lstStyle/>
          <a:p>
            <a:r>
              <a:rPr lang="en-GB" dirty="0"/>
              <a:t>Morality</a:t>
            </a:r>
          </a:p>
          <a:p>
            <a:pPr lvl="1"/>
            <a:r>
              <a:rPr lang="en-GB" dirty="0"/>
              <a:t>A code of behaviour, often based on social or religious ideas.</a:t>
            </a:r>
          </a:p>
          <a:p>
            <a:pPr lvl="1"/>
            <a:r>
              <a:rPr lang="en-GB" dirty="0"/>
              <a:t>What a person believes is right or wrong</a:t>
            </a:r>
          </a:p>
          <a:p>
            <a:r>
              <a:rPr lang="en-GB" dirty="0"/>
              <a:t>Ethics</a:t>
            </a:r>
          </a:p>
          <a:p>
            <a:pPr lvl="1"/>
            <a:r>
              <a:rPr lang="en-GB" dirty="0"/>
              <a:t>The decision-making process for determining whether actions or decisions are right or wrong</a:t>
            </a:r>
          </a:p>
          <a:p>
            <a:pPr lvl="1"/>
            <a:r>
              <a:rPr lang="en-GB" dirty="0"/>
              <a:t>Rules of behaviour set up to support a shared social vision</a:t>
            </a:r>
          </a:p>
          <a:p>
            <a:r>
              <a:rPr lang="en-GB" dirty="0"/>
              <a:t>Law</a:t>
            </a:r>
          </a:p>
          <a:p>
            <a:pPr lvl="1"/>
            <a:r>
              <a:rPr lang="en-GB" dirty="0"/>
              <a:t>Formal system of enforceable rules set up by a society to regulate the action of its members</a:t>
            </a:r>
          </a:p>
        </p:txBody>
      </p:sp>
    </p:spTree>
    <p:extLst>
      <p:ext uri="{BB962C8B-B14F-4D97-AF65-F5344CB8AC3E}">
        <p14:creationId xmlns:p14="http://schemas.microsoft.com/office/powerpoint/2010/main" val="332869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3A21D-BB1D-4EB1-9E75-54CF159CD2FE}"/>
              </a:ext>
            </a:extLst>
          </p:cNvPr>
          <p:cNvSpPr>
            <a:spLocks noGrp="1"/>
          </p:cNvSpPr>
          <p:nvPr>
            <p:ph type="title"/>
          </p:nvPr>
        </p:nvSpPr>
        <p:spPr/>
        <p:txBody>
          <a:bodyPr>
            <a:normAutofit fontScale="90000"/>
          </a:bodyPr>
          <a:lstStyle/>
          <a:p>
            <a:r>
              <a:rPr lang="en-GB" dirty="0"/>
              <a:t>UK Professional Codes of ethics</a:t>
            </a:r>
          </a:p>
        </p:txBody>
      </p:sp>
      <p:sp>
        <p:nvSpPr>
          <p:cNvPr id="3" name="Content Placeholder 2">
            <a:extLst>
              <a:ext uri="{FF2B5EF4-FFF2-40B4-BE49-F238E27FC236}">
                <a16:creationId xmlns:a16="http://schemas.microsoft.com/office/drawing/2014/main" id="{C3656CB6-9CC5-454B-81E4-9150A24DAE47}"/>
              </a:ext>
            </a:extLst>
          </p:cNvPr>
          <p:cNvSpPr>
            <a:spLocks noGrp="1"/>
          </p:cNvSpPr>
          <p:nvPr>
            <p:ph idx="1"/>
          </p:nvPr>
        </p:nvSpPr>
        <p:spPr/>
        <p:txBody>
          <a:bodyPr/>
          <a:lstStyle/>
          <a:p>
            <a:r>
              <a:rPr lang="en-GB" dirty="0"/>
              <a:t>BCS (British Computer Society)</a:t>
            </a:r>
          </a:p>
          <a:p>
            <a:pPr lvl="1"/>
            <a:r>
              <a:rPr lang="en-GB" dirty="0">
                <a:hlinkClick r:id="rId2"/>
              </a:rPr>
              <a:t>https://www.bcs.org/membership/become-a-member/bcs-code-of-conduct/</a:t>
            </a:r>
            <a:endParaRPr lang="en-GB" dirty="0"/>
          </a:p>
          <a:p>
            <a:endParaRPr lang="en-GB" dirty="0"/>
          </a:p>
          <a:p>
            <a:r>
              <a:rPr lang="en-GB" dirty="0"/>
              <a:t>Engineering Council /  Royal Academy of Engineering</a:t>
            </a:r>
          </a:p>
          <a:p>
            <a:pPr lvl="1"/>
            <a:r>
              <a:rPr lang="en-GB" dirty="0">
                <a:hlinkClick r:id="rId3"/>
              </a:rPr>
              <a:t>https://www.raeng.org.uk/policy/supporting-the-profession/engineering-ethics-and-philosophy/ethics</a:t>
            </a:r>
          </a:p>
          <a:p>
            <a:pPr lvl="1"/>
            <a:r>
              <a:rPr lang="en-GB" dirty="0">
                <a:hlinkClick r:id="rId3"/>
              </a:rPr>
              <a:t>https://www.engc.org.uk/media/2337/statement-of-ethical-principles-2014.pdf</a:t>
            </a:r>
            <a:endParaRPr lang="en-GB" dirty="0"/>
          </a:p>
          <a:p>
            <a:endParaRPr lang="en-GB" dirty="0"/>
          </a:p>
          <a:p>
            <a:r>
              <a:rPr lang="en-GB" dirty="0"/>
              <a:t>Institute of Engineering &amp; Technology</a:t>
            </a:r>
          </a:p>
          <a:p>
            <a:pPr lvl="1"/>
            <a:r>
              <a:rPr lang="en-GB" dirty="0">
                <a:hlinkClick r:id="rId4"/>
              </a:rPr>
              <a:t>https://www.theiet.org/about/governance/rules-of-conduct/</a:t>
            </a:r>
            <a:endParaRPr lang="en-GB" dirty="0"/>
          </a:p>
          <a:p>
            <a:pPr lvl="1"/>
            <a:endParaRPr lang="en-GB" dirty="0"/>
          </a:p>
          <a:p>
            <a:endParaRPr lang="en-GB" dirty="0"/>
          </a:p>
        </p:txBody>
      </p:sp>
    </p:spTree>
    <p:extLst>
      <p:ext uri="{BB962C8B-B14F-4D97-AF65-F5344CB8AC3E}">
        <p14:creationId xmlns:p14="http://schemas.microsoft.com/office/powerpoint/2010/main" val="152862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Ethical Code for Research</a:t>
            </a:r>
          </a:p>
        </p:txBody>
      </p:sp>
      <p:sp>
        <p:nvSpPr>
          <p:cNvPr id="3" name="Content Placeholder 2"/>
          <p:cNvSpPr>
            <a:spLocks noGrp="1"/>
          </p:cNvSpPr>
          <p:nvPr>
            <p:ph idx="1"/>
          </p:nvPr>
        </p:nvSpPr>
        <p:spPr>
          <a:xfrm>
            <a:off x="856059" y="962845"/>
            <a:ext cx="7811285" cy="5490373"/>
          </a:xfrm>
        </p:spPr>
        <p:txBody>
          <a:bodyPr>
            <a:normAutofit fontScale="55000" lnSpcReduction="20000"/>
          </a:bodyPr>
          <a:lstStyle/>
          <a:p>
            <a:pPr marL="109728" lvl="0" indent="0">
              <a:buNone/>
            </a:pPr>
            <a:r>
              <a:rPr lang="en-GB" sz="3800" dirty="0"/>
              <a:t>All research should be undertaken with:</a:t>
            </a:r>
          </a:p>
          <a:p>
            <a:pPr marL="109728" lvl="0" indent="0">
              <a:buNone/>
            </a:pPr>
            <a:endParaRPr lang="en-GB" sz="1900" dirty="0"/>
          </a:p>
          <a:p>
            <a:pPr lvl="0"/>
            <a:r>
              <a:rPr lang="en-GB" sz="3800" dirty="0"/>
              <a:t>Rigour, honesty and integrity;</a:t>
            </a:r>
            <a:endParaRPr lang="en-GB" sz="1900" dirty="0"/>
          </a:p>
          <a:p>
            <a:pPr lvl="0"/>
            <a:r>
              <a:rPr lang="en-GB" sz="3800" dirty="0"/>
              <a:t>A respect for life, the law and the common good;</a:t>
            </a:r>
            <a:endParaRPr lang="en-GB" sz="1900" dirty="0"/>
          </a:p>
          <a:p>
            <a:pPr lvl="0"/>
            <a:r>
              <a:rPr lang="en-GB" sz="3800" dirty="0"/>
              <a:t>Responsible communication, with an intention to both listen and inform;</a:t>
            </a:r>
            <a:endParaRPr lang="en-GB" sz="1900" dirty="0"/>
          </a:p>
          <a:p>
            <a:pPr lvl="0"/>
            <a:r>
              <a:rPr lang="en-GB" sz="3800" dirty="0"/>
              <a:t>Skill and care in all aspects of the work;</a:t>
            </a:r>
            <a:endParaRPr lang="en-GB" sz="1900" dirty="0"/>
          </a:p>
          <a:p>
            <a:pPr lvl="0"/>
            <a:r>
              <a:rPr lang="en-GB" sz="3800" dirty="0"/>
              <a:t>Steps taken to prevent corrupt practices and professional misconduct;</a:t>
            </a:r>
            <a:endParaRPr lang="en-GB" sz="1900" dirty="0"/>
          </a:p>
          <a:p>
            <a:pPr lvl="0"/>
            <a:r>
              <a:rPr lang="en-GB" sz="3800" dirty="0"/>
              <a:t>An intention to declare any conflicts of interest;</a:t>
            </a:r>
            <a:endParaRPr lang="en-GB" sz="1900" dirty="0"/>
          </a:p>
          <a:p>
            <a:pPr lvl="0"/>
            <a:r>
              <a:rPr lang="en-GB" sz="3800" dirty="0"/>
              <a:t>Alertness to the ways in which that research derives from, and affects the work of, other people, and respect the rights and reputations of others;</a:t>
            </a:r>
          </a:p>
        </p:txBody>
      </p:sp>
    </p:spTree>
    <p:extLst>
      <p:ext uri="{BB962C8B-B14F-4D97-AF65-F5344CB8AC3E}">
        <p14:creationId xmlns:p14="http://schemas.microsoft.com/office/powerpoint/2010/main" val="850566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Data</a:t>
            </a:r>
          </a:p>
        </p:txBody>
      </p:sp>
      <p:sp>
        <p:nvSpPr>
          <p:cNvPr id="3" name="Content Placeholder 2"/>
          <p:cNvSpPr>
            <a:spLocks noGrp="1"/>
          </p:cNvSpPr>
          <p:nvPr>
            <p:ph idx="1"/>
          </p:nvPr>
        </p:nvSpPr>
        <p:spPr/>
        <p:txBody>
          <a:bodyPr/>
          <a:lstStyle/>
          <a:p>
            <a:r>
              <a:rPr lang="en-GB" dirty="0"/>
              <a:t>Confidential Data</a:t>
            </a:r>
          </a:p>
          <a:p>
            <a:pPr lvl="1"/>
            <a:r>
              <a:rPr lang="en-GB" dirty="0"/>
              <a:t>If you are dealing with data provided by a partner company you may be asked to sign a Non-Disclosure Agreement, or to delete it at the end of the project</a:t>
            </a:r>
          </a:p>
          <a:p>
            <a:pPr lvl="1"/>
            <a:r>
              <a:rPr lang="en-GB" dirty="0"/>
              <a:t>Password protect any data that you’re given and do not share it with anyone other than your project supervisor</a:t>
            </a:r>
          </a:p>
          <a:p>
            <a:pPr lvl="1"/>
            <a:r>
              <a:rPr lang="en-GB" dirty="0"/>
              <a:t>If you are asked to delete it at the end of the project, email your partner contact to confirm that you’ve done it</a:t>
            </a:r>
          </a:p>
        </p:txBody>
      </p:sp>
    </p:spTree>
    <p:extLst>
      <p:ext uri="{BB962C8B-B14F-4D97-AF65-F5344CB8AC3E}">
        <p14:creationId xmlns:p14="http://schemas.microsoft.com/office/powerpoint/2010/main" val="934582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GDPR</a:t>
            </a:r>
          </a:p>
        </p:txBody>
      </p:sp>
      <p:sp>
        <p:nvSpPr>
          <p:cNvPr id="3" name="Content Placeholder 2"/>
          <p:cNvSpPr>
            <a:spLocks noGrp="1"/>
          </p:cNvSpPr>
          <p:nvPr>
            <p:ph idx="1"/>
          </p:nvPr>
        </p:nvSpPr>
        <p:spPr>
          <a:xfrm>
            <a:off x="484709" y="1186775"/>
            <a:ext cx="8182635" cy="5570160"/>
          </a:xfrm>
        </p:spPr>
        <p:txBody>
          <a:bodyPr>
            <a:normAutofit/>
          </a:bodyPr>
          <a:lstStyle/>
          <a:p>
            <a:r>
              <a:rPr lang="en-GB" dirty="0"/>
              <a:t>The General Data Protection Regulation, as implemented by the Data Protection Act 2018</a:t>
            </a:r>
          </a:p>
          <a:p>
            <a:pPr lvl="1"/>
            <a:r>
              <a:rPr lang="en-GB" dirty="0">
                <a:hlinkClick r:id="rId2"/>
              </a:rPr>
              <a:t>https://ico.org.uk/for-organisations/guide-to-data-protection/guide-to-the-general-data-protection-regulation-gdpr/</a:t>
            </a:r>
            <a:endParaRPr lang="en-GB" dirty="0"/>
          </a:p>
          <a:p>
            <a:r>
              <a:rPr lang="en-GB" dirty="0"/>
              <a:t>Focuses on personal data and sensitive personal data</a:t>
            </a:r>
          </a:p>
          <a:p>
            <a:r>
              <a:rPr lang="en-GB" dirty="0"/>
              <a:t>Short form: </a:t>
            </a:r>
          </a:p>
          <a:p>
            <a:pPr lvl="1"/>
            <a:r>
              <a:rPr lang="en-GB" dirty="0"/>
              <a:t>Collect as little personal data as possible</a:t>
            </a:r>
          </a:p>
          <a:p>
            <a:pPr lvl="1"/>
            <a:r>
              <a:rPr lang="en-GB" dirty="0"/>
              <a:t>Password protect everything</a:t>
            </a:r>
          </a:p>
          <a:p>
            <a:pPr lvl="1"/>
            <a:r>
              <a:rPr lang="en-GB" dirty="0"/>
              <a:t>Store on EU/UK computers</a:t>
            </a:r>
          </a:p>
          <a:p>
            <a:pPr lvl="1"/>
            <a:r>
              <a:rPr lang="en-GB" dirty="0"/>
              <a:t>Delete someone’s data if they ask you to (exceptions apply)</a:t>
            </a:r>
          </a:p>
          <a:p>
            <a:pPr lvl="1"/>
            <a:r>
              <a:rPr lang="en-GB" dirty="0"/>
              <a:t>Delete all data once you’ve finished with it (exceptions apply)</a:t>
            </a:r>
          </a:p>
        </p:txBody>
      </p:sp>
    </p:spTree>
    <p:extLst>
      <p:ext uri="{BB962C8B-B14F-4D97-AF65-F5344CB8AC3E}">
        <p14:creationId xmlns:p14="http://schemas.microsoft.com/office/powerpoint/2010/main" val="3874760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Ethics Form</a:t>
            </a:r>
          </a:p>
        </p:txBody>
      </p:sp>
      <p:sp>
        <p:nvSpPr>
          <p:cNvPr id="3" name="Content Placeholder 2"/>
          <p:cNvSpPr>
            <a:spLocks noGrp="1"/>
          </p:cNvSpPr>
          <p:nvPr>
            <p:ph idx="1"/>
          </p:nvPr>
        </p:nvSpPr>
        <p:spPr>
          <a:xfrm>
            <a:off x="484709" y="1186775"/>
            <a:ext cx="8182635" cy="5671225"/>
          </a:xfrm>
        </p:spPr>
        <p:txBody>
          <a:bodyPr>
            <a:normAutofit/>
          </a:bodyPr>
          <a:lstStyle/>
          <a:p>
            <a:r>
              <a:rPr lang="en-GB" dirty="0"/>
              <a:t>Before you can start your project you will need to complete (and have accepted) a </a:t>
            </a:r>
            <a:r>
              <a:rPr lang="en-GB" dirty="0" err="1"/>
              <a:t>SoAC</a:t>
            </a:r>
            <a:r>
              <a:rPr lang="en-GB" dirty="0"/>
              <a:t> ethics form (on Moodle)</a:t>
            </a:r>
          </a:p>
          <a:p>
            <a:pPr lvl="1"/>
            <a:r>
              <a:rPr lang="en-GB" dirty="0"/>
              <a:t>The aim is to have this accepted at Institute level rather than have it go up to the University Research Ethics Committee</a:t>
            </a:r>
          </a:p>
          <a:p>
            <a:pPr lvl="1"/>
            <a:r>
              <a:rPr lang="en-GB" dirty="0" err="1"/>
              <a:t>SoAC</a:t>
            </a:r>
            <a:r>
              <a:rPr lang="en-GB" dirty="0"/>
              <a:t> staff will help you formulate your project so that this is possible</a:t>
            </a:r>
          </a:p>
          <a:p>
            <a:r>
              <a:rPr lang="en-GB" dirty="0"/>
              <a:t>Think of it as a document that shows how you are minimising risk to yourself and others</a:t>
            </a:r>
          </a:p>
          <a:p>
            <a:endParaRPr lang="en-GB" dirty="0"/>
          </a:p>
        </p:txBody>
      </p:sp>
    </p:spTree>
    <p:extLst>
      <p:ext uri="{BB962C8B-B14F-4D97-AF65-F5344CB8AC3E}">
        <p14:creationId xmlns:p14="http://schemas.microsoft.com/office/powerpoint/2010/main" val="149109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I Do If?</a:t>
            </a:r>
          </a:p>
        </p:txBody>
      </p:sp>
      <p:sp>
        <p:nvSpPr>
          <p:cNvPr id="3" name="Content Placeholder 2"/>
          <p:cNvSpPr>
            <a:spLocks noGrp="1"/>
          </p:cNvSpPr>
          <p:nvPr>
            <p:ph idx="1"/>
          </p:nvPr>
        </p:nvSpPr>
        <p:spPr/>
        <p:txBody>
          <a:bodyPr/>
          <a:lstStyle/>
          <a:p>
            <a:r>
              <a:rPr lang="en-GB" dirty="0" err="1"/>
              <a:t>SoAC</a:t>
            </a:r>
            <a:r>
              <a:rPr lang="en-GB" dirty="0"/>
              <a:t> staff have a lot of experience dealing with ethical issues</a:t>
            </a:r>
          </a:p>
          <a:p>
            <a:r>
              <a:rPr lang="en-GB" dirty="0"/>
              <a:t>If you don’t know what to do in a particular situation, ASK</a:t>
            </a:r>
          </a:p>
          <a:p>
            <a:r>
              <a:rPr lang="en-GB" dirty="0"/>
              <a:t>If it’s something that your supervisor doesn’t know, they’ll know who to ask</a:t>
            </a:r>
          </a:p>
          <a:p>
            <a:pPr lvl="1"/>
            <a:r>
              <a:rPr lang="en-GB" dirty="0"/>
              <a:t>That person might well be me </a:t>
            </a:r>
            <a:r>
              <a:rPr lang="en-GB" dirty="0">
                <a:sym typeface="Wingdings" panose="05000000000000000000" pitchFamily="2" charset="2"/>
              </a:rPr>
              <a:t></a:t>
            </a:r>
          </a:p>
          <a:p>
            <a:pPr lvl="1"/>
            <a:r>
              <a:rPr lang="en-GB" dirty="0">
                <a:sym typeface="Wingdings" panose="05000000000000000000" pitchFamily="2" charset="2"/>
                <a:hlinkClick r:id="rId2"/>
              </a:rPr>
              <a:t>nicola.whitehead@uwtsd.ac.uk</a:t>
            </a:r>
            <a:endParaRPr lang="en-GB" dirty="0">
              <a:sym typeface="Wingdings" panose="05000000000000000000" pitchFamily="2" charset="2"/>
            </a:endParaRPr>
          </a:p>
          <a:p>
            <a:pPr marL="457200" lvl="1" indent="0">
              <a:buNone/>
            </a:pPr>
            <a:endParaRPr lang="en-GB" dirty="0"/>
          </a:p>
        </p:txBody>
      </p:sp>
    </p:spTree>
    <p:extLst>
      <p:ext uri="{BB962C8B-B14F-4D97-AF65-F5344CB8AC3E}">
        <p14:creationId xmlns:p14="http://schemas.microsoft.com/office/powerpoint/2010/main" val="2623423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Now…</a:t>
            </a:r>
          </a:p>
        </p:txBody>
      </p:sp>
      <p:sp>
        <p:nvSpPr>
          <p:cNvPr id="3" name="Content Placeholder 2"/>
          <p:cNvSpPr>
            <a:spLocks noGrp="1"/>
          </p:cNvSpPr>
          <p:nvPr>
            <p:ph idx="1"/>
          </p:nvPr>
        </p:nvSpPr>
        <p:spPr/>
        <p:txBody>
          <a:bodyPr/>
          <a:lstStyle/>
          <a:p>
            <a:r>
              <a:rPr lang="en-GB" dirty="0"/>
              <a:t>Read through the project ideas available</a:t>
            </a:r>
          </a:p>
          <a:p>
            <a:r>
              <a:rPr lang="en-GB" dirty="0"/>
              <a:t>Talk to potential supervisors</a:t>
            </a:r>
          </a:p>
          <a:p>
            <a:pPr lvl="1"/>
            <a:r>
              <a:rPr lang="en-GB" dirty="0"/>
              <a:t>You can talk about either one of their projects in the list or, if you have your own project idea, talk it through with them to see if it’s a viable project.</a:t>
            </a:r>
          </a:p>
          <a:p>
            <a:r>
              <a:rPr lang="en-GB" dirty="0"/>
              <a:t>Start your literature review – read around your topic</a:t>
            </a:r>
          </a:p>
          <a:p>
            <a:endParaRPr lang="en-GB" dirty="0"/>
          </a:p>
          <a:p>
            <a:r>
              <a:rPr lang="en-GB" dirty="0"/>
              <a:t>Good luck!</a:t>
            </a:r>
          </a:p>
        </p:txBody>
      </p:sp>
    </p:spTree>
    <p:extLst>
      <p:ext uri="{BB962C8B-B14F-4D97-AF65-F5344CB8AC3E}">
        <p14:creationId xmlns:p14="http://schemas.microsoft.com/office/powerpoint/2010/main" val="28722979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561</TotalTime>
  <Words>1294</Words>
  <Application>Microsoft Office PowerPoint</Application>
  <PresentationFormat>On-screen Show (4:3)</PresentationFormat>
  <Paragraphs>117</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Tw Cen MT</vt:lpstr>
      <vt:lpstr>Circuit</vt:lpstr>
      <vt:lpstr>Research Methods</vt:lpstr>
      <vt:lpstr>The Project Proposal</vt:lpstr>
      <vt:lpstr>Purpose of Proposal</vt:lpstr>
      <vt:lpstr>Structure</vt:lpstr>
      <vt:lpstr>Introduction</vt:lpstr>
      <vt:lpstr>Background</vt:lpstr>
      <vt:lpstr>Aim &amp; Objectives</vt:lpstr>
      <vt:lpstr>Aim &amp; Objectives</vt:lpstr>
      <vt:lpstr>Project Design</vt:lpstr>
      <vt:lpstr>Resources &amp; Planning</vt:lpstr>
      <vt:lpstr>Recommendations</vt:lpstr>
      <vt:lpstr>The project list</vt:lpstr>
      <vt:lpstr>What are ‘ethics’?</vt:lpstr>
      <vt:lpstr>Morality, Ethics, &amp; the Law</vt:lpstr>
      <vt:lpstr>UK Professional Codes of ethics</vt:lpstr>
      <vt:lpstr>An Ethical Code for Research</vt:lpstr>
      <vt:lpstr>Interacting with Data</vt:lpstr>
      <vt:lpstr>Interacting with GDPR</vt:lpstr>
      <vt:lpstr>The Ethics Form</vt:lpstr>
      <vt:lpstr>What Do I Do If?</vt:lpstr>
      <vt:lpstr>Now…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Nik Whitehead</cp:lastModifiedBy>
  <cp:revision>40</cp:revision>
  <dcterms:created xsi:type="dcterms:W3CDTF">2019-10-23T08:22:56Z</dcterms:created>
  <dcterms:modified xsi:type="dcterms:W3CDTF">2022-09-27T10:45:37Z</dcterms:modified>
</cp:coreProperties>
</file>