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Default Extension="doc" ContentType="application/msword"/>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84" r:id="rId3"/>
    <p:sldId id="258" r:id="rId4"/>
    <p:sldId id="259" r:id="rId5"/>
    <p:sldId id="260" r:id="rId6"/>
    <p:sldId id="261" r:id="rId7"/>
    <p:sldId id="262" r:id="rId8"/>
    <p:sldId id="263" r:id="rId9"/>
    <p:sldId id="264" r:id="rId10"/>
    <p:sldId id="265" r:id="rId11"/>
    <p:sldId id="285" r:id="rId12"/>
    <p:sldId id="266" r:id="rId13"/>
    <p:sldId id="267" r:id="rId14"/>
    <p:sldId id="268" r:id="rId15"/>
    <p:sldId id="269" r:id="rId16"/>
    <p:sldId id="278" r:id="rId17"/>
    <p:sldId id="270" r:id="rId18"/>
    <p:sldId id="272" r:id="rId19"/>
    <p:sldId id="275" r:id="rId20"/>
    <p:sldId id="273" r:id="rId21"/>
    <p:sldId id="276" r:id="rId22"/>
    <p:sldId id="279" r:id="rId23"/>
    <p:sldId id="280" r:id="rId24"/>
    <p:sldId id="281" r:id="rId25"/>
    <p:sldId id="282" r:id="rId26"/>
    <p:sldId id="286" r:id="rId27"/>
    <p:sldId id="283" r:id="rId28"/>
    <p:sldId id="271" r:id="rId29"/>
    <p:sldId id="274"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392"/>
    </p:cViewPr>
  </p:sorterViewPr>
  <p:notesViewPr>
    <p:cSldViewPr>
      <p:cViewPr varScale="1">
        <p:scale>
          <a:sx n="88" d="100"/>
          <a:sy n="88" d="100"/>
        </p:scale>
        <p:origin x="-3822" y="-108"/>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BB62BF-46AA-4D91-BF90-13C28C8A0772}" type="doc">
      <dgm:prSet loTypeId="urn:microsoft.com/office/officeart/2005/8/layout/hProcess3" loCatId="process" qsTypeId="urn:microsoft.com/office/officeart/2005/8/quickstyle/simple1" qsCatId="simple" csTypeId="urn:microsoft.com/office/officeart/2005/8/colors/accent1_2" csCatId="accent1" phldr="0"/>
      <dgm:spPr/>
    </dgm:pt>
    <dgm:pt modelId="{E00C86F5-5289-4C02-815F-69B1477D56CF}" type="pres">
      <dgm:prSet presAssocID="{E7BB62BF-46AA-4D91-BF90-13C28C8A0772}" presName="Name0" presStyleCnt="0">
        <dgm:presLayoutVars>
          <dgm:dir/>
          <dgm:animLvl val="lvl"/>
          <dgm:resizeHandles val="exact"/>
        </dgm:presLayoutVars>
      </dgm:prSet>
      <dgm:spPr/>
    </dgm:pt>
    <dgm:pt modelId="{98B56174-DAE2-43D8-8B4D-87BBD618F804}" type="pres">
      <dgm:prSet presAssocID="{E7BB62BF-46AA-4D91-BF90-13C28C8A0772}" presName="dummy" presStyleCnt="0"/>
      <dgm:spPr/>
    </dgm:pt>
    <dgm:pt modelId="{5DCC48CA-2F23-42C8-AED4-1B30021D490D}" type="pres">
      <dgm:prSet presAssocID="{E7BB62BF-46AA-4D91-BF90-13C28C8A0772}" presName="linH" presStyleCnt="0"/>
      <dgm:spPr/>
    </dgm:pt>
    <dgm:pt modelId="{4EAC5EAC-7227-4447-A137-3C5F3DDDFF33}" type="pres">
      <dgm:prSet presAssocID="{E7BB62BF-46AA-4D91-BF90-13C28C8A0772}" presName="padding1" presStyleCnt="0"/>
      <dgm:spPr/>
    </dgm:pt>
    <dgm:pt modelId="{C24A3F6F-C945-4187-ADCA-6E43DB513423}" type="pres">
      <dgm:prSet presAssocID="{E7BB62BF-46AA-4D91-BF90-13C28C8A0772}" presName="padding2" presStyleCnt="0"/>
      <dgm:spPr/>
    </dgm:pt>
    <dgm:pt modelId="{9BF4EF6F-F038-4673-AD4E-F2D3E0D3F148}" type="pres">
      <dgm:prSet presAssocID="{E7BB62BF-46AA-4D91-BF90-13C28C8A0772}" presName="negArrow" presStyleCnt="0"/>
      <dgm:spPr/>
    </dgm:pt>
    <dgm:pt modelId="{1F01DF8A-8B5B-463A-89E1-45CB29069910}" type="pres">
      <dgm:prSet presAssocID="{E7BB62BF-46AA-4D91-BF90-13C28C8A0772}" presName="backgroundArrow" presStyleLbl="node1" presStyleIdx="0" presStyleCnt="1"/>
      <dgm:spPr/>
    </dgm:pt>
  </dgm:ptLst>
  <dgm:cxnLst>
    <dgm:cxn modelId="{E28B4CB8-60A6-4ED9-AAF8-1FCEC491C029}" type="presOf" srcId="{E7BB62BF-46AA-4D91-BF90-13C28C8A0772}" destId="{E00C86F5-5289-4C02-815F-69B1477D56CF}" srcOrd="0" destOrd="0" presId="urn:microsoft.com/office/officeart/2005/8/layout/hProcess3"/>
    <dgm:cxn modelId="{41F5CF08-C4BE-4A8F-9807-0BDA014E8EBD}" type="presParOf" srcId="{E00C86F5-5289-4C02-815F-69B1477D56CF}" destId="{98B56174-DAE2-43D8-8B4D-87BBD618F804}" srcOrd="0" destOrd="0" presId="urn:microsoft.com/office/officeart/2005/8/layout/hProcess3"/>
    <dgm:cxn modelId="{0EE69875-2CA3-4E23-8E6B-3EA240F2ACD0}" type="presParOf" srcId="{E00C86F5-5289-4C02-815F-69B1477D56CF}" destId="{5DCC48CA-2F23-42C8-AED4-1B30021D490D}" srcOrd="1" destOrd="0" presId="urn:microsoft.com/office/officeart/2005/8/layout/hProcess3"/>
    <dgm:cxn modelId="{366EC065-7BA8-41A1-8C54-A8E15D02FB8C}" type="presParOf" srcId="{5DCC48CA-2F23-42C8-AED4-1B30021D490D}" destId="{4EAC5EAC-7227-4447-A137-3C5F3DDDFF33}" srcOrd="0" destOrd="0" presId="urn:microsoft.com/office/officeart/2005/8/layout/hProcess3"/>
    <dgm:cxn modelId="{99C6C335-0F29-492E-83F9-EEBCD7EEDE3E}" type="presParOf" srcId="{5DCC48CA-2F23-42C8-AED4-1B30021D490D}" destId="{C24A3F6F-C945-4187-ADCA-6E43DB513423}" srcOrd="1" destOrd="0" presId="urn:microsoft.com/office/officeart/2005/8/layout/hProcess3"/>
    <dgm:cxn modelId="{196592DC-8B9D-4556-A04D-C45F1210AEC1}" type="presParOf" srcId="{5DCC48CA-2F23-42C8-AED4-1B30021D490D}" destId="{9BF4EF6F-F038-4673-AD4E-F2D3E0D3F148}" srcOrd="2" destOrd="0" presId="urn:microsoft.com/office/officeart/2005/8/layout/hProcess3"/>
    <dgm:cxn modelId="{57EB3550-1010-4912-9DA1-4C08EB9AF470}" type="presParOf" srcId="{5DCC48CA-2F23-42C8-AED4-1B30021D490D}" destId="{1F01DF8A-8B5B-463A-89E1-45CB29069910}" srcOrd="3" destOrd="0" presId="urn:microsoft.com/office/officeart/2005/8/layout/hProcess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BB62BF-46AA-4D91-BF90-13C28C8A0772}" type="doc">
      <dgm:prSet loTypeId="urn:microsoft.com/office/officeart/2005/8/layout/hProcess3" loCatId="process" qsTypeId="urn:microsoft.com/office/officeart/2005/8/quickstyle/simple1" qsCatId="simple" csTypeId="urn:microsoft.com/office/officeart/2005/8/colors/accent1_2" csCatId="accent1" phldr="0"/>
      <dgm:spPr/>
    </dgm:pt>
    <dgm:pt modelId="{E00C86F5-5289-4C02-815F-69B1477D56CF}" type="pres">
      <dgm:prSet presAssocID="{E7BB62BF-46AA-4D91-BF90-13C28C8A0772}" presName="Name0" presStyleCnt="0">
        <dgm:presLayoutVars>
          <dgm:dir/>
          <dgm:animLvl val="lvl"/>
          <dgm:resizeHandles val="exact"/>
        </dgm:presLayoutVars>
      </dgm:prSet>
      <dgm:spPr/>
    </dgm:pt>
    <dgm:pt modelId="{98B56174-DAE2-43D8-8B4D-87BBD618F804}" type="pres">
      <dgm:prSet presAssocID="{E7BB62BF-46AA-4D91-BF90-13C28C8A0772}" presName="dummy" presStyleCnt="0"/>
      <dgm:spPr/>
    </dgm:pt>
    <dgm:pt modelId="{5DCC48CA-2F23-42C8-AED4-1B30021D490D}" type="pres">
      <dgm:prSet presAssocID="{E7BB62BF-46AA-4D91-BF90-13C28C8A0772}" presName="linH" presStyleCnt="0"/>
      <dgm:spPr/>
    </dgm:pt>
    <dgm:pt modelId="{4EAC5EAC-7227-4447-A137-3C5F3DDDFF33}" type="pres">
      <dgm:prSet presAssocID="{E7BB62BF-46AA-4D91-BF90-13C28C8A0772}" presName="padding1" presStyleCnt="0"/>
      <dgm:spPr/>
    </dgm:pt>
    <dgm:pt modelId="{C24A3F6F-C945-4187-ADCA-6E43DB513423}" type="pres">
      <dgm:prSet presAssocID="{E7BB62BF-46AA-4D91-BF90-13C28C8A0772}" presName="padding2" presStyleCnt="0"/>
      <dgm:spPr/>
    </dgm:pt>
    <dgm:pt modelId="{9BF4EF6F-F038-4673-AD4E-F2D3E0D3F148}" type="pres">
      <dgm:prSet presAssocID="{E7BB62BF-46AA-4D91-BF90-13C28C8A0772}" presName="negArrow" presStyleCnt="0"/>
      <dgm:spPr/>
    </dgm:pt>
    <dgm:pt modelId="{1F01DF8A-8B5B-463A-89E1-45CB29069910}" type="pres">
      <dgm:prSet presAssocID="{E7BB62BF-46AA-4D91-BF90-13C28C8A0772}" presName="backgroundArrow" presStyleLbl="node1" presStyleIdx="0" presStyleCnt="1"/>
      <dgm:spPr/>
    </dgm:pt>
  </dgm:ptLst>
  <dgm:cxnLst>
    <dgm:cxn modelId="{D1E70C6C-DE72-4F4D-8897-B54C4FBE23C7}" type="presOf" srcId="{E7BB62BF-46AA-4D91-BF90-13C28C8A0772}" destId="{E00C86F5-5289-4C02-815F-69B1477D56CF}" srcOrd="0" destOrd="0" presId="urn:microsoft.com/office/officeart/2005/8/layout/hProcess3"/>
    <dgm:cxn modelId="{36A47868-5207-4203-B523-129FBF152A5F}" type="presParOf" srcId="{E00C86F5-5289-4C02-815F-69B1477D56CF}" destId="{98B56174-DAE2-43D8-8B4D-87BBD618F804}" srcOrd="0" destOrd="0" presId="urn:microsoft.com/office/officeart/2005/8/layout/hProcess3"/>
    <dgm:cxn modelId="{227AA0B8-35B8-40E5-B9D5-5A4DD2083681}" type="presParOf" srcId="{E00C86F5-5289-4C02-815F-69B1477D56CF}" destId="{5DCC48CA-2F23-42C8-AED4-1B30021D490D}" srcOrd="1" destOrd="0" presId="urn:microsoft.com/office/officeart/2005/8/layout/hProcess3"/>
    <dgm:cxn modelId="{419C5998-C161-47F4-AA6C-FC5B060C52A8}" type="presParOf" srcId="{5DCC48CA-2F23-42C8-AED4-1B30021D490D}" destId="{4EAC5EAC-7227-4447-A137-3C5F3DDDFF33}" srcOrd="0" destOrd="0" presId="urn:microsoft.com/office/officeart/2005/8/layout/hProcess3"/>
    <dgm:cxn modelId="{D62C8CA4-F297-4A49-80C5-C1953575CA1F}" type="presParOf" srcId="{5DCC48CA-2F23-42C8-AED4-1B30021D490D}" destId="{C24A3F6F-C945-4187-ADCA-6E43DB513423}" srcOrd="1" destOrd="0" presId="urn:microsoft.com/office/officeart/2005/8/layout/hProcess3"/>
    <dgm:cxn modelId="{E0F0EDBA-C4A3-41CF-94CC-67AEDE966C29}" type="presParOf" srcId="{5DCC48CA-2F23-42C8-AED4-1B30021D490D}" destId="{9BF4EF6F-F038-4673-AD4E-F2D3E0D3F148}" srcOrd="2" destOrd="0" presId="urn:microsoft.com/office/officeart/2005/8/layout/hProcess3"/>
    <dgm:cxn modelId="{2B74D44A-FB90-4D5D-AD6B-01AA69D6057C}" type="presParOf" srcId="{5DCC48CA-2F23-42C8-AED4-1B30021D490D}" destId="{1F01DF8A-8B5B-463A-89E1-45CB29069910}" srcOrd="3" destOrd="0" presId="urn:microsoft.com/office/officeart/2005/8/layout/hProcess3"/>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01DF8A-8B5B-463A-89E1-45CB29069910}">
      <dsp:nvSpPr>
        <dsp:cNvPr id="0" name=""/>
        <dsp:cNvSpPr/>
      </dsp:nvSpPr>
      <dsp:spPr>
        <a:xfrm>
          <a:off x="0" y="32"/>
          <a:ext cx="1224136" cy="576000"/>
        </a:xfrm>
        <a:prstGeom prst="rightArrow">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F01DF8A-8B5B-463A-89E1-45CB29069910}">
      <dsp:nvSpPr>
        <dsp:cNvPr id="0" name=""/>
        <dsp:cNvSpPr/>
      </dsp:nvSpPr>
      <dsp:spPr>
        <a:xfrm>
          <a:off x="0" y="27"/>
          <a:ext cx="1175792" cy="504000"/>
        </a:xfrm>
        <a:prstGeom prst="rightArrow">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4.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0FB0CD-1093-4449-8E72-3E91C51B3C4F}" type="datetimeFigureOut">
              <a:rPr lang="en-GB" smtClean="0"/>
              <a:pPr/>
              <a:t>26/03/2012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25B1A21-9749-4568-87EB-832D6F698F9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Tilt-up construction involves site-casting the concrete walls of a building on its floor slab or on a separate casting bed and then tilting and lifting them into position by crane. The result is rapid construction arising from a well-planned process more akin to a factory production line, but retaining the flexibility of in-situ concrete work.</a:t>
            </a:r>
            <a:endParaRPr lang="en-GB" sz="18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8675" y="195263"/>
            <a:ext cx="4960938" cy="3722687"/>
          </a:xfrm>
        </p:spPr>
      </p:sp>
      <p:sp>
        <p:nvSpPr>
          <p:cNvPr id="3" name="Notes Placeholder 2"/>
          <p:cNvSpPr>
            <a:spLocks noGrp="1"/>
          </p:cNvSpPr>
          <p:nvPr>
            <p:ph type="body" idx="1"/>
          </p:nvPr>
        </p:nvSpPr>
        <p:spPr>
          <a:xfrm>
            <a:off x="258356" y="4025265"/>
            <a:ext cx="6280964" cy="5706497"/>
          </a:xfrm>
        </p:spPr>
        <p:txBody>
          <a:bodyPr>
            <a:normAutofit/>
          </a:bodyPr>
          <a:lstStyle/>
          <a:p>
            <a:r>
              <a:rPr lang="en-GB" sz="1800" dirty="0" smtClean="0"/>
              <a:t>Concrete tilt up construction offers the capability to construct an in depth range of  buildings at much lower costs than those of traditional construction methods. Concrete Tilt-up is an accomplished way of constructing walls and panels by pouring concrete into forms on the ground, allowing these to harden, right after which raising into position to form a wall.</a:t>
            </a:r>
          </a:p>
          <a:p>
            <a:r>
              <a:rPr lang="en-GB" sz="1800" dirty="0" smtClean="0"/>
              <a:t>For a tilt-up concrete building, the walls are created by assembling forms and placing concrete to construct large slabs called panels at the place they are required. The panels are tilted up into position around the building’s slab to form the walls. Because the concrete tilt wall forms are assembled and poured directly on site no transportation of panels is needed.</a:t>
            </a:r>
          </a:p>
          <a:p>
            <a:r>
              <a:rPr lang="en-GB" sz="1800" dirty="0" smtClean="0"/>
              <a:t>This concept is fast becoming an acceptable form of construction for industrial and warehouse applications. Tilt-up construction is a proven system for building workplace buildings, retail centres, warehouses, distribution centres, call centres, production facilities and other professional / industrial  outlets with speed, safety and construction cost benefits.</a:t>
            </a:r>
          </a:p>
          <a:p>
            <a:endParaRPr lang="en-GB" sz="18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6981" y="4715153"/>
            <a:ext cx="6352339" cy="4466987"/>
          </a:xfrm>
        </p:spPr>
        <p:txBody>
          <a:bodyPr>
            <a:noAutofit/>
          </a:bodyPr>
          <a:lstStyle/>
          <a:p>
            <a:r>
              <a:rPr lang="en-US" sz="1600" dirty="0" smtClean="0">
                <a:latin typeface="Arial" charset="0"/>
              </a:rPr>
              <a:t>TOP: CLAYCO HEADQUARTERS OFFICE BUILDING</a:t>
            </a:r>
          </a:p>
          <a:p>
            <a:endParaRPr lang="en-US" sz="1600" dirty="0" smtClean="0">
              <a:latin typeface="Arial" charset="0"/>
            </a:endParaRPr>
          </a:p>
          <a:p>
            <a:pPr>
              <a:buFontTx/>
              <a:buChar char="•"/>
            </a:pPr>
            <a:r>
              <a:rPr lang="en-US" sz="1600" dirty="0" smtClean="0">
                <a:latin typeface="Arial" charset="0"/>
              </a:rPr>
              <a:t>Located in St Louis, Missouri, USA.</a:t>
            </a:r>
          </a:p>
          <a:p>
            <a:pPr>
              <a:buFontTx/>
              <a:buChar char="•"/>
            </a:pPr>
            <a:r>
              <a:rPr lang="en-US" sz="1600" dirty="0" smtClean="0">
                <a:latin typeface="Arial" charset="0"/>
              </a:rPr>
              <a:t>Headquarters building for a large tilt-up contractor.</a:t>
            </a:r>
          </a:p>
          <a:p>
            <a:pPr>
              <a:buFontTx/>
              <a:buChar char="•"/>
            </a:pPr>
            <a:r>
              <a:rPr lang="en-US" sz="1600" dirty="0" smtClean="0">
                <a:latin typeface="Arial" charset="0"/>
              </a:rPr>
              <a:t>Panels use only a finely textured paint finish; smooth and very consistent appearance.</a:t>
            </a:r>
          </a:p>
          <a:p>
            <a:pPr>
              <a:buFontTx/>
              <a:buChar char="•"/>
            </a:pPr>
            <a:r>
              <a:rPr lang="en-US" sz="1600" dirty="0" smtClean="0">
                <a:latin typeface="Arial" charset="0"/>
              </a:rPr>
              <a:t>The building is an excellent demonstration of </a:t>
            </a:r>
            <a:r>
              <a:rPr lang="en-US" sz="1600" dirty="0" err="1" smtClean="0">
                <a:latin typeface="Arial" charset="0"/>
              </a:rPr>
              <a:t>Clayco’s</a:t>
            </a:r>
            <a:r>
              <a:rPr lang="en-US" sz="1600" dirty="0" smtClean="0">
                <a:latin typeface="Arial" charset="0"/>
              </a:rPr>
              <a:t> abilities.</a:t>
            </a:r>
          </a:p>
          <a:p>
            <a:pPr>
              <a:buFontTx/>
              <a:buChar char="•"/>
            </a:pPr>
            <a:r>
              <a:rPr lang="en-US" sz="1600" dirty="0" smtClean="0">
                <a:latin typeface="Arial" charset="0"/>
              </a:rPr>
              <a:t>Tilt-up has been vital to the contractor’s success and growth.</a:t>
            </a:r>
          </a:p>
          <a:p>
            <a:pPr>
              <a:buFontTx/>
              <a:buChar char="•"/>
            </a:pPr>
            <a:endParaRPr lang="en-US" sz="1600" dirty="0">
              <a:latin typeface="Arial" charset="0"/>
            </a:endParaRPr>
          </a:p>
          <a:p>
            <a:r>
              <a:rPr lang="en-US" sz="1600" dirty="0" smtClean="0">
                <a:latin typeface="Arial" charset="0"/>
              </a:rPr>
              <a:t>BOTTOM: LABORATORY BUILDING, AUSTRALIA</a:t>
            </a:r>
          </a:p>
          <a:p>
            <a:endParaRPr lang="en-US" sz="1600" dirty="0" smtClean="0">
              <a:latin typeface="Arial" charset="0"/>
            </a:endParaRPr>
          </a:p>
          <a:p>
            <a:pPr>
              <a:buFontTx/>
              <a:buChar char="•"/>
            </a:pPr>
            <a:r>
              <a:rPr lang="en-US" sz="1600" dirty="0" smtClean="0">
                <a:latin typeface="Arial" charset="0"/>
              </a:rPr>
              <a:t>This laboratory/office building is located in Queensland, Australia.</a:t>
            </a:r>
          </a:p>
          <a:p>
            <a:pPr>
              <a:buFontTx/>
              <a:buChar char="•"/>
            </a:pPr>
            <a:r>
              <a:rPr lang="en-US" sz="1600" dirty="0" smtClean="0">
                <a:latin typeface="Arial" charset="0"/>
              </a:rPr>
              <a:t>It uses tilt-up panels clad with profiled metal cladding at lower levels to give a varied visual appearance to the façade.</a:t>
            </a:r>
          </a:p>
          <a:p>
            <a:pPr>
              <a:buFontTx/>
              <a:buChar char="•"/>
            </a:pPr>
            <a:r>
              <a:rPr lang="en-US" sz="1600" dirty="0" smtClean="0">
                <a:latin typeface="Arial" charset="0"/>
              </a:rPr>
              <a:t>Thermal mass in the concrete tilt-up panels help to keep internal temperatures consistent.</a:t>
            </a:r>
          </a:p>
          <a:p>
            <a:pPr>
              <a:buFontTx/>
              <a:buChar char="•"/>
            </a:pPr>
            <a:r>
              <a:rPr lang="en-US" sz="1600" dirty="0" smtClean="0">
                <a:latin typeface="Arial" charset="0"/>
              </a:rPr>
              <a:t>The tilt-up panels provide some stability to the two storey reinforced concrete frame.</a:t>
            </a:r>
          </a:p>
          <a:p>
            <a:pPr>
              <a:buFontTx/>
              <a:buChar char="•"/>
            </a:pPr>
            <a:endParaRPr lang="en-GB" sz="16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7" y="4715153"/>
            <a:ext cx="6117908" cy="4466987"/>
          </a:xfrm>
        </p:spPr>
        <p:txBody>
          <a:bodyPr>
            <a:normAutofit lnSpcReduction="10000"/>
          </a:bodyPr>
          <a:lstStyle/>
          <a:p>
            <a:pPr marL="376238" indent="-376238">
              <a:buFont typeface="Monotype Sorts" pitchFamily="2" charset="2"/>
              <a:buChar char="l"/>
            </a:pPr>
            <a:r>
              <a:rPr lang="en-GB" sz="1800" dirty="0" smtClean="0">
                <a:latin typeface="Arial" charset="0"/>
              </a:rPr>
              <a:t>Speed  -           fast start, fast build, pre-planning…</a:t>
            </a:r>
          </a:p>
          <a:p>
            <a:pPr marL="376238" indent="-376238">
              <a:buFont typeface="Monotype Sorts" pitchFamily="2" charset="2"/>
              <a:buChar char="l"/>
            </a:pPr>
            <a:r>
              <a:rPr lang="en-GB" sz="1800" dirty="0" smtClean="0">
                <a:latin typeface="Arial" charset="0"/>
              </a:rPr>
              <a:t>Ease of construction  -  ‘factory process on site’...</a:t>
            </a:r>
          </a:p>
          <a:p>
            <a:pPr marL="376238" indent="-376238">
              <a:buFont typeface="Monotype Sorts" pitchFamily="2" charset="2"/>
              <a:buChar char="l"/>
            </a:pPr>
            <a:r>
              <a:rPr lang="en-GB" sz="1800" dirty="0" smtClean="0">
                <a:latin typeface="Arial" charset="0"/>
              </a:rPr>
              <a:t>Durability -    compare with metal system failures</a:t>
            </a:r>
          </a:p>
          <a:p>
            <a:pPr marL="376238" indent="-376238">
              <a:buFont typeface="Monotype Sorts" pitchFamily="2" charset="2"/>
              <a:buNone/>
            </a:pPr>
            <a:r>
              <a:rPr lang="en-GB" sz="1800" dirty="0" smtClean="0">
                <a:latin typeface="Arial" charset="0"/>
              </a:rPr>
              <a:t>                              and accidental damage</a:t>
            </a:r>
          </a:p>
          <a:p>
            <a:pPr marL="376238" indent="-376238">
              <a:buFont typeface="Monotype Sorts" pitchFamily="2" charset="2"/>
              <a:buChar char="l"/>
            </a:pPr>
            <a:r>
              <a:rPr lang="en-GB" sz="1800" dirty="0" smtClean="0">
                <a:latin typeface="Arial" charset="0"/>
              </a:rPr>
              <a:t>Security -      used for prisons and security walls </a:t>
            </a:r>
          </a:p>
          <a:p>
            <a:pPr marL="376238" indent="-376238">
              <a:buFont typeface="Monotype Sorts" pitchFamily="2" charset="2"/>
              <a:buChar char="l"/>
            </a:pPr>
            <a:r>
              <a:rPr lang="en-GB" sz="1800" dirty="0" smtClean="0">
                <a:latin typeface="Arial" charset="0"/>
              </a:rPr>
              <a:t>Fire resistance -    2+ hours inherent resistance</a:t>
            </a:r>
          </a:p>
          <a:p>
            <a:pPr marL="376238" indent="-376238">
              <a:buFont typeface="Monotype Sorts" pitchFamily="2" charset="2"/>
              <a:buChar char="l"/>
            </a:pPr>
            <a:r>
              <a:rPr lang="en-GB" sz="1800" dirty="0" smtClean="0">
                <a:latin typeface="Arial" charset="0"/>
              </a:rPr>
              <a:t>Cost  -      extremely competitive + extra benefits….some 15% cheaper compared to more traditional</a:t>
            </a:r>
            <a:r>
              <a:rPr lang="en-GB" sz="1800" baseline="0" dirty="0" smtClean="0">
                <a:latin typeface="Arial" charset="0"/>
              </a:rPr>
              <a:t> methods</a:t>
            </a:r>
            <a:endParaRPr lang="en-GB" sz="1800" dirty="0" smtClean="0">
              <a:latin typeface="Arial" charset="0"/>
            </a:endParaRPr>
          </a:p>
          <a:p>
            <a:pPr marL="376238" indent="-376238">
              <a:buFont typeface="Monotype Sorts" pitchFamily="2" charset="2"/>
              <a:buChar char="l"/>
            </a:pPr>
            <a:endParaRPr lang="en-GB" sz="1800" dirty="0" smtClean="0">
              <a:latin typeface="Arial" charset="0"/>
            </a:endParaRPr>
          </a:p>
          <a:p>
            <a:r>
              <a:rPr lang="en-US" sz="2000" dirty="0" smtClean="0">
                <a:latin typeface="Arial" charset="0"/>
              </a:rPr>
              <a:t>BASEMENT PLANT ROOM, LONDON</a:t>
            </a:r>
          </a:p>
          <a:p>
            <a:endParaRPr lang="en-US" sz="2000" dirty="0" smtClean="0">
              <a:latin typeface="Arial" charset="0"/>
            </a:endParaRPr>
          </a:p>
          <a:p>
            <a:pPr>
              <a:buFontTx/>
              <a:buChar char="•"/>
            </a:pPr>
            <a:r>
              <a:rPr lang="en-US" sz="2000" dirty="0" smtClean="0">
                <a:latin typeface="Arial" charset="0"/>
              </a:rPr>
              <a:t>Built on a very tight site in North London.</a:t>
            </a:r>
          </a:p>
          <a:p>
            <a:pPr>
              <a:buFontTx/>
              <a:buChar char="•"/>
            </a:pPr>
            <a:r>
              <a:rPr lang="en-US" sz="2000" dirty="0" smtClean="0">
                <a:latin typeface="Arial" charset="0"/>
              </a:rPr>
              <a:t>All casting and lifting was carried out within the foot print of the floor slab.</a:t>
            </a:r>
          </a:p>
          <a:p>
            <a:pPr>
              <a:buFontTx/>
              <a:buChar char="•"/>
            </a:pPr>
            <a:r>
              <a:rPr lang="en-US" sz="2000" dirty="0" smtClean="0">
                <a:latin typeface="Arial" charset="0"/>
              </a:rPr>
              <a:t>Stack casting of panels was used on this tilt-up job for a buried basement services building.</a:t>
            </a:r>
          </a:p>
          <a:p>
            <a:pPr marL="376238" indent="-376238">
              <a:buFont typeface="Monotype Sorts" pitchFamily="2" charset="2"/>
              <a:buChar char="l"/>
            </a:pPr>
            <a:endParaRPr lang="en-GB" sz="2000" dirty="0" smtClean="0">
              <a:latin typeface="Arial" charset="0"/>
            </a:endParaRPr>
          </a:p>
          <a:p>
            <a:endParaRPr lang="en-GB" sz="18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50dB relates to the sound of a loud conversation!</a:t>
            </a:r>
          </a:p>
          <a:p>
            <a:r>
              <a:rPr lang="en-GB" sz="1800" dirty="0" smtClean="0"/>
              <a:t>The reduction here is some 20dB more than for metal skin systems</a:t>
            </a:r>
            <a:endParaRPr lang="en-GB" sz="18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800" dirty="0" smtClean="0"/>
              <a:t>Tilt-up system</a:t>
            </a:r>
          </a:p>
          <a:p>
            <a:r>
              <a:rPr lang="en-GB" sz="1800" dirty="0" smtClean="0"/>
              <a:t>Strength and stability – floor slab – axle loads from crane!</a:t>
            </a:r>
          </a:p>
          <a:p>
            <a:r>
              <a:rPr lang="en-GB" sz="1800" dirty="0" smtClean="0"/>
              <a:t>Durability – the construction process</a:t>
            </a:r>
          </a:p>
          <a:p>
            <a:r>
              <a:rPr lang="en-GB" sz="1800" dirty="0" smtClean="0"/>
              <a:t>Accuracy – the concrete slab or bed – rainfall!</a:t>
            </a:r>
          </a:p>
          <a:p>
            <a:r>
              <a:rPr lang="en-GB" sz="1800" dirty="0" smtClean="0"/>
              <a:t>Blemish free</a:t>
            </a:r>
          </a:p>
          <a:p>
            <a:r>
              <a:rPr lang="en-GB" sz="1800" dirty="0" smtClean="0"/>
              <a:t>Ability to accommodate fixings/services etc.</a:t>
            </a:r>
          </a:p>
          <a:p>
            <a:r>
              <a:rPr lang="en-GB" sz="1800" dirty="0" smtClean="0"/>
              <a:t>Panels</a:t>
            </a:r>
          </a:p>
          <a:p>
            <a:r>
              <a:rPr lang="en-GB" sz="1800" dirty="0" smtClean="0"/>
              <a:t>Strength and stability – slenderness – reinforcement helps, roof deck gives support to top of wall</a:t>
            </a:r>
          </a:p>
          <a:p>
            <a:r>
              <a:rPr lang="en-GB" sz="1800" dirty="0" smtClean="0"/>
              <a:t>Durability – dense concrete – smooth finish</a:t>
            </a:r>
          </a:p>
          <a:p>
            <a:r>
              <a:rPr lang="en-GB" sz="1800" dirty="0" smtClean="0"/>
              <a:t>Weather exclusion – high density of concrete – joints</a:t>
            </a:r>
          </a:p>
          <a:p>
            <a:r>
              <a:rPr lang="en-GB" sz="1800" dirty="0" smtClean="0"/>
              <a:t>Fire – good</a:t>
            </a:r>
          </a:p>
          <a:p>
            <a:r>
              <a:rPr lang="en-GB" sz="1800" dirty="0" smtClean="0"/>
              <a:t>Thermal – 160mmm not good enough – earth </a:t>
            </a:r>
            <a:r>
              <a:rPr lang="en-GB" sz="1800" dirty="0" err="1" smtClean="0"/>
              <a:t>berms</a:t>
            </a:r>
            <a:r>
              <a:rPr lang="en-GB" sz="1800" dirty="0" smtClean="0"/>
              <a:t> – internal linings - sandwich panel</a:t>
            </a:r>
          </a:p>
          <a:p>
            <a:r>
              <a:rPr lang="en-GB" sz="1800" dirty="0" smtClean="0"/>
              <a:t>Sound – good without openings for </a:t>
            </a:r>
            <a:r>
              <a:rPr lang="en-GB" sz="1800" dirty="0" err="1" smtClean="0"/>
              <a:t>airbourne</a:t>
            </a:r>
            <a:r>
              <a:rPr lang="en-GB" sz="1800" dirty="0" smtClean="0"/>
              <a:t> </a:t>
            </a:r>
            <a:r>
              <a:rPr lang="en-GB" sz="1800" dirty="0" err="1" smtClean="0"/>
              <a:t>souind</a:t>
            </a:r>
            <a:endParaRPr lang="en-GB" sz="1800" dirty="0" smtClean="0"/>
          </a:p>
          <a:p>
            <a:r>
              <a:rPr lang="en-GB" sz="1800" dirty="0" smtClean="0"/>
              <a:t>Security - good</a:t>
            </a:r>
            <a:endParaRPr lang="en-GB" sz="1800"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26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dirty="0" smtClean="0"/>
              <a:t>But what are the advantages?</a:t>
            </a:r>
          </a:p>
          <a:p>
            <a:r>
              <a:rPr lang="en-GB" b="1" dirty="0" smtClean="0"/>
              <a:t>Savings in Construction Costs</a:t>
            </a:r>
            <a:r>
              <a:rPr lang="en-GB" dirty="0" smtClean="0"/>
              <a:t> - Tilt-up construction provides numerous construction cost savings. This method of concrete construction uses locally available materials rather than ones that must be manufactured and shipped in. This means that raw material costs are lower, available when needed and less prone to price fluctuations. Tilt-up work crews are typically smaller than the crews used in traditional construction and are normally comprised of local </a:t>
            </a:r>
            <a:r>
              <a:rPr lang="en-GB" dirty="0" err="1" smtClean="0"/>
              <a:t>labor</a:t>
            </a:r>
            <a:r>
              <a:rPr lang="en-GB" dirty="0" smtClean="0"/>
              <a:t>. That translates to reduced </a:t>
            </a:r>
            <a:r>
              <a:rPr lang="en-GB" dirty="0" err="1" smtClean="0"/>
              <a:t>labor</a:t>
            </a:r>
            <a:r>
              <a:rPr lang="en-GB" dirty="0" smtClean="0"/>
              <a:t> costs. Because of the economies of scale, the larger the footprint for the building, the more these savings improve the project's total cost. </a:t>
            </a:r>
          </a:p>
          <a:p>
            <a:r>
              <a:rPr lang="en-GB" b="1" dirty="0" smtClean="0"/>
              <a:t>Fast Construction Schedule</a:t>
            </a:r>
            <a:r>
              <a:rPr lang="en-GB" dirty="0" smtClean="0"/>
              <a:t> - Tilt-up construction offers several opportunities to "compress" the schedule and deliver the building very quickly. Erecting the walls with tilt-up panels is faster than building walls using traditional construction techniques. The trades can begin work earlier in the process on a tilt-up project, which allows greater overlapping of project phases. Because the building is made of ready-mix concrete from local sources, the project is less likely to be affected by transportation delays as well. All these factors provide for a faster, more predictable schedule with fewer opportunities for delays and associated cost overruns. </a:t>
            </a:r>
          </a:p>
          <a:p>
            <a:r>
              <a:rPr lang="en-GB" b="1" dirty="0" smtClean="0"/>
              <a:t>Safety</a:t>
            </a:r>
            <a:r>
              <a:rPr lang="en-GB" dirty="0" smtClean="0"/>
              <a:t> - Tilt-up concrete is a proven, safe method of construction. The vast majority of the project takes place on the ground rather than on scaffolding, reducing many of these risks normally faced by workers. </a:t>
            </a:r>
          </a:p>
          <a:p>
            <a:r>
              <a:rPr lang="en-GB" b="1" dirty="0" smtClean="0"/>
              <a:t>Aesthetics</a:t>
            </a:r>
            <a:r>
              <a:rPr lang="en-GB" dirty="0" smtClean="0"/>
              <a:t> - Tilt-up concrete buildings are not prefabricated. Each one is custom-designed for the client's needs and preferences. A full range of building finishes, wall textures and adornments, </a:t>
            </a:r>
            <a:r>
              <a:rPr lang="en-GB" dirty="0" err="1" smtClean="0"/>
              <a:t>colors</a:t>
            </a:r>
            <a:r>
              <a:rPr lang="en-GB" dirty="0" smtClean="0"/>
              <a:t>, even curved walls, are available with this method. Tilt-up construction provides architects and designers with virtually unlimited flexibility in crafting a building that is functional, durable and aesthetically pleasing</a:t>
            </a:r>
          </a:p>
          <a:p>
            <a:endParaRPr lang="en-GB"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27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0113" y="195263"/>
            <a:ext cx="4960937" cy="3722687"/>
          </a:xfrm>
        </p:spPr>
      </p:sp>
      <p:sp>
        <p:nvSpPr>
          <p:cNvPr id="3" name="Notes Placeholder 2"/>
          <p:cNvSpPr>
            <a:spLocks noGrp="1"/>
          </p:cNvSpPr>
          <p:nvPr>
            <p:ph type="body" idx="1"/>
          </p:nvPr>
        </p:nvSpPr>
        <p:spPr>
          <a:xfrm>
            <a:off x="679768" y="4025265"/>
            <a:ext cx="5438140" cy="5784668"/>
          </a:xfrm>
        </p:spPr>
        <p:txBody>
          <a:bodyPr>
            <a:normAutofit fontScale="92500"/>
          </a:bodyPr>
          <a:lstStyle/>
          <a:p>
            <a:r>
              <a:rPr lang="en-GB" dirty="0" smtClean="0"/>
              <a:t>The benefits of a project built with tilt-up construction continue long after it is completed:</a:t>
            </a:r>
          </a:p>
          <a:p>
            <a:r>
              <a:rPr lang="en-GB" b="1" dirty="0" smtClean="0"/>
              <a:t>Durability</a:t>
            </a:r>
            <a:r>
              <a:rPr lang="en-GB" dirty="0" smtClean="0"/>
              <a:t> - Tilt-up concrete buildings are extremely durable. Many structures created in the 1940s are still in operation today, with little apparent wear. A testament to the strength of tilt-up construction, general contractors in earthquake-prone California now use this method for 90% of their one-story industrial building projects. </a:t>
            </a:r>
          </a:p>
          <a:p>
            <a:r>
              <a:rPr lang="en-GB" b="1" dirty="0" smtClean="0"/>
              <a:t>Fire Safety</a:t>
            </a:r>
            <a:r>
              <a:rPr lang="en-GB" dirty="0" smtClean="0"/>
              <a:t> - The concrete used in tilt-up panels meets the fire-resistance standards of even the most demanding building codes. For example, a 6.5" concrete wall offers a fire resistance rating of four hours or more. Tilt-up panels are also frequently used in the building's interior as fire walls. Tilt-up buildings offer real protection and safety for their tenants' employees, property and ongoing operations. </a:t>
            </a:r>
          </a:p>
          <a:p>
            <a:r>
              <a:rPr lang="en-GB" b="1" dirty="0" smtClean="0"/>
              <a:t>Ease of Maintenance</a:t>
            </a:r>
            <a:r>
              <a:rPr lang="en-GB" dirty="0" smtClean="0"/>
              <a:t> - Tilt-up construction buildings require little in the way of ongoing maintenance, outside of periodic cleaning and repainting as desired. Concrete is impervious to insect or rodent infestation, so this problem becomes a relative non-issue as well. </a:t>
            </a:r>
          </a:p>
          <a:p>
            <a:r>
              <a:rPr lang="en-GB" b="1" dirty="0" smtClean="0"/>
              <a:t>Repairs and Expandability</a:t>
            </a:r>
            <a:r>
              <a:rPr lang="en-GB" dirty="0" smtClean="0"/>
              <a:t> - In the event a wall is damaged by a forklift or truck, damages are typically more localized on a panel than in other types of structures, like steel buildings. Also, the modular design of the panels allows for easier repairs and expansion of the building. </a:t>
            </a:r>
          </a:p>
          <a:p>
            <a:r>
              <a:rPr lang="en-GB" b="1" dirty="0" smtClean="0"/>
              <a:t>Security</a:t>
            </a:r>
            <a:r>
              <a:rPr lang="en-GB" dirty="0" smtClean="0"/>
              <a:t> - Facilities that require positive security and management of the interior environment - prisons, classified manufacturing facilities, businesses with clean rooms - will appreciate the strength and control afforded by concrete and tilt-up buildings. </a:t>
            </a:r>
          </a:p>
          <a:p>
            <a:r>
              <a:rPr lang="en-GB" b="1" dirty="0" smtClean="0"/>
              <a:t>Reduced Insurance Premiums</a:t>
            </a:r>
            <a:r>
              <a:rPr lang="en-GB" dirty="0" smtClean="0"/>
              <a:t> - Because tilt-up concrete buildings have superior fire resistance ratings and have been proven to withstand severe weather and earthquakes, these cement buildings typically enjoy better insurance rates than steel buildings or other types of structures. </a:t>
            </a:r>
          </a:p>
          <a:p>
            <a:r>
              <a:rPr lang="en-GB" b="1" dirty="0" smtClean="0"/>
              <a:t>Reduced Operating Costs</a:t>
            </a:r>
            <a:r>
              <a:rPr lang="en-GB" dirty="0" smtClean="0"/>
              <a:t> - Concrete provides excellent insulation, reducing the ongoing heating and cooling costs for the tenant. This insulation extends to sound as well as temperature. Workers in a tilt-up office building located in a noisy area will be less affected by the environment. By the same token, a manufacturing business that generates noise will have less effect on its </a:t>
            </a:r>
            <a:r>
              <a:rPr lang="en-GB" dirty="0" err="1" smtClean="0"/>
              <a:t>neighbors</a:t>
            </a:r>
            <a:r>
              <a:rPr lang="en-GB" dirty="0" smtClean="0"/>
              <a:t> and will find it easier to comply with local noise ordinances.</a:t>
            </a:r>
          </a:p>
          <a:p>
            <a:endParaRPr lang="en-GB"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28</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86981" y="4494292"/>
            <a:ext cx="6280964" cy="5315641"/>
          </a:xfrm>
        </p:spPr>
        <p:txBody>
          <a:bodyPr>
            <a:normAutofit lnSpcReduction="10000"/>
          </a:bodyPr>
          <a:lstStyle/>
          <a:p>
            <a:r>
              <a:rPr lang="en-GB" dirty="0" smtClean="0"/>
              <a:t>Tilt-up concrete has many environmental benefits during construction and for the life of the structure. For more detail see the sustainability solutions pages listed to the right.</a:t>
            </a:r>
          </a:p>
          <a:p>
            <a:r>
              <a:rPr lang="en-GB" dirty="0" smtClean="0"/>
              <a:t>During construction:</a:t>
            </a:r>
          </a:p>
          <a:p>
            <a:r>
              <a:rPr lang="en-GB" b="1" dirty="0" smtClean="0"/>
              <a:t>Recycled content.</a:t>
            </a:r>
            <a:r>
              <a:rPr lang="en-GB" dirty="0" smtClean="0"/>
              <a:t> Recycled materials such as fly ash, slag cement, silica fume, and recycled aggregates can be incorporated into concrete, thereby diverting materials from the landfill and reducing the use of virgin materials. Can apply to LEED Credit M 4.</a:t>
            </a:r>
            <a:br>
              <a:rPr lang="en-GB" dirty="0" smtClean="0"/>
            </a:br>
            <a:r>
              <a:rPr lang="en-GB" dirty="0" smtClean="0"/>
              <a:t/>
            </a:r>
            <a:br>
              <a:rPr lang="en-GB" dirty="0" smtClean="0"/>
            </a:br>
            <a:r>
              <a:rPr lang="en-GB" b="1" dirty="0" smtClean="0"/>
              <a:t>Local.</a:t>
            </a:r>
            <a:r>
              <a:rPr lang="en-GB" dirty="0" smtClean="0"/>
              <a:t> Wall panels are constructed with locally available </a:t>
            </a:r>
            <a:r>
              <a:rPr lang="en-GB" dirty="0" err="1" smtClean="0"/>
              <a:t>labor</a:t>
            </a:r>
            <a:r>
              <a:rPr lang="en-GB" dirty="0" smtClean="0"/>
              <a:t> and materials. Can apply to LEED Credit M 5.</a:t>
            </a:r>
            <a:br>
              <a:rPr lang="en-GB" dirty="0" smtClean="0"/>
            </a:br>
            <a:r>
              <a:rPr lang="en-GB" dirty="0" smtClean="0"/>
              <a:t/>
            </a:r>
            <a:br>
              <a:rPr lang="en-GB" dirty="0" smtClean="0"/>
            </a:br>
            <a:r>
              <a:rPr lang="en-GB" b="1" dirty="0" smtClean="0"/>
              <a:t>Resource Efficient.</a:t>
            </a:r>
            <a:r>
              <a:rPr lang="en-GB" dirty="0" smtClean="0"/>
              <a:t> Material efficiencies result from repetitive use of forms. Steel forms and other materials are reused.</a:t>
            </a:r>
            <a:br>
              <a:rPr lang="en-GB" dirty="0" smtClean="0"/>
            </a:br>
            <a:r>
              <a:rPr lang="en-GB" dirty="0" smtClean="0"/>
              <a:t/>
            </a:r>
            <a:br>
              <a:rPr lang="en-GB" dirty="0" smtClean="0"/>
            </a:br>
            <a:r>
              <a:rPr lang="en-GB" dirty="0" smtClean="0"/>
              <a:t>During the life of the structure:</a:t>
            </a:r>
          </a:p>
          <a:p>
            <a:r>
              <a:rPr lang="en-GB" b="1" dirty="0" smtClean="0"/>
              <a:t>Energy Performance</a:t>
            </a:r>
            <a:r>
              <a:rPr lang="en-GB" dirty="0" smtClean="0"/>
              <a:t>. Energy savings are achieved in buildings by combining the thermal mass of concrete with the optimal amount of insulation in tilt-up walls. Concrete acts as an air barrier, reducing air infiltration, and saving more energy. Can contribute to LEED Credit EA 1.</a:t>
            </a:r>
            <a:br>
              <a:rPr lang="en-GB" dirty="0" smtClean="0"/>
            </a:br>
            <a:r>
              <a:rPr lang="en-GB" dirty="0" smtClean="0"/>
              <a:t/>
            </a:r>
            <a:br>
              <a:rPr lang="en-GB" dirty="0" smtClean="0"/>
            </a:br>
            <a:r>
              <a:rPr lang="en-GB" b="1" dirty="0" smtClean="0"/>
              <a:t>Durable</a:t>
            </a:r>
            <a:r>
              <a:rPr lang="en-GB" dirty="0" smtClean="0"/>
              <a:t>. Tilt-up concrete structures are resistant to fires, wind, hurricanes, floods, earthquakes, wind-driven rain, and moisture damage. </a:t>
            </a:r>
            <a:br>
              <a:rPr lang="en-GB" dirty="0" smtClean="0"/>
            </a:br>
            <a:r>
              <a:rPr lang="en-GB" dirty="0" smtClean="0"/>
              <a:t/>
            </a:r>
            <a:br>
              <a:rPr lang="en-GB" dirty="0" smtClean="0"/>
            </a:br>
            <a:r>
              <a:rPr lang="en-GB" b="1" dirty="0" smtClean="0"/>
              <a:t>Cool</a:t>
            </a:r>
            <a:r>
              <a:rPr lang="en-GB" dirty="0" smtClean="0"/>
              <a:t>. Light and natural-</a:t>
            </a:r>
            <a:r>
              <a:rPr lang="en-GB" dirty="0" err="1" smtClean="0"/>
              <a:t>colored</a:t>
            </a:r>
            <a:r>
              <a:rPr lang="en-GB" dirty="0" smtClean="0"/>
              <a:t> concrete reduces heat islands. </a:t>
            </a:r>
            <a:br>
              <a:rPr lang="en-GB" dirty="0" smtClean="0"/>
            </a:br>
            <a:r>
              <a:rPr lang="en-GB" dirty="0" smtClean="0"/>
              <a:t/>
            </a:r>
            <a:br>
              <a:rPr lang="en-GB" dirty="0" smtClean="0"/>
            </a:br>
            <a:r>
              <a:rPr lang="en-GB" b="1" dirty="0" smtClean="0"/>
              <a:t>IAQ</a:t>
            </a:r>
            <a:r>
              <a:rPr lang="en-GB" dirty="0" smtClean="0"/>
              <a:t>. Concrete has low VOC </a:t>
            </a:r>
            <a:r>
              <a:rPr lang="en-GB" dirty="0" err="1" smtClean="0"/>
              <a:t>emittance</a:t>
            </a:r>
            <a:r>
              <a:rPr lang="en-GB" dirty="0" smtClean="0"/>
              <a:t> and does not degrade indoor air quality </a:t>
            </a:r>
            <a:br>
              <a:rPr lang="en-GB" dirty="0" smtClean="0"/>
            </a:br>
            <a:r>
              <a:rPr lang="en-GB" dirty="0" smtClean="0"/>
              <a:t/>
            </a:r>
            <a:br>
              <a:rPr lang="en-GB" dirty="0" smtClean="0"/>
            </a:br>
            <a:r>
              <a:rPr lang="en-GB" b="1" dirty="0" smtClean="0"/>
              <a:t>Recyclable</a:t>
            </a:r>
            <a:r>
              <a:rPr lang="en-GB" dirty="0" smtClean="0"/>
              <a:t>. Tilt-up concrete structures in urban areas are recycled into fill and road base material at the end of their useful life.</a:t>
            </a:r>
            <a:endParaRPr lang="en-GB" dirty="0"/>
          </a:p>
        </p:txBody>
      </p:sp>
      <p:sp>
        <p:nvSpPr>
          <p:cNvPr id="4" name="Slide Number Placeholder 3"/>
          <p:cNvSpPr>
            <a:spLocks noGrp="1"/>
          </p:cNvSpPr>
          <p:nvPr>
            <p:ph type="sldNum" sz="quarter" idx="10"/>
          </p:nvPr>
        </p:nvSpPr>
        <p:spPr/>
        <p:txBody>
          <a:bodyPr/>
          <a:lstStyle/>
          <a:p>
            <a:fld id="{425B1A21-9749-4568-87EB-832D6F698F98}"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2C5F73-4601-4BDB-A709-06C6D2DFC27C}" type="datetimeFigureOut">
              <a:rPr lang="en-GB" smtClean="0"/>
              <a:pPr/>
              <a:t>26/03/2012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57B98-A635-4F34-88C0-68840E25E81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2C5F73-4601-4BDB-A709-06C6D2DFC27C}" type="datetimeFigureOut">
              <a:rPr lang="en-GB" smtClean="0"/>
              <a:pPr/>
              <a:t>26/03/2012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C57B98-A635-4F34-88C0-68840E25E81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2.jpeg"/><Relationship Id="rId4" Type="http://schemas.openxmlformats.org/officeDocument/2006/relationships/hyperlink" Target="http://constructionworkss.com/wp-content/uploads/2011/12/Tilt-Up-Construction.jpg"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oleObject" Target="../embeddings/Microsoft_Office_Word_97_-_2003_Document1.doc"/><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bentleyconstruct.com/temp/reinforcing-large.jpg" TargetMode="External"/><Relationship Id="rId2" Type="http://schemas.openxmlformats.org/officeDocument/2006/relationships/image" Target="../media/image18.jpeg"/><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oleObject" Target="../embeddings/oleObject2.bin"/><Relationship Id="rId7" Type="http://schemas.openxmlformats.org/officeDocument/2006/relationships/diagramColors" Target="../diagrams/colors1.xml"/><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oleObject" Target="../embeddings/oleObject3.bin"/><Relationship Id="rId7" Type="http://schemas.openxmlformats.org/officeDocument/2006/relationships/diagramColors" Target="../diagrams/colors2.xml"/><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229600" cy="1143000"/>
          </a:xfrm>
        </p:spPr>
        <p:txBody>
          <a:bodyPr/>
          <a:lstStyle/>
          <a:p>
            <a:r>
              <a:rPr lang="en-GB" dirty="0" smtClean="0"/>
              <a:t>Technology III</a:t>
            </a:r>
            <a:endParaRPr lang="en-GB" dirty="0"/>
          </a:p>
        </p:txBody>
      </p:sp>
      <p:sp>
        <p:nvSpPr>
          <p:cNvPr id="3" name="Content Placeholder 2"/>
          <p:cNvSpPr>
            <a:spLocks noGrp="1"/>
          </p:cNvSpPr>
          <p:nvPr>
            <p:ph sz="half" idx="1"/>
          </p:nvPr>
        </p:nvSpPr>
        <p:spPr>
          <a:xfrm>
            <a:off x="107504" y="2204864"/>
            <a:ext cx="3960440" cy="3273227"/>
          </a:xfrm>
        </p:spPr>
        <p:txBody>
          <a:bodyPr/>
          <a:lstStyle/>
          <a:p>
            <a:pPr>
              <a:buNone/>
            </a:pPr>
            <a:r>
              <a:rPr lang="en-GB" dirty="0" smtClean="0"/>
              <a:t>An Introduction to Tilt-up Construction</a:t>
            </a:r>
            <a:endParaRPr lang="en-GB" dirty="0"/>
          </a:p>
        </p:txBody>
      </p:sp>
      <p:pic>
        <p:nvPicPr>
          <p:cNvPr id="3076" name="Picture 4" descr="TallestTilts"/>
          <p:cNvPicPr>
            <a:picLocks noChangeAspect="1" noChangeArrowheads="1"/>
          </p:cNvPicPr>
          <p:nvPr/>
        </p:nvPicPr>
        <p:blipFill>
          <a:blip r:embed="rId3" cstate="print"/>
          <a:srcRect/>
          <a:stretch>
            <a:fillRect/>
          </a:stretch>
        </p:blipFill>
        <p:spPr bwMode="auto">
          <a:xfrm>
            <a:off x="467544" y="3369230"/>
            <a:ext cx="4320480" cy="3232736"/>
          </a:xfrm>
          <a:prstGeom prst="rect">
            <a:avLst/>
          </a:prstGeom>
          <a:noFill/>
        </p:spPr>
      </p:pic>
      <p:pic>
        <p:nvPicPr>
          <p:cNvPr id="7" name="Picture 2" descr="Tilt Up Construction">
            <a:hlinkClick r:id="rId4"/>
          </p:cNvPr>
          <p:cNvPicPr>
            <a:picLocks noChangeAspect="1" noChangeArrowheads="1"/>
          </p:cNvPicPr>
          <p:nvPr/>
        </p:nvPicPr>
        <p:blipFill>
          <a:blip r:embed="rId5" cstate="print"/>
          <a:srcRect/>
          <a:stretch>
            <a:fillRect/>
          </a:stretch>
        </p:blipFill>
        <p:spPr bwMode="auto">
          <a:xfrm>
            <a:off x="4211960" y="980728"/>
            <a:ext cx="4762500" cy="317182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457200" y="1600200"/>
            <a:ext cx="3466728" cy="4525963"/>
          </a:xfrm>
        </p:spPr>
        <p:txBody>
          <a:bodyPr>
            <a:normAutofit fontScale="92500"/>
          </a:bodyPr>
          <a:lstStyle/>
          <a:p>
            <a:pPr>
              <a:buNone/>
            </a:pPr>
            <a:r>
              <a:rPr lang="en-GB" sz="2400" dirty="0" smtClean="0"/>
              <a:t>What is tilt-up construction?</a:t>
            </a:r>
          </a:p>
          <a:p>
            <a:pPr>
              <a:buNone/>
            </a:pPr>
            <a:endParaRPr lang="en-GB" sz="2400" dirty="0" smtClean="0"/>
          </a:p>
          <a:p>
            <a:pPr lvl="1">
              <a:buNone/>
            </a:pPr>
            <a:r>
              <a:rPr lang="en-GB" sz="2200" dirty="0" smtClean="0"/>
              <a:t>...the prefabrication of large slender wall panels on the structural ground floor slab or on a prepared bed and erecting them into position using a multi-point lifting technique which allows lift with a tilt at relatively low concrete stresses</a:t>
            </a:r>
            <a:endParaRPr lang="en-GB" sz="2200" dirty="0"/>
          </a:p>
        </p:txBody>
      </p:sp>
      <p:pic>
        <p:nvPicPr>
          <p:cNvPr id="5" name="Picture 3" descr="D:\SLIDES\UdriveTiltup\FIG18.JPG"/>
          <p:cNvPicPr>
            <a:picLocks noChangeAspect="1" noChangeArrowheads="1"/>
          </p:cNvPicPr>
          <p:nvPr/>
        </p:nvPicPr>
        <p:blipFill>
          <a:blip r:embed="rId2" cstate="print">
            <a:lum bright="6000"/>
          </a:blip>
          <a:srcRect r="17949" b="40729"/>
          <a:stretch>
            <a:fillRect/>
          </a:stretch>
        </p:blipFill>
        <p:spPr bwMode="auto">
          <a:xfrm>
            <a:off x="3923928" y="1916832"/>
            <a:ext cx="4932040" cy="369903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a:xfrm>
            <a:off x="827584" y="1268760"/>
            <a:ext cx="3682752" cy="4525963"/>
          </a:xfrm>
        </p:spPr>
        <p:txBody>
          <a:bodyPr/>
          <a:lstStyle/>
          <a:p>
            <a:endParaRPr lang="en-GB" sz="3200" dirty="0" smtClean="0"/>
          </a:p>
          <a:p>
            <a:pPr marL="376238" indent="-376238">
              <a:buFont typeface="Courier New" pitchFamily="49" charset="0"/>
              <a:buChar char="o"/>
            </a:pPr>
            <a:r>
              <a:rPr lang="en-GB" sz="2000" dirty="0" smtClean="0">
                <a:latin typeface="Arial" charset="0"/>
              </a:rPr>
              <a:t>In-situ concrete walls can be costly and slow</a:t>
            </a:r>
          </a:p>
          <a:p>
            <a:pPr marL="376238" indent="-376238">
              <a:buFont typeface="Courier New" pitchFamily="49" charset="0"/>
              <a:buChar char="o"/>
            </a:pPr>
            <a:endParaRPr lang="en-GB" sz="2000" dirty="0" smtClean="0">
              <a:latin typeface="Arial" charset="0"/>
            </a:endParaRPr>
          </a:p>
          <a:p>
            <a:pPr marL="376238" indent="-376238">
              <a:buFont typeface="Courier New" pitchFamily="49" charset="0"/>
              <a:buChar char="o"/>
            </a:pPr>
            <a:r>
              <a:rPr lang="en-GB" sz="2000" dirty="0" smtClean="0">
                <a:latin typeface="Arial" charset="0"/>
              </a:rPr>
              <a:t>Tilt-up  = ‘factory production’ on site</a:t>
            </a:r>
          </a:p>
          <a:p>
            <a:pPr marL="376238" indent="-376238">
              <a:buFont typeface="Courier New" pitchFamily="49" charset="0"/>
              <a:buChar char="o"/>
            </a:pPr>
            <a:endParaRPr lang="en-GB" sz="2400" dirty="0" smtClean="0">
              <a:latin typeface="Arial" charset="0"/>
            </a:endParaRPr>
          </a:p>
          <a:p>
            <a:pPr lvl="1"/>
            <a:endParaRPr lang="en-GB" dirty="0"/>
          </a:p>
        </p:txBody>
      </p:sp>
      <p:pic>
        <p:nvPicPr>
          <p:cNvPr id="5" name="Picture 6" descr="U:\USERS\RCC\TILTUP\FIG34.JPG"/>
          <p:cNvPicPr>
            <a:picLocks noChangeAspect="1" noChangeArrowheads="1"/>
          </p:cNvPicPr>
          <p:nvPr/>
        </p:nvPicPr>
        <p:blipFill>
          <a:blip r:embed="rId3" cstate="print"/>
          <a:srcRect/>
          <a:stretch>
            <a:fillRect/>
          </a:stretch>
        </p:blipFill>
        <p:spPr bwMode="auto">
          <a:xfrm>
            <a:off x="251520" y="3789040"/>
            <a:ext cx="4487863" cy="2940050"/>
          </a:xfrm>
          <a:prstGeom prst="rect">
            <a:avLst/>
          </a:prstGeom>
          <a:noFill/>
        </p:spPr>
      </p:pic>
      <p:sp>
        <p:nvSpPr>
          <p:cNvPr id="6" name="Rectangle 5"/>
          <p:cNvSpPr/>
          <p:nvPr/>
        </p:nvSpPr>
        <p:spPr>
          <a:xfrm>
            <a:off x="395536" y="1052736"/>
            <a:ext cx="2313839" cy="584775"/>
          </a:xfrm>
          <a:prstGeom prst="rect">
            <a:avLst/>
          </a:prstGeom>
        </p:spPr>
        <p:txBody>
          <a:bodyPr wrap="none">
            <a:spAutoFit/>
          </a:bodyPr>
          <a:lstStyle/>
          <a:p>
            <a:r>
              <a:rPr lang="en-GB" sz="3200" dirty="0" smtClean="0"/>
              <a:t>Why Tilt-up?</a:t>
            </a:r>
          </a:p>
        </p:txBody>
      </p:sp>
      <p:pic>
        <p:nvPicPr>
          <p:cNvPr id="7" name="Picture 5" descr="U:\USERS\RCC\TILTUP\FIG41.JPG"/>
          <p:cNvPicPr>
            <a:picLocks noChangeAspect="1" noChangeArrowheads="1"/>
          </p:cNvPicPr>
          <p:nvPr/>
        </p:nvPicPr>
        <p:blipFill>
          <a:blip r:embed="rId4" cstate="print"/>
          <a:srcRect/>
          <a:stretch>
            <a:fillRect/>
          </a:stretch>
        </p:blipFill>
        <p:spPr bwMode="auto">
          <a:xfrm>
            <a:off x="5652120" y="980728"/>
            <a:ext cx="2592288" cy="5049543"/>
          </a:xfrm>
          <a:prstGeom prst="rect">
            <a:avLst/>
          </a:prstGeom>
          <a:noFill/>
        </p:spPr>
      </p:pic>
      <p:sp>
        <p:nvSpPr>
          <p:cNvPr id="8" name="Rectangle 7"/>
          <p:cNvSpPr/>
          <p:nvPr/>
        </p:nvSpPr>
        <p:spPr>
          <a:xfrm>
            <a:off x="4716016" y="6165304"/>
            <a:ext cx="4211987" cy="400110"/>
          </a:xfrm>
          <a:prstGeom prst="rect">
            <a:avLst/>
          </a:prstGeom>
        </p:spPr>
        <p:txBody>
          <a:bodyPr wrap="none">
            <a:spAutoFit/>
          </a:bodyPr>
          <a:lstStyle/>
          <a:p>
            <a:pPr marL="376238" indent="-376238">
              <a:buFont typeface="Courier New" pitchFamily="49" charset="0"/>
              <a:buChar char="o"/>
            </a:pPr>
            <a:r>
              <a:rPr lang="en-GB" sz="2000" dirty="0" smtClean="0">
                <a:latin typeface="Arial" charset="0"/>
              </a:rPr>
              <a:t>Typical construction sequence...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normAutofit/>
          </a:bodyPr>
          <a:lstStyle/>
          <a:p>
            <a:r>
              <a:rPr lang="en-GB" sz="4000" dirty="0" smtClean="0"/>
              <a:t>Tilt-up Construction</a:t>
            </a:r>
            <a:endParaRPr lang="en-GB" sz="4000" dirty="0"/>
          </a:p>
        </p:txBody>
      </p:sp>
      <p:pic>
        <p:nvPicPr>
          <p:cNvPr id="5" name="Picture 7" descr="D:\SLIDES\UdriveTiltup\FIG17.JPG"/>
          <p:cNvPicPr>
            <a:picLocks noChangeAspect="1" noChangeArrowheads="1"/>
          </p:cNvPicPr>
          <p:nvPr/>
        </p:nvPicPr>
        <p:blipFill>
          <a:blip r:embed="rId4" cstate="print"/>
          <a:srcRect/>
          <a:stretch>
            <a:fillRect/>
          </a:stretch>
        </p:blipFill>
        <p:spPr bwMode="auto">
          <a:xfrm>
            <a:off x="4211960" y="3861048"/>
            <a:ext cx="4540250" cy="2617788"/>
          </a:xfrm>
          <a:prstGeom prst="rect">
            <a:avLst/>
          </a:prstGeom>
          <a:noFill/>
        </p:spPr>
      </p:pic>
      <p:graphicFrame>
        <p:nvGraphicFramePr>
          <p:cNvPr id="19458" name="Object 2"/>
          <p:cNvGraphicFramePr>
            <a:graphicFrameLocks noChangeAspect="1"/>
          </p:cNvGraphicFramePr>
          <p:nvPr/>
        </p:nvGraphicFramePr>
        <p:xfrm>
          <a:off x="683568" y="908720"/>
          <a:ext cx="10801200" cy="7852995"/>
        </p:xfrm>
        <a:graphic>
          <a:graphicData uri="http://schemas.openxmlformats.org/presentationml/2006/ole">
            <p:oleObj spid="_x0000_s19458" name="Document" r:id="rId5" imgW="8122320" imgH="5905440" progId="Word.Document.8">
              <p:embed/>
            </p:oleObj>
          </a:graphicData>
        </a:graphic>
      </p:graphicFrame>
      <p:sp>
        <p:nvSpPr>
          <p:cNvPr id="7" name="TextBox 6"/>
          <p:cNvSpPr txBox="1"/>
          <p:nvPr/>
        </p:nvSpPr>
        <p:spPr>
          <a:xfrm>
            <a:off x="107504" y="4005064"/>
            <a:ext cx="4032448" cy="2031325"/>
          </a:xfrm>
          <a:prstGeom prst="rect">
            <a:avLst/>
          </a:prstGeom>
          <a:noFill/>
        </p:spPr>
        <p:txBody>
          <a:bodyPr wrap="square" rtlCol="0">
            <a:spAutoFit/>
          </a:bodyPr>
          <a:lstStyle/>
          <a:p>
            <a:r>
              <a:rPr lang="en-GB" dirty="0" smtClean="0"/>
              <a:t>Principally for the construction of low-rise commercial and industrial structures on open sites</a:t>
            </a:r>
          </a:p>
          <a:p>
            <a:endParaRPr lang="en-GB" dirty="0" smtClean="0"/>
          </a:p>
          <a:p>
            <a:r>
              <a:rPr lang="en-GB" dirty="0" smtClean="0"/>
              <a:t>	Room for casting</a:t>
            </a:r>
          </a:p>
          <a:p>
            <a:endParaRPr lang="en-GB" dirty="0" smtClean="0"/>
          </a:p>
          <a:p>
            <a:r>
              <a:rPr lang="en-GB" dirty="0" smtClean="0"/>
              <a:t>	Lifting equipment</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a:xfrm>
            <a:off x="4648200" y="836712"/>
            <a:ext cx="4038600" cy="5616624"/>
          </a:xfrm>
        </p:spPr>
        <p:txBody>
          <a:bodyPr>
            <a:normAutofit fontScale="85000" lnSpcReduction="10000"/>
          </a:bodyPr>
          <a:lstStyle/>
          <a:p>
            <a:r>
              <a:rPr lang="en-GB" dirty="0" smtClean="0"/>
              <a:t>Tilt-up can be used for a range of other structures...</a:t>
            </a:r>
          </a:p>
          <a:p>
            <a:pPr>
              <a:buNone/>
            </a:pPr>
            <a:endParaRPr lang="en-GB" dirty="0" smtClean="0"/>
          </a:p>
          <a:p>
            <a:pPr lvl="1"/>
            <a:r>
              <a:rPr lang="en-GB" dirty="0"/>
              <a:t>industrial buildings including factory units and warehouses</a:t>
            </a:r>
            <a:r>
              <a:rPr lang="en-GB" dirty="0" smtClean="0"/>
              <a:t> </a:t>
            </a:r>
          </a:p>
          <a:p>
            <a:pPr lvl="1"/>
            <a:r>
              <a:rPr lang="en-GB" dirty="0"/>
              <a:t>commercial buildings up to 4 stories</a:t>
            </a:r>
            <a:r>
              <a:rPr lang="en-GB" dirty="0" smtClean="0"/>
              <a:t> </a:t>
            </a:r>
          </a:p>
          <a:p>
            <a:pPr lvl="1"/>
            <a:r>
              <a:rPr lang="en-GB" dirty="0"/>
              <a:t>bulky goods centres</a:t>
            </a:r>
            <a:r>
              <a:rPr lang="en-GB" dirty="0" smtClean="0"/>
              <a:t> </a:t>
            </a:r>
          </a:p>
          <a:p>
            <a:pPr lvl="1"/>
            <a:r>
              <a:rPr lang="en-GB" dirty="0"/>
              <a:t>shopping centres</a:t>
            </a:r>
            <a:r>
              <a:rPr lang="en-GB" dirty="0" smtClean="0"/>
              <a:t> </a:t>
            </a:r>
          </a:p>
          <a:p>
            <a:pPr lvl="1"/>
            <a:r>
              <a:rPr lang="en-GB" dirty="0"/>
              <a:t>school buildings</a:t>
            </a:r>
            <a:r>
              <a:rPr lang="en-GB" dirty="0" smtClean="0"/>
              <a:t> </a:t>
            </a:r>
          </a:p>
          <a:p>
            <a:pPr lvl="1"/>
            <a:r>
              <a:rPr lang="en-GB" dirty="0"/>
              <a:t>sport facilities</a:t>
            </a:r>
            <a:r>
              <a:rPr lang="en-GB" dirty="0" smtClean="0"/>
              <a:t> </a:t>
            </a:r>
          </a:p>
          <a:p>
            <a:pPr lvl="1"/>
            <a:r>
              <a:rPr lang="en-GB" dirty="0"/>
              <a:t>churches</a:t>
            </a:r>
            <a:r>
              <a:rPr lang="en-GB" dirty="0" smtClean="0"/>
              <a:t> </a:t>
            </a:r>
          </a:p>
          <a:p>
            <a:pPr lvl="1"/>
            <a:r>
              <a:rPr lang="en-GB" dirty="0"/>
              <a:t>two storey townhouse and multi-unit residential</a:t>
            </a:r>
            <a:r>
              <a:rPr lang="en-GB" dirty="0" smtClean="0"/>
              <a:t> </a:t>
            </a:r>
          </a:p>
          <a:p>
            <a:pPr lvl="1"/>
            <a:r>
              <a:rPr lang="en-GB" dirty="0"/>
              <a:t>motels and resorts</a:t>
            </a:r>
            <a:r>
              <a:rPr lang="en-GB" dirty="0" smtClean="0"/>
              <a:t> </a:t>
            </a:r>
          </a:p>
          <a:p>
            <a:pPr lvl="1"/>
            <a:r>
              <a:rPr lang="en-GB" dirty="0"/>
              <a:t>retaining walls</a:t>
            </a:r>
            <a:r>
              <a:rPr lang="en-GB" dirty="0" smtClean="0"/>
              <a:t> </a:t>
            </a:r>
          </a:p>
          <a:p>
            <a:endParaRPr lang="en-GB" dirty="0"/>
          </a:p>
        </p:txBody>
      </p:sp>
      <p:pic>
        <p:nvPicPr>
          <p:cNvPr id="5" name="Picture 1026" descr="U:\USERS\RCC\TILTUP\CLAYCO2.JPG"/>
          <p:cNvPicPr>
            <a:picLocks noChangeAspect="1" noChangeArrowheads="1"/>
          </p:cNvPicPr>
          <p:nvPr/>
        </p:nvPicPr>
        <p:blipFill>
          <a:blip r:embed="rId3" cstate="print"/>
          <a:srcRect/>
          <a:stretch>
            <a:fillRect/>
          </a:stretch>
        </p:blipFill>
        <p:spPr bwMode="auto">
          <a:xfrm>
            <a:off x="539552" y="764704"/>
            <a:ext cx="3881059" cy="2924944"/>
          </a:xfrm>
          <a:prstGeom prst="rect">
            <a:avLst/>
          </a:prstGeom>
          <a:noFill/>
        </p:spPr>
      </p:pic>
      <p:pic>
        <p:nvPicPr>
          <p:cNvPr id="6" name="Picture 1027" descr="D:\SLIDES\UdriveTiltup\FIG48.JPG"/>
          <p:cNvPicPr>
            <a:picLocks noChangeAspect="1" noChangeArrowheads="1"/>
          </p:cNvPicPr>
          <p:nvPr/>
        </p:nvPicPr>
        <p:blipFill>
          <a:blip r:embed="rId4" cstate="print"/>
          <a:srcRect/>
          <a:stretch>
            <a:fillRect/>
          </a:stretch>
        </p:blipFill>
        <p:spPr bwMode="auto">
          <a:xfrm>
            <a:off x="539552" y="3861048"/>
            <a:ext cx="3904434" cy="288032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9392"/>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0" y="980728"/>
            <a:ext cx="4186808" cy="5616624"/>
          </a:xfrm>
        </p:spPr>
        <p:txBody>
          <a:bodyPr>
            <a:normAutofit fontScale="92500" lnSpcReduction="20000"/>
          </a:bodyPr>
          <a:lstStyle/>
          <a:p>
            <a:endParaRPr lang="en-GB" dirty="0" smtClean="0"/>
          </a:p>
          <a:p>
            <a:pPr lvl="1">
              <a:buNone/>
            </a:pPr>
            <a:r>
              <a:rPr lang="en-GB" sz="3400" dirty="0" smtClean="0"/>
              <a:t>Advantages include;</a:t>
            </a:r>
          </a:p>
          <a:p>
            <a:pPr lvl="1">
              <a:buNone/>
            </a:pPr>
            <a:endParaRPr lang="en-GB" dirty="0" smtClean="0"/>
          </a:p>
          <a:p>
            <a:pPr lvl="1"/>
            <a:r>
              <a:rPr lang="en-GB" dirty="0" smtClean="0"/>
              <a:t>Excellent </a:t>
            </a:r>
            <a:r>
              <a:rPr lang="en-GB" dirty="0"/>
              <a:t>load bearing capacities</a:t>
            </a:r>
            <a:r>
              <a:rPr lang="en-GB" dirty="0" smtClean="0"/>
              <a:t> </a:t>
            </a:r>
          </a:p>
          <a:p>
            <a:pPr lvl="1"/>
            <a:r>
              <a:rPr lang="en-GB" dirty="0" smtClean="0"/>
              <a:t>Durability </a:t>
            </a:r>
          </a:p>
          <a:p>
            <a:pPr lvl="1"/>
            <a:r>
              <a:rPr lang="en-GB" dirty="0" smtClean="0"/>
              <a:t>Fire </a:t>
            </a:r>
            <a:r>
              <a:rPr lang="en-GB" dirty="0"/>
              <a:t>proofing and sound attenuation qualities</a:t>
            </a:r>
            <a:r>
              <a:rPr lang="en-GB" dirty="0" smtClean="0"/>
              <a:t> </a:t>
            </a:r>
          </a:p>
          <a:p>
            <a:pPr lvl="1"/>
            <a:r>
              <a:rPr lang="en-GB" dirty="0" smtClean="0"/>
              <a:t>Speed and easy build </a:t>
            </a:r>
          </a:p>
          <a:p>
            <a:pPr lvl="1"/>
            <a:r>
              <a:rPr lang="en-GB" dirty="0" smtClean="0"/>
              <a:t>Economical </a:t>
            </a:r>
            <a:r>
              <a:rPr lang="en-GB" dirty="0"/>
              <a:t>way of construction</a:t>
            </a:r>
            <a:r>
              <a:rPr lang="en-GB" dirty="0" smtClean="0"/>
              <a:t> </a:t>
            </a:r>
          </a:p>
          <a:p>
            <a:pPr lvl="1"/>
            <a:r>
              <a:rPr lang="en-GB" dirty="0" smtClean="0"/>
              <a:t>Architectural </a:t>
            </a:r>
            <a:r>
              <a:rPr lang="en-GB" dirty="0"/>
              <a:t>versatility with shapes and finishes</a:t>
            </a:r>
            <a:r>
              <a:rPr lang="en-GB" dirty="0" smtClean="0"/>
              <a:t> </a:t>
            </a:r>
          </a:p>
          <a:p>
            <a:pPr lvl="1"/>
            <a:r>
              <a:rPr lang="en-GB" dirty="0" smtClean="0"/>
              <a:t>Industry has the necessary resources for such work </a:t>
            </a:r>
          </a:p>
          <a:p>
            <a:pPr lvl="1"/>
            <a:r>
              <a:rPr lang="en-GB" dirty="0" smtClean="0"/>
              <a:t>Cost competitive </a:t>
            </a:r>
          </a:p>
          <a:p>
            <a:endParaRPr lang="en-GB" dirty="0"/>
          </a:p>
        </p:txBody>
      </p:sp>
      <p:pic>
        <p:nvPicPr>
          <p:cNvPr id="5" name="Picture 3" descr="D:\SLIDES\UdriveTiltup\FIG18.JPG"/>
          <p:cNvPicPr>
            <a:picLocks noChangeAspect="1" noChangeArrowheads="1"/>
          </p:cNvPicPr>
          <p:nvPr/>
        </p:nvPicPr>
        <p:blipFill>
          <a:blip r:embed="rId3" cstate="print">
            <a:lum bright="6000"/>
          </a:blip>
          <a:srcRect r="17949" b="40729"/>
          <a:stretch>
            <a:fillRect/>
          </a:stretch>
        </p:blipFill>
        <p:spPr bwMode="auto">
          <a:xfrm>
            <a:off x="4211960" y="1988840"/>
            <a:ext cx="4644008" cy="348300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a:xfrm>
            <a:off x="4427984" y="1052736"/>
            <a:ext cx="4536504" cy="4525963"/>
          </a:xfrm>
        </p:spPr>
        <p:txBody>
          <a:bodyPr>
            <a:noAutofit/>
          </a:bodyPr>
          <a:lstStyle/>
          <a:p>
            <a:pPr marL="376238" indent="-376238">
              <a:buFont typeface="Wingdings" pitchFamily="2" charset="2"/>
              <a:buChar char="§"/>
            </a:pPr>
            <a:r>
              <a:rPr lang="en-GB" sz="2000" dirty="0" smtClean="0"/>
              <a:t>Sound reduction - 50dB v &lt; 30 for metal skins</a:t>
            </a:r>
          </a:p>
          <a:p>
            <a:pPr marL="376238" indent="-376238">
              <a:buFont typeface="Wingdings" pitchFamily="2" charset="2"/>
              <a:buChar char="§"/>
            </a:pPr>
            <a:endParaRPr lang="en-GB" sz="2000" dirty="0" smtClean="0"/>
          </a:p>
          <a:p>
            <a:pPr marL="376238" indent="-376238">
              <a:buFont typeface="Wingdings" pitchFamily="2" charset="2"/>
              <a:buChar char="§"/>
            </a:pPr>
            <a:r>
              <a:rPr lang="en-GB" sz="2000" dirty="0" smtClean="0"/>
              <a:t>Architectural expression - new and versatile…….</a:t>
            </a:r>
          </a:p>
          <a:p>
            <a:pPr marL="376238" indent="-376238">
              <a:buFont typeface="Wingdings" pitchFamily="2" charset="2"/>
              <a:buChar char="§"/>
            </a:pPr>
            <a:endParaRPr lang="en-GB" sz="2000" dirty="0" smtClean="0"/>
          </a:p>
          <a:p>
            <a:pPr marL="376238" indent="-376238">
              <a:buFont typeface="Wingdings" pitchFamily="2" charset="2"/>
              <a:buChar char="§"/>
            </a:pPr>
            <a:r>
              <a:rPr lang="en-GB" sz="2000" dirty="0" smtClean="0"/>
              <a:t>Robust, easily sealed surfaces – especially sandwich panel  for </a:t>
            </a:r>
            <a:r>
              <a:rPr lang="en-GB" sz="2000" dirty="0" err="1" smtClean="0"/>
              <a:t>cleanroom</a:t>
            </a:r>
            <a:r>
              <a:rPr lang="en-GB" sz="2000" dirty="0" smtClean="0"/>
              <a:t>, food/drug etc</a:t>
            </a:r>
          </a:p>
          <a:p>
            <a:pPr marL="376238" indent="-376238">
              <a:buFont typeface="Wingdings" pitchFamily="2" charset="2"/>
              <a:buChar char="§"/>
            </a:pPr>
            <a:endParaRPr lang="en-GB" sz="2000" dirty="0" smtClean="0"/>
          </a:p>
          <a:p>
            <a:pPr marL="376238" indent="-376238">
              <a:buFont typeface="Wingdings" pitchFamily="2" charset="2"/>
              <a:buChar char="§"/>
            </a:pPr>
            <a:r>
              <a:rPr lang="en-GB" sz="2000" dirty="0" smtClean="0"/>
              <a:t>Energy conservation - </a:t>
            </a:r>
            <a:r>
              <a:rPr lang="en-GB" sz="2000" dirty="0" err="1" smtClean="0"/>
              <a:t>airtightness</a:t>
            </a:r>
            <a:r>
              <a:rPr lang="en-GB" sz="2000" dirty="0" smtClean="0"/>
              <a:t>, thermal mass, insulation</a:t>
            </a:r>
          </a:p>
          <a:p>
            <a:pPr marL="376238" indent="-376238">
              <a:buFont typeface="Wingdings" pitchFamily="2" charset="2"/>
              <a:buChar char="§"/>
            </a:pPr>
            <a:endParaRPr lang="en-GB" sz="2000" dirty="0" smtClean="0"/>
          </a:p>
          <a:p>
            <a:pPr marL="376238" indent="-376238">
              <a:buFont typeface="Wingdings" pitchFamily="2" charset="2"/>
              <a:buChar char="§"/>
            </a:pPr>
            <a:r>
              <a:rPr lang="en-GB" sz="2000" dirty="0" smtClean="0"/>
              <a:t>Plus safe working at ground level, potentially reduced insurance costs and maintenance costs</a:t>
            </a:r>
            <a:endParaRPr lang="en-GB" sz="2000" dirty="0"/>
          </a:p>
        </p:txBody>
      </p:sp>
      <p:pic>
        <p:nvPicPr>
          <p:cNvPr id="20482" name="Picture 2" descr="http://blueline-construction.com/LIFT%202'%20PANEL%202.jpg"/>
          <p:cNvPicPr>
            <a:picLocks noChangeAspect="1" noChangeArrowheads="1"/>
          </p:cNvPicPr>
          <p:nvPr/>
        </p:nvPicPr>
        <p:blipFill>
          <a:blip r:embed="rId3" cstate="print"/>
          <a:srcRect/>
          <a:stretch>
            <a:fillRect/>
          </a:stretch>
        </p:blipFill>
        <p:spPr bwMode="auto">
          <a:xfrm>
            <a:off x="683567" y="1484784"/>
            <a:ext cx="3407703" cy="4536504"/>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7"/>
          <p:cNvPicPr>
            <a:picLocks noChangeAspect="1" noChangeArrowheads="1"/>
          </p:cNvPicPr>
          <p:nvPr/>
        </p:nvPicPr>
        <p:blipFill>
          <a:blip r:embed="rId2" cstate="print"/>
          <a:srcRect/>
          <a:stretch>
            <a:fillRect/>
          </a:stretch>
        </p:blipFill>
        <p:spPr bwMode="auto">
          <a:xfrm>
            <a:off x="179512" y="1772816"/>
            <a:ext cx="8658225" cy="4419600"/>
          </a:xfrm>
          <a:prstGeom prst="rect">
            <a:avLst/>
          </a:prstGeom>
          <a:noFill/>
          <a:ln w="12700">
            <a:noFill/>
            <a:miter lim="800000"/>
            <a:headEnd/>
            <a:tailEnd/>
          </a:ln>
          <a:effectLst/>
        </p:spPr>
      </p:pic>
      <p:sp>
        <p:nvSpPr>
          <p:cNvPr id="3" name="Rectangle 2"/>
          <p:cNvSpPr/>
          <p:nvPr/>
        </p:nvSpPr>
        <p:spPr>
          <a:xfrm>
            <a:off x="2483768" y="332656"/>
            <a:ext cx="4325864" cy="707886"/>
          </a:xfrm>
          <a:prstGeom prst="rect">
            <a:avLst/>
          </a:prstGeom>
        </p:spPr>
        <p:txBody>
          <a:bodyPr wrap="none">
            <a:spAutoFit/>
          </a:bodyPr>
          <a:lstStyle/>
          <a:p>
            <a:r>
              <a:rPr lang="en-GB" sz="4000" dirty="0" smtClean="0"/>
              <a:t>Tilt-up Construction</a:t>
            </a:r>
            <a:endParaRPr lang="en-GB" sz="4000" dirty="0"/>
          </a:p>
        </p:txBody>
      </p:sp>
      <p:pic>
        <p:nvPicPr>
          <p:cNvPr id="4" name="Picture 1026" descr="U:\USERS\RCC\TILTUP\TUHOUSE\HOUSE101.JPG"/>
          <p:cNvPicPr>
            <a:picLocks noChangeAspect="1" noChangeArrowheads="1"/>
          </p:cNvPicPr>
          <p:nvPr/>
        </p:nvPicPr>
        <p:blipFill>
          <a:blip r:embed="rId3" cstate="print"/>
          <a:srcRect/>
          <a:stretch>
            <a:fillRect/>
          </a:stretch>
        </p:blipFill>
        <p:spPr bwMode="auto">
          <a:xfrm>
            <a:off x="107504" y="332656"/>
            <a:ext cx="1460162" cy="1800200"/>
          </a:xfrm>
          <a:prstGeom prst="rect">
            <a:avLst/>
          </a:prstGeom>
          <a:noFill/>
        </p:spPr>
      </p:pic>
      <p:sp>
        <p:nvSpPr>
          <p:cNvPr id="5" name="Rectangle 4"/>
          <p:cNvSpPr/>
          <p:nvPr/>
        </p:nvSpPr>
        <p:spPr>
          <a:xfrm>
            <a:off x="6372200" y="6453336"/>
            <a:ext cx="2451505" cy="276999"/>
          </a:xfrm>
          <a:prstGeom prst="rect">
            <a:avLst/>
          </a:prstGeom>
        </p:spPr>
        <p:txBody>
          <a:bodyPr wrap="none">
            <a:spAutoFit/>
          </a:bodyPr>
          <a:lstStyle/>
          <a:p>
            <a:r>
              <a:rPr lang="en-GB" sz="1200" dirty="0" smtClean="0"/>
              <a:t>Source: Reinforced Concrete Council</a:t>
            </a:r>
            <a:endParaRPr lang="en-GB" sz="1200" dirty="0"/>
          </a:p>
        </p:txBody>
      </p:sp>
      <p:sp>
        <p:nvSpPr>
          <p:cNvPr id="6" name="TextBox 5"/>
          <p:cNvSpPr txBox="1"/>
          <p:nvPr/>
        </p:nvSpPr>
        <p:spPr>
          <a:xfrm>
            <a:off x="6948264" y="1772816"/>
            <a:ext cx="1878206" cy="338554"/>
          </a:xfrm>
          <a:prstGeom prst="rect">
            <a:avLst/>
          </a:prstGeom>
          <a:noFill/>
        </p:spPr>
        <p:txBody>
          <a:bodyPr wrap="none" rtlCol="0">
            <a:spAutoFit/>
          </a:bodyPr>
          <a:lstStyle/>
          <a:p>
            <a:r>
              <a:rPr lang="en-GB" sz="1600" dirty="0" smtClean="0"/>
              <a:t>Based on 1997 costs</a:t>
            </a:r>
            <a:endParaRPr lang="en-GB"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cstate="print"/>
          <a:srcRect/>
          <a:stretch>
            <a:fillRect/>
          </a:stretch>
        </p:blipFill>
        <p:spPr bwMode="auto">
          <a:xfrm>
            <a:off x="107504" y="1556792"/>
            <a:ext cx="8886825" cy="3232150"/>
          </a:xfrm>
          <a:prstGeom prst="rect">
            <a:avLst/>
          </a:prstGeom>
          <a:noFill/>
          <a:ln w="12700">
            <a:noFill/>
            <a:miter lim="800000"/>
            <a:headEnd/>
            <a:tailEnd/>
          </a:ln>
          <a:effectLst/>
        </p:spPr>
      </p:pic>
      <p:sp>
        <p:nvSpPr>
          <p:cNvPr id="4" name="Rectangle 3"/>
          <p:cNvSpPr/>
          <p:nvPr/>
        </p:nvSpPr>
        <p:spPr>
          <a:xfrm>
            <a:off x="2267744" y="188640"/>
            <a:ext cx="4325864" cy="707886"/>
          </a:xfrm>
          <a:prstGeom prst="rect">
            <a:avLst/>
          </a:prstGeom>
        </p:spPr>
        <p:txBody>
          <a:bodyPr wrap="none">
            <a:spAutoFit/>
          </a:bodyPr>
          <a:lstStyle/>
          <a:p>
            <a:r>
              <a:rPr lang="en-GB" sz="4000" dirty="0" smtClean="0"/>
              <a:t>Tilt-up Construction</a:t>
            </a:r>
            <a:endParaRPr lang="en-GB" sz="4000" dirty="0"/>
          </a:p>
        </p:txBody>
      </p:sp>
      <p:sp>
        <p:nvSpPr>
          <p:cNvPr id="5" name="Rectangle 4"/>
          <p:cNvSpPr/>
          <p:nvPr/>
        </p:nvSpPr>
        <p:spPr>
          <a:xfrm>
            <a:off x="251520" y="908720"/>
            <a:ext cx="5256584" cy="369332"/>
          </a:xfrm>
          <a:prstGeom prst="rect">
            <a:avLst/>
          </a:prstGeom>
        </p:spPr>
        <p:txBody>
          <a:bodyPr wrap="square">
            <a:spAutoFit/>
          </a:bodyPr>
          <a:lstStyle/>
          <a:p>
            <a:r>
              <a:rPr lang="en-GB" dirty="0" smtClean="0">
                <a:latin typeface="Arial" charset="0"/>
              </a:rPr>
              <a:t>Construction Speed: 11,000m</a:t>
            </a:r>
            <a:r>
              <a:rPr lang="en-GB" baseline="30000" dirty="0" smtClean="0">
                <a:latin typeface="Arial" charset="0"/>
              </a:rPr>
              <a:t>2</a:t>
            </a:r>
            <a:r>
              <a:rPr lang="en-GB" dirty="0" smtClean="0">
                <a:latin typeface="Arial" charset="0"/>
              </a:rPr>
              <a:t> warehouse USA</a:t>
            </a:r>
            <a:endParaRPr lang="en-GB" dirty="0"/>
          </a:p>
        </p:txBody>
      </p:sp>
      <p:sp>
        <p:nvSpPr>
          <p:cNvPr id="6" name="Rectangle 5"/>
          <p:cNvSpPr/>
          <p:nvPr/>
        </p:nvSpPr>
        <p:spPr>
          <a:xfrm>
            <a:off x="107504" y="4941168"/>
            <a:ext cx="3134191" cy="369332"/>
          </a:xfrm>
          <a:prstGeom prst="rect">
            <a:avLst/>
          </a:prstGeom>
        </p:spPr>
        <p:txBody>
          <a:bodyPr wrap="none">
            <a:spAutoFit/>
          </a:bodyPr>
          <a:lstStyle/>
          <a:p>
            <a:pPr>
              <a:spcBef>
                <a:spcPct val="50000"/>
              </a:spcBef>
            </a:pPr>
            <a:r>
              <a:rPr lang="en-US" dirty="0" smtClean="0">
                <a:latin typeface="Arial" charset="0"/>
              </a:rPr>
              <a:t>Note: approx 70 panels used</a:t>
            </a:r>
            <a:endParaRPr lang="en-US" dirty="0"/>
          </a:p>
        </p:txBody>
      </p:sp>
      <p:sp>
        <p:nvSpPr>
          <p:cNvPr id="7" name="TextBox 6"/>
          <p:cNvSpPr txBox="1"/>
          <p:nvPr/>
        </p:nvSpPr>
        <p:spPr>
          <a:xfrm>
            <a:off x="6084168" y="6453336"/>
            <a:ext cx="2830390" cy="307777"/>
          </a:xfrm>
          <a:prstGeom prst="rect">
            <a:avLst/>
          </a:prstGeom>
          <a:noFill/>
        </p:spPr>
        <p:txBody>
          <a:bodyPr wrap="none" rtlCol="0">
            <a:spAutoFit/>
          </a:bodyPr>
          <a:lstStyle/>
          <a:p>
            <a:r>
              <a:rPr lang="en-GB" sz="1400" dirty="0" smtClean="0"/>
              <a:t>Source: Reinforced Concrete </a:t>
            </a:r>
            <a:r>
              <a:rPr lang="en-GB" sz="1400" dirty="0"/>
              <a:t>C</a:t>
            </a:r>
            <a:r>
              <a:rPr lang="en-GB" sz="1400" dirty="0" smtClean="0"/>
              <a:t>ouncil</a:t>
            </a:r>
            <a:endParaRPr lang="en-GB"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640" y="116632"/>
            <a:ext cx="8229600" cy="1143000"/>
          </a:xfrm>
        </p:spPr>
        <p:txBody>
          <a:bodyPr>
            <a:normAutofit fontScale="90000"/>
          </a:bodyPr>
          <a:lstStyle/>
          <a:p>
            <a:r>
              <a:rPr lang="en-GB" sz="4000" dirty="0" smtClean="0"/>
              <a:t>Tilt-up Construction</a:t>
            </a:r>
            <a:br>
              <a:rPr lang="en-GB" sz="4000" dirty="0" smtClean="0"/>
            </a:br>
            <a:endParaRPr lang="en-GB" sz="4000" dirty="0"/>
          </a:p>
        </p:txBody>
      </p:sp>
      <p:sp>
        <p:nvSpPr>
          <p:cNvPr id="3" name="Content Placeholder 2"/>
          <p:cNvSpPr>
            <a:spLocks noGrp="1"/>
          </p:cNvSpPr>
          <p:nvPr>
            <p:ph sz="half" idx="1"/>
          </p:nvPr>
        </p:nvSpPr>
        <p:spPr>
          <a:xfrm>
            <a:off x="457200" y="692696"/>
            <a:ext cx="4038600" cy="2448272"/>
          </a:xfrm>
        </p:spPr>
        <p:txBody>
          <a:bodyPr>
            <a:normAutofit/>
          </a:bodyPr>
          <a:lstStyle/>
          <a:p>
            <a:pPr>
              <a:buNone/>
            </a:pPr>
            <a:r>
              <a:rPr lang="en-US" sz="2400" dirty="0" smtClean="0"/>
              <a:t>Range </a:t>
            </a:r>
            <a:r>
              <a:rPr lang="en-US" sz="2400" dirty="0"/>
              <a:t>of finishes available including: </a:t>
            </a:r>
          </a:p>
          <a:p>
            <a:pPr>
              <a:buFont typeface="Wingdings" pitchFamily="2" charset="2"/>
              <a:buChar char="§"/>
            </a:pPr>
            <a:r>
              <a:rPr lang="en-US" sz="2200" dirty="0"/>
              <a:t>Smooth or slightly textured painted finishes</a:t>
            </a:r>
          </a:p>
          <a:p>
            <a:pPr>
              <a:buFont typeface="Wingdings" pitchFamily="2" charset="2"/>
              <a:buChar char="§"/>
            </a:pPr>
            <a:r>
              <a:rPr lang="en-US" sz="2200" dirty="0"/>
              <a:t>Ribs and textures from </a:t>
            </a:r>
            <a:r>
              <a:rPr lang="en-US" sz="2200" dirty="0" err="1"/>
              <a:t>formliners</a:t>
            </a:r>
            <a:endParaRPr lang="en-US" sz="2200" dirty="0"/>
          </a:p>
          <a:p>
            <a:pPr>
              <a:buNone/>
            </a:pPr>
            <a:endParaRPr lang="en-GB" sz="2200" dirty="0"/>
          </a:p>
        </p:txBody>
      </p:sp>
      <p:pic>
        <p:nvPicPr>
          <p:cNvPr id="5" name="Picture 2051" descr="D:\SLIDES\UdriveTiltup\FIG36.JPG"/>
          <p:cNvPicPr>
            <a:picLocks noChangeAspect="1" noChangeArrowheads="1"/>
          </p:cNvPicPr>
          <p:nvPr/>
        </p:nvPicPr>
        <p:blipFill>
          <a:blip r:embed="rId2" cstate="print"/>
          <a:srcRect/>
          <a:stretch>
            <a:fillRect/>
          </a:stretch>
        </p:blipFill>
        <p:spPr bwMode="auto">
          <a:xfrm>
            <a:off x="899592" y="3140968"/>
            <a:ext cx="2736304" cy="3532715"/>
          </a:xfrm>
          <a:prstGeom prst="rect">
            <a:avLst/>
          </a:prstGeom>
          <a:noFill/>
        </p:spPr>
      </p:pic>
      <p:pic>
        <p:nvPicPr>
          <p:cNvPr id="6" name="Picture 3" descr="D:\SLIDES\UdriveTiltup\FIG42.JPG"/>
          <p:cNvPicPr>
            <a:picLocks noChangeAspect="1" noChangeArrowheads="1"/>
          </p:cNvPicPr>
          <p:nvPr/>
        </p:nvPicPr>
        <p:blipFill>
          <a:blip r:embed="rId3" cstate="print"/>
          <a:srcRect/>
          <a:stretch>
            <a:fillRect/>
          </a:stretch>
        </p:blipFill>
        <p:spPr bwMode="auto">
          <a:xfrm>
            <a:off x="5364088" y="332656"/>
            <a:ext cx="3024336" cy="3416614"/>
          </a:xfrm>
          <a:prstGeom prst="rect">
            <a:avLst/>
          </a:prstGeom>
          <a:noFill/>
        </p:spPr>
      </p:pic>
      <p:sp>
        <p:nvSpPr>
          <p:cNvPr id="7" name="Rectangle 6"/>
          <p:cNvSpPr/>
          <p:nvPr/>
        </p:nvSpPr>
        <p:spPr>
          <a:xfrm>
            <a:off x="4247456" y="3717032"/>
            <a:ext cx="4896544" cy="2800767"/>
          </a:xfrm>
          <a:prstGeom prst="rect">
            <a:avLst/>
          </a:prstGeom>
        </p:spPr>
        <p:txBody>
          <a:bodyPr wrap="square">
            <a:spAutoFit/>
          </a:bodyPr>
          <a:lstStyle/>
          <a:p>
            <a:pPr>
              <a:buFont typeface="Wingdings" pitchFamily="2" charset="2"/>
              <a:buChar char="§"/>
            </a:pPr>
            <a:r>
              <a:rPr lang="en-US" sz="2200" dirty="0" smtClean="0"/>
              <a:t> Brick slips and inlaid stone  	</a:t>
            </a:r>
          </a:p>
          <a:p>
            <a:r>
              <a:rPr lang="en-US" sz="2200" dirty="0"/>
              <a:t> </a:t>
            </a:r>
            <a:r>
              <a:rPr lang="en-US" sz="2200" dirty="0" smtClean="0"/>
              <a:t>  features</a:t>
            </a:r>
          </a:p>
          <a:p>
            <a:pPr>
              <a:buFont typeface="Wingdings" pitchFamily="2" charset="2"/>
              <a:buChar char="§"/>
            </a:pPr>
            <a:r>
              <a:rPr lang="en-US" sz="2200" dirty="0" smtClean="0"/>
              <a:t> Reveal strips and niches for  	</a:t>
            </a:r>
          </a:p>
          <a:p>
            <a:r>
              <a:rPr lang="en-US" sz="2200" dirty="0"/>
              <a:t> </a:t>
            </a:r>
            <a:r>
              <a:rPr lang="en-US" sz="2200" dirty="0" smtClean="0"/>
              <a:t>  extra depth (sometimes called </a:t>
            </a:r>
          </a:p>
          <a:p>
            <a:r>
              <a:rPr lang="en-US" sz="2200" dirty="0" smtClean="0"/>
              <a:t>   </a:t>
            </a:r>
            <a:r>
              <a:rPr lang="en-US" sz="2200" dirty="0" err="1" smtClean="0"/>
              <a:t>trompe</a:t>
            </a:r>
            <a:r>
              <a:rPr lang="en-US" sz="2200" dirty="0" smtClean="0"/>
              <a:t> </a:t>
            </a:r>
            <a:r>
              <a:rPr lang="en-US" sz="2200" dirty="0" err="1" smtClean="0"/>
              <a:t>l’oeil</a:t>
            </a:r>
            <a:r>
              <a:rPr lang="en-US" sz="2200" dirty="0" smtClean="0"/>
              <a:t>)</a:t>
            </a:r>
          </a:p>
          <a:p>
            <a:pPr>
              <a:buFont typeface="Wingdings" pitchFamily="2" charset="2"/>
              <a:buChar char="§"/>
            </a:pPr>
            <a:r>
              <a:rPr lang="en-US" sz="2200" dirty="0" smtClean="0"/>
              <a:t> Large scale company motifs or graphics </a:t>
            </a:r>
          </a:p>
          <a:p>
            <a:r>
              <a:rPr lang="en-US" sz="2200" dirty="0"/>
              <a:t> </a:t>
            </a:r>
            <a:r>
              <a:rPr lang="en-US" sz="2200" dirty="0" smtClean="0"/>
              <a:t>  can be cast in to the panel for added </a:t>
            </a:r>
          </a:p>
          <a:p>
            <a:r>
              <a:rPr lang="en-US" sz="2200" dirty="0"/>
              <a:t> </a:t>
            </a:r>
            <a:r>
              <a:rPr lang="en-US" sz="2200" dirty="0" smtClean="0"/>
              <a:t>  impact</a:t>
            </a:r>
            <a:endParaRPr lang="en-GB" sz="22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a:xfrm>
            <a:off x="5652120" y="1628800"/>
            <a:ext cx="3318520" cy="4525963"/>
          </a:xfrm>
        </p:spPr>
        <p:txBody>
          <a:bodyPr>
            <a:normAutofit/>
          </a:bodyPr>
          <a:lstStyle/>
          <a:p>
            <a:pPr>
              <a:buNone/>
            </a:pPr>
            <a:r>
              <a:rPr lang="en-GB" dirty="0" smtClean="0"/>
              <a:t>Casting</a:t>
            </a:r>
          </a:p>
          <a:p>
            <a:r>
              <a:rPr lang="en-GB" sz="2400" dirty="0" smtClean="0"/>
              <a:t>individual panels</a:t>
            </a:r>
          </a:p>
          <a:p>
            <a:r>
              <a:rPr lang="en-GB" sz="2400" dirty="0" smtClean="0"/>
              <a:t>combined strip</a:t>
            </a:r>
          </a:p>
          <a:p>
            <a:r>
              <a:rPr lang="en-GB" sz="2400" dirty="0" smtClean="0"/>
              <a:t>stack cast</a:t>
            </a:r>
          </a:p>
          <a:p>
            <a:pPr>
              <a:buNone/>
            </a:pPr>
            <a:endParaRPr lang="en-GB" dirty="0" smtClean="0"/>
          </a:p>
          <a:p>
            <a:pPr>
              <a:buNone/>
            </a:pPr>
            <a:r>
              <a:rPr lang="en-GB" sz="2400" dirty="0" smtClean="0"/>
              <a:t>	Bond breaker needed to separate panels from panels and panels from floor slab</a:t>
            </a:r>
            <a:endParaRPr lang="en-GB" sz="2400" dirty="0"/>
          </a:p>
        </p:txBody>
      </p:sp>
      <p:sp>
        <p:nvSpPr>
          <p:cNvPr id="5" name="TextBox 4"/>
          <p:cNvSpPr txBox="1"/>
          <p:nvPr/>
        </p:nvSpPr>
        <p:spPr>
          <a:xfrm>
            <a:off x="1403648" y="6021288"/>
            <a:ext cx="5468613" cy="400110"/>
          </a:xfrm>
          <a:prstGeom prst="rect">
            <a:avLst/>
          </a:prstGeom>
          <a:noFill/>
        </p:spPr>
        <p:txBody>
          <a:bodyPr wrap="none" rtlCol="0">
            <a:spAutoFit/>
          </a:bodyPr>
          <a:lstStyle/>
          <a:p>
            <a:r>
              <a:rPr lang="en-GB" sz="2000" dirty="0" smtClean="0"/>
              <a:t>Adhesion to slab can increase lifting stress by 20%!</a:t>
            </a:r>
            <a:endParaRPr lang="en-GB" sz="2000" dirty="0"/>
          </a:p>
        </p:txBody>
      </p:sp>
      <p:pic>
        <p:nvPicPr>
          <p:cNvPr id="54274" name="Picture 2" descr="http://kolbconstruction.com/v-web/gallery/albums/concrete/tilt_up_panels_001.jpg"/>
          <p:cNvPicPr>
            <a:picLocks noChangeAspect="1" noChangeArrowheads="1"/>
          </p:cNvPicPr>
          <p:nvPr/>
        </p:nvPicPr>
        <p:blipFill>
          <a:blip r:embed="rId3" cstate="print"/>
          <a:srcRect/>
          <a:stretch>
            <a:fillRect/>
          </a:stretch>
        </p:blipFill>
        <p:spPr bwMode="auto">
          <a:xfrm>
            <a:off x="179512" y="1916832"/>
            <a:ext cx="5412601" cy="36004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251520" y="1556792"/>
            <a:ext cx="4752528" cy="4525963"/>
          </a:xfrm>
        </p:spPr>
        <p:txBody>
          <a:bodyPr/>
          <a:lstStyle/>
          <a:p>
            <a:pPr>
              <a:buNone/>
            </a:pPr>
            <a:r>
              <a:rPr lang="en-GB" dirty="0" smtClean="0"/>
              <a:t>	Key design &amp; construction management areas;</a:t>
            </a:r>
          </a:p>
          <a:p>
            <a:pPr>
              <a:buNone/>
            </a:pPr>
            <a:endParaRPr lang="en-GB" dirty="0"/>
          </a:p>
          <a:p>
            <a:pPr marL="473075" indent="-473075">
              <a:buFont typeface="Courier New" pitchFamily="49" charset="0"/>
              <a:buChar char="o"/>
            </a:pPr>
            <a:r>
              <a:rPr lang="en-US" sz="2400" dirty="0" smtClean="0">
                <a:latin typeface="Arial" charset="0"/>
              </a:rPr>
              <a:t>Planning</a:t>
            </a:r>
          </a:p>
          <a:p>
            <a:pPr marL="473075" indent="-473075">
              <a:buFont typeface="Courier New" pitchFamily="49" charset="0"/>
              <a:buChar char="o"/>
            </a:pPr>
            <a:endParaRPr lang="en-US" sz="2400" dirty="0" smtClean="0">
              <a:latin typeface="Arial" charset="0"/>
            </a:endParaRPr>
          </a:p>
          <a:p>
            <a:pPr marL="473075" indent="-473075">
              <a:buFont typeface="Courier New" pitchFamily="49" charset="0"/>
              <a:buChar char="o"/>
            </a:pPr>
            <a:r>
              <a:rPr lang="en-US" sz="2400" dirty="0" smtClean="0">
                <a:latin typeface="Arial" charset="0"/>
              </a:rPr>
              <a:t>Design for lifting</a:t>
            </a:r>
          </a:p>
          <a:p>
            <a:pPr marL="473075" indent="-473075">
              <a:buFont typeface="Courier New" pitchFamily="49" charset="0"/>
              <a:buChar char="o"/>
            </a:pPr>
            <a:endParaRPr lang="en-US" sz="2400" dirty="0" smtClean="0">
              <a:latin typeface="Arial" charset="0"/>
            </a:endParaRPr>
          </a:p>
          <a:p>
            <a:pPr marL="473075" indent="-473075">
              <a:buFont typeface="Courier New" pitchFamily="49" charset="0"/>
              <a:buChar char="o"/>
            </a:pPr>
            <a:r>
              <a:rPr lang="en-US" sz="2400" dirty="0" smtClean="0">
                <a:latin typeface="Arial" charset="0"/>
              </a:rPr>
              <a:t>Design in service</a:t>
            </a:r>
          </a:p>
          <a:p>
            <a:pPr>
              <a:buFont typeface="Courier New" pitchFamily="49" charset="0"/>
              <a:buChar char="o"/>
            </a:pPr>
            <a:endParaRPr lang="en-GB" dirty="0"/>
          </a:p>
        </p:txBody>
      </p:sp>
      <p:pic>
        <p:nvPicPr>
          <p:cNvPr id="26626" name="Picture 2" descr="http://eastcoast-geotech.com.au/wp-content/uploads/images/Tilt%203.jpg"/>
          <p:cNvPicPr>
            <a:picLocks noChangeAspect="1" noChangeArrowheads="1"/>
          </p:cNvPicPr>
          <p:nvPr/>
        </p:nvPicPr>
        <p:blipFill>
          <a:blip r:embed="rId2" cstate="print"/>
          <a:srcRect/>
          <a:stretch>
            <a:fillRect/>
          </a:stretch>
        </p:blipFill>
        <p:spPr bwMode="auto">
          <a:xfrm>
            <a:off x="5004048" y="1124744"/>
            <a:ext cx="3601219" cy="534751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a:xfrm>
            <a:off x="4139952" y="1052736"/>
            <a:ext cx="5004048" cy="3384376"/>
          </a:xfrm>
        </p:spPr>
        <p:txBody>
          <a:bodyPr>
            <a:normAutofit fontScale="62500" lnSpcReduction="20000"/>
          </a:bodyPr>
          <a:lstStyle/>
          <a:p>
            <a:pPr marL="376238" indent="-376238">
              <a:spcAft>
                <a:spcPct val="30000"/>
              </a:spcAft>
              <a:buClr>
                <a:srgbClr val="CC3300"/>
              </a:buClr>
              <a:buFont typeface="Monotype Sorts" pitchFamily="2" charset="2"/>
              <a:buNone/>
            </a:pPr>
            <a:r>
              <a:rPr lang="en-US" sz="3800" dirty="0" smtClean="0"/>
              <a:t>Planning: </a:t>
            </a:r>
            <a:r>
              <a:rPr lang="en-US" sz="3800" dirty="0" err="1" smtClean="0"/>
              <a:t>Optimising</a:t>
            </a:r>
            <a:r>
              <a:rPr lang="en-US" sz="3800" dirty="0" smtClean="0"/>
              <a:t> for construction</a:t>
            </a:r>
          </a:p>
          <a:p>
            <a:pPr marL="376238" indent="-376238"/>
            <a:r>
              <a:rPr lang="en-US" sz="3200" dirty="0"/>
              <a:t>Wall / floor ratio - max 70-80% or else use </a:t>
            </a:r>
            <a:r>
              <a:rPr lang="en-US" sz="3200" dirty="0" smtClean="0"/>
              <a:t>stack-casting</a:t>
            </a:r>
          </a:p>
          <a:p>
            <a:pPr marL="376238" indent="-376238"/>
            <a:endParaRPr lang="en-US" sz="3200" dirty="0"/>
          </a:p>
          <a:p>
            <a:pPr marL="376238" indent="-376238"/>
            <a:r>
              <a:rPr lang="en-US" sz="3200" dirty="0"/>
              <a:t>Panel size - typically 7.5 to 9.0 m by 7.0 </a:t>
            </a:r>
            <a:r>
              <a:rPr lang="en-US" sz="3200" dirty="0" smtClean="0"/>
              <a:t>m</a:t>
            </a:r>
          </a:p>
          <a:p>
            <a:pPr marL="376238" indent="-376238"/>
            <a:endParaRPr lang="en-US" sz="3200" dirty="0"/>
          </a:p>
          <a:p>
            <a:pPr marL="376238" indent="-376238"/>
            <a:r>
              <a:rPr lang="en-US" sz="3200" dirty="0"/>
              <a:t>Panel thickness - 150 - 180 mm (</a:t>
            </a:r>
            <a:r>
              <a:rPr lang="en-US" sz="3200" dirty="0" smtClean="0"/>
              <a:t>slender)</a:t>
            </a:r>
          </a:p>
          <a:p>
            <a:pPr marL="376238" indent="-376238">
              <a:buNone/>
            </a:pPr>
            <a:endParaRPr lang="en-US" sz="3200" dirty="0"/>
          </a:p>
          <a:p>
            <a:pPr marL="376238" indent="-376238"/>
            <a:r>
              <a:rPr lang="en-US" sz="3200" dirty="0"/>
              <a:t>Panel weight - 15 to 35 </a:t>
            </a:r>
            <a:r>
              <a:rPr lang="en-US" sz="3200" dirty="0" err="1"/>
              <a:t>tonnes</a:t>
            </a:r>
            <a:r>
              <a:rPr lang="en-US" sz="3200" dirty="0"/>
              <a:t> (15 to 25 typical</a:t>
            </a:r>
            <a:r>
              <a:rPr lang="en-US" sz="3200" dirty="0" smtClean="0"/>
              <a:t>)</a:t>
            </a:r>
          </a:p>
          <a:p>
            <a:pPr marL="376238" indent="-376238"/>
            <a:endParaRPr lang="en-US" sz="3200" dirty="0"/>
          </a:p>
          <a:p>
            <a:pPr marL="376238" indent="-376238"/>
            <a:endParaRPr lang="en-US" sz="3200" b="1" dirty="0" smtClean="0">
              <a:latin typeface="Arial" charset="0"/>
            </a:endParaRPr>
          </a:p>
          <a:p>
            <a:endParaRPr lang="en-GB" dirty="0"/>
          </a:p>
        </p:txBody>
      </p:sp>
      <p:pic>
        <p:nvPicPr>
          <p:cNvPr id="25602" name="Picture 2" descr="http://www.clantonconst.com/images/proj-archit1-lg.jpg"/>
          <p:cNvPicPr>
            <a:picLocks noChangeAspect="1" noChangeArrowheads="1"/>
          </p:cNvPicPr>
          <p:nvPr/>
        </p:nvPicPr>
        <p:blipFill>
          <a:blip r:embed="rId2" cstate="print"/>
          <a:srcRect/>
          <a:stretch>
            <a:fillRect/>
          </a:stretch>
        </p:blipFill>
        <p:spPr bwMode="auto">
          <a:xfrm>
            <a:off x="179512" y="1412776"/>
            <a:ext cx="3971925" cy="2724150"/>
          </a:xfrm>
          <a:prstGeom prst="rect">
            <a:avLst/>
          </a:prstGeom>
          <a:noFill/>
        </p:spPr>
      </p:pic>
      <p:pic>
        <p:nvPicPr>
          <p:cNvPr id="25604" name="Picture 4" descr="Reinforcing Steel">
            <a:hlinkClick r:id="rId3"/>
          </p:cNvPr>
          <p:cNvPicPr>
            <a:picLocks noChangeAspect="1" noChangeArrowheads="1"/>
          </p:cNvPicPr>
          <p:nvPr/>
        </p:nvPicPr>
        <p:blipFill>
          <a:blip r:embed="rId4" cstate="print"/>
          <a:srcRect/>
          <a:stretch>
            <a:fillRect/>
          </a:stretch>
        </p:blipFill>
        <p:spPr bwMode="auto">
          <a:xfrm>
            <a:off x="5580112" y="4063188"/>
            <a:ext cx="3312368" cy="2643954"/>
          </a:xfrm>
          <a:prstGeom prst="rect">
            <a:avLst/>
          </a:prstGeom>
          <a:noFill/>
        </p:spPr>
      </p:pic>
      <p:sp>
        <p:nvSpPr>
          <p:cNvPr id="7" name="Rectangle 6"/>
          <p:cNvSpPr/>
          <p:nvPr/>
        </p:nvSpPr>
        <p:spPr>
          <a:xfrm>
            <a:off x="251520" y="4509120"/>
            <a:ext cx="4572000" cy="1631216"/>
          </a:xfrm>
          <a:prstGeom prst="rect">
            <a:avLst/>
          </a:prstGeom>
        </p:spPr>
        <p:txBody>
          <a:bodyPr>
            <a:spAutoFit/>
          </a:bodyPr>
          <a:lstStyle/>
          <a:p>
            <a:pPr marL="376238" indent="-376238">
              <a:buFont typeface="Arial" pitchFamily="34" charset="0"/>
              <a:buChar char="•"/>
            </a:pPr>
            <a:r>
              <a:rPr lang="en-US" sz="2000" dirty="0" smtClean="0"/>
              <a:t>Building size - 2000+m</a:t>
            </a:r>
            <a:r>
              <a:rPr lang="en-US" sz="2000" baseline="30000" dirty="0" smtClean="0"/>
              <a:t>2 </a:t>
            </a:r>
            <a:r>
              <a:rPr lang="en-US" sz="2000" dirty="0" smtClean="0"/>
              <a:t>but lower possible/viable</a:t>
            </a:r>
          </a:p>
          <a:p>
            <a:pPr marL="376238" indent="-376238">
              <a:buFont typeface="Arial" pitchFamily="34" charset="0"/>
              <a:buChar char="•"/>
            </a:pPr>
            <a:endParaRPr lang="en-US" sz="2000" dirty="0" smtClean="0"/>
          </a:p>
          <a:p>
            <a:pPr marL="376238" indent="-376238">
              <a:buFont typeface="Arial" pitchFamily="34" charset="0"/>
              <a:buChar char="•"/>
            </a:pPr>
            <a:r>
              <a:rPr lang="en-US" sz="2000" dirty="0" smtClean="0"/>
              <a:t>Size of site - not critical (e g large or confined ok)</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746" name="Object 2"/>
          <p:cNvGraphicFramePr>
            <a:graphicFrameLocks noChangeAspect="1"/>
          </p:cNvGraphicFramePr>
          <p:nvPr/>
        </p:nvGraphicFramePr>
        <p:xfrm>
          <a:off x="1115616" y="764704"/>
          <a:ext cx="6753944" cy="5388298"/>
        </p:xfrm>
        <a:graphic>
          <a:graphicData uri="http://schemas.openxmlformats.org/presentationml/2006/ole">
            <p:oleObj spid="_x0000_s31746" name="Designer Drawing" r:id="rId3" imgW="8218080" imgH="6556680" progId="">
              <p:embed/>
            </p:oleObj>
          </a:graphicData>
        </a:graphic>
      </p:graphicFrame>
      <p:pic>
        <p:nvPicPr>
          <p:cNvPr id="31748" name="Picture 4" descr="http://www.tiltupbim.com/images/rightImage.jpg"/>
          <p:cNvPicPr>
            <a:picLocks noChangeAspect="1" noChangeArrowheads="1"/>
          </p:cNvPicPr>
          <p:nvPr/>
        </p:nvPicPr>
        <p:blipFill>
          <a:blip r:embed="rId4" cstate="print"/>
          <a:srcRect/>
          <a:stretch>
            <a:fillRect/>
          </a:stretch>
        </p:blipFill>
        <p:spPr bwMode="auto">
          <a:xfrm>
            <a:off x="827584" y="260648"/>
            <a:ext cx="1800200" cy="6234638"/>
          </a:xfrm>
          <a:prstGeom prst="rect">
            <a:avLst/>
          </a:prstGeom>
          <a:noFill/>
        </p:spPr>
      </p:pic>
      <p:sp>
        <p:nvSpPr>
          <p:cNvPr id="4" name="TextBox 3"/>
          <p:cNvSpPr txBox="1"/>
          <p:nvPr/>
        </p:nvSpPr>
        <p:spPr>
          <a:xfrm>
            <a:off x="4860032" y="6381328"/>
            <a:ext cx="3524811" cy="369332"/>
          </a:xfrm>
          <a:prstGeom prst="rect">
            <a:avLst/>
          </a:prstGeom>
          <a:noFill/>
        </p:spPr>
        <p:txBody>
          <a:bodyPr wrap="none" rtlCol="0">
            <a:spAutoFit/>
          </a:bodyPr>
          <a:lstStyle/>
          <a:p>
            <a:r>
              <a:rPr lang="en-GB" dirty="0" smtClean="0"/>
              <a:t>Panel layout and erection sequence</a:t>
            </a:r>
            <a:endParaRPr lang="en-GB" dirty="0"/>
          </a:p>
        </p:txBody>
      </p:sp>
      <p:sp>
        <p:nvSpPr>
          <p:cNvPr id="5" name="Rectangle 4"/>
          <p:cNvSpPr/>
          <p:nvPr/>
        </p:nvSpPr>
        <p:spPr>
          <a:xfrm>
            <a:off x="3059832" y="116632"/>
            <a:ext cx="3506281" cy="584775"/>
          </a:xfrm>
          <a:prstGeom prst="rect">
            <a:avLst/>
          </a:prstGeom>
        </p:spPr>
        <p:txBody>
          <a:bodyPr wrap="none">
            <a:spAutoFit/>
          </a:bodyPr>
          <a:lstStyle/>
          <a:p>
            <a:r>
              <a:rPr lang="en-GB" sz="3200" dirty="0" smtClean="0"/>
              <a:t>Tilt-up Construction</a:t>
            </a:r>
            <a:endParaRPr lang="en-GB" sz="32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D:\TCA\Tilt-Up Photos\Tilt-Up Process 3\Door Buck.jpg"/>
          <p:cNvPicPr>
            <a:picLocks noChangeAspect="1" noChangeArrowheads="1"/>
          </p:cNvPicPr>
          <p:nvPr/>
        </p:nvPicPr>
        <p:blipFill>
          <a:blip r:embed="rId2" cstate="print"/>
          <a:srcRect/>
          <a:stretch>
            <a:fillRect/>
          </a:stretch>
        </p:blipFill>
        <p:spPr bwMode="auto">
          <a:xfrm>
            <a:off x="395536" y="3501008"/>
            <a:ext cx="3962400" cy="2971800"/>
          </a:xfrm>
          <a:prstGeom prst="rect">
            <a:avLst/>
          </a:prstGeom>
          <a:noFill/>
          <a:ln w="28575">
            <a:solidFill>
              <a:srgbClr val="000000"/>
            </a:solidFill>
            <a:miter lim="800000"/>
            <a:headEnd/>
            <a:tailEnd/>
          </a:ln>
        </p:spPr>
      </p:pic>
      <p:pic>
        <p:nvPicPr>
          <p:cNvPr id="3" name="Picture 7" descr="F:\Tilt-Up Photos\Tilt-Up Process 3\Leg Reinforcing.jpg"/>
          <p:cNvPicPr>
            <a:picLocks noChangeAspect="1" noChangeArrowheads="1"/>
          </p:cNvPicPr>
          <p:nvPr/>
        </p:nvPicPr>
        <p:blipFill>
          <a:blip r:embed="rId3" cstate="print"/>
          <a:srcRect/>
          <a:stretch>
            <a:fillRect/>
          </a:stretch>
        </p:blipFill>
        <p:spPr bwMode="auto">
          <a:xfrm>
            <a:off x="5004048" y="836712"/>
            <a:ext cx="3722688" cy="2971800"/>
          </a:xfrm>
          <a:prstGeom prst="rect">
            <a:avLst/>
          </a:prstGeom>
          <a:noFill/>
          <a:ln w="28575">
            <a:solidFill>
              <a:srgbClr val="000000"/>
            </a:solidFill>
            <a:miter lim="800000"/>
            <a:headEnd/>
            <a:tailEnd/>
          </a:ln>
        </p:spPr>
      </p:pic>
      <p:sp>
        <p:nvSpPr>
          <p:cNvPr id="4" name="Rectangle 3"/>
          <p:cNvSpPr/>
          <p:nvPr/>
        </p:nvSpPr>
        <p:spPr>
          <a:xfrm>
            <a:off x="251520" y="188640"/>
            <a:ext cx="3506281" cy="584775"/>
          </a:xfrm>
          <a:prstGeom prst="rect">
            <a:avLst/>
          </a:prstGeom>
        </p:spPr>
        <p:txBody>
          <a:bodyPr wrap="none">
            <a:spAutoFit/>
          </a:bodyPr>
          <a:lstStyle/>
          <a:p>
            <a:r>
              <a:rPr lang="en-GB" sz="3200" dirty="0" smtClean="0"/>
              <a:t>Tilt-up Construction</a:t>
            </a:r>
            <a:endParaRPr lang="en-GB" sz="3200" dirty="0"/>
          </a:p>
        </p:txBody>
      </p:sp>
      <p:sp>
        <p:nvSpPr>
          <p:cNvPr id="5" name="Rectangle 4"/>
          <p:cNvSpPr/>
          <p:nvPr/>
        </p:nvSpPr>
        <p:spPr>
          <a:xfrm>
            <a:off x="395536" y="1412776"/>
            <a:ext cx="4499992" cy="830997"/>
          </a:xfrm>
          <a:prstGeom prst="rect">
            <a:avLst/>
          </a:prstGeom>
        </p:spPr>
        <p:txBody>
          <a:bodyPr wrap="square">
            <a:spAutoFit/>
          </a:bodyPr>
          <a:lstStyle/>
          <a:p>
            <a:pPr marL="376238" indent="-376238">
              <a:spcAft>
                <a:spcPct val="30000"/>
              </a:spcAft>
              <a:buClr>
                <a:srgbClr val="CC3300"/>
              </a:buClr>
              <a:buFont typeface="Monotype Sorts" pitchFamily="2" charset="2"/>
              <a:buNone/>
            </a:pPr>
            <a:r>
              <a:rPr lang="en-US" sz="2400" dirty="0" smtClean="0"/>
              <a:t>Typical details at the setting out stage</a:t>
            </a:r>
            <a:endParaRPr lang="en-US" sz="2400" dirty="0"/>
          </a:p>
        </p:txBody>
      </p:sp>
      <p:sp>
        <p:nvSpPr>
          <p:cNvPr id="6" name="Rectangle 5"/>
          <p:cNvSpPr/>
          <p:nvPr/>
        </p:nvSpPr>
        <p:spPr>
          <a:xfrm>
            <a:off x="827584" y="2924944"/>
            <a:ext cx="2381999" cy="461665"/>
          </a:xfrm>
          <a:prstGeom prst="rect">
            <a:avLst/>
          </a:prstGeom>
        </p:spPr>
        <p:txBody>
          <a:bodyPr wrap="none">
            <a:spAutoFit/>
          </a:bodyPr>
          <a:lstStyle/>
          <a:p>
            <a:r>
              <a:rPr lang="en-US" sz="2400" dirty="0" smtClean="0"/>
              <a:t>Window </a:t>
            </a:r>
            <a:r>
              <a:rPr lang="en-US" sz="2400" dirty="0" err="1" smtClean="0"/>
              <a:t>blockout</a:t>
            </a:r>
            <a:endParaRPr lang="en-GB" sz="2400" dirty="0"/>
          </a:p>
        </p:txBody>
      </p:sp>
      <p:sp>
        <p:nvSpPr>
          <p:cNvPr id="7" name="Rectangle 6"/>
          <p:cNvSpPr/>
          <p:nvPr/>
        </p:nvSpPr>
        <p:spPr>
          <a:xfrm>
            <a:off x="6084168" y="4077072"/>
            <a:ext cx="2027927" cy="461665"/>
          </a:xfrm>
          <a:prstGeom prst="rect">
            <a:avLst/>
          </a:prstGeom>
        </p:spPr>
        <p:txBody>
          <a:bodyPr wrap="none">
            <a:spAutoFit/>
          </a:bodyPr>
          <a:lstStyle/>
          <a:p>
            <a:r>
              <a:rPr lang="en-US" sz="2400" dirty="0" smtClean="0"/>
              <a:t>Reinforcement</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ou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1986" name="Object 2"/>
          <p:cNvGraphicFramePr>
            <a:graphicFrameLocks noChangeAspect="1"/>
          </p:cNvGraphicFramePr>
          <p:nvPr/>
        </p:nvGraphicFramePr>
        <p:xfrm>
          <a:off x="755576" y="764704"/>
          <a:ext cx="7769225" cy="5584825"/>
        </p:xfrm>
        <a:graphic>
          <a:graphicData uri="http://schemas.openxmlformats.org/presentationml/2006/ole">
            <p:oleObj spid="_x0000_s41986" name="Designer Drawing" r:id="rId3" imgW="7767000" imgH="5584320" progId="">
              <p:embed/>
            </p:oleObj>
          </a:graphicData>
        </a:graphic>
      </p:graphicFrame>
      <p:graphicFrame>
        <p:nvGraphicFramePr>
          <p:cNvPr id="3" name="Diagram 2"/>
          <p:cNvGraphicFramePr/>
          <p:nvPr/>
        </p:nvGraphicFramePr>
        <p:xfrm>
          <a:off x="683568" y="5445224"/>
          <a:ext cx="1224136" cy="5760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6012160" y="4149080"/>
            <a:ext cx="1839991" cy="307777"/>
          </a:xfrm>
          <a:prstGeom prst="rect">
            <a:avLst/>
          </a:prstGeom>
          <a:noFill/>
        </p:spPr>
        <p:txBody>
          <a:bodyPr wrap="none" rtlCol="0">
            <a:spAutoFit/>
          </a:bodyPr>
          <a:lstStyle/>
          <a:p>
            <a:r>
              <a:rPr lang="en-GB" sz="1400" b="1" dirty="0" smtClean="0"/>
              <a:t>Composite connectors</a:t>
            </a:r>
            <a:endParaRPr lang="en-GB" sz="1400" b="1" dirty="0"/>
          </a:p>
        </p:txBody>
      </p:sp>
      <p:cxnSp>
        <p:nvCxnSpPr>
          <p:cNvPr id="6" name="Straight Arrow Connector 5"/>
          <p:cNvCxnSpPr/>
          <p:nvPr/>
        </p:nvCxnSpPr>
        <p:spPr>
          <a:xfrm flipH="1">
            <a:off x="5508104" y="4293096"/>
            <a:ext cx="432048" cy="7200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2770" name="Object 2"/>
          <p:cNvGraphicFramePr>
            <a:graphicFrameLocks noChangeAspect="1"/>
          </p:cNvGraphicFramePr>
          <p:nvPr/>
        </p:nvGraphicFramePr>
        <p:xfrm>
          <a:off x="685800" y="609600"/>
          <a:ext cx="8180388" cy="5859463"/>
        </p:xfrm>
        <a:graphic>
          <a:graphicData uri="http://schemas.openxmlformats.org/presentationml/2006/ole">
            <p:oleObj spid="_x0000_s32770" name="Designer Drawing" r:id="rId3" imgW="8434440" imgH="6041520" progId="">
              <p:embed/>
            </p:oleObj>
          </a:graphicData>
        </a:graphic>
      </p:graphicFrame>
      <p:graphicFrame>
        <p:nvGraphicFramePr>
          <p:cNvPr id="3" name="Diagram 2"/>
          <p:cNvGraphicFramePr/>
          <p:nvPr/>
        </p:nvGraphicFramePr>
        <p:xfrm>
          <a:off x="2339752" y="692696"/>
          <a:ext cx="1175792" cy="5040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143000"/>
          </a:xfrm>
        </p:spPr>
        <p:txBody>
          <a:bodyPr>
            <a:normAutofit fontScale="90000"/>
          </a:bodyPr>
          <a:lstStyle/>
          <a:p>
            <a:r>
              <a:rPr lang="en-GB" sz="4000" dirty="0" smtClean="0"/>
              <a:t>Tilt-up Construction</a:t>
            </a:r>
            <a:br>
              <a:rPr lang="en-GB" sz="4000" dirty="0" smtClean="0"/>
            </a:br>
            <a:endParaRPr lang="en-GB" sz="4000" dirty="0"/>
          </a:p>
        </p:txBody>
      </p:sp>
      <p:sp>
        <p:nvSpPr>
          <p:cNvPr id="3" name="Content Placeholder 2"/>
          <p:cNvSpPr>
            <a:spLocks noGrp="1"/>
          </p:cNvSpPr>
          <p:nvPr>
            <p:ph sz="half" idx="1"/>
          </p:nvPr>
        </p:nvSpPr>
        <p:spPr>
          <a:xfrm>
            <a:off x="395536" y="1052736"/>
            <a:ext cx="3600400" cy="4968552"/>
          </a:xfrm>
        </p:spPr>
        <p:txBody>
          <a:bodyPr/>
          <a:lstStyle/>
          <a:p>
            <a:pPr>
              <a:buNone/>
            </a:pPr>
            <a:r>
              <a:rPr lang="en-US" dirty="0" smtClean="0"/>
              <a:t>Design for lifting</a:t>
            </a:r>
          </a:p>
          <a:p>
            <a:pPr>
              <a:buNone/>
            </a:pPr>
            <a:endParaRPr lang="en-US" dirty="0" smtClean="0"/>
          </a:p>
          <a:p>
            <a:pPr marL="0" indent="0">
              <a:spcAft>
                <a:spcPct val="40000"/>
              </a:spcAft>
              <a:buFont typeface="Monotype Sorts" pitchFamily="2" charset="2"/>
              <a:buNone/>
            </a:pPr>
            <a:r>
              <a:rPr lang="en-US" sz="2000" dirty="0" smtClean="0"/>
              <a:t>Design of panels complex in concept but made simple by use of computer programs</a:t>
            </a:r>
          </a:p>
          <a:p>
            <a:pPr marL="0" indent="0">
              <a:spcAft>
                <a:spcPct val="40000"/>
              </a:spcAft>
              <a:buFont typeface="Monotype Sorts" pitchFamily="2" charset="2"/>
              <a:buNone/>
            </a:pPr>
            <a:endParaRPr lang="en-US" sz="2000" dirty="0" smtClean="0"/>
          </a:p>
          <a:p>
            <a:pPr marL="0" indent="0">
              <a:spcAft>
                <a:spcPct val="20000"/>
              </a:spcAft>
              <a:buFont typeface="Monotype Sorts" pitchFamily="2" charset="2"/>
              <a:buNone/>
            </a:pPr>
            <a:r>
              <a:rPr lang="en-US" sz="2000" dirty="0"/>
              <a:t>Generally most lifting hardware suppliers are able to design the panels for lifting in consultation with the tilt-up contractor</a:t>
            </a:r>
          </a:p>
          <a:p>
            <a:pPr>
              <a:buNone/>
            </a:pPr>
            <a:endParaRPr lang="en-US" dirty="0" smtClean="0"/>
          </a:p>
          <a:p>
            <a:endParaRPr lang="en-GB" dirty="0"/>
          </a:p>
        </p:txBody>
      </p:sp>
      <p:pic>
        <p:nvPicPr>
          <p:cNvPr id="33794" name="Picture 2" descr="http://www.bachmannconstruction.net/graphics/tiltconst1.jpg"/>
          <p:cNvPicPr>
            <a:picLocks noChangeAspect="1" noChangeArrowheads="1"/>
          </p:cNvPicPr>
          <p:nvPr/>
        </p:nvPicPr>
        <p:blipFill>
          <a:blip r:embed="rId2" cstate="print"/>
          <a:srcRect/>
          <a:stretch>
            <a:fillRect/>
          </a:stretch>
        </p:blipFill>
        <p:spPr bwMode="auto">
          <a:xfrm>
            <a:off x="4067944" y="1556792"/>
            <a:ext cx="4762500" cy="3571875"/>
          </a:xfrm>
          <a:prstGeom prst="rect">
            <a:avLst/>
          </a:prstGeom>
          <a:noFill/>
        </p:spPr>
      </p:pic>
      <p:sp>
        <p:nvSpPr>
          <p:cNvPr id="5" name="TextBox 4"/>
          <p:cNvSpPr txBox="1"/>
          <p:nvPr/>
        </p:nvSpPr>
        <p:spPr>
          <a:xfrm>
            <a:off x="3779912" y="5373216"/>
            <a:ext cx="4752528" cy="1200329"/>
          </a:xfrm>
          <a:prstGeom prst="rect">
            <a:avLst/>
          </a:prstGeom>
          <a:noFill/>
        </p:spPr>
        <p:txBody>
          <a:bodyPr wrap="square" rtlCol="0">
            <a:spAutoFit/>
          </a:bodyPr>
          <a:lstStyle/>
          <a:p>
            <a:r>
              <a:rPr lang="en-GB" dirty="0" smtClean="0"/>
              <a:t>Design takes into account the strength of the reinforced concrete panel necessary to suffer the stresses induced in the panel as it is lifted into the vertical</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Tilt-up Construction</a:t>
            </a:r>
            <a:br>
              <a:rPr lang="en-GB" sz="4000" dirty="0" smtClean="0"/>
            </a:br>
            <a:endParaRPr lang="en-GB" sz="4000" dirty="0"/>
          </a:p>
        </p:txBody>
      </p:sp>
      <p:sp>
        <p:nvSpPr>
          <p:cNvPr id="4" name="Content Placeholder 3"/>
          <p:cNvSpPr>
            <a:spLocks noGrp="1"/>
          </p:cNvSpPr>
          <p:nvPr>
            <p:ph sz="half" idx="2"/>
          </p:nvPr>
        </p:nvSpPr>
        <p:spPr>
          <a:xfrm>
            <a:off x="5004048" y="2204864"/>
            <a:ext cx="3754760" cy="4525963"/>
          </a:xfrm>
        </p:spPr>
        <p:txBody>
          <a:bodyPr/>
          <a:lstStyle/>
          <a:p>
            <a:pPr marL="381000" indent="-381000">
              <a:spcAft>
                <a:spcPct val="10000"/>
              </a:spcAft>
              <a:buNone/>
            </a:pPr>
            <a:r>
              <a:rPr lang="en-US" dirty="0" smtClean="0"/>
              <a:t>Reinforcement</a:t>
            </a:r>
          </a:p>
          <a:p>
            <a:pPr marL="381000" indent="-381000">
              <a:spcAft>
                <a:spcPct val="10000"/>
              </a:spcAft>
              <a:buNone/>
            </a:pPr>
            <a:endParaRPr lang="en-US" dirty="0" smtClean="0"/>
          </a:p>
          <a:p>
            <a:pPr marL="381000" indent="-381000">
              <a:spcBef>
                <a:spcPct val="10000"/>
              </a:spcBef>
              <a:spcAft>
                <a:spcPct val="20000"/>
              </a:spcAft>
              <a:buNone/>
            </a:pPr>
            <a:r>
              <a:rPr lang="en-US" sz="2400" dirty="0" smtClean="0"/>
              <a:t>	Not often used for lifting except for panels with large openings in absence of strong-backs </a:t>
            </a:r>
          </a:p>
          <a:p>
            <a:endParaRPr lang="en-GB" dirty="0"/>
          </a:p>
        </p:txBody>
      </p:sp>
      <p:pic>
        <p:nvPicPr>
          <p:cNvPr id="5" name="Picture 2" descr="http://www.agengineers.com/bonfilio.JPG"/>
          <p:cNvPicPr>
            <a:picLocks noChangeAspect="1" noChangeArrowheads="1"/>
          </p:cNvPicPr>
          <p:nvPr/>
        </p:nvPicPr>
        <p:blipFill>
          <a:blip r:embed="rId2" cstate="print"/>
          <a:srcRect/>
          <a:stretch>
            <a:fillRect/>
          </a:stretch>
        </p:blipFill>
        <p:spPr bwMode="auto">
          <a:xfrm>
            <a:off x="323528" y="2132856"/>
            <a:ext cx="4512502" cy="338437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Tilt-up Construction</a:t>
            </a:r>
            <a:br>
              <a:rPr lang="en-GB" sz="4000" dirty="0" smtClean="0"/>
            </a:br>
            <a:endParaRPr lang="en-GB" sz="4000" dirty="0"/>
          </a:p>
        </p:txBody>
      </p:sp>
      <p:sp>
        <p:nvSpPr>
          <p:cNvPr id="4" name="Content Placeholder 3"/>
          <p:cNvSpPr>
            <a:spLocks noGrp="1"/>
          </p:cNvSpPr>
          <p:nvPr>
            <p:ph sz="half" idx="2"/>
          </p:nvPr>
        </p:nvSpPr>
        <p:spPr>
          <a:xfrm>
            <a:off x="5076056" y="1600200"/>
            <a:ext cx="3610744" cy="4525963"/>
          </a:xfrm>
        </p:spPr>
        <p:txBody>
          <a:bodyPr>
            <a:normAutofit/>
          </a:bodyPr>
          <a:lstStyle/>
          <a:p>
            <a:pPr marL="381000" indent="-381000">
              <a:spcBef>
                <a:spcPct val="10000"/>
              </a:spcBef>
              <a:buNone/>
            </a:pPr>
            <a:r>
              <a:rPr lang="en-US" dirty="0" smtClean="0"/>
              <a:t>Strong-backs</a:t>
            </a:r>
          </a:p>
          <a:p>
            <a:pPr marL="381000" indent="-381000">
              <a:spcBef>
                <a:spcPct val="10000"/>
              </a:spcBef>
              <a:buNone/>
            </a:pPr>
            <a:endParaRPr lang="en-US" dirty="0" smtClean="0"/>
          </a:p>
          <a:p>
            <a:pPr marL="381000" indent="-381000">
              <a:buNone/>
            </a:pPr>
            <a:r>
              <a:rPr lang="en-US" sz="2400" dirty="0" smtClean="0"/>
              <a:t>	Typically </a:t>
            </a:r>
            <a:r>
              <a:rPr lang="en-US" sz="2400" dirty="0"/>
              <a:t>steel sections used for strengthening panels of odd shape or with large openings</a:t>
            </a:r>
          </a:p>
          <a:p>
            <a:endParaRPr lang="en-GB" dirty="0"/>
          </a:p>
        </p:txBody>
      </p:sp>
      <p:pic>
        <p:nvPicPr>
          <p:cNvPr id="36868" name="Picture 4" descr="http://www.agengineers.com/tilt%20up%2012%2006%2008_Untitled_Page1.jpg"/>
          <p:cNvPicPr>
            <a:picLocks noChangeAspect="1" noChangeArrowheads="1"/>
          </p:cNvPicPr>
          <p:nvPr/>
        </p:nvPicPr>
        <p:blipFill>
          <a:blip r:embed="rId2" cstate="print"/>
          <a:srcRect/>
          <a:stretch>
            <a:fillRect/>
          </a:stretch>
        </p:blipFill>
        <p:spPr bwMode="auto">
          <a:xfrm>
            <a:off x="395536" y="1052736"/>
            <a:ext cx="4248472" cy="5499919"/>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457200" y="1600200"/>
            <a:ext cx="3682752" cy="4525963"/>
          </a:xfrm>
        </p:spPr>
        <p:txBody>
          <a:bodyPr>
            <a:normAutofit/>
          </a:bodyPr>
          <a:lstStyle/>
          <a:p>
            <a:pPr marL="0" indent="0">
              <a:spcAft>
                <a:spcPct val="10000"/>
              </a:spcAft>
              <a:buNone/>
              <a:tabLst>
                <a:tab pos="400050" algn="l"/>
              </a:tabLst>
            </a:pPr>
            <a:r>
              <a:rPr lang="en-US" sz="3200" dirty="0" smtClean="0"/>
              <a:t>Lifting hardware</a:t>
            </a:r>
          </a:p>
          <a:p>
            <a:pPr marL="0" indent="0">
              <a:spcAft>
                <a:spcPct val="10000"/>
              </a:spcAft>
              <a:buNone/>
              <a:tabLst>
                <a:tab pos="400050" algn="l"/>
              </a:tabLst>
            </a:pPr>
            <a:endParaRPr lang="en-US" sz="3200" dirty="0" smtClean="0"/>
          </a:p>
          <a:p>
            <a:pPr marL="0" indent="0">
              <a:spcBef>
                <a:spcPct val="10000"/>
              </a:spcBef>
              <a:spcAft>
                <a:spcPct val="30000"/>
              </a:spcAft>
              <a:buFont typeface="Wingdings" pitchFamily="2" charset="2"/>
              <a:buChar char="§"/>
              <a:tabLst>
                <a:tab pos="400050" algn="l"/>
              </a:tabLst>
            </a:pPr>
            <a:r>
              <a:rPr lang="en-US" sz="2400" dirty="0"/>
              <a:t>  Hardware - provided </a:t>
            </a:r>
            <a:r>
              <a:rPr lang="en-US" sz="2400" dirty="0" smtClean="0"/>
              <a:t>in</a:t>
            </a:r>
            <a:r>
              <a:rPr lang="en-US" sz="2400" dirty="0"/>
              <a:t>	many </a:t>
            </a:r>
            <a:r>
              <a:rPr lang="en-US" sz="2400" dirty="0" smtClean="0"/>
              <a:t>arrangements - </a:t>
            </a:r>
            <a:r>
              <a:rPr lang="en-US" sz="2400" dirty="0"/>
              <a:t>UK </a:t>
            </a:r>
            <a:r>
              <a:rPr lang="en-US" sz="2400" dirty="0" smtClean="0"/>
              <a:t>	availability</a:t>
            </a:r>
          </a:p>
          <a:p>
            <a:pPr marL="0" indent="0">
              <a:spcBef>
                <a:spcPct val="10000"/>
              </a:spcBef>
              <a:spcAft>
                <a:spcPct val="30000"/>
              </a:spcAft>
              <a:buFont typeface="Wingdings" pitchFamily="2" charset="2"/>
              <a:buChar char="§"/>
              <a:tabLst>
                <a:tab pos="400050" algn="l"/>
              </a:tabLst>
            </a:pPr>
            <a:endParaRPr lang="en-US" sz="2400" dirty="0"/>
          </a:p>
          <a:p>
            <a:pPr marL="0" indent="0">
              <a:spcBef>
                <a:spcPct val="10000"/>
              </a:spcBef>
              <a:spcAft>
                <a:spcPct val="30000"/>
              </a:spcAft>
              <a:buFont typeface="Wingdings" pitchFamily="2" charset="2"/>
              <a:buChar char="§"/>
              <a:tabLst>
                <a:tab pos="400050" algn="l"/>
              </a:tabLst>
            </a:pPr>
            <a:r>
              <a:rPr lang="en-US" sz="2400" dirty="0"/>
              <a:t>  Inserts - Special </a:t>
            </a:r>
            <a:r>
              <a:rPr lang="en-US" sz="2400" dirty="0" smtClean="0"/>
              <a:t>quick 	release </a:t>
            </a:r>
            <a:r>
              <a:rPr lang="en-US" sz="2400" dirty="0"/>
              <a:t>(ground release) </a:t>
            </a:r>
            <a:r>
              <a:rPr lang="en-US" sz="2400" dirty="0" smtClean="0"/>
              <a:t>	for </a:t>
            </a:r>
            <a:r>
              <a:rPr lang="en-US" sz="2400" dirty="0"/>
              <a:t>ease of construction</a:t>
            </a:r>
          </a:p>
          <a:p>
            <a:endParaRPr lang="en-GB" sz="2400" dirty="0"/>
          </a:p>
        </p:txBody>
      </p:sp>
      <p:pic>
        <p:nvPicPr>
          <p:cNvPr id="5" name="Picture 5" descr="D:\SLIDES\UdriveTiltup\FIG24.JPG"/>
          <p:cNvPicPr>
            <a:picLocks noChangeAspect="1" noChangeArrowheads="1"/>
          </p:cNvPicPr>
          <p:nvPr/>
        </p:nvPicPr>
        <p:blipFill>
          <a:blip r:embed="rId2" cstate="print"/>
          <a:srcRect/>
          <a:stretch>
            <a:fillRect/>
          </a:stretch>
        </p:blipFill>
        <p:spPr bwMode="auto">
          <a:xfrm>
            <a:off x="5059404" y="1916832"/>
            <a:ext cx="3454979" cy="324036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p:txBody>
          <a:bodyPr/>
          <a:lstStyle/>
          <a:p>
            <a:pPr>
              <a:buNone/>
            </a:pPr>
            <a:r>
              <a:rPr lang="en-GB" dirty="0" smtClean="0"/>
              <a:t>Temporary propping</a:t>
            </a:r>
          </a:p>
          <a:p>
            <a:pPr>
              <a:buNone/>
            </a:pPr>
            <a:endParaRPr lang="en-GB" dirty="0" smtClean="0"/>
          </a:p>
          <a:p>
            <a:endParaRPr lang="en-GB" dirty="0"/>
          </a:p>
        </p:txBody>
      </p:sp>
      <p:pic>
        <p:nvPicPr>
          <p:cNvPr id="5" name="Picture 2" descr="http://www.agengineers.com/Bonfiglioli%202_Untitled_Page1.jpg"/>
          <p:cNvPicPr>
            <a:picLocks noChangeAspect="1" noChangeArrowheads="1"/>
          </p:cNvPicPr>
          <p:nvPr/>
        </p:nvPicPr>
        <p:blipFill>
          <a:blip r:embed="rId2" cstate="print"/>
          <a:srcRect/>
          <a:stretch>
            <a:fillRect/>
          </a:stretch>
        </p:blipFill>
        <p:spPr bwMode="auto">
          <a:xfrm>
            <a:off x="395536" y="908719"/>
            <a:ext cx="3672408" cy="2836793"/>
          </a:xfrm>
          <a:prstGeom prst="rect">
            <a:avLst/>
          </a:prstGeom>
          <a:noFill/>
        </p:spPr>
      </p:pic>
      <p:pic>
        <p:nvPicPr>
          <p:cNvPr id="6" name="Picture 4" descr="http://www.tiltlift.com.au/images/Brace1.jpg"/>
          <p:cNvPicPr>
            <a:picLocks noChangeAspect="1" noChangeArrowheads="1"/>
          </p:cNvPicPr>
          <p:nvPr/>
        </p:nvPicPr>
        <p:blipFill>
          <a:blip r:embed="rId3" cstate="print"/>
          <a:srcRect/>
          <a:stretch>
            <a:fillRect/>
          </a:stretch>
        </p:blipFill>
        <p:spPr bwMode="auto">
          <a:xfrm>
            <a:off x="5004048" y="2276871"/>
            <a:ext cx="3092574" cy="4126847"/>
          </a:xfrm>
          <a:prstGeom prst="rect">
            <a:avLst/>
          </a:prstGeom>
          <a:noFill/>
        </p:spPr>
      </p:pic>
      <p:sp>
        <p:nvSpPr>
          <p:cNvPr id="7" name="TextBox 6"/>
          <p:cNvSpPr txBox="1"/>
          <p:nvPr/>
        </p:nvSpPr>
        <p:spPr>
          <a:xfrm>
            <a:off x="1259632" y="3811012"/>
            <a:ext cx="2178802" cy="3046988"/>
          </a:xfrm>
          <a:prstGeom prst="rect">
            <a:avLst/>
          </a:prstGeom>
          <a:noFill/>
        </p:spPr>
        <p:txBody>
          <a:bodyPr wrap="none" rtlCol="0">
            <a:spAutoFit/>
          </a:bodyPr>
          <a:lstStyle/>
          <a:p>
            <a:pPr>
              <a:buFont typeface="Arial" pitchFamily="34" charset="0"/>
              <a:buChar char="•"/>
            </a:pPr>
            <a:r>
              <a:rPr lang="en-GB" sz="2400" dirty="0" smtClean="0"/>
              <a:t>Designed loads</a:t>
            </a:r>
          </a:p>
          <a:p>
            <a:pPr>
              <a:buFont typeface="Arial" pitchFamily="34" charset="0"/>
              <a:buChar char="•"/>
            </a:pPr>
            <a:endParaRPr lang="en-GB" sz="2400" dirty="0" smtClean="0"/>
          </a:p>
          <a:p>
            <a:pPr>
              <a:buFont typeface="Arial" pitchFamily="34" charset="0"/>
              <a:buChar char="•"/>
            </a:pPr>
            <a:r>
              <a:rPr lang="en-GB" sz="2400" dirty="0" smtClean="0"/>
              <a:t>Spacing</a:t>
            </a:r>
          </a:p>
          <a:p>
            <a:pPr>
              <a:buFont typeface="Arial" pitchFamily="34" charset="0"/>
              <a:buChar char="•"/>
            </a:pPr>
            <a:endParaRPr lang="en-GB" sz="2400" dirty="0" smtClean="0"/>
          </a:p>
          <a:p>
            <a:pPr>
              <a:buFont typeface="Arial" pitchFamily="34" charset="0"/>
              <a:buChar char="•"/>
            </a:pPr>
            <a:r>
              <a:rPr lang="en-GB" sz="2400" dirty="0" smtClean="0"/>
              <a:t>Access</a:t>
            </a:r>
          </a:p>
          <a:p>
            <a:pPr>
              <a:buFont typeface="Arial" pitchFamily="34" charset="0"/>
              <a:buChar char="•"/>
            </a:pPr>
            <a:endParaRPr lang="en-GB" sz="2400" dirty="0" smtClean="0"/>
          </a:p>
          <a:p>
            <a:pPr>
              <a:buFont typeface="Arial" pitchFamily="34" charset="0"/>
              <a:buChar char="•"/>
            </a:pPr>
            <a:r>
              <a:rPr lang="en-GB" sz="2400" dirty="0" smtClean="0"/>
              <a:t>Risk ownership</a:t>
            </a:r>
          </a:p>
          <a:p>
            <a:pPr>
              <a:buFont typeface="Arial" pitchFamily="34" charset="0"/>
              <a:buChar char="•"/>
            </a:pP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4000" dirty="0" smtClean="0"/>
              <a:t>Tilt-up Construction</a:t>
            </a:r>
            <a:endParaRPr lang="en-GB" sz="4000" dirty="0"/>
          </a:p>
        </p:txBody>
      </p:sp>
      <p:sp>
        <p:nvSpPr>
          <p:cNvPr id="4" name="Content Placeholder 3"/>
          <p:cNvSpPr>
            <a:spLocks noGrp="1"/>
          </p:cNvSpPr>
          <p:nvPr>
            <p:ph sz="half" idx="2"/>
          </p:nvPr>
        </p:nvSpPr>
        <p:spPr/>
        <p:txBody>
          <a:bodyPr/>
          <a:lstStyle/>
          <a:p>
            <a:pPr>
              <a:buNone/>
            </a:pPr>
            <a:r>
              <a:rPr lang="en-GB" dirty="0" smtClean="0"/>
              <a:t>Foundation detail</a:t>
            </a:r>
          </a:p>
          <a:p>
            <a:pPr>
              <a:buNone/>
            </a:pPr>
            <a:endParaRPr lang="en-GB" dirty="0" smtClean="0"/>
          </a:p>
          <a:p>
            <a:r>
              <a:rPr lang="en-GB" sz="2400" dirty="0" smtClean="0"/>
              <a:t>Continuous deep strip</a:t>
            </a:r>
          </a:p>
          <a:p>
            <a:endParaRPr lang="en-GB" sz="2400" dirty="0"/>
          </a:p>
          <a:p>
            <a:r>
              <a:rPr lang="en-GB" sz="2400" dirty="0" smtClean="0"/>
              <a:t>Setting out</a:t>
            </a:r>
          </a:p>
          <a:p>
            <a:endParaRPr lang="en-GB" sz="2400" dirty="0"/>
          </a:p>
          <a:p>
            <a:r>
              <a:rPr lang="en-GB" sz="2400" dirty="0" smtClean="0"/>
              <a:t>Ground conditions</a:t>
            </a:r>
          </a:p>
          <a:p>
            <a:endParaRPr lang="en-GB" sz="2400" dirty="0"/>
          </a:p>
          <a:p>
            <a:r>
              <a:rPr lang="en-GB" sz="2400" dirty="0" smtClean="0"/>
              <a:t>Tolerances</a:t>
            </a:r>
          </a:p>
          <a:p>
            <a:endParaRPr lang="en-GB" sz="2400" dirty="0"/>
          </a:p>
        </p:txBody>
      </p:sp>
      <p:pic>
        <p:nvPicPr>
          <p:cNvPr id="5" name="Picture 4" descr="http://3.bp.blogspot.com/_D_G9-lFCTHg/Rl0lqn9xB5I/AAAAAAAAAFA/lz8Kg4yPLMQ/s320/10.JPG"/>
          <p:cNvPicPr>
            <a:picLocks noChangeAspect="1" noChangeArrowheads="1"/>
          </p:cNvPicPr>
          <p:nvPr/>
        </p:nvPicPr>
        <p:blipFill>
          <a:blip r:embed="rId2" cstate="print"/>
          <a:srcRect/>
          <a:stretch>
            <a:fillRect/>
          </a:stretch>
        </p:blipFill>
        <p:spPr bwMode="auto">
          <a:xfrm>
            <a:off x="504452" y="1988840"/>
            <a:ext cx="3972854" cy="324036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395536" y="1124744"/>
            <a:ext cx="4038600" cy="1972816"/>
          </a:xfrm>
        </p:spPr>
        <p:txBody>
          <a:bodyPr>
            <a:normAutofit/>
          </a:bodyPr>
          <a:lstStyle/>
          <a:p>
            <a:pPr>
              <a:buNone/>
            </a:pPr>
            <a:r>
              <a:rPr lang="en-GB" dirty="0" smtClean="0"/>
              <a:t>Roof connection</a:t>
            </a:r>
          </a:p>
          <a:p>
            <a:r>
              <a:rPr lang="en-GB" sz="2400" dirty="0" smtClean="0"/>
              <a:t>Lightweight</a:t>
            </a:r>
          </a:p>
          <a:p>
            <a:endParaRPr lang="en-GB" sz="2400" dirty="0"/>
          </a:p>
          <a:p>
            <a:r>
              <a:rPr lang="en-GB" sz="2400" dirty="0" smtClean="0"/>
              <a:t>Flexibility</a:t>
            </a:r>
            <a:endParaRPr lang="en-GB" dirty="0" smtClean="0"/>
          </a:p>
          <a:p>
            <a:endParaRPr lang="en-GB" dirty="0"/>
          </a:p>
          <a:p>
            <a:endParaRPr lang="en-GB" dirty="0" smtClean="0"/>
          </a:p>
          <a:p>
            <a:endParaRPr lang="en-GB" dirty="0" smtClean="0"/>
          </a:p>
          <a:p>
            <a:endParaRPr lang="en-GB" dirty="0"/>
          </a:p>
          <a:p>
            <a:endParaRPr lang="en-GB" dirty="0" smtClean="0"/>
          </a:p>
          <a:p>
            <a:endParaRPr lang="en-GB" dirty="0" smtClean="0"/>
          </a:p>
          <a:p>
            <a:endParaRPr lang="en-GB" dirty="0"/>
          </a:p>
        </p:txBody>
      </p:sp>
      <p:pic>
        <p:nvPicPr>
          <p:cNvPr id="5" name="Picture 8" descr="http://3.bp.blogspot.com/_wicciHNvHag/RlgdrgJeK_I/AAAAAAAAAJE/8E-BlEWLkzw/s400/tilt+up+construction+site+-+spotlight+and+torquay+010.jpg"/>
          <p:cNvPicPr>
            <a:picLocks noChangeAspect="1" noChangeArrowheads="1"/>
          </p:cNvPicPr>
          <p:nvPr/>
        </p:nvPicPr>
        <p:blipFill>
          <a:blip r:embed="rId2" cstate="print"/>
          <a:srcRect/>
          <a:stretch>
            <a:fillRect/>
          </a:stretch>
        </p:blipFill>
        <p:spPr bwMode="auto">
          <a:xfrm>
            <a:off x="4685589" y="980728"/>
            <a:ext cx="4128459" cy="3096344"/>
          </a:xfrm>
          <a:prstGeom prst="rect">
            <a:avLst/>
          </a:prstGeom>
          <a:noFill/>
        </p:spPr>
      </p:pic>
      <p:pic>
        <p:nvPicPr>
          <p:cNvPr id="6" name="Picture 2" descr="http://wilsonbuildingsolutions.com/wp-content/uploads/2011/03/Tour-61.jpg"/>
          <p:cNvPicPr>
            <a:picLocks noChangeAspect="1" noChangeArrowheads="1"/>
          </p:cNvPicPr>
          <p:nvPr/>
        </p:nvPicPr>
        <p:blipFill>
          <a:blip r:embed="rId3" cstate="print"/>
          <a:srcRect/>
          <a:stretch>
            <a:fillRect/>
          </a:stretch>
        </p:blipFill>
        <p:spPr bwMode="auto">
          <a:xfrm>
            <a:off x="395536" y="3284984"/>
            <a:ext cx="4224469" cy="3168352"/>
          </a:xfrm>
          <a:prstGeom prst="rect">
            <a:avLst/>
          </a:prstGeom>
          <a:noFill/>
        </p:spPr>
      </p:pic>
      <p:sp>
        <p:nvSpPr>
          <p:cNvPr id="7" name="Rectangle 6"/>
          <p:cNvSpPr/>
          <p:nvPr/>
        </p:nvSpPr>
        <p:spPr>
          <a:xfrm>
            <a:off x="6084168" y="4581128"/>
            <a:ext cx="4572000" cy="1200329"/>
          </a:xfrm>
          <a:prstGeom prst="rect">
            <a:avLst/>
          </a:prstGeom>
        </p:spPr>
        <p:txBody>
          <a:bodyPr>
            <a:spAutoFit/>
          </a:bodyPr>
          <a:lstStyle/>
          <a:p>
            <a:pPr>
              <a:buFont typeface="Arial" pitchFamily="34" charset="0"/>
              <a:buChar char="•"/>
            </a:pPr>
            <a:r>
              <a:rPr lang="en-GB" sz="2400" dirty="0" smtClean="0"/>
              <a:t>Spans</a:t>
            </a:r>
          </a:p>
          <a:p>
            <a:pPr>
              <a:buFont typeface="Arial" pitchFamily="34" charset="0"/>
              <a:buChar char="•"/>
            </a:pPr>
            <a:endParaRPr lang="en-GB" sz="2400" dirty="0" smtClean="0"/>
          </a:p>
          <a:p>
            <a:pPr>
              <a:buFont typeface="Arial" pitchFamily="34" charset="0"/>
              <a:buChar char="•"/>
            </a:pPr>
            <a:r>
              <a:rPr lang="en-GB" sz="2400" dirty="0" smtClean="0"/>
              <a:t>Stability</a:t>
            </a:r>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457200" y="1340768"/>
            <a:ext cx="4038600" cy="4785395"/>
          </a:xfrm>
        </p:spPr>
        <p:txBody>
          <a:bodyPr>
            <a:normAutofit fontScale="62500" lnSpcReduction="20000"/>
          </a:bodyPr>
          <a:lstStyle/>
          <a:p>
            <a:pPr>
              <a:buNone/>
            </a:pPr>
            <a:r>
              <a:rPr lang="en-GB" sz="4000" dirty="0" smtClean="0"/>
              <a:t>Future for Tilt-up</a:t>
            </a:r>
          </a:p>
          <a:p>
            <a:pPr>
              <a:buNone/>
            </a:pPr>
            <a:endParaRPr lang="en-GB" sz="4000" dirty="0" smtClean="0"/>
          </a:p>
          <a:p>
            <a:pPr marL="376238" indent="-376238"/>
            <a:r>
              <a:rPr lang="en-GB" sz="3100" dirty="0"/>
              <a:t>Cost competitive with compelling benefits </a:t>
            </a:r>
          </a:p>
          <a:p>
            <a:pPr marL="376238" indent="-376238"/>
            <a:r>
              <a:rPr lang="en-GB" sz="3100" dirty="0"/>
              <a:t> </a:t>
            </a:r>
            <a:r>
              <a:rPr lang="en-GB" sz="3100" dirty="0" smtClean="0"/>
              <a:t>MMC</a:t>
            </a:r>
            <a:endParaRPr lang="en-GB" sz="3100" dirty="0"/>
          </a:p>
          <a:p>
            <a:pPr marL="376238" indent="-376238"/>
            <a:r>
              <a:rPr lang="en-GB" sz="3100" dirty="0"/>
              <a:t>Construction efficiency drives &amp; cost reduction, labour shortages, new methods</a:t>
            </a:r>
          </a:p>
          <a:p>
            <a:pPr marL="376238" indent="-376238"/>
            <a:r>
              <a:rPr lang="en-GB" sz="3100" dirty="0"/>
              <a:t>Prefabrication, rationalisation, speed, security</a:t>
            </a:r>
          </a:p>
          <a:p>
            <a:pPr marL="376238" indent="-376238"/>
            <a:r>
              <a:rPr lang="en-GB" sz="3100" dirty="0"/>
              <a:t>Energy efficiency, thermal mass, </a:t>
            </a:r>
            <a:r>
              <a:rPr lang="en-GB" sz="3100" dirty="0" err="1"/>
              <a:t>airtightness</a:t>
            </a:r>
            <a:endParaRPr lang="en-GB" sz="3100" dirty="0"/>
          </a:p>
          <a:p>
            <a:pPr marL="376238" indent="-376238"/>
            <a:r>
              <a:rPr lang="en-GB" sz="3100" dirty="0"/>
              <a:t>Whole life costs    </a:t>
            </a:r>
            <a:r>
              <a:rPr lang="en-GB" sz="3100" dirty="0" smtClean="0"/>
              <a:t>recognising extra benefits</a:t>
            </a:r>
          </a:p>
          <a:p>
            <a:pPr marL="376238" indent="-376238"/>
            <a:r>
              <a:rPr lang="en-GB" sz="3100" dirty="0" smtClean="0"/>
              <a:t>Sustainability</a:t>
            </a:r>
          </a:p>
          <a:p>
            <a:pPr marL="376238" indent="-376238"/>
            <a:endParaRPr lang="en-GB" sz="3100" dirty="0"/>
          </a:p>
          <a:p>
            <a:endParaRPr lang="en-GB" dirty="0"/>
          </a:p>
        </p:txBody>
      </p:sp>
      <p:pic>
        <p:nvPicPr>
          <p:cNvPr id="5" name="Picture 10" descr="http://farm1.staticflickr.com/122/290628979_9b2134e158.jpg"/>
          <p:cNvPicPr>
            <a:picLocks noChangeAspect="1" noChangeArrowheads="1"/>
          </p:cNvPicPr>
          <p:nvPr/>
        </p:nvPicPr>
        <p:blipFill>
          <a:blip r:embed="rId2" cstate="print"/>
          <a:srcRect/>
          <a:stretch>
            <a:fillRect/>
          </a:stretch>
        </p:blipFill>
        <p:spPr bwMode="auto">
          <a:xfrm>
            <a:off x="4932040" y="1412776"/>
            <a:ext cx="3171825" cy="476250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a:xfrm>
            <a:off x="251520" y="1628800"/>
            <a:ext cx="4176464" cy="4525963"/>
          </a:xfrm>
        </p:spPr>
        <p:txBody>
          <a:bodyPr/>
          <a:lstStyle/>
          <a:p>
            <a:pPr>
              <a:buNone/>
            </a:pPr>
            <a:r>
              <a:rPr lang="en-GB" dirty="0" smtClean="0"/>
              <a:t>Discussion</a:t>
            </a:r>
          </a:p>
          <a:p>
            <a:pPr>
              <a:buNone/>
            </a:pPr>
            <a:endParaRPr lang="en-GB" dirty="0" smtClean="0"/>
          </a:p>
          <a:p>
            <a:pPr>
              <a:buNone/>
            </a:pPr>
            <a:r>
              <a:rPr lang="en-GB" dirty="0" smtClean="0"/>
              <a:t>	Comment on the performance requirements of both the tilt-up system and the panels</a:t>
            </a:r>
          </a:p>
          <a:p>
            <a:endParaRPr lang="en-GB" dirty="0"/>
          </a:p>
        </p:txBody>
      </p:sp>
      <p:pic>
        <p:nvPicPr>
          <p:cNvPr id="72706" name="Picture 2" descr="http://www.tilt-up.org/profiles/photos/wells_fargo2/wells_fargo2_006_lg.jpg"/>
          <p:cNvPicPr>
            <a:picLocks noChangeAspect="1" noChangeArrowheads="1"/>
          </p:cNvPicPr>
          <p:nvPr/>
        </p:nvPicPr>
        <p:blipFill>
          <a:blip r:embed="rId3" cstate="print"/>
          <a:srcRect/>
          <a:stretch>
            <a:fillRect/>
          </a:stretch>
        </p:blipFill>
        <p:spPr bwMode="auto">
          <a:xfrm>
            <a:off x="4499992" y="1196752"/>
            <a:ext cx="4032448" cy="504056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a:bodyPr>
          <a:lstStyle/>
          <a:p>
            <a:r>
              <a:rPr lang="en-GB" sz="4000" dirty="0" smtClean="0"/>
              <a:t>Tilt-up Construction</a:t>
            </a:r>
            <a:endParaRPr lang="en-GB" sz="4000" dirty="0"/>
          </a:p>
        </p:txBody>
      </p:sp>
      <p:sp>
        <p:nvSpPr>
          <p:cNvPr id="3" name="Content Placeholder 2"/>
          <p:cNvSpPr>
            <a:spLocks noGrp="1"/>
          </p:cNvSpPr>
          <p:nvPr>
            <p:ph sz="half" idx="1"/>
          </p:nvPr>
        </p:nvSpPr>
        <p:spPr/>
        <p:txBody>
          <a:bodyPr/>
          <a:lstStyle/>
          <a:p>
            <a:pPr>
              <a:buNone/>
            </a:pPr>
            <a:r>
              <a:rPr lang="en-GB" dirty="0" smtClean="0"/>
              <a:t>Workshop</a:t>
            </a:r>
          </a:p>
          <a:p>
            <a:pPr>
              <a:buNone/>
            </a:pPr>
            <a:r>
              <a:rPr lang="en-GB" dirty="0" smtClean="0"/>
              <a:t>	</a:t>
            </a:r>
            <a:r>
              <a:rPr lang="en-GB" sz="2400" dirty="0" smtClean="0"/>
              <a:t>Examine the post construction benefits of tilt-up construction</a:t>
            </a:r>
          </a:p>
          <a:p>
            <a:pPr>
              <a:buNone/>
            </a:pPr>
            <a:endParaRPr lang="en-GB" sz="2400" dirty="0"/>
          </a:p>
          <a:p>
            <a:pPr>
              <a:buNone/>
            </a:pPr>
            <a:r>
              <a:rPr lang="en-GB" sz="2400" dirty="0" smtClean="0"/>
              <a:t>	</a:t>
            </a:r>
            <a:r>
              <a:rPr lang="en-GB" sz="2400" dirty="0"/>
              <a:t>E</a:t>
            </a:r>
            <a:r>
              <a:rPr lang="en-GB" sz="2400" dirty="0" smtClean="0"/>
              <a:t>valuate the areas of tilt-up construction that will demonstrate its environmental friendliness</a:t>
            </a:r>
            <a:endParaRPr lang="en-GB" dirty="0" smtClean="0"/>
          </a:p>
          <a:p>
            <a:pPr>
              <a:buNone/>
            </a:pPr>
            <a:endParaRPr lang="en-GB" dirty="0" smtClean="0"/>
          </a:p>
          <a:p>
            <a:endParaRPr lang="en-GB" dirty="0"/>
          </a:p>
        </p:txBody>
      </p:sp>
      <p:pic>
        <p:nvPicPr>
          <p:cNvPr id="46082" name="Picture 2" descr="http://www.safetycultureonline.co.uk/images/Tilt_up_lrg.jpg"/>
          <p:cNvPicPr>
            <a:picLocks noChangeAspect="1" noChangeArrowheads="1"/>
          </p:cNvPicPr>
          <p:nvPr/>
        </p:nvPicPr>
        <p:blipFill>
          <a:blip r:embed="rId3" cstate="print"/>
          <a:srcRect/>
          <a:stretch>
            <a:fillRect/>
          </a:stretch>
        </p:blipFill>
        <p:spPr bwMode="auto">
          <a:xfrm>
            <a:off x="4679505" y="1628800"/>
            <a:ext cx="4464495" cy="4464495"/>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www.tiltupsa.com.au/images/image3.jpg"/>
          <p:cNvPicPr>
            <a:picLocks noChangeAspect="1" noChangeArrowheads="1"/>
          </p:cNvPicPr>
          <p:nvPr/>
        </p:nvPicPr>
        <p:blipFill>
          <a:blip r:embed="rId3" cstate="print"/>
          <a:srcRect/>
          <a:stretch>
            <a:fillRect/>
          </a:stretch>
        </p:blipFill>
        <p:spPr bwMode="auto">
          <a:xfrm>
            <a:off x="6715125" y="908720"/>
            <a:ext cx="2428875" cy="5133975"/>
          </a:xfrm>
          <a:prstGeom prst="rect">
            <a:avLst/>
          </a:prstGeom>
          <a:noFill/>
        </p:spPr>
      </p:pic>
      <p:pic>
        <p:nvPicPr>
          <p:cNvPr id="34822" name="Picture 6" descr="http://www.reid.com.au/site/DefaultSite/filesystem/images/Swiftcap.jpg"/>
          <p:cNvPicPr>
            <a:picLocks noChangeAspect="1" noChangeArrowheads="1"/>
          </p:cNvPicPr>
          <p:nvPr/>
        </p:nvPicPr>
        <p:blipFill>
          <a:blip r:embed="rId4" cstate="print"/>
          <a:srcRect/>
          <a:stretch>
            <a:fillRect/>
          </a:stretch>
        </p:blipFill>
        <p:spPr bwMode="auto">
          <a:xfrm>
            <a:off x="323528" y="3501008"/>
            <a:ext cx="3096344" cy="309634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4" name="Picture 6" descr="http://bp0.blogger.com/_v4ykkLG26r8/SEYuXsMqfaI/AAAAAAAAAHc/v5GYzi2Zi_E/s320/P5110697.JPG"/>
          <p:cNvPicPr>
            <a:picLocks noChangeAspect="1" noChangeArrowheads="1"/>
          </p:cNvPicPr>
          <p:nvPr/>
        </p:nvPicPr>
        <p:blipFill>
          <a:blip r:embed="rId3" cstate="print"/>
          <a:srcRect/>
          <a:stretch>
            <a:fillRect/>
          </a:stretch>
        </p:blipFill>
        <p:spPr bwMode="auto">
          <a:xfrm>
            <a:off x="5724128" y="404664"/>
            <a:ext cx="3048000" cy="2286001"/>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387</TotalTime>
  <Words>1979</Words>
  <Application>Microsoft Office PowerPoint</Application>
  <PresentationFormat>On-screen Show (4:3)</PresentationFormat>
  <Paragraphs>256</Paragraphs>
  <Slides>29</Slides>
  <Notes>11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2" baseType="lpstr">
      <vt:lpstr>Office Theme</vt:lpstr>
      <vt:lpstr>Document</vt:lpstr>
      <vt:lpstr>Designer Drawing</vt:lpstr>
      <vt:lpstr>Technology III</vt:lpstr>
      <vt:lpstr>Tilt-up Construction</vt:lpstr>
      <vt:lpstr>Tilt-up Construction</vt:lpstr>
      <vt:lpstr>Tilt-up Construction</vt:lpstr>
      <vt:lpstr>Tilt-up Construction</vt:lpstr>
      <vt:lpstr>Tilt-up Construction</vt:lpstr>
      <vt:lpstr>Tilt-up Construction</vt:lpstr>
      <vt:lpstr>Slide 8</vt:lpstr>
      <vt:lpstr>Slide 9</vt:lpstr>
      <vt:lpstr>Tilt-up Construction </vt:lpstr>
      <vt:lpstr>Tilt-up Construction</vt:lpstr>
      <vt:lpstr>Tilt-up Construction</vt:lpstr>
      <vt:lpstr>Tilt-up Construction</vt:lpstr>
      <vt:lpstr>Slide 14</vt:lpstr>
      <vt:lpstr>Slide 15</vt:lpstr>
      <vt:lpstr>Slide 16</vt:lpstr>
      <vt:lpstr>Slide 17</vt:lpstr>
      <vt:lpstr>Tilt-up Construction </vt:lpstr>
      <vt:lpstr>Tilt-up Construction </vt:lpstr>
      <vt:lpstr>Tilt-up Construction </vt:lpstr>
      <vt:lpstr>Tilt-up Construction</vt:lpstr>
      <vt:lpstr>Tilt-up Construction</vt:lpstr>
      <vt:lpstr>Tilt-up Construction</vt:lpstr>
      <vt:lpstr>Tilt-up Construction</vt:lpstr>
      <vt:lpstr>Tilt-up Construction</vt:lpstr>
      <vt:lpstr>Tilt-up Construction</vt:lpstr>
      <vt:lpstr>Tilt-up Construction</vt:lpstr>
      <vt:lpstr>Slide 28</vt:lpstr>
      <vt:lpstr>Slide 29</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III</dc:title>
  <dc:creator>Mike</dc:creator>
  <cp:lastModifiedBy>fad-mjc</cp:lastModifiedBy>
  <cp:revision>40</cp:revision>
  <dcterms:created xsi:type="dcterms:W3CDTF">2012-03-18T18:53:53Z</dcterms:created>
  <dcterms:modified xsi:type="dcterms:W3CDTF">2012-03-26T07:34:38Z</dcterms:modified>
</cp:coreProperties>
</file>