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7"/>
  </p:notesMasterIdLst>
  <p:sldIdLst>
    <p:sldId id="256" r:id="rId2"/>
    <p:sldId id="257" r:id="rId3"/>
    <p:sldId id="258" r:id="rId4"/>
    <p:sldId id="277" r:id="rId5"/>
    <p:sldId id="274" r:id="rId6"/>
    <p:sldId id="275" r:id="rId7"/>
    <p:sldId id="259" r:id="rId8"/>
    <p:sldId id="260" r:id="rId9"/>
    <p:sldId id="276" r:id="rId10"/>
    <p:sldId id="262" r:id="rId11"/>
    <p:sldId id="263" r:id="rId12"/>
    <p:sldId id="264" r:id="rId13"/>
    <p:sldId id="265" r:id="rId14"/>
    <p:sldId id="266" r:id="rId15"/>
    <p:sldId id="267" r:id="rId16"/>
    <p:sldId id="268" r:id="rId17"/>
    <p:sldId id="270" r:id="rId18"/>
    <p:sldId id="269" r:id="rId19"/>
    <p:sldId id="282" r:id="rId20"/>
    <p:sldId id="279" r:id="rId21"/>
    <p:sldId id="281" r:id="rId22"/>
    <p:sldId id="283" r:id="rId23"/>
    <p:sldId id="272" r:id="rId24"/>
    <p:sldId id="273" r:id="rId25"/>
    <p:sldId id="284"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user" initials="u" lastIdx="1" clrIdx="0"/>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6CF7F4"/>
    <a:srgbClr val="10DEDE"/>
    <a:srgbClr val="F85ADA"/>
    <a:srgbClr val="009E47"/>
    <a:srgbClr val="C5FFD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58423" autoAdjust="0"/>
  </p:normalViewPr>
  <p:slideViewPr>
    <p:cSldViewPr>
      <p:cViewPr varScale="1">
        <p:scale>
          <a:sx n="115" d="100"/>
          <a:sy n="115" d="100"/>
        </p:scale>
        <p:origin x="1494" y="10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CD9403C-3237-4B8E-A856-33C09E925782}" type="datetimeFigureOut">
              <a:rPr lang="en-US" smtClean="0"/>
              <a:pPr/>
              <a:t>3/5/2019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7C0149F-BE38-4582-A203-470B234C35E2}"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smtClean="0"/>
          </a:p>
          <a:p>
            <a:endParaRPr lang="en-GB" dirty="0" smtClean="0"/>
          </a:p>
          <a:p>
            <a:endParaRPr lang="en-GB" dirty="0" smtClean="0"/>
          </a:p>
          <a:p>
            <a:endParaRPr lang="en-GB" dirty="0" smtClean="0"/>
          </a:p>
        </p:txBody>
      </p:sp>
      <p:sp>
        <p:nvSpPr>
          <p:cNvPr id="4" name="Slide Number Placeholder 3"/>
          <p:cNvSpPr>
            <a:spLocks noGrp="1"/>
          </p:cNvSpPr>
          <p:nvPr>
            <p:ph type="sldNum" sz="quarter" idx="10"/>
          </p:nvPr>
        </p:nvSpPr>
        <p:spPr/>
        <p:txBody>
          <a:bodyPr/>
          <a:lstStyle/>
          <a:p>
            <a:fld id="{17C0149F-BE38-4582-A203-470B234C35E2}"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h</a:t>
            </a:r>
            <a:endParaRPr lang="en-GB"/>
          </a:p>
        </p:txBody>
      </p:sp>
      <p:sp>
        <p:nvSpPr>
          <p:cNvPr id="4" name="Slide Number Placeholder 3"/>
          <p:cNvSpPr>
            <a:spLocks noGrp="1"/>
          </p:cNvSpPr>
          <p:nvPr>
            <p:ph type="sldNum" sz="quarter" idx="10"/>
          </p:nvPr>
        </p:nvSpPr>
        <p:spPr/>
        <p:txBody>
          <a:bodyPr/>
          <a:lstStyle/>
          <a:p>
            <a:fld id="{17C0149F-BE38-4582-A203-470B234C35E2}"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16</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en-US" sz="1200" b="1" i="1" dirty="0" smtClean="0"/>
              <a:t> Business Strategy to Achieve Marketing Communication Mix</a:t>
            </a:r>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20</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600" indent="-228600">
              <a:buAutoNum type="arabicPeriod"/>
            </a:pPr>
            <a:endParaRPr lang="en-GB" dirty="0" smtClean="0"/>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23</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7C0149F-BE38-4582-A203-470B234C35E2}" type="slidenum">
              <a:rPr lang="en-GB" smtClean="0"/>
              <a:pPr/>
              <a:t>24</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8B563EB8-51F2-4B01-A487-AF880F275926}" type="datetimeFigureOut">
              <a:rPr lang="en-US" smtClean="0"/>
              <a:pPr/>
              <a:t>3/5/2019</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EDDC7771-E25B-4B00-9A4A-6A5EDDEB89D7}"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transition spd="slow">
    <p:randomBar/>
  </p:transition>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B563EB8-51F2-4B01-A487-AF880F275926}" type="datetimeFigureOut">
              <a:rPr lang="en-US" smtClean="0"/>
              <a:pPr/>
              <a:t>3/5/2019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B563EB8-51F2-4B01-A487-AF880F275926}" type="datetimeFigureOut">
              <a:rPr lang="en-US" smtClean="0"/>
              <a:pPr/>
              <a:t>3/5/2019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DC7771-E25B-4B00-9A4A-6A5EDDEB89D7}"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transition spd="slow">
    <p:randomBar/>
  </p:transition>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B563EB8-51F2-4B01-A487-AF880F275926}" type="datetimeFigureOut">
              <a:rPr lang="en-US" smtClean="0"/>
              <a:pPr/>
              <a:t>3/5/2019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B563EB8-51F2-4B01-A487-AF880F275926}" type="datetimeFigureOut">
              <a:rPr lang="en-US" smtClean="0"/>
              <a:pPr/>
              <a:t>3/5/2019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DC7771-E25B-4B00-9A4A-6A5EDDEB89D7}" type="slidenum">
              <a:rPr lang="en-GB" smtClean="0"/>
              <a:pPr/>
              <a:t>‹#›</a:t>
            </a:fld>
            <a:endParaRPr lang="en-GB"/>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B563EB8-51F2-4B01-A487-AF880F275926}" type="datetimeFigureOut">
              <a:rPr lang="en-US" smtClean="0"/>
              <a:pPr/>
              <a:t>3/5/2019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8B563EB8-51F2-4B01-A487-AF880F275926}" type="datetimeFigureOut">
              <a:rPr lang="en-US" smtClean="0"/>
              <a:pPr/>
              <a:t>3/5/2019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DC7771-E25B-4B00-9A4A-6A5EDDEB89D7}"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transition spd="slow">
    <p:randomBar/>
  </p:transition>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B563EB8-51F2-4B01-A487-AF880F275926}" type="datetimeFigureOut">
              <a:rPr lang="en-US" smtClean="0"/>
              <a:pPr/>
              <a:t>3/5/2019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786446" y="1066800"/>
            <a:ext cx="2843650" cy="4576778"/>
          </a:xfrm>
        </p:spPr>
        <p:txBody>
          <a:bodyPr anchor="b">
            <a:noAutofit/>
          </a:bodyPr>
          <a:lstStyle>
            <a:lvl1pPr algn="l">
              <a:buNone/>
              <a:defRPr sz="2100" b="1">
                <a:effectLst/>
              </a:defRPr>
            </a:lvl1pPr>
            <a:extLst/>
          </a:lstStyle>
          <a:p>
            <a:endParaRPr kumimoji="0" lang="en-US" dirty="0"/>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57224" y="1285860"/>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hasCustomPrompt="1"/>
          </p:nvPr>
        </p:nvSpPr>
        <p:spPr>
          <a:xfrm>
            <a:off x="838200" y="4800600"/>
            <a:ext cx="4419600" cy="762000"/>
          </a:xfrm>
        </p:spPr>
        <p:txBody>
          <a:bodyPr anchor="ctr">
            <a:normAutofit/>
          </a:bodyPr>
          <a:lstStyle>
            <a:lvl1pPr marL="0" indent="0" algn="l">
              <a:lnSpc>
                <a:spcPts val="1600"/>
              </a:lnSpc>
              <a:spcBef>
                <a:spcPts val="0"/>
              </a:spcBef>
              <a:buNone/>
              <a:defRPr sz="2000" baseline="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dirty="0" smtClean="0"/>
              <a:t>What is the business’s target market?</a:t>
            </a:r>
          </a:p>
        </p:txBody>
      </p:sp>
      <p:pic>
        <p:nvPicPr>
          <p:cNvPr id="12" name="Picture 11" descr="psychographics-marketing.jpg"/>
          <p:cNvPicPr>
            <a:picLocks noChangeAspect="1"/>
          </p:cNvPicPr>
          <p:nvPr userDrawn="1"/>
        </p:nvPicPr>
        <p:blipFill>
          <a:blip r:embed="rId2"/>
          <a:stretch>
            <a:fillRect/>
          </a:stretch>
        </p:blipFill>
        <p:spPr>
          <a:xfrm>
            <a:off x="857225" y="1285860"/>
            <a:ext cx="4429156" cy="3500462"/>
          </a:xfrm>
          <a:prstGeom prst="rect">
            <a:avLst/>
          </a:prstGeom>
        </p:spPr>
      </p:pic>
    </p:spTree>
  </p:cSld>
  <p:clrMapOvr>
    <a:masterClrMapping/>
  </p:clrMapOvr>
  <p:transition spd="slow">
    <p:randomBar/>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B563EB8-51F2-4B01-A487-AF880F275926}" type="datetimeFigureOut">
              <a:rPr lang="en-US" smtClean="0"/>
              <a:pPr/>
              <a:t>3/5/2019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B563EB8-51F2-4B01-A487-AF880F275926}" type="datetimeFigureOut">
              <a:rPr lang="en-US" smtClean="0"/>
              <a:pPr/>
              <a:t>3/5/2019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DC7771-E25B-4B00-9A4A-6A5EDDEB89D7}" type="slidenum">
              <a:rPr lang="en-GB" smtClean="0"/>
              <a:pPr/>
              <a:t>‹#›</a:t>
            </a:fld>
            <a:endParaRPr lang="en-GB"/>
          </a:p>
        </p:txBody>
      </p:sp>
    </p:spTree>
  </p:cSld>
  <p:clrMapOvr>
    <a:masterClrMapping/>
  </p:clrMapOvr>
  <p:transition spd="slow">
    <p:randomBar/>
  </p:transition>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8B563EB8-51F2-4B01-A487-AF880F275926}" type="datetimeFigureOut">
              <a:rPr lang="en-US" smtClean="0"/>
              <a:pPr/>
              <a:t>3/5/2019</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EDDC7771-E25B-4B00-9A4A-6A5EDDEB89D7}"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ransition spd="slow">
    <p:randomBar/>
  </p:transition>
  <p:timing>
    <p:tnLst>
      <p:par>
        <p:cTn id="1" dur="indefinite" restart="never" nodeType="tmRoot"/>
      </p:par>
    </p:tnLst>
  </p:timing>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s://www.marketingtutor.net/marketing-environment-definition-factors-and-examples/" TargetMode="Externa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8" Type="http://schemas.openxmlformats.org/officeDocument/2006/relationships/hyperlink" Target="https://scrummyloyalty.com/wp-content/uploads/2017/06/Loyal-Customers.jpg" TargetMode="External"/><Relationship Id="rId13" Type="http://schemas.openxmlformats.org/officeDocument/2006/relationships/hyperlink" Target="https://www.paychex.com/sites/default/files/styles/worx_large/public/how-to-succeed-business-competition.jpg?itok=FrYmTWLx" TargetMode="External"/><Relationship Id="rId3" Type="http://schemas.openxmlformats.org/officeDocument/2006/relationships/hyperlink" Target="https://adelaparvu.com/2014/05/13/de-la-restaurantul-asta-ajungi-acasa-cu-idei-de-decor-in-stil-traditional-romanesc/" TargetMode="External"/><Relationship Id="rId7" Type="http://schemas.openxmlformats.org/officeDocument/2006/relationships/hyperlink" Target="https://www.linkedin.com/pulse/whats-difference-between-customer-segments-target-marin-lion-" TargetMode="External"/><Relationship Id="rId12" Type="http://schemas.openxmlformats.org/officeDocument/2006/relationships/hyperlink" Target="http://learn-jde.com/wp-content/uploads/Entering-Supplier-Master-Records.jpg" TargetMode="External"/><Relationship Id="rId2" Type="http://schemas.openxmlformats.org/officeDocument/2006/relationships/hyperlink" Target="https://marketingmix.co.uk/product/" TargetMode="External"/><Relationship Id="rId16" Type="http://schemas.openxmlformats.org/officeDocument/2006/relationships/hyperlink" Target="https://www.bharatgrouponline.com/blogs/blog_picture/1484029430-3-tips-to-score-at-digital-promotion.jpg" TargetMode="External"/><Relationship Id="rId1" Type="http://schemas.openxmlformats.org/officeDocument/2006/relationships/slideLayout" Target="../slideLayouts/slideLayout2.xml"/><Relationship Id="rId6" Type="http://schemas.openxmlformats.org/officeDocument/2006/relationships/hyperlink" Target="http://3.bp.blogspot.com/-da7K514BaB8/VkRw9yhQDZI/AAAAAAAAACI/6WQwTxxDW_Y/s1600/Gatronom%C3%ADa-Peruana-468x220.jpg" TargetMode="External"/><Relationship Id="rId11" Type="http://schemas.openxmlformats.org/officeDocument/2006/relationships/hyperlink" Target="https://www.kisspng.com/png-chef-waiter-cook-restaurant-uniform-uniform-873114/preview.html" TargetMode="External"/><Relationship Id="rId5" Type="http://schemas.openxmlformats.org/officeDocument/2006/relationships/hyperlink" Target="https://www.traditii.pancarpatica.ro/ari2_2183-motive_sociale.html" TargetMode="External"/><Relationship Id="rId15" Type="http://schemas.openxmlformats.org/officeDocument/2006/relationships/hyperlink" Target="https://marketingmix.co.uk/place" TargetMode="External"/><Relationship Id="rId10" Type="http://schemas.openxmlformats.org/officeDocument/2006/relationships/hyperlink" Target="https://www.marketing91.com/wp-content/uploads/2018/05/Micro-Environment-2.jpg" TargetMode="External"/><Relationship Id="rId4" Type="http://schemas.openxmlformats.org/officeDocument/2006/relationships/hyperlink" Target="https://wearegrow.com/marketing-audit-template" TargetMode="External"/><Relationship Id="rId9" Type="http://schemas.openxmlformats.org/officeDocument/2006/relationships/hyperlink" Target="https://businessjargons.com/wp-content/uploads/2015/08/marketing-environment.jpg" TargetMode="External"/><Relationship Id="rId14" Type="http://schemas.openxmlformats.org/officeDocument/2006/relationships/hyperlink" Target="https://growthcoachblog.com/2016/03/31/the-art-of-setting-the-right-pr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86446" y="357166"/>
            <a:ext cx="2843650" cy="5362596"/>
          </a:xfrm>
        </p:spPr>
        <p:txBody>
          <a:bodyPr>
            <a:normAutofit/>
          </a:bodyPr>
          <a:lstStyle/>
          <a:p>
            <a:r>
              <a:rPr lang="en-GB" sz="1600" dirty="0" smtClean="0"/>
              <a:t/>
            </a:r>
            <a:br>
              <a:rPr lang="en-GB" sz="1600" dirty="0" smtClean="0"/>
            </a:br>
            <a:r>
              <a:rPr lang="en-GB" sz="1600" dirty="0" smtClean="0"/>
              <a:t>Marketing Environmental Audit</a:t>
            </a:r>
            <a:br>
              <a:rPr lang="en-GB" sz="1600" dirty="0" smtClean="0"/>
            </a:br>
            <a:r>
              <a:rPr lang="en-GB" sz="1600" dirty="0" smtClean="0"/>
              <a:t/>
            </a:r>
            <a:br>
              <a:rPr lang="en-GB" sz="1600" dirty="0" smtClean="0"/>
            </a:br>
            <a:r>
              <a:rPr lang="en-GB" altLang="en-US" sz="1600" dirty="0" smtClean="0"/>
              <a:t>Title:  </a:t>
            </a:r>
            <a:r>
              <a:rPr lang="en-GB" sz="1600" dirty="0" smtClean="0"/>
              <a:t>A Romanian Restaurant – MAMA’S</a:t>
            </a:r>
            <a:br>
              <a:rPr lang="en-GB" sz="1600" dirty="0" smtClean="0"/>
            </a:br>
            <a:r>
              <a:rPr lang="en-GB" altLang="en-US" sz="1600" dirty="0" smtClean="0"/>
              <a:t/>
            </a:r>
            <a:br>
              <a:rPr lang="en-GB" altLang="en-US" sz="1600" dirty="0" smtClean="0"/>
            </a:br>
            <a:r>
              <a:rPr lang="en-GB" altLang="en-US" sz="1600" dirty="0" smtClean="0"/>
              <a:t>Students name:</a:t>
            </a:r>
            <a:br>
              <a:rPr lang="en-GB" altLang="en-US" sz="1600" dirty="0" smtClean="0"/>
            </a:br>
            <a:r>
              <a:rPr lang="en-GB" altLang="en-US" sz="1600" dirty="0" smtClean="0"/>
              <a:t>Elena </a:t>
            </a:r>
            <a:r>
              <a:rPr lang="en-GB" altLang="en-US" sz="1600" dirty="0" err="1" smtClean="0"/>
              <a:t>Bogdan</a:t>
            </a:r>
            <a:r>
              <a:rPr lang="en-GB" altLang="en-US" sz="1600" dirty="0" smtClean="0"/>
              <a:t>- 1814439</a:t>
            </a:r>
            <a:br>
              <a:rPr lang="en-GB" altLang="en-US" sz="1600" dirty="0" smtClean="0"/>
            </a:br>
            <a:r>
              <a:rPr lang="en-GB" altLang="en-US" sz="1600" dirty="0" smtClean="0"/>
              <a:t>Larisa </a:t>
            </a:r>
            <a:r>
              <a:rPr lang="en-GB" altLang="en-US" sz="1600" dirty="0" err="1" smtClean="0"/>
              <a:t>Andreea</a:t>
            </a:r>
            <a:r>
              <a:rPr lang="en-GB" altLang="en-US" sz="1600" dirty="0" smtClean="0"/>
              <a:t> </a:t>
            </a:r>
            <a:r>
              <a:rPr lang="en-GB" altLang="en-US" sz="1600" dirty="0" err="1" smtClean="0"/>
              <a:t>Pecingina</a:t>
            </a:r>
            <a:r>
              <a:rPr lang="en-GB" altLang="en-US" sz="1600" dirty="0" smtClean="0"/>
              <a:t/>
            </a:r>
            <a:br>
              <a:rPr lang="en-GB" altLang="en-US" sz="1600" dirty="0" smtClean="0"/>
            </a:br>
            <a:r>
              <a:rPr lang="en-GB" altLang="en-US" sz="1600" dirty="0" smtClean="0"/>
              <a:t/>
            </a:r>
            <a:br>
              <a:rPr lang="en-GB" altLang="en-US" sz="1600" dirty="0" smtClean="0"/>
            </a:br>
            <a:r>
              <a:rPr lang="en-GB" altLang="en-US" sz="1600" dirty="0" smtClean="0"/>
              <a:t/>
            </a:r>
            <a:br>
              <a:rPr lang="en-GB" altLang="en-US" sz="1600" dirty="0" smtClean="0"/>
            </a:br>
            <a:r>
              <a:rPr lang="en-GB" altLang="en-US" sz="1600" dirty="0" smtClean="0"/>
              <a:t>Lecturer  Name: </a:t>
            </a:r>
            <a:r>
              <a:rPr lang="en-GB" altLang="en-US" sz="1600" dirty="0" err="1" smtClean="0"/>
              <a:t>Oluwaseun</a:t>
            </a:r>
            <a:r>
              <a:rPr lang="en-GB" altLang="en-US" sz="1600" dirty="0" smtClean="0"/>
              <a:t> </a:t>
            </a:r>
            <a:r>
              <a:rPr lang="en-GB" altLang="en-US" sz="1600" dirty="0" err="1" smtClean="0"/>
              <a:t>Adegbite</a:t>
            </a:r>
            <a:r>
              <a:rPr lang="en-GB" altLang="en-US" sz="1600" dirty="0" smtClean="0"/>
              <a:t/>
            </a:r>
            <a:br>
              <a:rPr lang="en-GB" altLang="en-US" sz="1600" dirty="0" smtClean="0"/>
            </a:br>
            <a:r>
              <a:rPr lang="en-GB" sz="1600" dirty="0" smtClean="0"/>
              <a:t/>
            </a:r>
            <a:br>
              <a:rPr lang="en-GB" sz="1600" dirty="0" smtClean="0"/>
            </a:br>
            <a:r>
              <a:rPr lang="en-GB" dirty="0" smtClean="0"/>
              <a:t/>
            </a:r>
            <a:br>
              <a:rPr lang="en-GB" dirty="0" smtClean="0"/>
            </a:br>
            <a:r>
              <a:rPr lang="en-GB" dirty="0" smtClean="0"/>
              <a:t/>
            </a:r>
            <a:br>
              <a:rPr lang="en-GB" dirty="0" smtClean="0"/>
            </a:br>
            <a:r>
              <a:rPr lang="en-GB" dirty="0" smtClean="0"/>
              <a:t/>
            </a:r>
            <a:br>
              <a:rPr lang="en-GB" dirty="0" smtClean="0"/>
            </a:br>
            <a:endParaRPr lang="en-GB" dirty="0"/>
          </a:p>
        </p:txBody>
      </p:sp>
      <p:pic>
        <p:nvPicPr>
          <p:cNvPr id="9" name="Picture Placeholder 8" descr="1.jpg"/>
          <p:cNvPicPr>
            <a:picLocks noGrp="1" noChangeAspect="1"/>
          </p:cNvPicPr>
          <p:nvPr>
            <p:ph type="pic" idx="1"/>
          </p:nvPr>
        </p:nvPicPr>
        <p:blipFill>
          <a:blip r:embed="rId2"/>
          <a:srcRect t="14467" b="14467"/>
          <a:stretch>
            <a:fillRect/>
          </a:stretch>
        </p:blipFill>
        <p:spPr/>
      </p:pic>
      <p:sp>
        <p:nvSpPr>
          <p:cNvPr id="8" name="Text Placeholder 7"/>
          <p:cNvSpPr>
            <a:spLocks noGrp="1"/>
          </p:cNvSpPr>
          <p:nvPr>
            <p:ph type="body" sz="half" idx="2"/>
          </p:nvPr>
        </p:nvSpPr>
        <p:spPr/>
        <p:txBody>
          <a:bodyPr>
            <a:normAutofit fontScale="70000" lnSpcReduction="20000"/>
          </a:bodyPr>
          <a:lstStyle/>
          <a:p>
            <a:r>
              <a:rPr lang="en-GB" dirty="0" smtClean="0"/>
              <a:t>Picture source: https://adelaparvu.com/2014/05/13/de-la-restaurantul-asta-ajungi-acasa-cu-idei-de-decor-in-stil-traditional-romanesc/</a:t>
            </a:r>
            <a:endParaRPr lang="en-GB" dirty="0"/>
          </a:p>
        </p:txBody>
      </p:sp>
    </p:spTree>
  </p:cSld>
  <p:clrMapOvr>
    <a:masterClrMapping/>
  </p:clrMapOvr>
  <p:transition spd="slow">
    <p:randomBa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85728"/>
            <a:ext cx="4357718" cy="1143008"/>
          </a:xfrm>
        </p:spPr>
        <p:txBody>
          <a:bodyPr>
            <a:normAutofit/>
          </a:bodyPr>
          <a:lstStyle/>
          <a:p>
            <a:r>
              <a:rPr lang="en-GB" dirty="0" smtClean="0"/>
              <a:t>EXECUTIVE SUMMARY</a:t>
            </a:r>
            <a:br>
              <a:rPr lang="en-GB" dirty="0" smtClean="0"/>
            </a:br>
            <a:endParaRPr lang="en-GB" dirty="0"/>
          </a:p>
        </p:txBody>
      </p:sp>
      <p:sp>
        <p:nvSpPr>
          <p:cNvPr id="4" name="Text Placeholder 3"/>
          <p:cNvSpPr>
            <a:spLocks noGrp="1"/>
          </p:cNvSpPr>
          <p:nvPr>
            <p:ph type="body" idx="2"/>
          </p:nvPr>
        </p:nvSpPr>
        <p:spPr>
          <a:xfrm>
            <a:off x="357158" y="1285860"/>
            <a:ext cx="3286148" cy="4929222"/>
          </a:xfrm>
        </p:spPr>
        <p:txBody>
          <a:bodyPr>
            <a:normAutofit fontScale="92500" lnSpcReduction="10000"/>
          </a:bodyPr>
          <a:lstStyle/>
          <a:p>
            <a:endParaRPr lang="en-GB" dirty="0" smtClean="0"/>
          </a:p>
          <a:p>
            <a:pPr>
              <a:buFont typeface="Wingdings" pitchFamily="2" charset="2"/>
              <a:buChar char="Ø"/>
            </a:pPr>
            <a:r>
              <a:rPr lang="en-GB" sz="1600" dirty="0" smtClean="0">
                <a:latin typeface="Bookman Old Style" pitchFamily="18" charset="0"/>
              </a:rPr>
              <a:t>The restaurant industry scene in</a:t>
            </a:r>
            <a:r>
              <a:rPr lang="en-GB" sz="1600" baseline="0" dirty="0" smtClean="0">
                <a:latin typeface="Bookman Old Style" pitchFamily="18" charset="0"/>
              </a:rPr>
              <a:t> the UK is culturally diverse, creative and most importantly it is a business sector thriving </a:t>
            </a:r>
            <a:r>
              <a:rPr lang="en-GB" sz="1600" dirty="0" smtClean="0">
                <a:latin typeface="Bookman Old Style" pitchFamily="18" charset="0"/>
              </a:rPr>
              <a:t>in</a:t>
            </a:r>
            <a:r>
              <a:rPr lang="en-GB" sz="1600" baseline="0" dirty="0" smtClean="0">
                <a:latin typeface="Bookman Old Style" pitchFamily="18" charset="0"/>
              </a:rPr>
              <a:t> innovation, without it being limited to capital. </a:t>
            </a:r>
          </a:p>
          <a:p>
            <a:pPr>
              <a:buFont typeface="Wingdings" pitchFamily="2" charset="2"/>
              <a:buChar char="Ø"/>
            </a:pPr>
            <a:endParaRPr lang="en-GB" sz="1600" baseline="0" dirty="0" smtClean="0">
              <a:latin typeface="Bookman Old Style" pitchFamily="18" charset="0"/>
            </a:endParaRPr>
          </a:p>
          <a:p>
            <a:pPr>
              <a:buFont typeface="Wingdings" pitchFamily="2" charset="2"/>
              <a:buChar char="Ø"/>
            </a:pPr>
            <a:r>
              <a:rPr lang="en-GB" sz="1600" dirty="0" smtClean="0">
                <a:latin typeface="Bookman Old Style" pitchFamily="18" charset="0"/>
              </a:rPr>
              <a:t>According</a:t>
            </a:r>
            <a:r>
              <a:rPr lang="en-GB" sz="1600" baseline="0" dirty="0" smtClean="0">
                <a:latin typeface="Bookman Old Style" pitchFamily="18" charset="0"/>
              </a:rPr>
              <a:t> to The Guardian, “Romanian is the second most common non  British nationality in UK.” </a:t>
            </a:r>
            <a:r>
              <a:rPr lang="en-GB" sz="1600" dirty="0" smtClean="0">
                <a:latin typeface="Bookman Old Style" pitchFamily="18" charset="0"/>
              </a:rPr>
              <a:t>¹</a:t>
            </a:r>
          </a:p>
          <a:p>
            <a:pPr>
              <a:buFont typeface="Wingdings" pitchFamily="2" charset="2"/>
              <a:buChar char="Ø"/>
            </a:pPr>
            <a:endParaRPr lang="en-GB" sz="1600" dirty="0" smtClean="0">
              <a:latin typeface="Bookman Old Style" pitchFamily="18" charset="0"/>
            </a:endParaRPr>
          </a:p>
          <a:p>
            <a:pPr>
              <a:buFont typeface="Wingdings" pitchFamily="2" charset="2"/>
              <a:buChar char="Ø"/>
            </a:pPr>
            <a:r>
              <a:rPr lang="en-GB" sz="1600" baseline="0" dirty="0" smtClean="0">
                <a:latin typeface="Bookman Old Style" pitchFamily="18" charset="0"/>
              </a:rPr>
              <a:t>Regarding the</a:t>
            </a:r>
            <a:r>
              <a:rPr lang="en-GB" sz="1600" dirty="0" smtClean="0">
                <a:latin typeface="Bookman Old Style" pitchFamily="18" charset="0"/>
              </a:rPr>
              <a:t> local market, “17% of UK’s new restaurants  are situated in Birmingham.”²</a:t>
            </a:r>
          </a:p>
          <a:p>
            <a:pPr>
              <a:buFont typeface="Wingdings" pitchFamily="2" charset="2"/>
              <a:buChar char="Ø"/>
            </a:pPr>
            <a:endParaRPr lang="en-GB" sz="1600" dirty="0" smtClean="0">
              <a:latin typeface="Bookman Old Style" pitchFamily="18" charset="0"/>
            </a:endParaRPr>
          </a:p>
          <a:p>
            <a:pPr>
              <a:buFont typeface="Wingdings" pitchFamily="2" charset="2"/>
              <a:buChar char="Ø"/>
            </a:pPr>
            <a:r>
              <a:rPr lang="en-GB" sz="1600" dirty="0" smtClean="0">
                <a:latin typeface="Bookman Old Style" pitchFamily="18" charset="0"/>
              </a:rPr>
              <a:t> This data supports the idea that there is a niche market and that there is a demand for Romanian food, Romanian restaurants in particular. </a:t>
            </a:r>
          </a:p>
          <a:p>
            <a:endParaRPr lang="en-GB" baseline="0" dirty="0" smtClean="0"/>
          </a:p>
          <a:p>
            <a:endParaRPr lang="en-GB" dirty="0"/>
          </a:p>
          <a:p>
            <a:endParaRPr lang="en-GB" dirty="0"/>
          </a:p>
        </p:txBody>
      </p:sp>
      <p:sp>
        <p:nvSpPr>
          <p:cNvPr id="8" name="TextBox 7"/>
          <p:cNvSpPr txBox="1"/>
          <p:nvPr/>
        </p:nvSpPr>
        <p:spPr>
          <a:xfrm>
            <a:off x="3929058" y="4857760"/>
            <a:ext cx="4286280" cy="923330"/>
          </a:xfrm>
          <a:prstGeom prst="rect">
            <a:avLst/>
          </a:prstGeom>
          <a:noFill/>
        </p:spPr>
        <p:txBody>
          <a:bodyPr wrap="square" rtlCol="0">
            <a:spAutoFit/>
          </a:bodyPr>
          <a:lstStyle/>
          <a:p>
            <a:r>
              <a:rPr lang="en-GB" dirty="0" smtClean="0"/>
              <a:t>Photo source https://wearegrow.com/marketing-audit-template/</a:t>
            </a:r>
            <a:endParaRPr lang="en-GB" dirty="0"/>
          </a:p>
        </p:txBody>
      </p:sp>
      <p:pic>
        <p:nvPicPr>
          <p:cNvPr id="10" name="Content Placeholder 9" descr="Marketing-Audits-.png"/>
          <p:cNvPicPr>
            <a:picLocks noGrp="1" noChangeAspect="1"/>
          </p:cNvPicPr>
          <p:nvPr>
            <p:ph sz="half" idx="1"/>
          </p:nvPr>
        </p:nvPicPr>
        <p:blipFill>
          <a:blip r:embed="rId3"/>
          <a:stretch>
            <a:fillRect/>
          </a:stretch>
        </p:blipFill>
        <p:spPr>
          <a:xfrm>
            <a:off x="3929058" y="1428736"/>
            <a:ext cx="4698492" cy="3286148"/>
          </a:xfrm>
        </p:spPr>
      </p:pic>
    </p:spTree>
  </p:cSld>
  <p:clrMapOvr>
    <a:masterClrMapping/>
  </p:clrMapOvr>
  <p:transition spd="slow">
    <p:randomBa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43570" y="714356"/>
            <a:ext cx="3286148" cy="5643602"/>
          </a:xfrm>
        </p:spPr>
        <p:txBody>
          <a:bodyPr/>
          <a:lstStyle/>
          <a:p>
            <a:pPr>
              <a:buFont typeface="Wingdings" pitchFamily="2" charset="2"/>
              <a:buChar char="Ø"/>
            </a:pPr>
            <a:r>
              <a:rPr lang="en-GB" dirty="0" smtClean="0"/>
              <a:t/>
            </a:r>
            <a:br>
              <a:rPr lang="en-GB" dirty="0" smtClean="0"/>
            </a:br>
            <a:r>
              <a:rPr lang="en-GB" dirty="0" smtClean="0"/>
              <a:t/>
            </a:r>
            <a:br>
              <a:rPr lang="en-GB" dirty="0" smtClean="0"/>
            </a:br>
            <a:r>
              <a:rPr lang="en-GB" dirty="0" smtClean="0"/>
              <a:t/>
            </a:r>
            <a:br>
              <a:rPr lang="en-GB" dirty="0" smtClean="0"/>
            </a:br>
            <a:r>
              <a:rPr lang="en-GB" dirty="0" smtClean="0"/>
              <a:t/>
            </a:r>
            <a:br>
              <a:rPr lang="en-GB" dirty="0" smtClean="0"/>
            </a:br>
            <a:r>
              <a:rPr lang="en-GB" sz="2400" dirty="0" smtClean="0"/>
              <a:t>BUSINESS OVERVIEW</a:t>
            </a:r>
            <a:r>
              <a:rPr lang="en-GB" dirty="0" smtClean="0"/>
              <a:t/>
            </a:r>
            <a:br>
              <a:rPr lang="en-GB" dirty="0" smtClean="0"/>
            </a:br>
            <a:r>
              <a:rPr lang="en-GB" sz="1600" dirty="0" smtClean="0"/>
              <a:t>MAMA’s is the result of a burning wish we had, after leaving our home country.  We longed to find a home away from home,  find connection,  feel part of a community.  </a:t>
            </a:r>
            <a:br>
              <a:rPr lang="en-GB" sz="1600" dirty="0" smtClean="0"/>
            </a:br>
            <a:r>
              <a:rPr lang="en-GB" sz="1600" dirty="0" smtClean="0"/>
              <a:t/>
            </a:r>
            <a:br>
              <a:rPr lang="en-GB" sz="1600" dirty="0" smtClean="0"/>
            </a:br>
            <a:r>
              <a:rPr lang="en-GB" sz="1600" dirty="0" smtClean="0"/>
              <a:t/>
            </a:r>
            <a:br>
              <a:rPr lang="en-GB" sz="1600" dirty="0" smtClean="0"/>
            </a:br>
            <a:r>
              <a:rPr lang="en-GB" sz="1600" dirty="0" smtClean="0"/>
              <a:t>It became a place where comfort food, friends and family come together to revive the spirit of being part of a community. Where the old traditions give life to new ones, where the traditional Romanian cuisine is combined with new elements.</a:t>
            </a:r>
            <a:br>
              <a:rPr lang="en-GB" sz="1600" dirty="0" smtClean="0"/>
            </a:br>
            <a:r>
              <a:rPr lang="en-GB" sz="1600" dirty="0" smtClean="0"/>
              <a:t/>
            </a:r>
            <a:br>
              <a:rPr lang="en-GB" sz="1600" dirty="0" smtClean="0"/>
            </a:br>
            <a:endParaRPr lang="en-GB" sz="1600" dirty="0"/>
          </a:p>
        </p:txBody>
      </p:sp>
      <p:pic>
        <p:nvPicPr>
          <p:cNvPr id="12" name="Picture Placeholder 11" descr="asd.png"/>
          <p:cNvPicPr>
            <a:picLocks noGrp="1" noChangeAspect="1"/>
          </p:cNvPicPr>
          <p:nvPr>
            <p:ph type="pic" idx="1"/>
          </p:nvPr>
        </p:nvPicPr>
        <p:blipFill>
          <a:blip r:embed="rId3"/>
          <a:srcRect l="13593" r="13593"/>
          <a:stretch>
            <a:fillRect/>
          </a:stretch>
        </p:blipFill>
        <p:spPr>
          <a:xfrm>
            <a:off x="785786" y="1000108"/>
            <a:ext cx="4572032" cy="3786214"/>
          </a:xfrm>
        </p:spPr>
      </p:pic>
      <p:sp>
        <p:nvSpPr>
          <p:cNvPr id="14" name="TextBox 13"/>
          <p:cNvSpPr txBox="1"/>
          <p:nvPr/>
        </p:nvSpPr>
        <p:spPr>
          <a:xfrm>
            <a:off x="857224" y="4786322"/>
            <a:ext cx="4500594" cy="461665"/>
          </a:xfrm>
          <a:prstGeom prst="rect">
            <a:avLst/>
          </a:prstGeom>
          <a:noFill/>
        </p:spPr>
        <p:txBody>
          <a:bodyPr wrap="square" rtlCol="0">
            <a:spAutoFit/>
          </a:bodyPr>
          <a:lstStyle/>
          <a:p>
            <a:r>
              <a:rPr lang="en-GB" sz="1200" dirty="0" smtClean="0"/>
              <a:t>Photo source: https://www.traditii.pancarpatica.ro/ari2_2183-motive_sociale.html</a:t>
            </a:r>
            <a:endParaRPr lang="en-GB" sz="1200" dirty="0"/>
          </a:p>
        </p:txBody>
      </p:sp>
    </p:spTree>
  </p:cSld>
  <p:clrMapOvr>
    <a:masterClrMapping/>
  </p:clrMapOvr>
  <p:transition spd="slow">
    <p:randomBa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00034" y="5715016"/>
            <a:ext cx="8229600" cy="874072"/>
          </a:xfrm>
        </p:spPr>
        <p:txBody>
          <a:bodyPr/>
          <a:lstStyle/>
          <a:p>
            <a:r>
              <a:rPr lang="en-GB" dirty="0" smtClean="0"/>
              <a:t>PRODUCTS AND SERVICES</a:t>
            </a:r>
            <a:endParaRPr lang="en-GB" dirty="0"/>
          </a:p>
        </p:txBody>
      </p:sp>
      <p:sp>
        <p:nvSpPr>
          <p:cNvPr id="9" name="Content Placeholder 8"/>
          <p:cNvSpPr>
            <a:spLocks noGrp="1"/>
          </p:cNvSpPr>
          <p:nvPr>
            <p:ph sz="quarter" idx="4"/>
          </p:nvPr>
        </p:nvSpPr>
        <p:spPr>
          <a:xfrm>
            <a:off x="642910" y="428604"/>
            <a:ext cx="8215370" cy="2786082"/>
          </a:xfrm>
        </p:spPr>
        <p:txBody>
          <a:bodyPr>
            <a:normAutofit/>
          </a:bodyPr>
          <a:lstStyle/>
          <a:p>
            <a:r>
              <a:rPr lang="en-GB" dirty="0" smtClean="0"/>
              <a:t>MAMA’s will offer an all day round menu (breakfast, lunch and dinner menu),  drinks and take-out prepared dishes.  Food will be served in romanian traditional dishware. The personnel’s uniform will be </a:t>
            </a:r>
          </a:p>
          <a:p>
            <a:r>
              <a:rPr lang="en-GB" dirty="0" smtClean="0"/>
              <a:t>As business will grow we will develop a range of products to take home such as pickles, jams and baked goods and we will also start hosting special events.</a:t>
            </a:r>
          </a:p>
          <a:p>
            <a:endParaRPr lang="en-GB" dirty="0" smtClean="0"/>
          </a:p>
        </p:txBody>
      </p:sp>
      <p:pic>
        <p:nvPicPr>
          <p:cNvPr id="10" name="Picture 9" descr="Gatronomía-Peruana-468x220.jpg"/>
          <p:cNvPicPr>
            <a:picLocks noChangeAspect="1"/>
          </p:cNvPicPr>
          <p:nvPr/>
        </p:nvPicPr>
        <p:blipFill>
          <a:blip r:embed="rId3"/>
          <a:stretch>
            <a:fillRect/>
          </a:stretch>
        </p:blipFill>
        <p:spPr>
          <a:xfrm>
            <a:off x="785786" y="3500438"/>
            <a:ext cx="7572428" cy="1428750"/>
          </a:xfrm>
          <a:prstGeom prst="rect">
            <a:avLst/>
          </a:prstGeom>
        </p:spPr>
      </p:pic>
      <p:sp>
        <p:nvSpPr>
          <p:cNvPr id="11" name="TextBox 10"/>
          <p:cNvSpPr txBox="1"/>
          <p:nvPr/>
        </p:nvSpPr>
        <p:spPr>
          <a:xfrm>
            <a:off x="785786" y="4929198"/>
            <a:ext cx="6286544" cy="738664"/>
          </a:xfrm>
          <a:prstGeom prst="rect">
            <a:avLst/>
          </a:prstGeom>
          <a:noFill/>
        </p:spPr>
        <p:txBody>
          <a:bodyPr wrap="square" rtlCol="0">
            <a:spAutoFit/>
          </a:bodyPr>
          <a:lstStyle/>
          <a:p>
            <a:r>
              <a:rPr lang="en-GB" dirty="0" smtClean="0"/>
              <a:t>Photo source: </a:t>
            </a:r>
            <a:r>
              <a:rPr lang="en-GB" sz="1200" dirty="0" smtClean="0"/>
              <a:t>http://3.bp.blogspot.com/-da7K514BaB8/VkRw9yhQDZI/AAAAAAAAACI/6WQwTxxDW_Y/s1600/Gatronom%25C3%25ADa-Peruana-468x220.jpg</a:t>
            </a:r>
            <a:endParaRPr lang="en-GB" sz="1200" dirty="0"/>
          </a:p>
        </p:txBody>
      </p:sp>
    </p:spTree>
  </p:cSld>
  <p:clrMapOvr>
    <a:masterClrMapping/>
  </p:clrMapOvr>
  <p:transition spd="slow">
    <p:randomBa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t>TARGET MARKET &amp; MARKET SEGMENTATION</a:t>
            </a:r>
            <a:endParaRPr lang="en-GB" dirty="0"/>
          </a:p>
        </p:txBody>
      </p:sp>
      <p:sp>
        <p:nvSpPr>
          <p:cNvPr id="6" name="Text Placeholder 5"/>
          <p:cNvSpPr>
            <a:spLocks noGrp="1"/>
          </p:cNvSpPr>
          <p:nvPr>
            <p:ph type="body" idx="1"/>
          </p:nvPr>
        </p:nvSpPr>
        <p:spPr/>
        <p:txBody>
          <a:bodyPr>
            <a:normAutofit/>
          </a:bodyPr>
          <a:lstStyle/>
          <a:p>
            <a:r>
              <a:rPr lang="en-GB" sz="1200" dirty="0" smtClean="0"/>
              <a:t>Photo source: https://www.linkedin.com/pulse/whats-difference-between-customer-segments-target-marin-lion-</a:t>
            </a:r>
            <a:endParaRPr lang="en-GB" sz="1200" dirty="0"/>
          </a:p>
        </p:txBody>
      </p:sp>
      <p:sp>
        <p:nvSpPr>
          <p:cNvPr id="9" name="Content Placeholder 8"/>
          <p:cNvSpPr>
            <a:spLocks noGrp="1"/>
          </p:cNvSpPr>
          <p:nvPr>
            <p:ph sz="quarter" idx="4"/>
          </p:nvPr>
        </p:nvSpPr>
        <p:spPr>
          <a:xfrm>
            <a:off x="4663440" y="428604"/>
            <a:ext cx="4023360" cy="4655532"/>
          </a:xfrm>
        </p:spPr>
        <p:txBody>
          <a:bodyPr>
            <a:normAutofit fontScale="92500" lnSpcReduction="10000"/>
          </a:bodyPr>
          <a:lstStyle/>
          <a:p>
            <a:r>
              <a:rPr lang="en-GB" dirty="0" smtClean="0"/>
              <a:t>The target market for MAMA’s restaurant is actually a niche market which is basically defined by Romanian immigrants in UK, Birmingham, aged beteen22-55, employed,  with average wages. </a:t>
            </a:r>
          </a:p>
          <a:p>
            <a:r>
              <a:rPr lang="en-GB" dirty="0" smtClean="0"/>
              <a:t>Their daily routine consists in working hard, trying to adapt to a new culture while continuously longing for finding a home away from home</a:t>
            </a:r>
          </a:p>
          <a:p>
            <a:endParaRPr lang="en-GB" dirty="0"/>
          </a:p>
        </p:txBody>
      </p:sp>
      <p:pic>
        <p:nvPicPr>
          <p:cNvPr id="11" name="Content Placeholder 10" descr="0.jpg"/>
          <p:cNvPicPr>
            <a:picLocks noGrp="1" noChangeAspect="1"/>
          </p:cNvPicPr>
          <p:nvPr>
            <p:ph sz="quarter" idx="2"/>
          </p:nvPr>
        </p:nvPicPr>
        <p:blipFill>
          <a:blip r:embed="rId2"/>
          <a:stretch>
            <a:fillRect/>
          </a:stretch>
        </p:blipFill>
        <p:spPr>
          <a:xfrm>
            <a:off x="457200" y="1000108"/>
            <a:ext cx="4022725" cy="4143404"/>
          </a:xfrm>
        </p:spPr>
      </p:pic>
    </p:spTree>
  </p:cSld>
  <p:clrMapOvr>
    <a:masterClrMapping/>
  </p:clrMapOvr>
  <p:transition spd="slow">
    <p:randomBa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p:cNvSpPr>
            <a:spLocks noGrp="1"/>
          </p:cNvSpPr>
          <p:nvPr>
            <p:ph idx="1"/>
          </p:nvPr>
        </p:nvSpPr>
        <p:spPr/>
        <p:txBody>
          <a:bodyPr/>
          <a:lstStyle/>
          <a:p>
            <a:pPr>
              <a:buNone/>
            </a:pPr>
            <a:r>
              <a:rPr lang="en-GB" dirty="0" smtClean="0"/>
              <a:t> “A business starts with a need.  It is this need of a specific market that the company should provide the solution to. This solution is a product or a service that the company has the resources to provide. ”³</a:t>
            </a:r>
          </a:p>
          <a:p>
            <a:endParaRPr lang="en-GB" dirty="0"/>
          </a:p>
        </p:txBody>
      </p:sp>
    </p:spTree>
  </p:cSld>
  <p:clrMapOvr>
    <a:masterClrMapping/>
  </p:clrMapOvr>
  <p:transition spd="slow">
    <p:randomBa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8472518" cy="1162050"/>
          </a:xfrm>
        </p:spPr>
        <p:txBody>
          <a:bodyPr/>
          <a:lstStyle/>
          <a:p>
            <a:r>
              <a:rPr lang="en-GB" dirty="0" smtClean="0"/>
              <a:t>Conducting a marketing environmental audit for a romanian restaurant </a:t>
            </a:r>
            <a:endParaRPr lang="en-GB" dirty="0"/>
          </a:p>
        </p:txBody>
      </p:sp>
      <p:sp>
        <p:nvSpPr>
          <p:cNvPr id="3" name="Text Placeholder 2"/>
          <p:cNvSpPr>
            <a:spLocks noGrp="1"/>
          </p:cNvSpPr>
          <p:nvPr>
            <p:ph type="body" idx="2"/>
          </p:nvPr>
        </p:nvSpPr>
        <p:spPr>
          <a:xfrm>
            <a:off x="4214810" y="1500174"/>
            <a:ext cx="4500594" cy="4357718"/>
          </a:xfrm>
        </p:spPr>
        <p:txBody>
          <a:bodyPr>
            <a:normAutofit/>
          </a:bodyPr>
          <a:lstStyle/>
          <a:p>
            <a:pPr>
              <a:buFont typeface="Wingdings" pitchFamily="2" charset="2"/>
              <a:buChar char="Ø"/>
            </a:pPr>
            <a:r>
              <a:rPr lang="en-GB" sz="1600" dirty="0" smtClean="0"/>
              <a:t>The success of one’s business may depend not only on the quality of the products or a company’s services but also on the marketing strategy and how well a company succeeds in organizing its marketing activities.  </a:t>
            </a:r>
          </a:p>
          <a:p>
            <a:pPr>
              <a:buFont typeface="Wingdings" pitchFamily="2" charset="2"/>
              <a:buChar char="Ø"/>
            </a:pPr>
            <a:endParaRPr lang="en-GB" sz="1600" dirty="0" smtClean="0"/>
          </a:p>
          <a:p>
            <a:pPr>
              <a:buFont typeface="Wingdings" pitchFamily="2" charset="2"/>
              <a:buChar char="Ø"/>
            </a:pPr>
            <a:r>
              <a:rPr lang="en-GB" sz="1600" dirty="0" smtClean="0"/>
              <a:t>The daily struggle is influenced both by </a:t>
            </a:r>
            <a:r>
              <a:rPr lang="en-GB" sz="1600" b="1" dirty="0" smtClean="0"/>
              <a:t>internal </a:t>
            </a:r>
            <a:r>
              <a:rPr lang="en-GB" sz="1600" dirty="0" smtClean="0"/>
              <a:t>and </a:t>
            </a:r>
            <a:r>
              <a:rPr lang="en-GB" sz="1600" b="1" dirty="0" smtClean="0"/>
              <a:t>external</a:t>
            </a:r>
            <a:r>
              <a:rPr lang="en-GB" sz="1600" dirty="0" smtClean="0"/>
              <a:t> factors.  While some of the factors are in control of the business, most of these are not.  However,  one needs to take into consideration that it is important to be aware of these elements and use them to adapt your business to the </a:t>
            </a:r>
            <a:r>
              <a:rPr lang="en-GB" sz="1600" b="1" dirty="0" smtClean="0"/>
              <a:t>marketing environment</a:t>
            </a:r>
            <a:r>
              <a:rPr lang="en-GB" sz="1600" dirty="0" smtClean="0"/>
              <a:t>.</a:t>
            </a:r>
          </a:p>
          <a:p>
            <a:pPr>
              <a:buFont typeface="Wingdings" pitchFamily="2" charset="2"/>
              <a:buChar char="Ø"/>
            </a:pPr>
            <a:endParaRPr lang="en-GB" sz="1600" dirty="0" smtClean="0"/>
          </a:p>
          <a:p>
            <a:pPr>
              <a:buFont typeface="Wingdings" pitchFamily="2" charset="2"/>
              <a:buChar char="Ø"/>
            </a:pPr>
            <a:r>
              <a:rPr lang="en-GB" sz="1600" dirty="0" smtClean="0"/>
              <a:t>As a consequence, this type of audit should be conducted periodically as it is a tool that helps us acquire a better understanding of the business.</a:t>
            </a:r>
          </a:p>
          <a:p>
            <a:pPr>
              <a:buFont typeface="Wingdings" pitchFamily="2" charset="2"/>
              <a:buChar char="Ø"/>
            </a:pPr>
            <a:endParaRPr lang="en-GB" sz="1600" dirty="0" smtClean="0"/>
          </a:p>
          <a:p>
            <a:endParaRPr lang="en-GB" dirty="0" smtClean="0"/>
          </a:p>
          <a:p>
            <a:endParaRPr lang="en-GB" dirty="0"/>
          </a:p>
        </p:txBody>
      </p:sp>
      <p:pic>
        <p:nvPicPr>
          <p:cNvPr id="7" name="Content Placeholder 6" descr="marketing-environment.jpg"/>
          <p:cNvPicPr>
            <a:picLocks noGrp="1" noChangeAspect="1"/>
          </p:cNvPicPr>
          <p:nvPr>
            <p:ph sz="half" idx="1"/>
          </p:nvPr>
        </p:nvPicPr>
        <p:blipFill>
          <a:blip r:embed="rId2"/>
          <a:stretch>
            <a:fillRect/>
          </a:stretch>
        </p:blipFill>
        <p:spPr>
          <a:xfrm>
            <a:off x="457200" y="1571612"/>
            <a:ext cx="3614734" cy="3357586"/>
          </a:xfrm>
        </p:spPr>
      </p:pic>
      <p:sp>
        <p:nvSpPr>
          <p:cNvPr id="5" name="TextBox 4"/>
          <p:cNvSpPr txBox="1"/>
          <p:nvPr/>
        </p:nvSpPr>
        <p:spPr>
          <a:xfrm>
            <a:off x="500034" y="5000636"/>
            <a:ext cx="3643338" cy="1107996"/>
          </a:xfrm>
          <a:prstGeom prst="rect">
            <a:avLst/>
          </a:prstGeom>
          <a:noFill/>
        </p:spPr>
        <p:txBody>
          <a:bodyPr wrap="square" rtlCol="0">
            <a:spAutoFit/>
          </a:bodyPr>
          <a:lstStyle/>
          <a:p>
            <a:r>
              <a:rPr lang="en-GB" dirty="0" smtClean="0"/>
              <a:t>Photo source: </a:t>
            </a:r>
            <a:r>
              <a:rPr lang="en-GB" sz="1600" dirty="0" smtClean="0"/>
              <a:t>https://businessjargons.com/wp-content/uploads/2015/08/marketing-environment.jpg</a:t>
            </a:r>
            <a:endParaRPr lang="en-GB" sz="1600" dirty="0"/>
          </a:p>
        </p:txBody>
      </p:sp>
    </p:spTree>
  </p:cSld>
  <p:clrMapOvr>
    <a:masterClrMapping/>
  </p:clrMapOvr>
  <p:transition spd="slow">
    <p:randomBa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p:cNvSpPr>
            <a:spLocks noGrp="1"/>
          </p:cNvSpPr>
          <p:nvPr>
            <p:ph type="body" idx="2"/>
          </p:nvPr>
        </p:nvSpPr>
        <p:spPr>
          <a:xfrm>
            <a:off x="928662" y="857232"/>
            <a:ext cx="7143800" cy="1214446"/>
          </a:xfrm>
        </p:spPr>
        <p:txBody>
          <a:bodyPr>
            <a:noAutofit/>
          </a:bodyPr>
          <a:lstStyle/>
          <a:p>
            <a:r>
              <a:rPr lang="en-GB" sz="1600" b="1" dirty="0" smtClean="0">
                <a:latin typeface="+mj-lt"/>
              </a:rPr>
              <a:t/>
            </a:r>
            <a:br>
              <a:rPr lang="en-GB" sz="1600" b="1" dirty="0" smtClean="0">
                <a:latin typeface="+mj-lt"/>
              </a:rPr>
            </a:br>
            <a:r>
              <a:rPr lang="en-GB" sz="1600" b="1" dirty="0" smtClean="0">
                <a:latin typeface="+mj-lt"/>
              </a:rPr>
              <a:t>MICROENVIRONMENT is a series of factors or elements in an organization's immediate area of operations that affect its performance and decision-making freedom. These factors include competitors, customers, distribution channels, suppliers, and the general public.</a:t>
            </a:r>
            <a:r>
              <a:rPr lang="en-GB" sz="1600" dirty="0" smtClean="0">
                <a:latin typeface="+mj-lt"/>
              </a:rPr>
              <a:t/>
            </a:r>
            <a:br>
              <a:rPr lang="en-GB" sz="1600" dirty="0" smtClean="0">
                <a:latin typeface="+mj-lt"/>
              </a:rPr>
            </a:br>
            <a:r>
              <a:rPr lang="en-GB" sz="1600" dirty="0" smtClean="0">
                <a:latin typeface="+mj-lt"/>
              </a:rPr>
              <a:t/>
            </a:r>
            <a:br>
              <a:rPr lang="en-GB" sz="1600" dirty="0" smtClean="0">
                <a:latin typeface="+mj-lt"/>
              </a:rPr>
            </a:br>
            <a:r>
              <a:rPr lang="en-GB" sz="1600" dirty="0" smtClean="0">
                <a:latin typeface="+mj-lt"/>
              </a:rPr>
              <a:t/>
            </a:r>
            <a:br>
              <a:rPr lang="en-GB" sz="1600" dirty="0" smtClean="0">
                <a:latin typeface="+mj-lt"/>
              </a:rPr>
            </a:br>
            <a:endParaRPr lang="en-GB" sz="1600" dirty="0">
              <a:latin typeface="+mj-lt"/>
            </a:endParaRPr>
          </a:p>
        </p:txBody>
      </p:sp>
      <p:pic>
        <p:nvPicPr>
          <p:cNvPr id="12" name="Picture Placeholder 11" descr="Micro-Environment-2.jpg"/>
          <p:cNvPicPr>
            <a:picLocks noGrp="1" noChangeAspect="1"/>
          </p:cNvPicPr>
          <p:nvPr>
            <p:ph sz="half" idx="1"/>
          </p:nvPr>
        </p:nvPicPr>
        <p:blipFill>
          <a:blip r:embed="rId2"/>
          <a:stretch>
            <a:fillRect/>
          </a:stretch>
        </p:blipFill>
        <p:spPr>
          <a:xfrm>
            <a:off x="984955" y="2133600"/>
            <a:ext cx="7097890" cy="3724291"/>
          </a:xfrm>
        </p:spPr>
      </p:pic>
      <p:sp>
        <p:nvSpPr>
          <p:cNvPr id="4" name="TextBox 3"/>
          <p:cNvSpPr txBox="1"/>
          <p:nvPr/>
        </p:nvSpPr>
        <p:spPr>
          <a:xfrm>
            <a:off x="1000100" y="6072206"/>
            <a:ext cx="4214842" cy="553998"/>
          </a:xfrm>
          <a:prstGeom prst="rect">
            <a:avLst/>
          </a:prstGeom>
          <a:noFill/>
        </p:spPr>
        <p:txBody>
          <a:bodyPr wrap="square" rtlCol="0">
            <a:spAutoFit/>
          </a:bodyPr>
          <a:lstStyle/>
          <a:p>
            <a:r>
              <a:rPr lang="en-GB" dirty="0" smtClean="0"/>
              <a:t>Photo source: </a:t>
            </a:r>
            <a:r>
              <a:rPr lang="en-GB" sz="1200" dirty="0" smtClean="0"/>
              <a:t>https://www.marketing91.com/wp-content/uploads/2018/05/Micro-Environment-2.jpg</a:t>
            </a:r>
            <a:endParaRPr lang="en-GB" sz="1200" dirty="0"/>
          </a:p>
        </p:txBody>
      </p:sp>
    </p:spTree>
  </p:cSld>
  <p:clrMapOvr>
    <a:masterClrMapping/>
  </p:clrMapOvr>
  <p:transition spd="slow">
    <p:randomBa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2357422" y="214290"/>
            <a:ext cx="6621770" cy="2714644"/>
          </a:xfrm>
        </p:spPr>
        <p:txBody>
          <a:bodyPr>
            <a:normAutofit fontScale="25000" lnSpcReduction="20000"/>
          </a:bodyPr>
          <a:lstStyle/>
          <a:p>
            <a:r>
              <a:rPr lang="en-GB" sz="6400" dirty="0" smtClean="0"/>
              <a:t>CUSTOMERS</a:t>
            </a:r>
          </a:p>
          <a:p>
            <a:pPr algn="just">
              <a:buFont typeface="Wingdings" pitchFamily="2" charset="2"/>
              <a:buChar char="Ø"/>
            </a:pPr>
            <a:r>
              <a:rPr lang="en-GB" sz="6400" dirty="0" smtClean="0"/>
              <a:t>If profitable business would be a puzzle, clients would be the most important piece of it.  Without customers, there would be no business,  so it is vital to define which customers do we target.</a:t>
            </a:r>
          </a:p>
          <a:p>
            <a:pPr algn="just">
              <a:buFont typeface="Wingdings" pitchFamily="2" charset="2"/>
              <a:buChar char="Ø"/>
            </a:pPr>
            <a:r>
              <a:rPr lang="en-GB" sz="6400" dirty="0" smtClean="0"/>
              <a:t> As we are talking a about the customers of a Romanian restaurant,   we would mainly  target clients that are Romanian,  aged from 22-55 years old.  People who are missing their home, their culture, their food and want to experience home away from home.</a:t>
            </a:r>
          </a:p>
          <a:p>
            <a:endParaRPr lang="en-GB" sz="7200" dirty="0"/>
          </a:p>
        </p:txBody>
      </p:sp>
      <p:pic>
        <p:nvPicPr>
          <p:cNvPr id="5" name="Picture 4" descr="Loyal-Customers.jpg"/>
          <p:cNvPicPr>
            <a:picLocks noChangeAspect="1"/>
          </p:cNvPicPr>
          <p:nvPr/>
        </p:nvPicPr>
        <p:blipFill>
          <a:blip r:embed="rId2"/>
          <a:stretch>
            <a:fillRect/>
          </a:stretch>
        </p:blipFill>
        <p:spPr>
          <a:xfrm>
            <a:off x="2285984" y="3000372"/>
            <a:ext cx="6858016" cy="2908431"/>
          </a:xfrm>
          <a:prstGeom prst="rect">
            <a:avLst/>
          </a:prstGeom>
        </p:spPr>
      </p:pic>
      <p:sp>
        <p:nvSpPr>
          <p:cNvPr id="6" name="TextBox 5"/>
          <p:cNvSpPr txBox="1"/>
          <p:nvPr/>
        </p:nvSpPr>
        <p:spPr>
          <a:xfrm>
            <a:off x="2500298" y="6000768"/>
            <a:ext cx="5715040" cy="523220"/>
          </a:xfrm>
          <a:prstGeom prst="rect">
            <a:avLst/>
          </a:prstGeom>
          <a:noFill/>
        </p:spPr>
        <p:txBody>
          <a:bodyPr wrap="square" rtlCol="0">
            <a:spAutoFit/>
          </a:bodyPr>
          <a:lstStyle/>
          <a:p>
            <a:r>
              <a:rPr lang="en-GB" sz="1400" dirty="0" smtClean="0"/>
              <a:t>Photo source: https://scrummyloyalty.com/wp-content/uploads/2017/06/Loyal-Customers.jpg</a:t>
            </a:r>
            <a:endParaRPr lang="en-GB" sz="1400" dirty="0"/>
          </a:p>
        </p:txBody>
      </p:sp>
    </p:spTree>
  </p:cSld>
  <p:clrMapOvr>
    <a:masterClrMapping/>
  </p:clrMapOvr>
  <p:transition spd="slow">
    <p:randomBa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EMPLOYEES</a:t>
            </a:r>
            <a:endParaRPr lang="en-GB" dirty="0"/>
          </a:p>
        </p:txBody>
      </p:sp>
      <p:sp>
        <p:nvSpPr>
          <p:cNvPr id="6" name="Content Placeholder 5"/>
          <p:cNvSpPr>
            <a:spLocks noGrp="1"/>
          </p:cNvSpPr>
          <p:nvPr>
            <p:ph sz="half" idx="1"/>
          </p:nvPr>
        </p:nvSpPr>
        <p:spPr/>
        <p:txBody>
          <a:bodyPr>
            <a:normAutofit lnSpcReduction="10000"/>
          </a:bodyPr>
          <a:lstStyle/>
          <a:p>
            <a:pPr>
              <a:buFont typeface="Wingdings" pitchFamily="2" charset="2"/>
              <a:buChar char="§"/>
            </a:pPr>
            <a:r>
              <a:rPr lang="en-GB" sz="1800" dirty="0" smtClean="0"/>
              <a:t>A restaurant’s  employees are the reflection of the brand and it is highly important that they are friendly and competent.  An employer should invest in periodical trainings and development sessions.</a:t>
            </a:r>
          </a:p>
          <a:p>
            <a:pPr>
              <a:buFont typeface="Wingdings" pitchFamily="2" charset="2"/>
              <a:buChar char="§"/>
            </a:pPr>
            <a:endParaRPr lang="en-GB" sz="1800" dirty="0" smtClean="0"/>
          </a:p>
          <a:p>
            <a:pPr>
              <a:buFont typeface="Wingdings" pitchFamily="2" charset="2"/>
              <a:buChar char="§"/>
            </a:pPr>
            <a:r>
              <a:rPr lang="en-GB" sz="1800" dirty="0" smtClean="0"/>
              <a:t> Taking into consideration that currently there is a somewhat uncertainty  in how the Labour Law will change,  our strategy would consist in developing partnerships with schools and universities and develop a scheme of apprenticeships that would ensure professional help.</a:t>
            </a:r>
            <a:endParaRPr lang="en-GB" sz="1800" dirty="0"/>
          </a:p>
        </p:txBody>
      </p:sp>
      <p:pic>
        <p:nvPicPr>
          <p:cNvPr id="7" name="Content Placeholder 6" descr="kisspng-chef-waiter-cook-restaurant-uniform-uniform-5ac3f775501398.776336791522792309328.png"/>
          <p:cNvPicPr>
            <a:picLocks noGrp="1" noChangeAspect="1"/>
          </p:cNvPicPr>
          <p:nvPr>
            <p:ph sz="half" idx="2"/>
          </p:nvPr>
        </p:nvPicPr>
        <p:blipFill>
          <a:blip r:embed="rId2" cstate="print"/>
          <a:stretch>
            <a:fillRect/>
          </a:stretch>
        </p:blipFill>
        <p:spPr>
          <a:xfrm>
            <a:off x="5214942" y="1643050"/>
            <a:ext cx="3657600" cy="3714776"/>
          </a:xfrm>
        </p:spPr>
      </p:pic>
      <p:sp>
        <p:nvSpPr>
          <p:cNvPr id="9" name="TextBox 8"/>
          <p:cNvSpPr txBox="1"/>
          <p:nvPr/>
        </p:nvSpPr>
        <p:spPr>
          <a:xfrm>
            <a:off x="5429256" y="5572140"/>
            <a:ext cx="3286148" cy="400110"/>
          </a:xfrm>
          <a:prstGeom prst="rect">
            <a:avLst/>
          </a:prstGeom>
          <a:noFill/>
        </p:spPr>
        <p:txBody>
          <a:bodyPr wrap="square" rtlCol="0">
            <a:spAutoFit/>
          </a:bodyPr>
          <a:lstStyle/>
          <a:p>
            <a:r>
              <a:rPr lang="en-GB" sz="1000" dirty="0" smtClean="0"/>
              <a:t>Photo source: https://www.kisspng.com/png-chef-waiter-cook-restaurant-uniform-uniform-873114/preview.html</a:t>
            </a:r>
            <a:endParaRPr lang="en-GB" sz="1000" dirty="0"/>
          </a:p>
        </p:txBody>
      </p:sp>
    </p:spTree>
  </p:cSld>
  <p:clrMapOvr>
    <a:masterClrMapping/>
  </p:clrMapOvr>
  <p:transition spd="slow">
    <p:randomBa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SUPPLIERS</a:t>
            </a:r>
            <a:endParaRPr lang="en-GB" dirty="0"/>
          </a:p>
        </p:txBody>
      </p:sp>
      <p:sp>
        <p:nvSpPr>
          <p:cNvPr id="4" name="Content Placeholder 3"/>
          <p:cNvSpPr>
            <a:spLocks noGrp="1"/>
          </p:cNvSpPr>
          <p:nvPr>
            <p:ph sz="half" idx="2"/>
          </p:nvPr>
        </p:nvSpPr>
        <p:spPr/>
        <p:txBody>
          <a:bodyPr>
            <a:normAutofit/>
          </a:bodyPr>
          <a:lstStyle/>
          <a:p>
            <a:r>
              <a:rPr lang="en-GB" sz="2400" dirty="0" smtClean="0"/>
              <a:t>Romanian food is all about mixing the right ingredients. </a:t>
            </a:r>
          </a:p>
          <a:p>
            <a:endParaRPr lang="en-GB" sz="2400" dirty="0" smtClean="0"/>
          </a:p>
          <a:p>
            <a:r>
              <a:rPr lang="en-GB" sz="2400" dirty="0" smtClean="0"/>
              <a:t>The key is finding local farmers to get fresh, organic meat and vegetables.  As for the beverages, the suppliers would be external, for a genuine feel and taste.</a:t>
            </a:r>
            <a:endParaRPr lang="en-GB" sz="2400" dirty="0"/>
          </a:p>
        </p:txBody>
      </p:sp>
      <p:pic>
        <p:nvPicPr>
          <p:cNvPr id="7" name="Content Placeholder 6" descr="Entering-Supplier-Master-Records.jpg"/>
          <p:cNvPicPr>
            <a:picLocks noGrp="1" noChangeAspect="1"/>
          </p:cNvPicPr>
          <p:nvPr>
            <p:ph sz="half" idx="1"/>
          </p:nvPr>
        </p:nvPicPr>
        <p:blipFill>
          <a:blip r:embed="rId2"/>
          <a:stretch>
            <a:fillRect/>
          </a:stretch>
        </p:blipFill>
        <p:spPr>
          <a:xfrm>
            <a:off x="1428728" y="1500174"/>
            <a:ext cx="3657600" cy="2714644"/>
          </a:xfrm>
        </p:spPr>
      </p:pic>
      <p:sp>
        <p:nvSpPr>
          <p:cNvPr id="8" name="TextBox 7"/>
          <p:cNvSpPr txBox="1"/>
          <p:nvPr/>
        </p:nvSpPr>
        <p:spPr>
          <a:xfrm>
            <a:off x="1428728" y="4429132"/>
            <a:ext cx="3429024" cy="738664"/>
          </a:xfrm>
          <a:prstGeom prst="rect">
            <a:avLst/>
          </a:prstGeom>
          <a:noFill/>
        </p:spPr>
        <p:txBody>
          <a:bodyPr wrap="square" rtlCol="0">
            <a:spAutoFit/>
          </a:bodyPr>
          <a:lstStyle/>
          <a:p>
            <a:r>
              <a:rPr lang="en-GB" sz="1400" dirty="0" smtClean="0"/>
              <a:t>Photo source: http://learn-jde.com/wp-content/uploads/Entering-Supplier-Master-Records.jpg</a:t>
            </a:r>
            <a:endParaRPr lang="en-GB" sz="1400" dirty="0"/>
          </a:p>
        </p:txBody>
      </p:sp>
    </p:spTree>
  </p:cSld>
  <p:clrMapOvr>
    <a:masterClrMapping/>
  </p:clrMapOvr>
  <p:transition spd="slow">
    <p:randomBa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COMPETITORS</a:t>
            </a:r>
            <a:endParaRPr lang="en-GB" dirty="0"/>
          </a:p>
        </p:txBody>
      </p:sp>
      <p:sp>
        <p:nvSpPr>
          <p:cNvPr id="3" name="Content Placeholder 2"/>
          <p:cNvSpPr>
            <a:spLocks noGrp="1"/>
          </p:cNvSpPr>
          <p:nvPr>
            <p:ph sz="half" idx="1"/>
          </p:nvPr>
        </p:nvSpPr>
        <p:spPr>
          <a:xfrm>
            <a:off x="1435608" y="1524000"/>
            <a:ext cx="3657600" cy="3976702"/>
          </a:xfrm>
        </p:spPr>
        <p:txBody>
          <a:bodyPr/>
          <a:lstStyle/>
          <a:p>
            <a:r>
              <a:rPr lang="en-GB" sz="2000" dirty="0" smtClean="0"/>
              <a:t>For the moment, there are approximately 7  Romanian restaurants in Birmingham.  </a:t>
            </a:r>
          </a:p>
          <a:p>
            <a:endParaRPr lang="en-GB" sz="2000" dirty="0" smtClean="0"/>
          </a:p>
          <a:p>
            <a:r>
              <a:rPr lang="en-GB" sz="2000" dirty="0" smtClean="0"/>
              <a:t>The main difference apart from the quality of the ingredients and the menu’s diversity is succeeding to create a strong connection with the community by organizing themed events.</a:t>
            </a:r>
          </a:p>
          <a:p>
            <a:endParaRPr lang="en-GB" sz="2000" dirty="0" smtClean="0"/>
          </a:p>
          <a:p>
            <a:endParaRPr lang="en-GB" dirty="0"/>
          </a:p>
        </p:txBody>
      </p:sp>
      <p:pic>
        <p:nvPicPr>
          <p:cNvPr id="7" name="Content Placeholder 6" descr="how-to-succeed-business-competition.jpg"/>
          <p:cNvPicPr>
            <a:picLocks noGrp="1" noChangeAspect="1"/>
          </p:cNvPicPr>
          <p:nvPr>
            <p:ph sz="half" idx="2"/>
          </p:nvPr>
        </p:nvPicPr>
        <p:blipFill>
          <a:blip r:embed="rId2"/>
          <a:stretch>
            <a:fillRect/>
          </a:stretch>
        </p:blipFill>
        <p:spPr>
          <a:xfrm>
            <a:off x="5143504" y="1500174"/>
            <a:ext cx="3657600" cy="2571768"/>
          </a:xfrm>
        </p:spPr>
      </p:pic>
      <p:sp>
        <p:nvSpPr>
          <p:cNvPr id="8" name="TextBox 7"/>
          <p:cNvSpPr txBox="1"/>
          <p:nvPr/>
        </p:nvSpPr>
        <p:spPr>
          <a:xfrm>
            <a:off x="5072066" y="4572008"/>
            <a:ext cx="3571900" cy="830997"/>
          </a:xfrm>
          <a:prstGeom prst="rect">
            <a:avLst/>
          </a:prstGeom>
          <a:noFill/>
        </p:spPr>
        <p:txBody>
          <a:bodyPr wrap="square" rtlCol="0">
            <a:spAutoFit/>
          </a:bodyPr>
          <a:lstStyle/>
          <a:p>
            <a:r>
              <a:rPr lang="en-GB" sz="1200" dirty="0" smtClean="0"/>
              <a:t>Photo </a:t>
            </a:r>
            <a:r>
              <a:rPr lang="en-GB" sz="1200" dirty="0" err="1" smtClean="0"/>
              <a:t>source:https</a:t>
            </a:r>
            <a:r>
              <a:rPr lang="en-GB" sz="1200" dirty="0" smtClean="0"/>
              <a:t>://</a:t>
            </a:r>
            <a:r>
              <a:rPr lang="en-GB" sz="1200" dirty="0" err="1" smtClean="0"/>
              <a:t>www.paychex.com</a:t>
            </a:r>
            <a:r>
              <a:rPr lang="en-GB" sz="1200" dirty="0" smtClean="0"/>
              <a:t>/sites/default/files/styles/</a:t>
            </a:r>
            <a:r>
              <a:rPr lang="en-GB" sz="1200" dirty="0" err="1" smtClean="0"/>
              <a:t>worx_large</a:t>
            </a:r>
            <a:r>
              <a:rPr lang="en-GB" sz="1200" dirty="0" smtClean="0"/>
              <a:t>/public/how-to-succeed-business-</a:t>
            </a:r>
            <a:r>
              <a:rPr lang="en-GB" sz="1200" dirty="0" err="1" smtClean="0"/>
              <a:t>competition.jpg?itok</a:t>
            </a:r>
            <a:r>
              <a:rPr lang="en-GB" sz="1200" dirty="0" smtClean="0"/>
              <a:t>=</a:t>
            </a:r>
            <a:r>
              <a:rPr lang="en-GB" sz="1200" dirty="0" err="1" smtClean="0"/>
              <a:t>FrYmTWLx</a:t>
            </a:r>
            <a:endParaRPr lang="en-GB" sz="1200" dirty="0"/>
          </a:p>
        </p:txBody>
      </p:sp>
    </p:spTree>
  </p:cSld>
  <p:clrMapOvr>
    <a:masterClrMapping/>
  </p:clrMapOvr>
  <p:transition spd="slow">
    <p:randomBa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5929322" y="571480"/>
            <a:ext cx="2743200" cy="5143536"/>
          </a:xfrm>
        </p:spPr>
        <p:txBody>
          <a:bodyPr/>
          <a:lstStyle/>
          <a:p>
            <a:r>
              <a:rPr lang="en-GB" sz="2400" dirty="0" smtClean="0">
                <a:hlinkClick r:id="rId2"/>
              </a:rPr>
              <a:t>Macro Environment</a:t>
            </a:r>
            <a:r>
              <a:rPr lang="en-GB" sz="2400" b="0" dirty="0" smtClean="0"/>
              <a:t> is also called the external environment and is  defined by a series of factors that influence the business success, strategies and decision making.  These factors are uncountable by the company. </a:t>
            </a:r>
            <a:endParaRPr lang="en-GB" sz="2400" dirty="0"/>
          </a:p>
        </p:txBody>
      </p:sp>
      <p:pic>
        <p:nvPicPr>
          <p:cNvPr id="12" name="Picture Placeholder 11" descr="maxresdefault.jpg"/>
          <p:cNvPicPr>
            <a:picLocks noGrp="1" noChangeAspect="1"/>
          </p:cNvPicPr>
          <p:nvPr>
            <p:ph type="pic" idx="1"/>
          </p:nvPr>
        </p:nvPicPr>
        <p:blipFill>
          <a:blip r:embed="rId3"/>
          <a:srcRect l="14634" r="14634"/>
          <a:stretch>
            <a:fillRect/>
          </a:stretch>
        </p:blipFill>
        <p:spPr>
          <a:xfrm>
            <a:off x="714348" y="928670"/>
            <a:ext cx="4419600" cy="3728845"/>
          </a:xfrm>
        </p:spPr>
      </p:pic>
      <p:sp>
        <p:nvSpPr>
          <p:cNvPr id="9" name="Text Placeholder 8"/>
          <p:cNvSpPr>
            <a:spLocks noGrp="1"/>
          </p:cNvSpPr>
          <p:nvPr>
            <p:ph type="body" sz="half" idx="2"/>
          </p:nvPr>
        </p:nvSpPr>
        <p:spPr/>
        <p:txBody>
          <a:bodyPr>
            <a:normAutofit/>
          </a:bodyPr>
          <a:lstStyle/>
          <a:p>
            <a:r>
              <a:rPr lang="en-GB" b="1" dirty="0" smtClean="0"/>
              <a:t>Macro environmental Factors </a:t>
            </a:r>
          </a:p>
          <a:p>
            <a:endParaRPr lang="en-GB" dirty="0"/>
          </a:p>
        </p:txBody>
      </p:sp>
      <p:sp>
        <p:nvSpPr>
          <p:cNvPr id="5" name="TextBox 4"/>
          <p:cNvSpPr txBox="1"/>
          <p:nvPr/>
        </p:nvSpPr>
        <p:spPr>
          <a:xfrm>
            <a:off x="857224" y="5929330"/>
            <a:ext cx="4071966" cy="523220"/>
          </a:xfrm>
          <a:prstGeom prst="rect">
            <a:avLst/>
          </a:prstGeom>
          <a:noFill/>
        </p:spPr>
        <p:txBody>
          <a:bodyPr wrap="square" rtlCol="0">
            <a:spAutoFit/>
          </a:bodyPr>
          <a:lstStyle/>
          <a:p>
            <a:r>
              <a:rPr lang="en-GB" sz="1400" dirty="0" smtClean="0"/>
              <a:t>Photo source: https://www.marketing91.com/wp-content/uploads/2018/05/Macro-Environment-3.jpg</a:t>
            </a:r>
            <a:endParaRPr lang="en-GB" sz="1400" dirty="0"/>
          </a:p>
        </p:txBody>
      </p:sp>
    </p:spTree>
  </p:cSld>
  <p:clrMapOvr>
    <a:masterClrMapping/>
  </p:clrMapOvr>
  <p:transition spd="slow">
    <p:randomBa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PESTLE-Analysis-Diagrams-Keynote-Template-012.jpg"/>
          <p:cNvPicPr/>
          <p:nvPr/>
        </p:nvPicPr>
        <p:blipFill>
          <a:blip r:embed="rId2"/>
          <a:stretch>
            <a:fillRect/>
          </a:stretch>
        </p:blipFill>
        <p:spPr>
          <a:xfrm>
            <a:off x="142844" y="0"/>
            <a:ext cx="9144000" cy="6858000"/>
          </a:xfrm>
          <a:prstGeom prst="rect">
            <a:avLst/>
          </a:prstGeom>
        </p:spPr>
      </p:pic>
      <p:sp>
        <p:nvSpPr>
          <p:cNvPr id="1026" name="Text Box 2"/>
          <p:cNvSpPr txBox="1">
            <a:spLocks noChangeArrowheads="1"/>
          </p:cNvSpPr>
          <p:nvPr/>
        </p:nvSpPr>
        <p:spPr bwMode="auto">
          <a:xfrm>
            <a:off x="785786" y="1928802"/>
            <a:ext cx="3357586" cy="571504"/>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cs typeface="Arial" pitchFamily="34" charset="0"/>
              </a:rPr>
              <a:t>BREXIT – leaving the EU could have consequences in general access to labour (hiring and retaining staff).</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7" name="Text Box 3"/>
          <p:cNvSpPr txBox="1">
            <a:spLocks noChangeArrowheads="1"/>
          </p:cNvSpPr>
          <p:nvPr/>
        </p:nvSpPr>
        <p:spPr bwMode="auto">
          <a:xfrm>
            <a:off x="142845" y="3071810"/>
            <a:ext cx="2857520" cy="1019175"/>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457200" marR="0" lvl="1" indent="0" algn="just" defTabSz="914400" rtl="0" eaLnBrk="1" fontAlgn="base" latinLnBrk="0" hangingPunct="1">
              <a:lnSpc>
                <a:spcPct val="100000"/>
              </a:lnSpc>
              <a:spcBef>
                <a:spcPct val="0"/>
              </a:spcBef>
              <a:spcAft>
                <a:spcPts val="1000"/>
              </a:spcAft>
              <a:buClrTx/>
              <a:buSzTx/>
              <a:buFont typeface="Arial" pitchFamily="34" charset="0"/>
              <a:buChar char="•"/>
              <a:tabLst/>
            </a:pPr>
            <a:r>
              <a:rPr kumimoji="0" lang="en-GB" sz="1100" b="0" i="0" u="none" strike="noStrike" cap="none" normalizeH="0" baseline="0" dirty="0" smtClean="0">
                <a:ln>
                  <a:noFill/>
                </a:ln>
                <a:solidFill>
                  <a:schemeClr val="tx1"/>
                </a:solidFill>
                <a:effectLst/>
                <a:latin typeface="+mj-lt"/>
                <a:cs typeface="Arial" pitchFamily="34" charset="0"/>
              </a:rPr>
              <a:t>Use of recyclable and non-wasteful packaging for take-out</a:t>
            </a:r>
          </a:p>
          <a:p>
            <a:pPr marL="0" marR="0" lvl="0" indent="0" algn="just"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mj-lt"/>
                <a:cs typeface="Arial" pitchFamily="34" charset="0"/>
              </a:rPr>
              <a:t>Use of environmentally friendly ingredients (locally produced &amp; organic)</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28" name="Text Box 4"/>
          <p:cNvSpPr txBox="1">
            <a:spLocks noChangeArrowheads="1"/>
          </p:cNvSpPr>
          <p:nvPr/>
        </p:nvSpPr>
        <p:spPr bwMode="auto">
          <a:xfrm>
            <a:off x="214282" y="4714884"/>
            <a:ext cx="2814668" cy="135732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457200" marR="0" lvl="1"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Taxation policies</a:t>
            </a:r>
          </a:p>
          <a:p>
            <a:pPr marL="0" marR="0" lvl="0"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Employment laws</a:t>
            </a:r>
          </a:p>
          <a:p>
            <a:pPr marL="0" marR="0" lvl="0"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Industry regulations</a:t>
            </a:r>
          </a:p>
          <a:p>
            <a:pPr marL="0" marR="0" lvl="0" indent="0" algn="l" defTabSz="914400" rtl="0" eaLnBrk="1" fontAlgn="base" latinLnBrk="0" hangingPunct="1">
              <a:lnSpc>
                <a:spcPct val="100000"/>
              </a:lnSpc>
              <a:spcBef>
                <a:spcPct val="0"/>
              </a:spcBef>
              <a:spcAft>
                <a:spcPts val="1000"/>
              </a:spcAft>
              <a:buClrTx/>
              <a:buSzTx/>
              <a:buFont typeface="Symbol" pitchFamily="18" charset="2"/>
              <a:buChar char="·"/>
              <a:tabLst/>
            </a:pPr>
            <a:r>
              <a:rPr kumimoji="0" lang="en-GB" sz="1100" b="0" i="0" u="none" strike="noStrike" cap="none" normalizeH="0" baseline="0" dirty="0" smtClean="0">
                <a:ln>
                  <a:noFill/>
                </a:ln>
                <a:solidFill>
                  <a:schemeClr val="tx1"/>
                </a:solidFill>
                <a:effectLst/>
                <a:latin typeface="Times New Roman" pitchFamily="18" charset="0"/>
                <a:cs typeface="Arial" pitchFamily="34" charset="0"/>
              </a:rPr>
              <a:t>Health and safety</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30" name="Text Box 6"/>
          <p:cNvSpPr txBox="1">
            <a:spLocks noChangeArrowheads="1"/>
          </p:cNvSpPr>
          <p:nvPr/>
        </p:nvSpPr>
        <p:spPr bwMode="auto">
          <a:xfrm>
            <a:off x="6286512" y="4714884"/>
            <a:ext cx="2857488" cy="928694"/>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lvl="2" fontAlgn="base">
              <a:spcBef>
                <a:spcPct val="0"/>
              </a:spcBef>
              <a:spcAft>
                <a:spcPts val="1000"/>
              </a:spcAft>
              <a:buFont typeface="Symbol" pitchFamily="18" charset="2"/>
              <a:buChar char="·"/>
            </a:pPr>
            <a:r>
              <a:rPr kumimoji="0" lang="en-GB" sz="1000" b="0" i="0" u="none" strike="noStrike" cap="none" normalizeH="0" baseline="0" dirty="0" smtClean="0">
                <a:ln>
                  <a:noFill/>
                </a:ln>
                <a:solidFill>
                  <a:schemeClr val="tx1"/>
                </a:solidFill>
                <a:effectLst/>
                <a:cs typeface="Arial" pitchFamily="34" charset="0"/>
              </a:rPr>
              <a:t>Demographics: Romanians are the second most common non British nationality in UK.</a:t>
            </a:r>
          </a:p>
          <a:p>
            <a:pPr lvl="0" fontAlgn="base">
              <a:spcBef>
                <a:spcPct val="0"/>
              </a:spcBef>
              <a:spcAft>
                <a:spcPts val="1000"/>
              </a:spcAft>
              <a:buFont typeface="Symbol" pitchFamily="18" charset="2"/>
              <a:buChar char="·"/>
            </a:pPr>
            <a:r>
              <a:rPr kumimoji="0" lang="en-GB" sz="1000" b="0" i="0" u="none" strike="noStrike" cap="none" normalizeH="0" baseline="0" dirty="0" smtClean="0">
                <a:ln>
                  <a:noFill/>
                </a:ln>
                <a:solidFill>
                  <a:schemeClr val="tx1"/>
                </a:solidFill>
                <a:effectLst/>
                <a:cs typeface="Arial" pitchFamily="34" charset="0"/>
              </a:rPr>
              <a:t>17% of </a:t>
            </a:r>
            <a:r>
              <a:rPr lang="en-GB" sz="1000" dirty="0" smtClean="0">
                <a:cs typeface="Arial" pitchFamily="34" charset="0"/>
              </a:rPr>
              <a:t>UK’s new </a:t>
            </a:r>
            <a:r>
              <a:rPr kumimoji="0" lang="en-GB" sz="1000" b="0" i="0" u="none" strike="noStrike" cap="none" normalizeH="0" baseline="0" dirty="0" smtClean="0">
                <a:ln>
                  <a:noFill/>
                </a:ln>
                <a:solidFill>
                  <a:schemeClr val="tx1"/>
                </a:solidFill>
                <a:effectLst/>
                <a:cs typeface="Arial" pitchFamily="34" charset="0"/>
              </a:rPr>
              <a:t>Restaurants are situated in London.</a:t>
            </a:r>
            <a:r>
              <a:rPr kumimoji="0" lang="en-GB" sz="1000" b="0" i="0" u="none" strike="noStrike" cap="none" normalizeH="0" baseline="0" dirty="0" smtClean="0">
                <a:ln>
                  <a:noFill/>
                </a:ln>
                <a:solidFill>
                  <a:schemeClr val="tx1"/>
                </a:solidFill>
                <a:effectLst/>
                <a:latin typeface="Bookman Old Style"/>
                <a:cs typeface="Arial" pitchFamily="34" charset="0"/>
              </a:rPr>
              <a:t></a:t>
            </a:r>
            <a:endParaRPr kumimoji="0" lang="en-GB" sz="1000" b="0" i="0" u="none" strike="noStrike" cap="none" normalizeH="0" baseline="0" dirty="0" smtClean="0">
              <a:ln>
                <a:noFill/>
              </a:ln>
              <a:solidFill>
                <a:schemeClr val="tx1"/>
              </a:solidFill>
              <a:effectLst/>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31" name="Text Box 7"/>
          <p:cNvSpPr txBox="1">
            <a:spLocks noChangeArrowheads="1"/>
          </p:cNvSpPr>
          <p:nvPr/>
        </p:nvSpPr>
        <p:spPr bwMode="auto">
          <a:xfrm>
            <a:off x="5000628" y="5857868"/>
            <a:ext cx="4143372" cy="1000132"/>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cs typeface="Arial" pitchFamily="34" charset="0"/>
              </a:rPr>
              <a:t>Increases in automation and advancements in service food industry.</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cs typeface="Arial" pitchFamily="34" charset="0"/>
              </a:rPr>
              <a:t>Mobile payments</a:t>
            </a:r>
          </a:p>
          <a:p>
            <a:pPr marL="0" marR="0" lvl="0" indent="0" algn="l" defTabSz="914400" rtl="0" eaLnBrk="1" fontAlgn="base" latinLnBrk="0" hangingPunct="1">
              <a:lnSpc>
                <a:spcPct val="100000"/>
              </a:lnSpc>
              <a:spcBef>
                <a:spcPct val="0"/>
              </a:spcBef>
              <a:spcAft>
                <a:spcPts val="1000"/>
              </a:spcAft>
              <a:buClrTx/>
              <a:buSzTx/>
              <a:buFontTx/>
              <a:buNone/>
              <a:tabLst/>
            </a:pPr>
            <a:r>
              <a:rPr kumimoji="0" lang="en-GB" sz="1100" b="0" i="0" u="none" strike="noStrike" cap="none" normalizeH="0" baseline="0" dirty="0" smtClean="0">
                <a:ln>
                  <a:noFill/>
                </a:ln>
                <a:solidFill>
                  <a:schemeClr val="tx1"/>
                </a:solidFill>
                <a:effectLst/>
                <a:latin typeface="Calibri" pitchFamily="34" charset="0"/>
                <a:cs typeface="Arial" pitchFamily="34" charset="0"/>
              </a:rPr>
              <a:t>Social media- the impact of online reviews, promotion, etc.</a:t>
            </a:r>
          </a:p>
          <a:p>
            <a:pPr marL="0" marR="0" lvl="0" indent="0" algn="l" defTabSz="914400" rtl="0" eaLnBrk="1" fontAlgn="base" latinLnBrk="0" hangingPunct="1">
              <a:lnSpc>
                <a:spcPct val="100000"/>
              </a:lnSpc>
              <a:spcBef>
                <a:spcPct val="0"/>
              </a:spcBef>
              <a:spcAft>
                <a:spcPts val="1000"/>
              </a:spcAft>
              <a:buClrTx/>
              <a:buSzTx/>
              <a:buFontTx/>
              <a:buNone/>
              <a:tabLst/>
            </a:pPr>
            <a:endParaRPr kumimoji="0" lang="en-GB" sz="1100" b="0" i="0" u="none" strike="noStrike" cap="none" normalizeH="0" baseline="0" dirty="0" smtClean="0">
              <a:ln>
                <a:noFill/>
              </a:ln>
              <a:solidFill>
                <a:schemeClr val="tx1"/>
              </a:solidFill>
              <a:effectLst/>
              <a:latin typeface="Calibri"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0" name="Text Box 5"/>
          <p:cNvSpPr txBox="1">
            <a:spLocks noChangeArrowheads="1"/>
          </p:cNvSpPr>
          <p:nvPr/>
        </p:nvSpPr>
        <p:spPr bwMode="auto">
          <a:xfrm>
            <a:off x="6357950" y="3071810"/>
            <a:ext cx="2524125" cy="609600"/>
          </a:xfrm>
          <a:prstGeom prst="rect">
            <a:avLst/>
          </a:prstGeom>
          <a:solidFill>
            <a:srgbClr val="FFFFFF"/>
          </a:solidFill>
          <a:ln w="9525">
            <a:solidFill>
              <a:srgbClr val="000000"/>
            </a:solidFill>
            <a:miter lim="800000"/>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base" latinLnBrk="0" hangingPunct="1">
              <a:lnSpc>
                <a:spcPct val="100000"/>
              </a:lnSpc>
              <a:spcBef>
                <a:spcPct val="0"/>
              </a:spcBef>
              <a:spcAft>
                <a:spcPts val="1000"/>
              </a:spcAft>
              <a:buClrTx/>
              <a:buSzTx/>
              <a:buFontTx/>
              <a:buNone/>
              <a:tabLst/>
            </a:pPr>
            <a:r>
              <a:rPr kumimoji="0" lang="en-GB" sz="1000" b="0" i="0" u="none" strike="noStrike" cap="none" normalizeH="0" baseline="0" dirty="0" smtClean="0">
                <a:ln>
                  <a:noFill/>
                </a:ln>
                <a:solidFill>
                  <a:schemeClr val="tx1"/>
                </a:solidFill>
                <a:effectLst/>
                <a:latin typeface="Calibri" pitchFamily="34" charset="0"/>
                <a:cs typeface="Arial" pitchFamily="34" charset="0"/>
              </a:rPr>
              <a:t>The evolution of unemployment rate is the lowest since the 1970’s while the inflation rate has also decreased.</a:t>
            </a:r>
            <a:endParaRPr kumimoji="0" lang="en-US"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12" name="TextBox 11"/>
          <p:cNvSpPr txBox="1"/>
          <p:nvPr/>
        </p:nvSpPr>
        <p:spPr>
          <a:xfrm>
            <a:off x="428596" y="1142984"/>
            <a:ext cx="3143272" cy="400110"/>
          </a:xfrm>
          <a:prstGeom prst="rect">
            <a:avLst/>
          </a:prstGeom>
          <a:solidFill>
            <a:schemeClr val="bg1"/>
          </a:solidFill>
        </p:spPr>
        <p:txBody>
          <a:bodyPr wrap="square" rtlCol="0">
            <a:spAutoFit/>
          </a:bodyPr>
          <a:lstStyle/>
          <a:p>
            <a:r>
              <a:rPr lang="en-GB" sz="2000" dirty="0" smtClean="0"/>
              <a:t>A  Romanian Restaurant</a:t>
            </a:r>
            <a:endParaRPr lang="en-GB" sz="2000" dirty="0"/>
          </a:p>
        </p:txBody>
      </p:sp>
    </p:spTree>
  </p:cSld>
  <p:clrMapOvr>
    <a:masterClrMapping/>
  </p:clrMapOvr>
  <p:transition spd="slow">
    <p:randomBa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KNOWING WHERE YOU STAND</a:t>
            </a:r>
            <a:endParaRPr lang="en-GB" dirty="0"/>
          </a:p>
        </p:txBody>
      </p:sp>
      <p:pic>
        <p:nvPicPr>
          <p:cNvPr id="6" name="Content Placeholder 5" descr="Strategic_Thinking_Too_Busy_To_Improve_Post_T-900x450 (1).jpg"/>
          <p:cNvPicPr>
            <a:picLocks noGrp="1" noChangeAspect="1"/>
          </p:cNvPicPr>
          <p:nvPr>
            <p:ph idx="1"/>
          </p:nvPr>
        </p:nvPicPr>
        <p:blipFill>
          <a:blip r:embed="rId2"/>
          <a:stretch>
            <a:fillRect/>
          </a:stretch>
        </p:blipFill>
        <p:spPr>
          <a:xfrm>
            <a:off x="1142976" y="1214422"/>
            <a:ext cx="7819759" cy="4572032"/>
          </a:xfrm>
        </p:spPr>
      </p:pic>
      <p:sp>
        <p:nvSpPr>
          <p:cNvPr id="4" name="TextBox 3"/>
          <p:cNvSpPr txBox="1"/>
          <p:nvPr/>
        </p:nvSpPr>
        <p:spPr>
          <a:xfrm>
            <a:off x="1214414" y="5786454"/>
            <a:ext cx="5715040" cy="523220"/>
          </a:xfrm>
          <a:prstGeom prst="rect">
            <a:avLst/>
          </a:prstGeom>
          <a:noFill/>
        </p:spPr>
        <p:txBody>
          <a:bodyPr wrap="square" rtlCol="0">
            <a:spAutoFit/>
          </a:bodyPr>
          <a:lstStyle/>
          <a:p>
            <a:r>
              <a:rPr lang="en-GB" sz="1400" dirty="0" smtClean="0"/>
              <a:t>Photo source: https://www.business2community.com/strategy/develop-strategic-thinking-01083378</a:t>
            </a:r>
            <a:endParaRPr lang="en-GB" sz="1400" dirty="0"/>
          </a:p>
        </p:txBody>
      </p:sp>
    </p:spTree>
  </p:cSld>
  <p:clrMapOvr>
    <a:masterClrMapping/>
  </p:clrMapOvr>
  <p:transition spd="slow">
    <p:randomBa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p:cNvSpPr>
            <a:spLocks noGrp="1"/>
          </p:cNvSpPr>
          <p:nvPr>
            <p:ph type="title"/>
          </p:nvPr>
        </p:nvSpPr>
        <p:spPr/>
        <p:txBody>
          <a:bodyPr/>
          <a:lstStyle/>
          <a:p>
            <a:r>
              <a:rPr lang="en-GB" dirty="0" smtClean="0"/>
              <a:t>THINKING STRATEGIC</a:t>
            </a:r>
            <a:endParaRPr lang="en-GB" dirty="0"/>
          </a:p>
        </p:txBody>
      </p:sp>
      <p:sp>
        <p:nvSpPr>
          <p:cNvPr id="24" name="Text Placeholder 23"/>
          <p:cNvSpPr>
            <a:spLocks noGrp="1"/>
          </p:cNvSpPr>
          <p:nvPr>
            <p:ph type="body" idx="1"/>
          </p:nvPr>
        </p:nvSpPr>
        <p:spPr/>
        <p:txBody>
          <a:bodyPr>
            <a:normAutofit fontScale="62500" lnSpcReduction="20000"/>
          </a:bodyPr>
          <a:lstStyle/>
          <a:p>
            <a:r>
              <a:rPr lang="en-GB" dirty="0" smtClean="0"/>
              <a:t>Photo source: http://www.apimages.com/metadata/MSIndex/SWOT-strength-strength-opportunities-and-thr-/183615417/34/0</a:t>
            </a:r>
            <a:endParaRPr lang="en-GB" dirty="0"/>
          </a:p>
        </p:txBody>
      </p:sp>
      <p:sp>
        <p:nvSpPr>
          <p:cNvPr id="25" name="Text Placeholder 24"/>
          <p:cNvSpPr>
            <a:spLocks noGrp="1"/>
          </p:cNvSpPr>
          <p:nvPr>
            <p:ph type="body" sz="half" idx="3"/>
          </p:nvPr>
        </p:nvSpPr>
        <p:spPr>
          <a:xfrm>
            <a:off x="4663440" y="328278"/>
            <a:ext cx="4023360" cy="1886276"/>
          </a:xfrm>
        </p:spPr>
        <p:txBody>
          <a:bodyPr>
            <a:normAutofit/>
          </a:bodyPr>
          <a:lstStyle/>
          <a:p>
            <a:r>
              <a:rPr lang="en-GB" sz="2800" dirty="0" smtClean="0"/>
              <a:t>Why should a restaurant conduct a S.W.O.T analysis?</a:t>
            </a:r>
            <a:endParaRPr lang="en-GB" sz="2800" dirty="0"/>
          </a:p>
        </p:txBody>
      </p:sp>
      <p:sp>
        <p:nvSpPr>
          <p:cNvPr id="26" name="Content Placeholder 25"/>
          <p:cNvSpPr>
            <a:spLocks noGrp="1"/>
          </p:cNvSpPr>
          <p:nvPr>
            <p:ph sz="quarter" idx="4"/>
          </p:nvPr>
        </p:nvSpPr>
        <p:spPr>
          <a:xfrm>
            <a:off x="4643438" y="2643182"/>
            <a:ext cx="4023360" cy="2602540"/>
          </a:xfrm>
        </p:spPr>
        <p:txBody>
          <a:bodyPr/>
          <a:lstStyle/>
          <a:p>
            <a:r>
              <a:rPr lang="en-GB" dirty="0" smtClean="0"/>
              <a:t>To know their capabilities</a:t>
            </a:r>
          </a:p>
          <a:p>
            <a:r>
              <a:rPr lang="en-GB" dirty="0" smtClean="0"/>
              <a:t>To know their weak spots</a:t>
            </a:r>
          </a:p>
          <a:p>
            <a:r>
              <a:rPr lang="en-GB" dirty="0" smtClean="0"/>
              <a:t>To know what things they can grab</a:t>
            </a:r>
          </a:p>
          <a:p>
            <a:r>
              <a:rPr lang="en-GB" dirty="0" smtClean="0"/>
              <a:t>Prepare for what lies ahead</a:t>
            </a:r>
          </a:p>
          <a:p>
            <a:endParaRPr lang="en-GB" dirty="0" smtClean="0"/>
          </a:p>
        </p:txBody>
      </p:sp>
      <p:pic>
        <p:nvPicPr>
          <p:cNvPr id="8" name="Content Placeholder 7" descr="400_F_183615417_qAYIL0Kf3x8FveaV4t6JwSYmAxMPt3Ja.jpg"/>
          <p:cNvPicPr>
            <a:picLocks noGrp="1" noChangeAspect="1"/>
          </p:cNvPicPr>
          <p:nvPr>
            <p:ph sz="quarter" idx="2"/>
          </p:nvPr>
        </p:nvPicPr>
        <p:blipFill>
          <a:blip r:embed="rId3"/>
          <a:stretch>
            <a:fillRect/>
          </a:stretch>
        </p:blipFill>
        <p:spPr>
          <a:xfrm>
            <a:off x="457200" y="1016000"/>
            <a:ext cx="4022725" cy="4270388"/>
          </a:xfrm>
        </p:spPr>
      </p:pic>
    </p:spTree>
  </p:cSld>
  <p:clrMapOvr>
    <a:masterClrMapping/>
  </p:clrMapOvr>
  <p:transition spd="slow">
    <p:randomBa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Table 11"/>
          <p:cNvGraphicFramePr>
            <a:graphicFrameLocks noGrp="1"/>
          </p:cNvGraphicFramePr>
          <p:nvPr/>
        </p:nvGraphicFramePr>
        <p:xfrm>
          <a:off x="1524000" y="571480"/>
          <a:ext cx="7262841" cy="5857916"/>
        </p:xfrm>
        <a:graphic>
          <a:graphicData uri="http://schemas.openxmlformats.org/drawingml/2006/table">
            <a:tbl>
              <a:tblPr firstRow="1" bandRow="1">
                <a:tableStyleId>{5C22544A-7EE6-4342-B048-85BDC9FD1C3A}</a:tableStyleId>
              </a:tblPr>
              <a:tblGrid>
                <a:gridCol w="1476364">
                  <a:extLst>
                    <a:ext uri="{9D8B030D-6E8A-4147-A177-3AD203B41FA5}">
                      <a16:colId xmlns:a16="http://schemas.microsoft.com/office/drawing/2014/main" val="20000"/>
                    </a:ext>
                  </a:extLst>
                </a:gridCol>
                <a:gridCol w="3365530">
                  <a:extLst>
                    <a:ext uri="{9D8B030D-6E8A-4147-A177-3AD203B41FA5}">
                      <a16:colId xmlns:a16="http://schemas.microsoft.com/office/drawing/2014/main" val="20001"/>
                    </a:ext>
                  </a:extLst>
                </a:gridCol>
                <a:gridCol w="2420947">
                  <a:extLst>
                    <a:ext uri="{9D8B030D-6E8A-4147-A177-3AD203B41FA5}">
                      <a16:colId xmlns:a16="http://schemas.microsoft.com/office/drawing/2014/main" val="20002"/>
                    </a:ext>
                  </a:extLst>
                </a:gridCol>
              </a:tblGrid>
              <a:tr h="702952">
                <a:tc>
                  <a:txBody>
                    <a:bodyPr/>
                    <a:lstStyle/>
                    <a:p>
                      <a:r>
                        <a:rPr lang="en-GB" dirty="0" smtClean="0"/>
                        <a:t>SWOT</a:t>
                      </a:r>
                      <a:endParaRPr lang="en-GB" dirty="0"/>
                    </a:p>
                  </a:txBody>
                  <a:tcPr/>
                </a:tc>
                <a:tc>
                  <a:txBody>
                    <a:bodyPr/>
                    <a:lstStyle/>
                    <a:p>
                      <a:r>
                        <a:rPr lang="en-GB" dirty="0" smtClean="0"/>
                        <a:t>POSITIVE</a:t>
                      </a:r>
                      <a:endParaRPr lang="en-GB" dirty="0"/>
                    </a:p>
                  </a:txBody>
                  <a:tcPr/>
                </a:tc>
                <a:tc>
                  <a:txBody>
                    <a:bodyPr/>
                    <a:lstStyle/>
                    <a:p>
                      <a:r>
                        <a:rPr lang="en-GB" dirty="0" smtClean="0"/>
                        <a:t>NEGATIVE</a:t>
                      </a:r>
                      <a:endParaRPr lang="en-GB" dirty="0"/>
                    </a:p>
                  </a:txBody>
                  <a:tcPr/>
                </a:tc>
                <a:extLst>
                  <a:ext uri="{0D108BD9-81ED-4DB2-BD59-A6C34878D82A}">
                    <a16:rowId xmlns:a16="http://schemas.microsoft.com/office/drawing/2014/main" val="10000"/>
                  </a:ext>
                </a:extLst>
              </a:tr>
              <a:tr h="2577482">
                <a:tc>
                  <a:txBody>
                    <a:bodyPr/>
                    <a:lstStyle/>
                    <a:p>
                      <a:r>
                        <a:rPr lang="en-GB" dirty="0" smtClean="0"/>
                        <a:t>INTERNAL INFLUENCE</a:t>
                      </a:r>
                      <a:endParaRPr lang="en-GB" dirty="0"/>
                    </a:p>
                  </a:txBody>
                  <a:tcPr/>
                </a:tc>
                <a:tc>
                  <a:txBody>
                    <a:bodyPr/>
                    <a:lstStyle/>
                    <a:p>
                      <a:r>
                        <a:rPr lang="en-GB" dirty="0" smtClean="0"/>
                        <a:t>STRENGTHS</a:t>
                      </a:r>
                    </a:p>
                    <a:p>
                      <a:pPr>
                        <a:buFont typeface="Arial" pitchFamily="34" charset="0"/>
                        <a:buChar char="•"/>
                      </a:pPr>
                      <a:r>
                        <a:rPr lang="en-GB" dirty="0" smtClean="0"/>
                        <a:t>Variety</a:t>
                      </a:r>
                      <a:r>
                        <a:rPr lang="en-GB" baseline="0" dirty="0" smtClean="0"/>
                        <a:t> of the menu</a:t>
                      </a:r>
                    </a:p>
                    <a:p>
                      <a:pPr>
                        <a:buFont typeface="Arial" pitchFamily="34" charset="0"/>
                        <a:buChar char="•"/>
                      </a:pPr>
                      <a:r>
                        <a:rPr lang="en-GB" baseline="0" dirty="0" smtClean="0"/>
                        <a:t>Service style new to the area</a:t>
                      </a:r>
                    </a:p>
                    <a:p>
                      <a:pPr>
                        <a:buFont typeface="Arial" pitchFamily="34" charset="0"/>
                        <a:buChar char="•"/>
                      </a:pPr>
                      <a:r>
                        <a:rPr lang="en-GB" baseline="0" dirty="0" smtClean="0"/>
                        <a:t>Prime retail location</a:t>
                      </a:r>
                    </a:p>
                    <a:p>
                      <a:pPr>
                        <a:buFont typeface="Arial" pitchFamily="34" charset="0"/>
                        <a:buChar char="•"/>
                      </a:pPr>
                      <a:r>
                        <a:rPr lang="en-GB" baseline="0" dirty="0" smtClean="0"/>
                        <a:t>Organic, fresh and locally produced ingredients</a:t>
                      </a:r>
                    </a:p>
                    <a:p>
                      <a:pPr>
                        <a:buFont typeface="Arial" pitchFamily="34" charset="0"/>
                        <a:buChar char="•"/>
                      </a:pPr>
                      <a:r>
                        <a:rPr lang="en-GB" baseline="0" dirty="0" smtClean="0"/>
                        <a:t>Niche market</a:t>
                      </a:r>
                    </a:p>
                    <a:p>
                      <a:endParaRPr lang="en-GB" dirty="0"/>
                    </a:p>
                  </a:txBody>
                  <a:tcPr/>
                </a:tc>
                <a:tc>
                  <a:txBody>
                    <a:bodyPr/>
                    <a:lstStyle/>
                    <a:p>
                      <a:r>
                        <a:rPr lang="en-GB" dirty="0" smtClean="0"/>
                        <a:t>WEAKNESSES</a:t>
                      </a:r>
                    </a:p>
                    <a:p>
                      <a:pPr>
                        <a:buFont typeface="Arial" pitchFamily="34" charset="0"/>
                        <a:buChar char="•"/>
                      </a:pPr>
                      <a:r>
                        <a:rPr lang="en-GB" dirty="0" smtClean="0"/>
                        <a:t>Limited</a:t>
                      </a:r>
                      <a:r>
                        <a:rPr lang="en-GB" baseline="0" dirty="0" smtClean="0"/>
                        <a:t> funds available</a:t>
                      </a:r>
                    </a:p>
                    <a:p>
                      <a:pPr>
                        <a:buFont typeface="Arial" pitchFamily="34" charset="0"/>
                        <a:buChar char="•"/>
                      </a:pPr>
                      <a:r>
                        <a:rPr lang="en-GB" baseline="0" dirty="0" smtClean="0"/>
                        <a:t>The restaurant is new and not established</a:t>
                      </a:r>
                    </a:p>
                    <a:p>
                      <a:pPr>
                        <a:buFont typeface="Arial" pitchFamily="34" charset="0"/>
                        <a:buChar char="•"/>
                      </a:pPr>
                      <a:r>
                        <a:rPr lang="en-GB" baseline="0" dirty="0" smtClean="0"/>
                        <a:t>Delicate supply chain</a:t>
                      </a:r>
                    </a:p>
                  </a:txBody>
                  <a:tcPr/>
                </a:tc>
                <a:extLst>
                  <a:ext uri="{0D108BD9-81ED-4DB2-BD59-A6C34878D82A}">
                    <a16:rowId xmlns:a16="http://schemas.microsoft.com/office/drawing/2014/main" val="10001"/>
                  </a:ext>
                </a:extLst>
              </a:tr>
              <a:tr h="2577482">
                <a:tc>
                  <a:txBody>
                    <a:bodyPr/>
                    <a:lstStyle/>
                    <a:p>
                      <a:r>
                        <a:rPr lang="en-GB" dirty="0" smtClean="0"/>
                        <a:t>EXTERNAL INFLUENCE</a:t>
                      </a:r>
                      <a:endParaRPr lang="en-GB" dirty="0"/>
                    </a:p>
                  </a:txBody>
                  <a:tcPr/>
                </a:tc>
                <a:tc>
                  <a:txBody>
                    <a:bodyPr/>
                    <a:lstStyle/>
                    <a:p>
                      <a:r>
                        <a:rPr lang="en-GB" dirty="0" smtClean="0"/>
                        <a:t>OPPORTUNITIES</a:t>
                      </a:r>
                    </a:p>
                    <a:p>
                      <a:pPr>
                        <a:buFont typeface="Arial" pitchFamily="34" charset="0"/>
                        <a:buChar char="•"/>
                      </a:pPr>
                      <a:r>
                        <a:rPr lang="en-GB" dirty="0" smtClean="0"/>
                        <a:t>Potential for growth via food delivery apps</a:t>
                      </a:r>
                    </a:p>
                    <a:p>
                      <a:pPr>
                        <a:buFont typeface="Arial" pitchFamily="34" charset="0"/>
                        <a:buChar char="•"/>
                      </a:pPr>
                      <a:r>
                        <a:rPr lang="en-GB" dirty="0" smtClean="0"/>
                        <a:t>Increasing</a:t>
                      </a:r>
                      <a:r>
                        <a:rPr lang="en-GB" baseline="0" dirty="0" smtClean="0"/>
                        <a:t> demand for healthier food</a:t>
                      </a:r>
                    </a:p>
                    <a:p>
                      <a:pPr>
                        <a:buFont typeface="Arial" pitchFamily="34" charset="0"/>
                        <a:buChar char="•"/>
                      </a:pPr>
                      <a:r>
                        <a:rPr lang="en-GB" baseline="0" dirty="0" smtClean="0"/>
                        <a:t>Few competitors in the marketplace</a:t>
                      </a:r>
                      <a:endParaRPr lang="en-GB" dirty="0"/>
                    </a:p>
                  </a:txBody>
                  <a:tcPr/>
                </a:tc>
                <a:tc>
                  <a:txBody>
                    <a:bodyPr/>
                    <a:lstStyle/>
                    <a:p>
                      <a:r>
                        <a:rPr lang="en-GB" dirty="0" smtClean="0"/>
                        <a:t>THREATS</a:t>
                      </a:r>
                    </a:p>
                    <a:p>
                      <a:pPr>
                        <a:buFont typeface="Arial" pitchFamily="34" charset="0"/>
                        <a:buChar char="•"/>
                      </a:pPr>
                      <a:r>
                        <a:rPr lang="en-GB" dirty="0" smtClean="0"/>
                        <a:t>Rising</a:t>
                      </a:r>
                      <a:r>
                        <a:rPr lang="en-GB" baseline="0" dirty="0" smtClean="0"/>
                        <a:t> labour costs</a:t>
                      </a:r>
                    </a:p>
                    <a:p>
                      <a:pPr>
                        <a:buFont typeface="Arial" pitchFamily="34" charset="0"/>
                        <a:buChar char="•"/>
                      </a:pPr>
                      <a:r>
                        <a:rPr lang="en-GB" baseline="0" dirty="0" smtClean="0"/>
                        <a:t>Strict health and safety regulations</a:t>
                      </a:r>
                    </a:p>
                    <a:p>
                      <a:pPr>
                        <a:buFont typeface="Arial" pitchFamily="34" charset="0"/>
                        <a:buChar char="•"/>
                      </a:pPr>
                      <a:r>
                        <a:rPr lang="en-GB" baseline="0" dirty="0" smtClean="0"/>
                        <a:t>Rising inflation</a:t>
                      </a:r>
                    </a:p>
                    <a:p>
                      <a:pPr>
                        <a:buFont typeface="Arial" pitchFamily="34" charset="0"/>
                        <a:buChar char="•"/>
                      </a:pPr>
                      <a:r>
                        <a:rPr lang="en-GB" baseline="0" dirty="0" smtClean="0"/>
                        <a:t>Rising cost of ingredients</a:t>
                      </a:r>
                      <a:endParaRPr lang="en-GB" dirty="0"/>
                    </a:p>
                  </a:txBody>
                  <a:tcPr/>
                </a:tc>
                <a:extLst>
                  <a:ext uri="{0D108BD9-81ED-4DB2-BD59-A6C34878D82A}">
                    <a16:rowId xmlns:a16="http://schemas.microsoft.com/office/drawing/2014/main" val="10002"/>
                  </a:ext>
                </a:extLst>
              </a:tr>
            </a:tbl>
          </a:graphicData>
        </a:graphic>
      </p:graphicFrame>
    </p:spTree>
  </p:cSld>
  <p:clrMapOvr>
    <a:masterClrMapping/>
  </p:clrMapOvr>
  <p:transition spd="slow">
    <p:randomBa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sz="1400" dirty="0" smtClean="0"/>
              <a:t/>
            </a:r>
            <a:br>
              <a:rPr lang="en-GB" sz="1400" dirty="0" smtClean="0"/>
            </a:br>
            <a:endParaRPr lang="en-GB" sz="1400" dirty="0"/>
          </a:p>
        </p:txBody>
      </p:sp>
      <p:pic>
        <p:nvPicPr>
          <p:cNvPr id="10" name="Content Placeholder 9" descr="d9fd89bf4c5b7906eaf4b9946eb1abb6-marketing-mix-4p.jpg"/>
          <p:cNvPicPr>
            <a:picLocks noGrp="1" noChangeAspect="1"/>
          </p:cNvPicPr>
          <p:nvPr>
            <p:ph sz="half" idx="1"/>
          </p:nvPr>
        </p:nvPicPr>
        <p:blipFill>
          <a:blip r:embed="rId2"/>
          <a:stretch>
            <a:fillRect/>
          </a:stretch>
        </p:blipFill>
        <p:spPr>
          <a:xfrm>
            <a:off x="1643042" y="571479"/>
            <a:ext cx="4500594" cy="4572033"/>
          </a:xfrm>
        </p:spPr>
      </p:pic>
      <p:sp>
        <p:nvSpPr>
          <p:cNvPr id="9" name="Content Placeholder 8"/>
          <p:cNvSpPr>
            <a:spLocks noGrp="1"/>
          </p:cNvSpPr>
          <p:nvPr>
            <p:ph sz="half" idx="2"/>
          </p:nvPr>
        </p:nvSpPr>
        <p:spPr>
          <a:xfrm>
            <a:off x="6072198" y="428604"/>
            <a:ext cx="2861490" cy="5758836"/>
          </a:xfrm>
        </p:spPr>
        <p:txBody>
          <a:bodyPr>
            <a:normAutofit fontScale="92500" lnSpcReduction="20000"/>
          </a:bodyPr>
          <a:lstStyle/>
          <a:p>
            <a:pPr algn="just">
              <a:buNone/>
            </a:pPr>
            <a:r>
              <a:rPr lang="en-GB" dirty="0" smtClean="0"/>
              <a:t>  </a:t>
            </a:r>
          </a:p>
          <a:p>
            <a:pPr algn="just">
              <a:buFont typeface="Wingdings" pitchFamily="2" charset="2"/>
              <a:buChar char="Ø"/>
            </a:pPr>
            <a:r>
              <a:rPr lang="en-GB" sz="2400" dirty="0" smtClean="0"/>
              <a:t>Due to the fact that the business is new and  the budget is limited, strategic thinking is vital. That is why, each and every aspect of the marketing mix should reflect the company’s values and identity.</a:t>
            </a:r>
          </a:p>
          <a:p>
            <a:pPr algn="just">
              <a:buFont typeface="Wingdings" pitchFamily="2" charset="2"/>
              <a:buChar char="Ø"/>
            </a:pPr>
            <a:endParaRPr lang="en-GB" sz="2400" dirty="0" smtClean="0"/>
          </a:p>
          <a:p>
            <a:pPr algn="just">
              <a:buFont typeface="Wingdings" pitchFamily="2" charset="2"/>
              <a:buChar char="Ø"/>
            </a:pPr>
            <a:r>
              <a:rPr lang="en-GB" sz="2400" dirty="0" smtClean="0"/>
              <a:t>What is more,  everything should be done while keeping in mind the target market.  After all, it is all about the client. </a:t>
            </a:r>
          </a:p>
          <a:p>
            <a:pPr algn="just">
              <a:buFont typeface="Wingdings" pitchFamily="2" charset="2"/>
              <a:buChar char="Ø"/>
            </a:pPr>
            <a:endParaRPr lang="en-GB" sz="2400" dirty="0" smtClean="0"/>
          </a:p>
          <a:p>
            <a:pPr algn="just">
              <a:buFont typeface="Wingdings" pitchFamily="2" charset="2"/>
              <a:buChar char="Ø"/>
            </a:pPr>
            <a:endParaRPr lang="en-GB" sz="2400" dirty="0" smtClean="0"/>
          </a:p>
        </p:txBody>
      </p:sp>
      <p:sp>
        <p:nvSpPr>
          <p:cNvPr id="28" name="TextBox 27"/>
          <p:cNvSpPr txBox="1"/>
          <p:nvPr/>
        </p:nvSpPr>
        <p:spPr>
          <a:xfrm>
            <a:off x="2285984" y="5214950"/>
            <a:ext cx="2643206" cy="369332"/>
          </a:xfrm>
          <a:prstGeom prst="rect">
            <a:avLst/>
          </a:prstGeom>
          <a:noFill/>
        </p:spPr>
        <p:txBody>
          <a:bodyPr wrap="square" rtlCol="0">
            <a:spAutoFit/>
          </a:bodyPr>
          <a:lstStyle/>
          <a:p>
            <a:endParaRPr lang="en-GB" dirty="0"/>
          </a:p>
        </p:txBody>
      </p:sp>
    </p:spTree>
  </p:cSld>
  <p:clrMapOvr>
    <a:masterClrMapping/>
  </p:clrMapOvr>
  <p:transition spd="slow">
    <p:randomBa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PRODUCTS</a:t>
            </a:r>
            <a:endParaRPr lang="en-GB" dirty="0"/>
          </a:p>
        </p:txBody>
      </p:sp>
      <p:sp>
        <p:nvSpPr>
          <p:cNvPr id="3" name="Content Placeholder 2"/>
          <p:cNvSpPr>
            <a:spLocks noGrp="1"/>
          </p:cNvSpPr>
          <p:nvPr>
            <p:ph sz="half" idx="1"/>
          </p:nvPr>
        </p:nvSpPr>
        <p:spPr>
          <a:xfrm>
            <a:off x="1435608" y="1524000"/>
            <a:ext cx="6779730" cy="1833562"/>
          </a:xfrm>
        </p:spPr>
        <p:txBody>
          <a:bodyPr>
            <a:normAutofit/>
          </a:bodyPr>
          <a:lstStyle/>
          <a:p>
            <a:r>
              <a:rPr lang="en-GB" sz="1600" dirty="0" smtClean="0"/>
              <a:t>In the beginning, the products are offering an all day round traditional Romanian menu (breakfast, lunch, dinner), drinks and take out.</a:t>
            </a:r>
          </a:p>
          <a:p>
            <a:r>
              <a:rPr lang="en-GB" sz="1600" dirty="0" smtClean="0"/>
              <a:t>After the business starts growing, we will also offer additional items such as pickles, jams and baked goods.</a:t>
            </a:r>
          </a:p>
          <a:p>
            <a:r>
              <a:rPr lang="en-GB" sz="1600" dirty="0" smtClean="0"/>
              <a:t>Food ingredients will be locally produced.  Alcoholic drinks will  be mostly imported from Romania.</a:t>
            </a:r>
            <a:endParaRPr lang="en-GB" sz="1600" dirty="0"/>
          </a:p>
        </p:txBody>
      </p:sp>
      <p:pic>
        <p:nvPicPr>
          <p:cNvPr id="5" name="Content Placeholder 4" descr="ultimate-guide-to-your-product-launch.jpg"/>
          <p:cNvPicPr>
            <a:picLocks noGrp="1" noChangeAspect="1"/>
          </p:cNvPicPr>
          <p:nvPr>
            <p:ph sz="half" idx="2"/>
          </p:nvPr>
        </p:nvPicPr>
        <p:blipFill>
          <a:blip r:embed="rId2"/>
          <a:stretch>
            <a:fillRect/>
          </a:stretch>
        </p:blipFill>
        <p:spPr>
          <a:xfrm>
            <a:off x="1714480" y="3429000"/>
            <a:ext cx="6500858" cy="2901954"/>
          </a:xfrm>
        </p:spPr>
      </p:pic>
    </p:spTree>
  </p:cSld>
  <p:clrMapOvr>
    <a:masterClrMapping/>
  </p:clrMapOvr>
  <p:transition spd="slow">
    <p:randomBa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a:t>
            </a:r>
            <a:br>
              <a:rPr lang="en-GB" dirty="0" smtClean="0"/>
            </a:br>
            <a:r>
              <a:rPr lang="en-GB" dirty="0" smtClean="0"/>
              <a:t/>
            </a:r>
            <a:br>
              <a:rPr lang="en-GB" dirty="0" smtClean="0"/>
            </a:br>
            <a:r>
              <a:rPr lang="en-GB" sz="1600" dirty="0" smtClean="0"/>
              <a:t>The price of our products and services will be set up by keeping into consideration both the target market and the local competitors, as well as general business costs.</a:t>
            </a:r>
            <a:br>
              <a:rPr lang="en-GB" sz="1600" dirty="0" smtClean="0"/>
            </a:br>
            <a:r>
              <a:rPr lang="en-GB" sz="1600" dirty="0" smtClean="0"/>
              <a:t/>
            </a:r>
            <a:br>
              <a:rPr lang="en-GB" sz="1600" dirty="0" smtClean="0"/>
            </a:br>
            <a:r>
              <a:rPr lang="en-GB" sz="1600" dirty="0" smtClean="0"/>
              <a:t>Clients will have several payment options: cash, debit card, credit card, mobile payment.</a:t>
            </a:r>
            <a:br>
              <a:rPr lang="en-GB" sz="1600" dirty="0" smtClean="0"/>
            </a:br>
            <a:endParaRPr lang="en-GB" sz="1600" dirty="0"/>
          </a:p>
        </p:txBody>
      </p:sp>
      <p:pic>
        <p:nvPicPr>
          <p:cNvPr id="5" name="Picture Placeholder 4" descr="price.jpg"/>
          <p:cNvPicPr>
            <a:picLocks noGrp="1" noChangeAspect="1"/>
          </p:cNvPicPr>
          <p:nvPr>
            <p:ph type="pic" idx="1"/>
          </p:nvPr>
        </p:nvPicPr>
        <p:blipFill>
          <a:blip r:embed="rId3"/>
          <a:srcRect l="8161" r="8161"/>
          <a:stretch>
            <a:fillRect/>
          </a:stretch>
        </p:blipFill>
        <p:spPr/>
      </p:pic>
      <p:sp>
        <p:nvSpPr>
          <p:cNvPr id="4" name="Text Placeholder 3"/>
          <p:cNvSpPr>
            <a:spLocks noGrp="1"/>
          </p:cNvSpPr>
          <p:nvPr>
            <p:ph type="body" sz="half" idx="2"/>
          </p:nvPr>
        </p:nvSpPr>
        <p:spPr/>
        <p:txBody>
          <a:bodyPr>
            <a:normAutofit/>
          </a:bodyPr>
          <a:lstStyle/>
          <a:p>
            <a:r>
              <a:rPr lang="en-GB" dirty="0" smtClean="0"/>
              <a:t>Photo source: https://growthcoachblog.com/2016/03/31/the-art-of-setting-the-right-price/</a:t>
            </a:r>
            <a:endParaRPr lang="en-GB" dirty="0"/>
          </a:p>
        </p:txBody>
      </p:sp>
    </p:spTree>
  </p:cSld>
  <p:clrMapOvr>
    <a:masterClrMapping/>
  </p:clrMapOvr>
  <p:transition spd="slow">
    <p:randomBa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PLACE</a:t>
            </a:r>
            <a:br>
              <a:rPr lang="en-GB" dirty="0" smtClean="0"/>
            </a:br>
            <a:r>
              <a:rPr lang="en-GB" sz="1600" dirty="0" smtClean="0"/>
              <a:t>It common knowledge that in order to have a successful restaurant,  a key factor is the location.  </a:t>
            </a:r>
            <a:br>
              <a:rPr lang="en-GB" sz="1600" dirty="0" smtClean="0"/>
            </a:br>
            <a:r>
              <a:rPr lang="en-GB" sz="1600" dirty="0" smtClean="0"/>
              <a:t/>
            </a:r>
            <a:br>
              <a:rPr lang="en-GB" sz="1600" dirty="0" smtClean="0"/>
            </a:br>
            <a:r>
              <a:rPr lang="en-GB" sz="1600" dirty="0" smtClean="0"/>
              <a:t>As it is a new restaurant whose main target  market is young Romanian immigrants,  it should be placed in an area such as Erdington or Soho Road.</a:t>
            </a:r>
            <a:br>
              <a:rPr lang="en-GB" sz="1600" dirty="0" smtClean="0"/>
            </a:br>
            <a:r>
              <a:rPr lang="en-GB" sz="1600" dirty="0" smtClean="0"/>
              <a:t/>
            </a:r>
            <a:br>
              <a:rPr lang="en-GB" sz="1600" dirty="0" smtClean="0"/>
            </a:br>
            <a:r>
              <a:rPr lang="en-GB" sz="1600" dirty="0" smtClean="0"/>
              <a:t>It should also be easily accessible, ideally have parking spaces available for customers.</a:t>
            </a:r>
            <a:br>
              <a:rPr lang="en-GB" sz="1600" dirty="0" smtClean="0"/>
            </a:br>
            <a:r>
              <a:rPr lang="en-GB" sz="1600" dirty="0" smtClean="0"/>
              <a:t> </a:t>
            </a:r>
            <a:endParaRPr lang="en-GB" sz="1600" dirty="0"/>
          </a:p>
        </p:txBody>
      </p:sp>
      <p:pic>
        <p:nvPicPr>
          <p:cNvPr id="5" name="Picture Placeholder 4" descr="marketing-mix-place.jpg"/>
          <p:cNvPicPr>
            <a:picLocks noGrp="1" noChangeAspect="1"/>
          </p:cNvPicPr>
          <p:nvPr>
            <p:ph type="pic" idx="1"/>
          </p:nvPr>
        </p:nvPicPr>
        <p:blipFill>
          <a:blip r:embed="rId2"/>
          <a:srcRect l="18564" r="18564"/>
          <a:stretch>
            <a:fillRect/>
          </a:stretch>
        </p:blipFill>
        <p:spPr/>
      </p:pic>
      <p:sp>
        <p:nvSpPr>
          <p:cNvPr id="4" name="Text Placeholder 3"/>
          <p:cNvSpPr>
            <a:spLocks noGrp="1"/>
          </p:cNvSpPr>
          <p:nvPr>
            <p:ph type="body" sz="half" idx="2"/>
          </p:nvPr>
        </p:nvSpPr>
        <p:spPr/>
        <p:txBody>
          <a:bodyPr/>
          <a:lstStyle/>
          <a:p>
            <a:r>
              <a:rPr lang="en-GB" sz="1800" dirty="0" smtClean="0"/>
              <a:t>Photo source: https://marketingmix.co.uk/place</a:t>
            </a:r>
            <a:r>
              <a:rPr lang="en-GB" dirty="0" smtClean="0"/>
              <a:t>/ </a:t>
            </a:r>
            <a:endParaRPr lang="en-GB" dirty="0"/>
          </a:p>
        </p:txBody>
      </p:sp>
    </p:spTree>
  </p:cSld>
  <p:clrMapOvr>
    <a:masterClrMapping/>
  </p:clrMapOvr>
  <p:transition spd="slow">
    <p:randomBa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8" y="1071546"/>
            <a:ext cx="3143272" cy="4572032"/>
          </a:xfrm>
        </p:spPr>
        <p:txBody>
          <a:bodyPr/>
          <a:lstStyle/>
          <a:p>
            <a:r>
              <a:rPr lang="en-GB" sz="1600" dirty="0" smtClean="0">
                <a:solidFill>
                  <a:schemeClr val="tx1"/>
                </a:solidFill>
              </a:rPr>
              <a:t>PROMOTION</a:t>
            </a:r>
            <a:r>
              <a:rPr lang="en-GB" sz="1400" dirty="0" smtClean="0">
                <a:solidFill>
                  <a:schemeClr val="tx1"/>
                </a:solidFill>
              </a:rPr>
              <a:t/>
            </a:r>
            <a:br>
              <a:rPr lang="en-GB" sz="1400" dirty="0" smtClean="0">
                <a:solidFill>
                  <a:schemeClr val="tx1"/>
                </a:solidFill>
              </a:rPr>
            </a:br>
            <a:r>
              <a:rPr lang="en-GB" sz="1400" dirty="0" smtClean="0">
                <a:solidFill>
                  <a:schemeClr val="tx1"/>
                </a:solidFill>
              </a:rPr>
              <a:t>Because we are talking about opening and promoting  a new restaurant, the promotion is aimed towards attracting new customers. That is why, beside building an online and offline presence,  there are some things that can boost the sales.</a:t>
            </a:r>
            <a:br>
              <a:rPr lang="en-GB" sz="1400" dirty="0" smtClean="0">
                <a:solidFill>
                  <a:schemeClr val="tx1"/>
                </a:solidFill>
              </a:rPr>
            </a:br>
            <a:r>
              <a:rPr lang="en-GB" sz="1400" dirty="0" smtClean="0">
                <a:solidFill>
                  <a:schemeClr val="tx1"/>
                </a:solidFill>
              </a:rPr>
              <a:t/>
            </a:r>
            <a:br>
              <a:rPr lang="en-GB" sz="1400" dirty="0" smtClean="0">
                <a:solidFill>
                  <a:schemeClr val="tx1"/>
                </a:solidFill>
              </a:rPr>
            </a:br>
            <a:r>
              <a:rPr lang="en-GB" sz="1400" dirty="0" smtClean="0">
                <a:solidFill>
                  <a:schemeClr val="tx1"/>
                </a:solidFill>
              </a:rPr>
              <a:t>Get free press – offer a free full meal in exchange for a review </a:t>
            </a:r>
            <a:br>
              <a:rPr lang="en-GB" sz="1400" dirty="0" smtClean="0">
                <a:solidFill>
                  <a:schemeClr val="tx1"/>
                </a:solidFill>
              </a:rPr>
            </a:br>
            <a:r>
              <a:rPr lang="en-GB" sz="1400" dirty="0" smtClean="0">
                <a:solidFill>
                  <a:schemeClr val="tx1"/>
                </a:solidFill>
              </a:rPr>
              <a:t/>
            </a:r>
            <a:br>
              <a:rPr lang="en-GB" sz="1400" dirty="0" smtClean="0">
                <a:solidFill>
                  <a:schemeClr val="tx1"/>
                </a:solidFill>
              </a:rPr>
            </a:br>
            <a:r>
              <a:rPr lang="en-GB" sz="1400" dirty="0" smtClean="0">
                <a:solidFill>
                  <a:schemeClr val="tx1"/>
                </a:solidFill>
              </a:rPr>
              <a:t>Special offers for lunch- this may help the business get loyal clientele; people who come and eat at the restaurant during their lunch break or people who order online. </a:t>
            </a:r>
            <a:endParaRPr lang="en-GB" sz="1400" dirty="0">
              <a:solidFill>
                <a:schemeClr val="tx1"/>
              </a:solidFill>
            </a:endParaRPr>
          </a:p>
        </p:txBody>
      </p:sp>
      <p:pic>
        <p:nvPicPr>
          <p:cNvPr id="5" name="Picture Placeholder 4" descr="1484029430-3-tips-to-score-at-digital-promotion.jpg"/>
          <p:cNvPicPr>
            <a:picLocks noGrp="1" noChangeAspect="1"/>
          </p:cNvPicPr>
          <p:nvPr>
            <p:ph type="pic" idx="1"/>
          </p:nvPr>
        </p:nvPicPr>
        <p:blipFill>
          <a:blip r:embed="rId2"/>
          <a:srcRect l="17010" r="17010"/>
          <a:stretch>
            <a:fillRect/>
          </a:stretch>
        </p:blipFill>
        <p:spPr/>
      </p:pic>
      <p:sp>
        <p:nvSpPr>
          <p:cNvPr id="4" name="Text Placeholder 3"/>
          <p:cNvSpPr>
            <a:spLocks noGrp="1"/>
          </p:cNvSpPr>
          <p:nvPr>
            <p:ph type="body" sz="half" idx="2"/>
          </p:nvPr>
        </p:nvSpPr>
        <p:spPr/>
        <p:txBody>
          <a:bodyPr>
            <a:normAutofit fontScale="70000" lnSpcReduction="20000"/>
          </a:bodyPr>
          <a:lstStyle/>
          <a:p>
            <a:r>
              <a:rPr lang="en-GB" dirty="0" smtClean="0"/>
              <a:t>Photo Source: https://www.bharatgrouponline.com/blogs/blog_picture/1484029430-3-tips-to-score-at-digital-promotion.jpg</a:t>
            </a:r>
            <a:endParaRPr lang="en-GB" dirty="0"/>
          </a:p>
        </p:txBody>
      </p:sp>
    </p:spTree>
  </p:cSld>
  <p:clrMapOvr>
    <a:masterClrMapping/>
  </p:clrMapOvr>
  <p:transition spd="slow">
    <p:randomBa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4400" b="1" i="1" dirty="0" smtClean="0"/>
              <a:t> Business Strategy to Achieve Marketing Communication Mix</a:t>
            </a:r>
            <a:endParaRPr lang="en-GB" dirty="0"/>
          </a:p>
        </p:txBody>
      </p:sp>
      <p:sp>
        <p:nvSpPr>
          <p:cNvPr id="7" name="Content Placeholder 6"/>
          <p:cNvSpPr>
            <a:spLocks noGrp="1"/>
          </p:cNvSpPr>
          <p:nvPr>
            <p:ph idx="1"/>
          </p:nvPr>
        </p:nvSpPr>
        <p:spPr>
          <a:xfrm>
            <a:off x="1435608" y="1447800"/>
            <a:ext cx="7498080" cy="4970591"/>
          </a:xfrm>
          <a:prstGeom prst="rect">
            <a:avLst/>
          </a:prstGeom>
        </p:spPr>
        <p:txBody>
          <a:bodyPr wrap="square">
            <a:spAutoFit/>
          </a:bodyPr>
          <a:lstStyle/>
          <a:p>
            <a:pPr>
              <a:buFont typeface="Wingdings" pitchFamily="2" charset="2"/>
              <a:buChar char="v"/>
            </a:pPr>
            <a:r>
              <a:rPr lang="en-GB" sz="1600" b="1" dirty="0" smtClean="0"/>
              <a:t>From a business owner perspective,  considering the budget and the target market, the 80% of the marketing budget would be spent on building an online presence. </a:t>
            </a:r>
          </a:p>
          <a:p>
            <a:pPr>
              <a:buFont typeface="Wingdings" pitchFamily="2" charset="2"/>
              <a:buChar char="Ø"/>
            </a:pPr>
            <a:r>
              <a:rPr lang="en-GB" sz="1600" dirty="0" smtClean="0"/>
              <a:t>Create a visual identity (logo, fonts, photos of the restaurant &amp; of the food). </a:t>
            </a:r>
          </a:p>
          <a:p>
            <a:pPr>
              <a:buFont typeface="Wingdings" pitchFamily="2" charset="2"/>
              <a:buChar char="Ø"/>
            </a:pPr>
            <a:r>
              <a:rPr lang="en-GB" sz="1600" dirty="0" smtClean="0"/>
              <a:t>Get  a  good website</a:t>
            </a:r>
          </a:p>
          <a:p>
            <a:pPr>
              <a:buFont typeface="Wingdings" pitchFamily="2" charset="2"/>
              <a:buChar char="Ø"/>
            </a:pPr>
            <a:r>
              <a:rPr lang="en-GB" sz="1600" dirty="0" smtClean="0"/>
              <a:t>Claim listings in local directories and restaurant review sites ( ex.  Fullofthebrum.co.uk, </a:t>
            </a:r>
            <a:r>
              <a:rPr lang="en-GB" sz="1600" u="sng" dirty="0" smtClean="0"/>
              <a:t>timeout.com.uk/</a:t>
            </a:r>
            <a:r>
              <a:rPr lang="en-GB" sz="1600" u="sng" dirty="0" err="1" smtClean="0"/>
              <a:t>birmingham</a:t>
            </a:r>
            <a:r>
              <a:rPr lang="en-GB" sz="1600" u="sng" dirty="0" smtClean="0"/>
              <a:t>, opentable.co.uk/west-midlands-county/</a:t>
            </a:r>
            <a:r>
              <a:rPr lang="en-GB" sz="1600" u="sng" dirty="0" err="1" smtClean="0"/>
              <a:t>birmingham</a:t>
            </a:r>
            <a:r>
              <a:rPr lang="en-GB" sz="1600" u="sng" dirty="0" smtClean="0"/>
              <a:t>-restaurants</a:t>
            </a:r>
            <a:r>
              <a:rPr lang="en-GB" sz="1600" dirty="0" smtClean="0"/>
              <a:t/>
            </a:r>
            <a:br>
              <a:rPr lang="en-GB" sz="1600" dirty="0" smtClean="0"/>
            </a:br>
            <a:r>
              <a:rPr lang="en-GB" sz="1600" dirty="0" smtClean="0"/>
              <a:t>etc.) </a:t>
            </a:r>
          </a:p>
          <a:p>
            <a:pPr>
              <a:buFont typeface="Wingdings" pitchFamily="2" charset="2"/>
              <a:buChar char="Ø"/>
            </a:pPr>
            <a:r>
              <a:rPr lang="en-GB" sz="1600" dirty="0" smtClean="0"/>
              <a:t>Join local chamber of commerce and business organizations. </a:t>
            </a:r>
          </a:p>
          <a:p>
            <a:pPr>
              <a:buFont typeface="Wingdings" pitchFamily="2" charset="2"/>
              <a:buChar char="Ø"/>
            </a:pPr>
            <a:r>
              <a:rPr lang="en-GB" sz="1600" dirty="0" smtClean="0"/>
              <a:t>Join relevant Social Media Platforms:  </a:t>
            </a:r>
            <a:r>
              <a:rPr lang="en-GB" sz="1600" dirty="0" err="1" smtClean="0"/>
              <a:t>Facebook</a:t>
            </a:r>
            <a:r>
              <a:rPr lang="en-GB" sz="1600" dirty="0" smtClean="0"/>
              <a:t>,  </a:t>
            </a:r>
            <a:r>
              <a:rPr lang="en-GB" sz="1600" dirty="0" err="1" smtClean="0"/>
              <a:t>Instagram</a:t>
            </a:r>
            <a:r>
              <a:rPr lang="en-GB" sz="1600" dirty="0" smtClean="0"/>
              <a:t>, </a:t>
            </a:r>
            <a:r>
              <a:rPr lang="en-GB" sz="1600" dirty="0" err="1" smtClean="0"/>
              <a:t>Youtube</a:t>
            </a:r>
            <a:endParaRPr lang="en-GB" sz="1600" dirty="0" smtClean="0"/>
          </a:p>
          <a:p>
            <a:pPr>
              <a:buFont typeface="Wingdings" pitchFamily="2" charset="2"/>
              <a:buChar char="Ø"/>
            </a:pPr>
            <a:r>
              <a:rPr lang="en-GB" sz="1600" dirty="0" smtClean="0"/>
              <a:t>Join online delivery platforms: </a:t>
            </a:r>
            <a:r>
              <a:rPr lang="en-GB" sz="1600" dirty="0" err="1" smtClean="0"/>
              <a:t>Uber</a:t>
            </a:r>
            <a:r>
              <a:rPr lang="en-GB" sz="1600" dirty="0" smtClean="0"/>
              <a:t> Eats, </a:t>
            </a:r>
            <a:r>
              <a:rPr lang="en-GB" sz="1600" dirty="0" err="1" smtClean="0"/>
              <a:t>Deliveroo</a:t>
            </a:r>
            <a:r>
              <a:rPr lang="en-GB" sz="1600" dirty="0" smtClean="0"/>
              <a:t>,  Just Eat, Food Hut</a:t>
            </a:r>
          </a:p>
          <a:p>
            <a:pPr>
              <a:buFont typeface="Wingdings" pitchFamily="2" charset="2"/>
              <a:buChar char="Ø"/>
            </a:pPr>
            <a:r>
              <a:rPr lang="en-GB" sz="1600" dirty="0" smtClean="0"/>
              <a:t>Invest in Google </a:t>
            </a:r>
            <a:r>
              <a:rPr lang="en-GB" sz="1600" dirty="0" err="1" smtClean="0"/>
              <a:t>AdWords</a:t>
            </a:r>
            <a:r>
              <a:rPr lang="en-GB" sz="1600" dirty="0" smtClean="0"/>
              <a:t>, </a:t>
            </a:r>
            <a:r>
              <a:rPr lang="en-GB" sz="1600" dirty="0" err="1" smtClean="0"/>
              <a:t>Facebook</a:t>
            </a:r>
            <a:r>
              <a:rPr lang="en-GB" sz="1600" dirty="0" smtClean="0"/>
              <a:t> Ads</a:t>
            </a:r>
          </a:p>
          <a:p>
            <a:pPr>
              <a:buFont typeface="Wingdings" pitchFamily="2" charset="2"/>
              <a:buChar char="Ø"/>
            </a:pPr>
            <a:endParaRPr lang="en-GB" sz="1600" dirty="0" smtClean="0"/>
          </a:p>
          <a:p>
            <a:pPr>
              <a:buFont typeface="Wingdings" pitchFamily="2" charset="2"/>
              <a:buChar char="v"/>
            </a:pPr>
            <a:r>
              <a:rPr lang="en-GB" sz="1600" b="1" dirty="0" smtClean="0"/>
              <a:t>20% of the budget would go on promoting the restaurant offline through printing flyers % posters</a:t>
            </a:r>
            <a:r>
              <a:rPr lang="en-GB" sz="1600" dirty="0" smtClean="0"/>
              <a:t/>
            </a:r>
            <a:br>
              <a:rPr lang="en-GB" sz="1600" dirty="0" smtClean="0"/>
            </a:br>
            <a:endParaRPr lang="en-GB" sz="1600" dirty="0"/>
          </a:p>
        </p:txBody>
      </p:sp>
    </p:spTree>
  </p:cSld>
  <p:clrMapOvr>
    <a:masterClrMapping/>
  </p:clrMapOvr>
  <p:transition spd="slow">
    <p:randomBa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CONCLUSION</a:t>
            </a:r>
            <a:endParaRPr lang="en-GB" dirty="0"/>
          </a:p>
        </p:txBody>
      </p:sp>
      <p:sp>
        <p:nvSpPr>
          <p:cNvPr id="9" name="Content Placeholder 8"/>
          <p:cNvSpPr>
            <a:spLocks noGrp="1"/>
          </p:cNvSpPr>
          <p:nvPr>
            <p:ph type="body" idx="1"/>
          </p:nvPr>
        </p:nvSpPr>
        <p:spPr/>
        <p:txBody>
          <a:bodyPr>
            <a:normAutofit/>
          </a:bodyPr>
          <a:lstStyle/>
          <a:p>
            <a:r>
              <a:rPr lang="en-GB" dirty="0" smtClean="0"/>
              <a:t>After conducting this analysis we came to better understand the utility of several marketing tools and  learnt that the vision of the company impacts each aspect of the business, from choosing the suppliers to selecting customers. </a:t>
            </a:r>
          </a:p>
        </p:txBody>
      </p:sp>
    </p:spTree>
  </p:cSld>
  <p:clrMapOvr>
    <a:masterClrMapping/>
  </p:clrMapOvr>
  <p:transition spd="slow">
    <p:randomBa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1435608" y="1142984"/>
            <a:ext cx="7498080" cy="5715016"/>
          </a:xfrm>
        </p:spPr>
        <p:txBody>
          <a:bodyPr>
            <a:noAutofit/>
          </a:bodyPr>
          <a:lstStyle/>
          <a:p>
            <a:pPr marL="342900" indent="-342900">
              <a:buFont typeface="+mj-lt"/>
              <a:buAutoNum type="arabicPeriod"/>
            </a:pPr>
            <a:r>
              <a:rPr lang="en-GB" sz="1050" dirty="0" smtClean="0"/>
              <a:t>https://www.politico.eu/article/romania-immigrant-workers-london-uk-networking--class/</a:t>
            </a:r>
          </a:p>
          <a:p>
            <a:pPr marL="342900" indent="-342900">
              <a:buFont typeface="+mj-lt"/>
              <a:buAutoNum type="arabicPeriod"/>
            </a:pPr>
            <a:r>
              <a:rPr lang="en-GB" sz="1050" dirty="0" smtClean="0"/>
              <a:t>http://www.tltsolicitors.com/-/media/tlt-solicitors/files/news-and-insights/hot-topics/the-caterer-and-tlt-restaurant-growth-report-2015.pdf</a:t>
            </a:r>
          </a:p>
          <a:p>
            <a:pPr marL="342900" indent="-342900">
              <a:buFont typeface="+mj-lt"/>
              <a:buAutoNum type="arabicPeriod"/>
            </a:pPr>
            <a:r>
              <a:rPr lang="en-GB" sz="1050" dirty="0" smtClean="0"/>
              <a:t> </a:t>
            </a:r>
            <a:r>
              <a:rPr lang="en-GB" sz="1050" dirty="0" smtClean="0">
                <a:hlinkClick r:id="rId2"/>
              </a:rPr>
              <a:t>https://marketingmix.co.uk/product/</a:t>
            </a:r>
            <a:endParaRPr lang="en-GB" sz="1050" dirty="0" smtClean="0"/>
          </a:p>
          <a:p>
            <a:pPr marL="342900" indent="-342900">
              <a:buFont typeface="+mj-lt"/>
              <a:buAutoNum type="arabicPeriod"/>
            </a:pPr>
            <a:r>
              <a:rPr lang="en-GB" sz="1050" dirty="0" smtClean="0"/>
              <a:t>www.statista.com//statistics/586230/restaurant-usage-in-the-uk-by-the-restaurant-type?#0</a:t>
            </a:r>
          </a:p>
          <a:p>
            <a:pPr marL="342900" indent="-342900">
              <a:buFont typeface="+mj-lt"/>
              <a:buAutoNum type="arabicPeriod"/>
            </a:pPr>
            <a:endParaRPr lang="en-GB" sz="1050" dirty="0" smtClean="0"/>
          </a:p>
          <a:p>
            <a:pPr marL="342900" indent="-342900">
              <a:buNone/>
            </a:pPr>
            <a:r>
              <a:rPr lang="en-GB" sz="1050" dirty="0" smtClean="0"/>
              <a:t>PHOTO REFERENCES</a:t>
            </a:r>
          </a:p>
          <a:p>
            <a:r>
              <a:rPr lang="en-GB" sz="1050" u="sng" dirty="0" smtClean="0">
                <a:hlinkClick r:id="rId3"/>
              </a:rPr>
              <a:t>https://adelaparvu.com/2014/05/13/de-la-restaurantul-asta-ajungi-acasa-cu-idei-de-decor-in-stil-traditional-romanesc/</a:t>
            </a:r>
            <a:endParaRPr lang="en-GB" sz="1050" dirty="0" smtClean="0"/>
          </a:p>
          <a:p>
            <a:r>
              <a:rPr lang="en-GB" sz="1050" u="sng" dirty="0" smtClean="0">
                <a:hlinkClick r:id="rId4"/>
              </a:rPr>
              <a:t>https://wearegrow.com/marketing-audit-template</a:t>
            </a:r>
            <a:endParaRPr lang="en-GB" sz="1050" dirty="0" smtClean="0"/>
          </a:p>
          <a:p>
            <a:r>
              <a:rPr lang="en-GB" sz="1050" u="sng" dirty="0" smtClean="0">
                <a:hlinkClick r:id="rId5"/>
              </a:rPr>
              <a:t>https://www.traditii.pancarpatica.ro/ari2_2183-motive_sociale.html</a:t>
            </a:r>
            <a:endParaRPr lang="en-GB" sz="1050" dirty="0" smtClean="0"/>
          </a:p>
          <a:p>
            <a:r>
              <a:rPr lang="en-GB" sz="1050" u="sng" dirty="0" smtClean="0">
                <a:hlinkClick r:id="rId6"/>
              </a:rPr>
              <a:t>http://3.bp.blogspot.com/-da7K514BaB8/VkRw9yhQDZI/AAAAAAAAACI/6WQwTxxDW_Y/s1600/Gatronom%25C3%25ADa-Peruana-468x220.jpg</a:t>
            </a:r>
            <a:endParaRPr lang="en-GB" sz="1050" dirty="0" smtClean="0"/>
          </a:p>
          <a:p>
            <a:r>
              <a:rPr lang="en-GB" sz="1050" u="sng" dirty="0" smtClean="0">
                <a:hlinkClick r:id="rId7"/>
              </a:rPr>
              <a:t>https://www.linkedin.com/pulse/whats-difference-between-customer-segments-target-marin-lion-</a:t>
            </a:r>
            <a:endParaRPr lang="en-GB" sz="1050" dirty="0" smtClean="0"/>
          </a:p>
          <a:p>
            <a:r>
              <a:rPr lang="en-GB" sz="1050" u="sng" dirty="0" smtClean="0">
                <a:hlinkClick r:id="rId8"/>
              </a:rPr>
              <a:t>https://scrummyloyalty.com/wp-content/uploads/2017/06/Loyal-Customers.jpg</a:t>
            </a:r>
            <a:endParaRPr lang="en-GB" sz="1050" dirty="0" smtClean="0"/>
          </a:p>
          <a:p>
            <a:r>
              <a:rPr lang="en-GB" sz="1050" u="sng" dirty="0" smtClean="0">
                <a:hlinkClick r:id="rId9"/>
              </a:rPr>
              <a:t>https://businessjargons.com/wp-content/uploads/2015/08/marketing-environment.jpg</a:t>
            </a:r>
            <a:endParaRPr lang="en-GB" sz="1050" dirty="0" smtClean="0"/>
          </a:p>
          <a:p>
            <a:r>
              <a:rPr lang="en-GB" sz="1050" u="sng" dirty="0" smtClean="0">
                <a:hlinkClick r:id="rId10"/>
              </a:rPr>
              <a:t>https://www.marketing91.com/wp-content/uploads/2018/05/Micro-Environment-2.jpg</a:t>
            </a:r>
            <a:endParaRPr lang="en-GB" sz="1050" dirty="0" smtClean="0"/>
          </a:p>
          <a:p>
            <a:r>
              <a:rPr lang="en-GB" sz="1050" u="sng" dirty="0" smtClean="0">
                <a:hlinkClick r:id="rId11"/>
              </a:rPr>
              <a:t>https://www.kisspng.com/png-chef-waiter-cook-restaurant-uniform-uniform-873114/preview.html</a:t>
            </a:r>
            <a:endParaRPr lang="en-GB" sz="1050" dirty="0" smtClean="0"/>
          </a:p>
          <a:p>
            <a:r>
              <a:rPr lang="en-GB" sz="1050" u="sng" dirty="0" smtClean="0">
                <a:hlinkClick r:id="rId12"/>
              </a:rPr>
              <a:t>http://learn-jde.com/wp-content/uploads/Entering-Supplier-Master-Records.jpg</a:t>
            </a:r>
            <a:endParaRPr lang="en-GB" sz="1050" dirty="0" smtClean="0"/>
          </a:p>
          <a:p>
            <a:r>
              <a:rPr lang="en-GB" sz="1050" dirty="0" smtClean="0"/>
              <a:t>https://www.paychex.com/sites/default/files/styles/worx_large/public/how-to-succeed-business-competition.jpg?itok=FrYmTWLx</a:t>
            </a:r>
          </a:p>
          <a:p>
            <a:r>
              <a:rPr lang="en-GB" sz="1050" u="sng" dirty="0" smtClean="0">
                <a:hlinkClick r:id="rId13"/>
              </a:rPr>
              <a:t>https://www.paychex.com/sites/default/files/styles/worx_large/public/how-to-succeed-business-competition.jpg?itok=FrYmTWLx</a:t>
            </a:r>
            <a:endParaRPr lang="en-GB" sz="1050" dirty="0" smtClean="0"/>
          </a:p>
          <a:p>
            <a:r>
              <a:rPr lang="en-GB" sz="1050" dirty="0" smtClean="0"/>
              <a:t>http://www.apimages.com/metadata/MSIndex/SWOT-strength-strength-opportunities-and-thr-/183615417/34/0 </a:t>
            </a:r>
          </a:p>
          <a:p>
            <a:r>
              <a:rPr lang="en-GB" sz="1050" u="sng" dirty="0" smtClean="0">
                <a:hlinkClick r:id="rId14"/>
              </a:rPr>
              <a:t>https://growthcoachblog.com/2016/03/31/the-art-of-setting-the-right-price</a:t>
            </a:r>
            <a:endParaRPr lang="en-GB" sz="1050" dirty="0" smtClean="0"/>
          </a:p>
          <a:p>
            <a:r>
              <a:rPr lang="en-GB" sz="1050" u="sng" dirty="0" smtClean="0">
                <a:hlinkClick r:id="rId15"/>
              </a:rPr>
              <a:t>https://marketingmix.co.uk/place</a:t>
            </a:r>
            <a:endParaRPr lang="en-GB" sz="1050" dirty="0" smtClean="0"/>
          </a:p>
          <a:p>
            <a:r>
              <a:rPr lang="en-GB" sz="1050" u="sng" dirty="0" smtClean="0">
                <a:hlinkClick r:id="rId16"/>
              </a:rPr>
              <a:t>https://www.bharatgrouponline.com/blogs/blog_picture/1484029430-3-tips-to-score-at-digital-promotion.jpg</a:t>
            </a:r>
            <a:endParaRPr lang="en-GB" sz="1050" dirty="0" smtClean="0"/>
          </a:p>
          <a:p>
            <a:pPr marL="342900" indent="-342900">
              <a:buNone/>
            </a:pPr>
            <a:endParaRPr lang="en-GB" sz="1050" dirty="0" smtClean="0"/>
          </a:p>
          <a:p>
            <a:pPr marL="342900" indent="-342900">
              <a:buNone/>
            </a:pPr>
            <a:endParaRPr lang="en-GB" sz="1050" dirty="0" smtClean="0"/>
          </a:p>
          <a:p>
            <a:pPr marL="342900" indent="-342900">
              <a:buNone/>
            </a:pPr>
            <a:endParaRPr lang="en-GB" sz="1050" dirty="0"/>
          </a:p>
        </p:txBody>
      </p:sp>
    </p:spTree>
  </p:cSld>
  <p:clrMapOvr>
    <a:masterClrMapping/>
  </p:clrMapOvr>
  <p:transition spd="slow">
    <p:randomBar/>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3035</TotalTime>
  <Words>1312</Words>
  <Application>Microsoft Office PowerPoint</Application>
  <PresentationFormat>On-screen Show (4:3)</PresentationFormat>
  <Paragraphs>166</Paragraphs>
  <Slides>25</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Arial</vt:lpstr>
      <vt:lpstr>Bookman Old Style</vt:lpstr>
      <vt:lpstr>Calibri</vt:lpstr>
      <vt:lpstr>Gill Sans MT</vt:lpstr>
      <vt:lpstr>Symbol</vt:lpstr>
      <vt:lpstr>Times New Roman</vt:lpstr>
      <vt:lpstr>Verdana</vt:lpstr>
      <vt:lpstr>Wingdings</vt:lpstr>
      <vt:lpstr>Wingdings 2</vt:lpstr>
      <vt:lpstr>Solstice</vt:lpstr>
      <vt:lpstr> Marketing Environmental Audit  Title:  A Romanian Restaurant – MAMA’S  Students name: Elena Bogdan- 1814439 Larisa Andreea Pecingina   Lecturer  Name: Oluwaseun Adegbite     </vt:lpstr>
      <vt:lpstr>EXECUTIVE SUMMARY </vt:lpstr>
      <vt:lpstr>    BUSINESS OVERVIEW MAMA’s is the result of a burning wish we had, after leaving our home country.  We longed to find a home away from home,  find connection,  feel part of a community.     It became a place where comfort food, friends and family come together to revive the spirit of being part of a community. Where the old traditions give life to new ones, where the traditional Romanian cuisine is combined with new elements.  </vt:lpstr>
      <vt:lpstr>PRODUCTS AND SERVICES</vt:lpstr>
      <vt:lpstr>TARGET MARKET &amp; MARKET SEGMENTATION</vt:lpstr>
      <vt:lpstr>PowerPoint Presentation</vt:lpstr>
      <vt:lpstr>Conducting a marketing environmental audit for a romanian restaurant </vt:lpstr>
      <vt:lpstr>PowerPoint Presentation</vt:lpstr>
      <vt:lpstr>PowerPoint Presentation</vt:lpstr>
      <vt:lpstr>EMPLOYEES</vt:lpstr>
      <vt:lpstr>SUPPLIERS</vt:lpstr>
      <vt:lpstr>COMPETITORS</vt:lpstr>
      <vt:lpstr>Macro Environment is also called the external environment and is  defined by a series of factors that influence the business success, strategies and decision making.  These factors are uncountable by the company. </vt:lpstr>
      <vt:lpstr>PowerPoint Presentation</vt:lpstr>
      <vt:lpstr>KNOWING WHERE YOU STAND</vt:lpstr>
      <vt:lpstr>THINKING STRATEGIC</vt:lpstr>
      <vt:lpstr>PowerPoint Presentation</vt:lpstr>
      <vt:lpstr> </vt:lpstr>
      <vt:lpstr>PRODUCTS</vt:lpstr>
      <vt:lpstr>PRICE  The price of our products and services will be set up by keeping into consideration both the target market and the local competitors, as well as general business costs.  Clients will have several payment options: cash, debit card, credit card, mobile payment. </vt:lpstr>
      <vt:lpstr>PLACE It common knowledge that in order to have a successful restaurant,  a key factor is the location.    As it is a new restaurant whose main target  market is young Romanian immigrants,  it should be placed in an area such as Erdington or Soho Road.  It should also be easily accessible, ideally have parking spaces available for customers.  </vt:lpstr>
      <vt:lpstr>PROMOTION Because we are talking about opening and promoting  a new restaurant, the promotion is aimed towards attracting new customers. That is why, beside building an online and offline presence,  there are some things that can boost the sales.  Get free press – offer a free full meal in exchange for a review   Special offers for lunch- this may help the business get loyal clientele; people who come and eat at the restaurant during their lunch break or people who order online. </vt:lpstr>
      <vt:lpstr> Business Strategy to Achieve Marketing Communication Mix</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Romanian Restaurant- A Marketing Environmental Audit</dc:title>
  <dc:creator>user</dc:creator>
  <cp:lastModifiedBy>Gabriel Berchiu (1813615)</cp:lastModifiedBy>
  <cp:revision>148</cp:revision>
  <dcterms:created xsi:type="dcterms:W3CDTF">2019-02-25T12:43:24Z</dcterms:created>
  <dcterms:modified xsi:type="dcterms:W3CDTF">2019-03-05T10:47:49Z</dcterms:modified>
</cp:coreProperties>
</file>