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handoutMasterIdLst>
    <p:handoutMasterId r:id="rId15"/>
  </p:handoutMasterIdLst>
  <p:sldIdLst>
    <p:sldId id="256" r:id="rId2"/>
    <p:sldId id="260" r:id="rId3"/>
    <p:sldId id="258" r:id="rId4"/>
    <p:sldId id="259" r:id="rId5"/>
    <p:sldId id="264" r:id="rId6"/>
    <p:sldId id="277" r:id="rId7"/>
    <p:sldId id="278" r:id="rId8"/>
    <p:sldId id="266" r:id="rId9"/>
    <p:sldId id="273" r:id="rId10"/>
    <p:sldId id="263" r:id="rId11"/>
    <p:sldId id="267" r:id="rId12"/>
    <p:sldId id="268" r:id="rId13"/>
    <p:sldId id="276" r:id="rId1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92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560" y="68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982663-8E26-4678-B6AC-02790465D830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38ADB9-694C-45B0-A296-3CC94A28B9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72134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1364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6530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9092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1189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7146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1336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9387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21781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3614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527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88392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5773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037032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0907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0300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4866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D2FE86-852A-403A-9985-768F9D469594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711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-lawresources.co.uk/" TargetMode="External"/><Relationship Id="rId2" Type="http://schemas.openxmlformats.org/officeDocument/2006/relationships/hyperlink" Target="http://www.findlaw.co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ersonneltoday.com/" TargetMode="External"/><Relationship Id="rId5" Type="http://schemas.openxmlformats.org/officeDocument/2006/relationships/hyperlink" Target="http://www.lawteacher.net/" TargetMode="External"/><Relationship Id="rId4" Type="http://schemas.openxmlformats.org/officeDocument/2006/relationships/hyperlink" Target="http://www.bitsoflaw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Contract &amp; legal responsibilities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Lara Hopkinson</a:t>
            </a:r>
          </a:p>
          <a:p>
            <a:r>
              <a:rPr lang="en-GB" dirty="0" smtClean="0"/>
              <a:t>Senior Lecturer</a:t>
            </a:r>
          </a:p>
          <a:p>
            <a:r>
              <a:rPr lang="en-GB" dirty="0" smtClean="0"/>
              <a:t>Architecture, Built and Natural Environment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13319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Topics for today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Law of Tort</a:t>
            </a:r>
          </a:p>
          <a:p>
            <a:pPr lvl="1"/>
            <a:r>
              <a:rPr lang="en-GB" dirty="0" smtClean="0"/>
              <a:t>What is Tort?</a:t>
            </a:r>
          </a:p>
          <a:p>
            <a:pPr lvl="1"/>
            <a:r>
              <a:rPr lang="en-GB" dirty="0" smtClean="0"/>
              <a:t>Types of liability</a:t>
            </a:r>
          </a:p>
          <a:p>
            <a:pPr lvl="1"/>
            <a:r>
              <a:rPr lang="en-GB" dirty="0" smtClean="0"/>
              <a:t>Specific torts</a:t>
            </a:r>
          </a:p>
          <a:p>
            <a:pPr lvl="2"/>
            <a:r>
              <a:rPr lang="en-GB" dirty="0" smtClean="0"/>
              <a:t>Detail on negligence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7966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the Law of Torts?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930400"/>
            <a:ext cx="6347714" cy="4110963"/>
          </a:xfrm>
        </p:spPr>
        <p:txBody>
          <a:bodyPr>
            <a:normAutofit/>
          </a:bodyPr>
          <a:lstStyle/>
          <a:p>
            <a:r>
              <a:rPr lang="en-GB" dirty="0" smtClean="0"/>
              <a:t>A civil wrong</a:t>
            </a:r>
          </a:p>
          <a:p>
            <a:pPr lvl="1"/>
            <a:r>
              <a:rPr lang="en-GB" dirty="0" smtClean="0"/>
              <a:t>i.e. concerned with behaviour that is legally classified as ‘wrong’ or ‘tortious’</a:t>
            </a:r>
          </a:p>
          <a:p>
            <a:pPr lvl="1"/>
            <a:r>
              <a:rPr lang="en-GB" dirty="0" smtClean="0"/>
              <a:t>Includes negligence, nuisance, slander, libel, trespass, assault and battery</a:t>
            </a:r>
          </a:p>
          <a:p>
            <a:pPr lvl="1"/>
            <a:r>
              <a:rPr lang="en-GB" dirty="0" smtClean="0"/>
              <a:t>Each tort has its own specific characteristics</a:t>
            </a:r>
          </a:p>
          <a:p>
            <a:pPr lvl="2"/>
            <a:r>
              <a:rPr lang="en-GB" dirty="0" smtClean="0"/>
              <a:t>It is therefore not governed by one set of rules as say contracts</a:t>
            </a:r>
          </a:p>
          <a:p>
            <a:pPr lvl="1"/>
            <a:r>
              <a:rPr lang="en-GB" dirty="0" smtClean="0"/>
              <a:t>Claims relate to adjustment of losses</a:t>
            </a:r>
          </a:p>
          <a:p>
            <a:pPr lvl="1"/>
            <a:r>
              <a:rPr lang="en-GB" dirty="0" smtClean="0"/>
              <a:t>Duties in tort are imposed automatically</a:t>
            </a:r>
          </a:p>
          <a:p>
            <a:pPr lvl="1"/>
            <a:r>
              <a:rPr lang="en-GB" dirty="0" smtClean="0"/>
              <a:t>Person who commits a tort = </a:t>
            </a:r>
            <a:r>
              <a:rPr lang="en-GB" dirty="0" err="1" smtClean="0"/>
              <a:t>tortfeasor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2787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Liability in tort</a:t>
            </a:r>
            <a:endParaRPr lang="en-GB" dirty="0"/>
          </a:p>
        </p:txBody>
      </p:sp>
      <p:sp>
        <p:nvSpPr>
          <p:cNvPr id="15" name="Content Placeholder 2"/>
          <p:cNvSpPr>
            <a:spLocks noGrp="1"/>
          </p:cNvSpPr>
          <p:nvPr>
            <p:ph idx="1"/>
          </p:nvPr>
        </p:nvSpPr>
        <p:spPr>
          <a:xfrm>
            <a:off x="609599" y="1930400"/>
            <a:ext cx="6347714" cy="4110963"/>
          </a:xfrm>
        </p:spPr>
        <p:txBody>
          <a:bodyPr>
            <a:normAutofit/>
          </a:bodyPr>
          <a:lstStyle/>
          <a:p>
            <a:r>
              <a:rPr lang="en-GB" dirty="0" smtClean="0"/>
              <a:t>Personal liability</a:t>
            </a:r>
          </a:p>
          <a:p>
            <a:pPr lvl="1"/>
            <a:r>
              <a:rPr lang="en-GB" dirty="0" smtClean="0"/>
              <a:t>Can relate solely to </a:t>
            </a:r>
            <a:r>
              <a:rPr lang="en-GB" dirty="0" err="1" smtClean="0"/>
              <a:t>tortfeasor</a:t>
            </a:r>
            <a:endParaRPr lang="en-GB" dirty="0" smtClean="0"/>
          </a:p>
          <a:p>
            <a:pPr lvl="1"/>
            <a:r>
              <a:rPr lang="en-GB" dirty="0" smtClean="0"/>
              <a:t>Joint liability (more than one party responsible for the </a:t>
            </a:r>
            <a:r>
              <a:rPr lang="en-GB" u="sng" dirty="0" smtClean="0"/>
              <a:t>same</a:t>
            </a:r>
            <a:r>
              <a:rPr lang="en-GB" dirty="0" smtClean="0"/>
              <a:t> tort)</a:t>
            </a:r>
          </a:p>
          <a:p>
            <a:pPr lvl="1"/>
            <a:r>
              <a:rPr lang="en-GB" dirty="0" smtClean="0"/>
              <a:t>Concurrent liability (involves a </a:t>
            </a:r>
            <a:r>
              <a:rPr lang="en-GB" u="sng" dirty="0" smtClean="0"/>
              <a:t>number of different </a:t>
            </a:r>
            <a:r>
              <a:rPr lang="en-GB" dirty="0" smtClean="0"/>
              <a:t>torts, the sufferer can sue each party involved for the differing tort)</a:t>
            </a:r>
          </a:p>
          <a:p>
            <a:pPr lvl="1"/>
            <a:r>
              <a:rPr lang="en-GB" dirty="0" smtClean="0"/>
              <a:t>Civil Liability (Contribution) Act 1978</a:t>
            </a:r>
          </a:p>
          <a:p>
            <a:pPr lvl="2"/>
            <a:r>
              <a:rPr lang="en-GB" dirty="0" smtClean="0"/>
              <a:t>McConnell v Lynch Robinson [1957]</a:t>
            </a:r>
          </a:p>
        </p:txBody>
      </p:sp>
    </p:spTree>
    <p:extLst>
      <p:ext uri="{BB962C8B-B14F-4D97-AF65-F5344CB8AC3E}">
        <p14:creationId xmlns:p14="http://schemas.microsoft.com/office/powerpoint/2010/main" val="789402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Liability in tort</a:t>
            </a:r>
          </a:p>
        </p:txBody>
      </p:sp>
      <p:sp>
        <p:nvSpPr>
          <p:cNvPr id="39" name="Content Placeholder 2"/>
          <p:cNvSpPr>
            <a:spLocks noGrp="1"/>
          </p:cNvSpPr>
          <p:nvPr>
            <p:ph idx="1"/>
          </p:nvPr>
        </p:nvSpPr>
        <p:spPr>
          <a:xfrm>
            <a:off x="609599" y="2025650"/>
            <a:ext cx="6347714" cy="4089400"/>
          </a:xfrm>
        </p:spPr>
        <p:txBody>
          <a:bodyPr>
            <a:normAutofit/>
          </a:bodyPr>
          <a:lstStyle/>
          <a:p>
            <a:r>
              <a:rPr lang="en-GB" dirty="0" smtClean="0"/>
              <a:t>Vicarious liability</a:t>
            </a:r>
          </a:p>
          <a:p>
            <a:pPr lvl="1"/>
            <a:r>
              <a:rPr lang="en-GB" dirty="0" smtClean="0"/>
              <a:t>Someone is held responsible for the actions (or omissions) of another</a:t>
            </a:r>
          </a:p>
          <a:p>
            <a:pPr lvl="1"/>
            <a:r>
              <a:rPr lang="en-GB" dirty="0" smtClean="0"/>
              <a:t>E.g. employers liable for acts or omissions of employees, provided it is clear that they took place as part of employment</a:t>
            </a:r>
          </a:p>
          <a:p>
            <a:pPr lvl="2"/>
            <a:r>
              <a:rPr lang="en-GB" dirty="0" smtClean="0"/>
              <a:t>Ferguson v John Dawson &amp; Partners (Contractors) Ltd [1976]</a:t>
            </a:r>
          </a:p>
          <a:p>
            <a:pPr lvl="1"/>
            <a:r>
              <a:rPr lang="en-GB" dirty="0" smtClean="0"/>
              <a:t>If not during course of employment, considered ‘on a frolic’</a:t>
            </a:r>
          </a:p>
          <a:p>
            <a:pPr lvl="2"/>
            <a:r>
              <a:rPr lang="en-GB" dirty="0" smtClean="0"/>
              <a:t>Hilton v Thomas Burton (Rhodes) Ltd [1961]</a:t>
            </a:r>
          </a:p>
          <a:p>
            <a:pPr lvl="1"/>
            <a:r>
              <a:rPr lang="en-GB" dirty="0" smtClean="0"/>
              <a:t>Provisions of the Civil Liability (Contributions) Act 1978 apply</a:t>
            </a:r>
          </a:p>
          <a:p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239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Vicarious liability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4689" y="1270000"/>
            <a:ext cx="5097532" cy="509631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91615" y="6420470"/>
            <a:ext cx="21884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From S Owen, p165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1879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Case examples related to 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Lister v </a:t>
            </a:r>
            <a:r>
              <a:rPr lang="en-GB" dirty="0" err="1" smtClean="0"/>
              <a:t>Hesley</a:t>
            </a:r>
            <a:r>
              <a:rPr lang="en-GB" dirty="0" smtClean="0"/>
              <a:t> Hall [2001]</a:t>
            </a:r>
          </a:p>
          <a:p>
            <a:pPr lvl="1"/>
            <a:r>
              <a:rPr lang="en-GB" dirty="0" smtClean="0"/>
              <a:t>Sets precedent for vicarious liability of employees</a:t>
            </a:r>
          </a:p>
          <a:p>
            <a:pPr lvl="1"/>
            <a:endParaRPr lang="en-GB" dirty="0"/>
          </a:p>
          <a:p>
            <a:r>
              <a:rPr lang="en-GB" dirty="0" err="1" smtClean="0"/>
              <a:t>Mattis</a:t>
            </a:r>
            <a:r>
              <a:rPr lang="en-GB" dirty="0" smtClean="0"/>
              <a:t> v Pollock [2003]</a:t>
            </a:r>
          </a:p>
          <a:p>
            <a:pPr lvl="1"/>
            <a:r>
              <a:rPr lang="en-GB" dirty="0" smtClean="0"/>
              <a:t>Employers vicarious liability for assault</a:t>
            </a:r>
          </a:p>
          <a:p>
            <a:pPr lvl="1"/>
            <a:endParaRPr lang="en-GB" dirty="0"/>
          </a:p>
          <a:p>
            <a:r>
              <a:rPr lang="en-GB" dirty="0" err="1" smtClean="0"/>
              <a:t>Mohamud</a:t>
            </a:r>
            <a:r>
              <a:rPr lang="en-GB" dirty="0" smtClean="0"/>
              <a:t> v WM Morrison Supermarkets PLC [2016]</a:t>
            </a:r>
          </a:p>
          <a:p>
            <a:pPr lvl="1"/>
            <a:r>
              <a:rPr lang="en-GB" dirty="0" smtClean="0"/>
              <a:t>Employers vicarious liability for customer assault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2906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Specific tort - negligence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774" y="2113935"/>
            <a:ext cx="6886575" cy="4182090"/>
          </a:xfrm>
        </p:spPr>
        <p:txBody>
          <a:bodyPr>
            <a:normAutofit/>
          </a:bodyPr>
          <a:lstStyle/>
          <a:p>
            <a:r>
              <a:rPr lang="en-GB" dirty="0" smtClean="0"/>
              <a:t>The most well known tort</a:t>
            </a:r>
          </a:p>
          <a:p>
            <a:r>
              <a:rPr lang="en-GB" dirty="0" smtClean="0"/>
              <a:t>Relates to unreasonable risks of harm to persons and property</a:t>
            </a:r>
          </a:p>
          <a:p>
            <a:r>
              <a:rPr lang="en-GB" dirty="0" smtClean="0"/>
              <a:t>Three essential elements:</a:t>
            </a:r>
          </a:p>
          <a:p>
            <a:pPr lvl="1"/>
            <a:r>
              <a:rPr lang="en-GB" dirty="0" smtClean="0"/>
              <a:t>The Duty of Care</a:t>
            </a:r>
          </a:p>
          <a:p>
            <a:pPr lvl="1"/>
            <a:r>
              <a:rPr lang="en-GB" dirty="0" smtClean="0"/>
              <a:t>Breach of Duty of Care</a:t>
            </a:r>
          </a:p>
          <a:p>
            <a:pPr lvl="1"/>
            <a:r>
              <a:rPr lang="en-GB" dirty="0" smtClean="0"/>
              <a:t>Damage must be caused from the breach</a:t>
            </a:r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endParaRPr lang="en-GB" dirty="0" smtClean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7345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Duty of Care</a:t>
            </a:r>
            <a:endParaRPr lang="en-GB" dirty="0"/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609599" y="2160590"/>
            <a:ext cx="6347714" cy="4250042"/>
          </a:xfrm>
        </p:spPr>
        <p:txBody>
          <a:bodyPr>
            <a:normAutofit/>
          </a:bodyPr>
          <a:lstStyle/>
          <a:p>
            <a:r>
              <a:rPr lang="en-GB" dirty="0" smtClean="0"/>
              <a:t>Donoghue v Stevenson [1932] – what was this about?</a:t>
            </a:r>
          </a:p>
          <a:p>
            <a:r>
              <a:rPr lang="en-GB" dirty="0" smtClean="0"/>
              <a:t>Development of the ‘neighbour’ principle AND ‘proximity’ requirement</a:t>
            </a:r>
          </a:p>
          <a:p>
            <a:r>
              <a:rPr lang="en-GB" dirty="0" err="1" smtClean="0"/>
              <a:t>Anns</a:t>
            </a:r>
            <a:r>
              <a:rPr lang="en-GB" dirty="0" smtClean="0"/>
              <a:t> v Merton London Borough Council [1978] – wide application of these principles – since overruled</a:t>
            </a:r>
          </a:p>
          <a:p>
            <a:r>
              <a:rPr lang="en-GB" dirty="0" smtClean="0"/>
              <a:t>Distilled with </a:t>
            </a:r>
            <a:r>
              <a:rPr lang="en-GB" dirty="0" err="1" smtClean="0"/>
              <a:t>Caparo</a:t>
            </a:r>
            <a:r>
              <a:rPr lang="en-GB" dirty="0" smtClean="0"/>
              <a:t> Industries v </a:t>
            </a:r>
            <a:r>
              <a:rPr lang="en-GB" dirty="0" err="1" smtClean="0"/>
              <a:t>Dickman</a:t>
            </a:r>
            <a:r>
              <a:rPr lang="en-GB" dirty="0" smtClean="0"/>
              <a:t> [1990]</a:t>
            </a:r>
          </a:p>
          <a:p>
            <a:r>
              <a:rPr lang="en-GB" dirty="0" smtClean="0"/>
              <a:t>Three requirements necessary:</a:t>
            </a:r>
          </a:p>
          <a:p>
            <a:pPr lvl="1"/>
            <a:r>
              <a:rPr lang="en-GB" dirty="0" smtClean="0"/>
              <a:t>There must be reasonable foreseeability of the relevant loss</a:t>
            </a:r>
          </a:p>
          <a:p>
            <a:pPr lvl="1"/>
            <a:r>
              <a:rPr lang="en-GB" dirty="0" smtClean="0"/>
              <a:t>It must be just and reasonable that a duty should exist</a:t>
            </a:r>
          </a:p>
          <a:p>
            <a:pPr lvl="1"/>
            <a:r>
              <a:rPr lang="en-GB" dirty="0" smtClean="0"/>
              <a:t>There must exist a sufficient relationship of proximity between defendant and plaintiff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0943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Breach of duty of care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005781"/>
            <a:ext cx="6347714" cy="4316361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Having established a duty of care exists, breach must be proven</a:t>
            </a:r>
          </a:p>
          <a:p>
            <a:pPr lvl="1"/>
            <a:r>
              <a:rPr lang="en-GB" dirty="0" smtClean="0"/>
              <a:t>i.e. negligence has occurred</a:t>
            </a:r>
          </a:p>
          <a:p>
            <a:r>
              <a:rPr lang="en-GB" dirty="0" smtClean="0"/>
              <a:t>Two stages to assess:</a:t>
            </a:r>
          </a:p>
          <a:p>
            <a:pPr lvl="1"/>
            <a:r>
              <a:rPr lang="en-GB" dirty="0" smtClean="0"/>
              <a:t>Standard of care</a:t>
            </a:r>
          </a:p>
          <a:p>
            <a:pPr lvl="1"/>
            <a:r>
              <a:rPr lang="en-GB" dirty="0" smtClean="0"/>
              <a:t>Behaviour measured against the standard</a:t>
            </a:r>
          </a:p>
          <a:p>
            <a:r>
              <a:rPr lang="en-GB" dirty="0" smtClean="0"/>
              <a:t>There are factors that can raise or lower the basic standard of care</a:t>
            </a:r>
          </a:p>
          <a:p>
            <a:pPr lvl="1"/>
            <a:r>
              <a:rPr lang="en-GB" dirty="0" smtClean="0"/>
              <a:t>The Wagon Mound No.2 [1967]</a:t>
            </a:r>
          </a:p>
          <a:p>
            <a:pPr lvl="1"/>
            <a:r>
              <a:rPr lang="en-GB" dirty="0" smtClean="0"/>
              <a:t>Paris v Stepney Borough Council [1957]</a:t>
            </a:r>
          </a:p>
          <a:p>
            <a:r>
              <a:rPr lang="en-GB" dirty="0" smtClean="0"/>
              <a:t>What did the defendant do?  Balance of probabilities</a:t>
            </a:r>
          </a:p>
          <a:p>
            <a:pPr lvl="1"/>
            <a:r>
              <a:rPr lang="en-GB" dirty="0" smtClean="0"/>
              <a:t>Res </a:t>
            </a:r>
            <a:r>
              <a:rPr lang="en-GB" dirty="0" err="1" smtClean="0"/>
              <a:t>ipsa</a:t>
            </a:r>
            <a:r>
              <a:rPr lang="en-GB" dirty="0" smtClean="0"/>
              <a:t> loquitur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07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Damage must result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Damage must be caused</a:t>
            </a:r>
          </a:p>
          <a:p>
            <a:r>
              <a:rPr lang="en-GB" dirty="0" smtClean="0"/>
              <a:t>Damage can take any form</a:t>
            </a:r>
          </a:p>
          <a:p>
            <a:r>
              <a:rPr lang="en-GB" dirty="0" smtClean="0"/>
              <a:t>It must not be too remote from the negligent act in fact</a:t>
            </a:r>
          </a:p>
          <a:p>
            <a:pPr lvl="1"/>
            <a:r>
              <a:rPr lang="en-GB" dirty="0" smtClean="0"/>
              <a:t>Barnett v Chelsea Hospital Management Committee [1961]</a:t>
            </a:r>
          </a:p>
          <a:p>
            <a:pPr lvl="1"/>
            <a:r>
              <a:rPr lang="en-GB" dirty="0" smtClean="0"/>
              <a:t>McGhee v National Coal Board [1975]</a:t>
            </a:r>
          </a:p>
          <a:p>
            <a:r>
              <a:rPr lang="en-GB" dirty="0" smtClean="0"/>
              <a:t>The damage must not be too remote in law</a:t>
            </a:r>
          </a:p>
          <a:p>
            <a:pPr lvl="1"/>
            <a:r>
              <a:rPr lang="en-GB" dirty="0" smtClean="0"/>
              <a:t>Reasonable foresight</a:t>
            </a:r>
          </a:p>
          <a:p>
            <a:r>
              <a:rPr lang="en-GB" dirty="0" smtClean="0"/>
              <a:t>Injury caused by a number of sets of circumstances</a:t>
            </a:r>
          </a:p>
          <a:p>
            <a:pPr lvl="1"/>
            <a:r>
              <a:rPr lang="en-GB" dirty="0" smtClean="0"/>
              <a:t>Novus </a:t>
            </a:r>
            <a:r>
              <a:rPr lang="en-GB" dirty="0" err="1" smtClean="0"/>
              <a:t>actus</a:t>
            </a:r>
            <a:r>
              <a:rPr lang="en-GB" dirty="0" smtClean="0"/>
              <a:t> </a:t>
            </a:r>
            <a:r>
              <a:rPr lang="en-GB" dirty="0" err="1" smtClean="0"/>
              <a:t>interveniens</a:t>
            </a:r>
            <a:r>
              <a:rPr lang="en-GB" dirty="0" smtClean="0"/>
              <a:t> (a new intervening act)</a:t>
            </a:r>
          </a:p>
          <a:p>
            <a:pPr lvl="1"/>
            <a:r>
              <a:rPr lang="en-GB" dirty="0" smtClean="0"/>
              <a:t>Knightley v Johns &amp; </a:t>
            </a:r>
            <a:r>
              <a:rPr lang="en-GB" dirty="0" err="1" smtClean="0"/>
              <a:t>Ors</a:t>
            </a:r>
            <a:r>
              <a:rPr lang="en-GB" dirty="0" smtClean="0"/>
              <a:t> [1982]</a:t>
            </a:r>
          </a:p>
        </p:txBody>
      </p:sp>
    </p:spTree>
    <p:extLst>
      <p:ext uri="{BB962C8B-B14F-4D97-AF65-F5344CB8AC3E}">
        <p14:creationId xmlns:p14="http://schemas.microsoft.com/office/powerpoint/2010/main" val="397579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930400"/>
            <a:ext cx="6449962" cy="4224594"/>
          </a:xfrm>
        </p:spPr>
        <p:txBody>
          <a:bodyPr>
            <a:normAutofit/>
          </a:bodyPr>
          <a:lstStyle/>
          <a:p>
            <a:r>
              <a:rPr lang="en-GB" dirty="0" smtClean="0"/>
              <a:t>Raised by the defendant to cancel the negligence</a:t>
            </a:r>
          </a:p>
          <a:p>
            <a:pPr lvl="1"/>
            <a:r>
              <a:rPr lang="en-GB" dirty="0" smtClean="0"/>
              <a:t>Necessity of the act</a:t>
            </a:r>
          </a:p>
          <a:p>
            <a:pPr lvl="1"/>
            <a:r>
              <a:rPr lang="en-GB" dirty="0" err="1" smtClean="0"/>
              <a:t>Volenti</a:t>
            </a:r>
            <a:r>
              <a:rPr lang="en-GB" dirty="0" smtClean="0"/>
              <a:t> non fit injuria (there is no injury to a willing person)</a:t>
            </a:r>
          </a:p>
          <a:p>
            <a:pPr lvl="1"/>
            <a:r>
              <a:rPr lang="en-GB" dirty="0" smtClean="0"/>
              <a:t>Contributory negligence</a:t>
            </a:r>
          </a:p>
          <a:p>
            <a:pPr lvl="2"/>
            <a:r>
              <a:rPr lang="en-GB" dirty="0" smtClean="0"/>
              <a:t>The Law Reform (Contributory Negligence) Act 1945</a:t>
            </a:r>
          </a:p>
          <a:p>
            <a:pPr lvl="3"/>
            <a:r>
              <a:rPr lang="en-GB" dirty="0" smtClean="0"/>
              <a:t>Davies v Swan Motor Co [1949]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5855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Useful sources of information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  <a:hlinkClick r:id="rId2"/>
              </a:rPr>
              <a:t>Casebrief.me</a:t>
            </a:r>
          </a:p>
          <a:p>
            <a:r>
              <a:rPr lang="en-GB" dirty="0" smtClean="0">
                <a:hlinkClick r:id="rId3"/>
              </a:rPr>
              <a:t>www.e-lawresources.co.uk</a:t>
            </a:r>
            <a:endParaRPr lang="en-GB" dirty="0" smtClean="0"/>
          </a:p>
          <a:p>
            <a:r>
              <a:rPr lang="en-GB" dirty="0" smtClean="0">
                <a:hlinkClick r:id="rId4"/>
              </a:rPr>
              <a:t>www.bitsoflaw.org</a:t>
            </a:r>
            <a:r>
              <a:rPr lang="en-GB" dirty="0" smtClean="0"/>
              <a:t> </a:t>
            </a:r>
          </a:p>
          <a:p>
            <a:r>
              <a:rPr lang="en-GB" dirty="0" smtClean="0">
                <a:hlinkClick r:id="rId5"/>
              </a:rPr>
              <a:t>www.lawteacher.net</a:t>
            </a:r>
            <a:endParaRPr lang="en-GB" dirty="0" smtClean="0"/>
          </a:p>
          <a:p>
            <a:r>
              <a:rPr lang="en-GB" smtClean="0">
                <a:hlinkClick r:id="rId6"/>
              </a:rPr>
              <a:t>www.personneltoday.com</a:t>
            </a:r>
            <a:r>
              <a:rPr lang="en-GB" smtClean="0"/>
              <a:t> 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4880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4127</TotalTime>
  <Words>651</Words>
  <Application>Microsoft Office PowerPoint</Application>
  <PresentationFormat>On-screen Show (4:3)</PresentationFormat>
  <Paragraphs>101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Trebuchet MS</vt:lpstr>
      <vt:lpstr>Wingdings 3</vt:lpstr>
      <vt:lpstr>Facet</vt:lpstr>
      <vt:lpstr>Contract &amp; legal responsibilities</vt:lpstr>
      <vt:lpstr>Topics for today </vt:lpstr>
      <vt:lpstr>What is the Law of Torts?</vt:lpstr>
      <vt:lpstr>Liability in tort</vt:lpstr>
      <vt:lpstr>Liability in tort</vt:lpstr>
      <vt:lpstr>Vicarious liability</vt:lpstr>
      <vt:lpstr>Case examples related to work</vt:lpstr>
      <vt:lpstr>Specific tort - negligence</vt:lpstr>
      <vt:lpstr>Duty of Care</vt:lpstr>
      <vt:lpstr>Breach of duty of care</vt:lpstr>
      <vt:lpstr>Damage must result</vt:lpstr>
      <vt:lpstr>Defences</vt:lpstr>
      <vt:lpstr>Useful sources of information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Law and the Built Environment</dc:title>
  <dc:creator>Lara Hopkinson</dc:creator>
  <cp:lastModifiedBy>Lara Hopkinson</cp:lastModifiedBy>
  <cp:revision>73</cp:revision>
  <cp:lastPrinted>2015-11-09T08:19:40Z</cp:lastPrinted>
  <dcterms:created xsi:type="dcterms:W3CDTF">2015-09-28T07:46:28Z</dcterms:created>
  <dcterms:modified xsi:type="dcterms:W3CDTF">2021-02-09T08:36:50Z</dcterms:modified>
</cp:coreProperties>
</file>