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75" r:id="rId1"/>
  </p:sldMasterIdLst>
  <p:notesMasterIdLst>
    <p:notesMasterId r:id="rId11"/>
  </p:notesMasterIdLst>
  <p:sldIdLst>
    <p:sldId id="256" r:id="rId2"/>
    <p:sldId id="260" r:id="rId3"/>
    <p:sldId id="261" r:id="rId4"/>
    <p:sldId id="296" r:id="rId5"/>
    <p:sldId id="297" r:id="rId6"/>
    <p:sldId id="263" r:id="rId7"/>
    <p:sldId id="299" r:id="rId8"/>
    <p:sldId id="265" r:id="rId9"/>
    <p:sldId id="300" r:id="rId10"/>
  </p:sldIdLst>
  <p:sldSz cx="9144000" cy="5143500" type="screen16x9"/>
  <p:notesSz cx="6858000" cy="9144000"/>
  <p:embeddedFontLst>
    <p:embeddedFont>
      <p:font typeface="Bebas Neue" panose="020B0606020202050201" pitchFamily="34" charset="0"/>
      <p:regular r:id="rId12"/>
    </p:embeddedFont>
    <p:embeddedFont>
      <p:font typeface="Figtree" panose="020B0604020202020204" charset="0"/>
      <p:regular r:id="rId13"/>
      <p:bold r:id="rId14"/>
      <p:italic r:id="rId15"/>
      <p:boldItalic r:id="rId16"/>
    </p:embeddedFont>
    <p:embeddedFont>
      <p:font typeface="Nunito Light" pitchFamily="2" charset="0"/>
      <p:regular r:id="rId17"/>
      <p:italic r:id="rId18"/>
    </p:embeddedFont>
    <p:embeddedFont>
      <p:font typeface="Sora" panose="020B0604020202020204" charset="0"/>
      <p:regular r:id="rId19"/>
      <p:bold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A0422D24-D42D-458E-A0AB-0FE85B8E40D6}">
  <a:tblStyle styleId="{A0422D24-D42D-458E-A0AB-0FE85B8E40D6}"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F01B443C-5DCD-425A-8705-ACD8F888BE58}"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082" autoAdjust="0"/>
  </p:normalViewPr>
  <p:slideViewPr>
    <p:cSldViewPr snapToGrid="0">
      <p:cViewPr varScale="1">
        <p:scale>
          <a:sx n="71" d="100"/>
          <a:sy n="71" d="100"/>
        </p:scale>
        <p:origin x="1140" y="48"/>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font" Target="fonts/font9.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4.fntdata"/><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8.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1"/>
        <p:cNvGrpSpPr/>
        <p:nvPr/>
      </p:nvGrpSpPr>
      <p:grpSpPr>
        <a:xfrm>
          <a:off x="0" y="0"/>
          <a:ext cx="0" cy="0"/>
          <a:chOff x="0" y="0"/>
          <a:chExt cx="0" cy="0"/>
        </a:xfrm>
      </p:grpSpPr>
      <p:sp>
        <p:nvSpPr>
          <p:cNvPr id="362" name="Google Shape;362;g1e23241b4e7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3" name="Google Shape;363;g1e23241b4e7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1"/>
        <p:cNvGrpSpPr/>
        <p:nvPr/>
      </p:nvGrpSpPr>
      <p:grpSpPr>
        <a:xfrm>
          <a:off x="0" y="0"/>
          <a:ext cx="0" cy="0"/>
          <a:chOff x="0" y="0"/>
          <a:chExt cx="0" cy="0"/>
        </a:xfrm>
      </p:grpSpPr>
      <p:sp>
        <p:nvSpPr>
          <p:cNvPr id="562" name="Google Shape;562;g1125d80b419_0_2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3" name="Google Shape;563;g1125d80b419_0_2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Eco-Friendly Cargo Delivery Services is a specific transportation and logistics company aimed at providing environmentally friendly delivery services in Birmingham, UK. As the populations’ awareness of the environment rises, the company intends to be at the forefront in the provision of green delivery services by using electric and hybrid cars to transport the products (Weng et al., 2019). Here, the general and specific objectives of the business are stated alongside the business’s SWOT analysis with reference to the increasing demand in the market for green delivery services. With £25,000 capital, the company of Eco-Friendly Cargo Delivery Services was created to develop the mentioned niche and work for the sake of the planet.</a:t>
            </a: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1"/>
        <p:cNvGrpSpPr/>
        <p:nvPr/>
      </p:nvGrpSpPr>
      <p:grpSpPr>
        <a:xfrm>
          <a:off x="0" y="0"/>
          <a:ext cx="0" cy="0"/>
          <a:chOff x="0" y="0"/>
          <a:chExt cx="0" cy="0"/>
        </a:xfrm>
      </p:grpSpPr>
      <p:sp>
        <p:nvSpPr>
          <p:cNvPr id="592" name="Google Shape;592;g110860aa576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3" name="Google Shape;593;g110860aa576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800"/>
              </a:spcAft>
              <a:buNone/>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Eco-Friendly Cargo Delivery Services is a new transport and logistics company focusing on delivering environmentally friendly cargo in Birmingham, United Kingdom. The services to be offered by the company are same-day delivery services, temperature-controlled delivery services, and hazardous material delivery services. All these are to be provided through electric and hybrid vehicles. In the case of the proposed business, Eco-Friendly Cargo Delivery Services, the sustainable delivery of reliable and efficient services will be implemented through route optimization software and real-time cargo tracking, among other things. </a:t>
            </a:r>
          </a:p>
          <a:p>
            <a:pPr marL="0" marR="0" indent="0" algn="just">
              <a:lnSpc>
                <a:spcPct val="150000"/>
              </a:lnSpc>
              <a:spcBef>
                <a:spcPts val="0"/>
              </a:spcBef>
              <a:spcAft>
                <a:spcPts val="800"/>
              </a:spcAft>
              <a:buNone/>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target customers will comprise organizations and individuals sensitive to the environment and willing to adopt green modes of transport. (Weng et al., 2019). Eco-Friendly Cargo Delivery Services will ensure that it establishes a healthy relationship with local firms, especially the e-commerce, retail and food firms, because they are some of the biggest markets for delivery services (Barnes, 2003). The company's unique selling proposition is to provide transportation services with less negative impact on the environment while providing excellent service. </a:t>
            </a:r>
          </a:p>
          <a:p>
            <a:pPr marL="0" marR="0" indent="0" algn="just">
              <a:lnSpc>
                <a:spcPct val="150000"/>
              </a:lnSpc>
              <a:spcBef>
                <a:spcPts val="0"/>
              </a:spcBef>
              <a:spcAft>
                <a:spcPts val="800"/>
              </a:spcAft>
              <a:buNone/>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Considering the tendencies in the growth of the demand for services connected with environmental protection and the need to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minimise</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carbon footprint, Eco-Friendly Cargo Delivery Services will be able to take a considerable share within the local transportation and logistics market. In line with its strategic objective, the firm aims to capture a market segment to offer a more environment-friendly solution that aligns with the customer’s beliefs and wants.</a:t>
            </a: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1"/>
        <p:cNvGrpSpPr/>
        <p:nvPr/>
      </p:nvGrpSpPr>
      <p:grpSpPr>
        <a:xfrm>
          <a:off x="0" y="0"/>
          <a:ext cx="0" cy="0"/>
          <a:chOff x="0" y="0"/>
          <a:chExt cx="0" cy="0"/>
        </a:xfrm>
      </p:grpSpPr>
      <p:sp>
        <p:nvSpPr>
          <p:cNvPr id="562" name="Google Shape;562;g1125d80b419_0_2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3" name="Google Shape;563;g1125d80b419_0_2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800"/>
              </a:spcAft>
              <a:buNone/>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There is a proposal to create an Limited liability company dedicated to Eco-Friendly Cargo Delivery Services in Birmingham, United Kingdom. When it comes to the owners, the Limited liability company has the advantages of protecting other assets, flexible management of the company, and some tax privileges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Simkovic</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2018). By using the LLC format, the company's owners will be able to reduce legal exposure and be protected from legal claims and lawsuits.</a:t>
            </a:r>
          </a:p>
          <a:p>
            <a:pPr marL="0" marR="0" indent="0" algn="just">
              <a:lnSpc>
                <a:spcPct val="150000"/>
              </a:lnSpc>
              <a:spcBef>
                <a:spcPts val="0"/>
              </a:spcBef>
              <a:spcAft>
                <a:spcPts val="800"/>
              </a:spcAft>
              <a:buNone/>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For the Eco-Friendly Cargo Delivery Services to be legal, it will ensure that it acquires all the registration, permit, and license from the government needed for transportation and logistics business in Birmingham. This includes obtaining a general business permit, incorporation from the state and federal level, and other licenses necessary to transport hazardous or perishable goods or products. Besides, the firm will only produce products that are not hazardous to the environment and will ensure that the standards of emissions and waste disposal are followed to avoid contravening the law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Simkovic</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2018).</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30100392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1"/>
        <p:cNvGrpSpPr/>
        <p:nvPr/>
      </p:nvGrpSpPr>
      <p:grpSpPr>
        <a:xfrm>
          <a:off x="0" y="0"/>
          <a:ext cx="0" cy="0"/>
          <a:chOff x="0" y="0"/>
          <a:chExt cx="0" cy="0"/>
        </a:xfrm>
      </p:grpSpPr>
      <p:sp>
        <p:nvSpPr>
          <p:cNvPr id="562" name="Google Shape;562;g1125d80b419_0_2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3" name="Google Shape;563;g1125d80b419_0_2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In my plan to launch Eco-Friendly Cargo Delivery Services, I will be a key figure involved in the management and leadership of the company. I have had the opportunity to work for a transportation and logistics company for the past years, and this has equipped me with adequate knowledge and skills that will enable me to manage the company’s daily operations and take the company to the next level. I will hire competent and experienced personnel to staff key management positions to enhance efficient management and proper business running (Hales, 2019). </a:t>
            </a:r>
          </a:p>
          <a:p>
            <a:pPr marL="0" lvl="0" indent="0" algn="l" rtl="0">
              <a:spcBef>
                <a:spcPts val="0"/>
              </a:spcBef>
              <a:spcAft>
                <a:spcPts val="0"/>
              </a:spcAft>
              <a:buNone/>
            </a:pPr>
            <a:r>
              <a:rPr lang="en-US" dirty="0"/>
              <a:t>Therefore, the operations manager will be in charge of the delivery plans, the fleet, and the timely delivery of all the goods. This person will have experience with electric and hybrid vehicle fleets and report directly to the Fleet Manager, who will be responsible for the maintenance of the charge stations and the electric and hybrid vehicle maintenance and repair. </a:t>
            </a:r>
          </a:p>
          <a:p>
            <a:pPr marL="0" lvl="0" indent="0" algn="l" rtl="0">
              <a:spcBef>
                <a:spcPts val="0"/>
              </a:spcBef>
              <a:spcAft>
                <a:spcPts val="0"/>
              </a:spcAft>
              <a:buNone/>
            </a:pPr>
            <a:r>
              <a:rPr lang="en-US" dirty="0"/>
              <a:t>To ensure that the company’s services are marketed and the management has a way of communicating with the customers, a Marketing Coordinator will be hired. This individual will create and execute advertising campaigns, inform clients about the company’s services, and explain the significance of sustainable delivery solutions (Taylor, 2023). </a:t>
            </a:r>
          </a:p>
          <a:p>
            <a:pPr marL="0" lvl="0" indent="0" algn="l" rtl="0">
              <a:spcBef>
                <a:spcPts val="0"/>
              </a:spcBef>
              <a:spcAft>
                <a:spcPts val="0"/>
              </a:spcAft>
              <a:buNone/>
            </a:pPr>
            <a:r>
              <a:rPr lang="en-US" dirty="0"/>
              <a:t>An accountant will be hired to oversee the company's financial health, record keeping, and accounting and to help with decision-making (Hales, 2019). </a:t>
            </a:r>
          </a:p>
          <a:p>
            <a:pPr marL="0" lvl="0" indent="0" algn="l" rtl="0">
              <a:spcBef>
                <a:spcPts val="0"/>
              </a:spcBef>
              <a:spcAft>
                <a:spcPts val="0"/>
              </a:spcAft>
              <a:buNone/>
            </a:pPr>
            <a:r>
              <a:rPr lang="en-US" dirty="0"/>
              <a:t>Also, the company will hire outside experts to advise on legal matters concerning the business and the legalities of the production process regarding environmental laws.</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41388082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2"/>
        <p:cNvGrpSpPr/>
        <p:nvPr/>
      </p:nvGrpSpPr>
      <p:grpSpPr>
        <a:xfrm>
          <a:off x="0" y="0"/>
          <a:ext cx="0" cy="0"/>
          <a:chOff x="0" y="0"/>
          <a:chExt cx="0" cy="0"/>
        </a:xfrm>
      </p:grpSpPr>
      <p:sp>
        <p:nvSpPr>
          <p:cNvPr id="683" name="Google Shape;683;g212f97afb56_1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4" name="Google Shape;684;g212f97afb56_1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US" sz="1100" b="1" kern="100" dirty="0">
                <a:effectLst/>
                <a:latin typeface="Times New Roman" panose="02020603050405020304" pitchFamily="18" charset="0"/>
                <a:ea typeface="Calibri" panose="020F0502020204030204" pitchFamily="34" charset="0"/>
                <a:cs typeface="Times New Roman" panose="02020603050405020304" pitchFamily="18" charset="0"/>
              </a:rPr>
              <a:t>Political factors:</a:t>
            </a:r>
            <a:r>
              <a:rPr lang="en-US" sz="1100" kern="100" dirty="0">
                <a:effectLst/>
                <a:latin typeface="Times New Roman" panose="02020603050405020304" pitchFamily="18" charset="0"/>
                <a:ea typeface="Calibri" panose="020F0502020204030204" pitchFamily="34" charset="0"/>
                <a:cs typeface="Times New Roman" panose="02020603050405020304" pitchFamily="18" charset="0"/>
              </a:rPr>
              <a:t> The UK government has set a target to reduce greenhouse gas emissions by 68% by 2030 compared to 1990 levels (GOV.UK, 2024). Compliance with these regulations and leveraging government incentives for green businesses will be crucial for success.</a:t>
            </a:r>
          </a:p>
          <a:p>
            <a:pPr marL="0" marR="0" algn="just">
              <a:lnSpc>
                <a:spcPct val="150000"/>
              </a:lnSpc>
              <a:spcBef>
                <a:spcPts val="0"/>
              </a:spcBef>
              <a:spcAft>
                <a:spcPts val="800"/>
              </a:spcAft>
            </a:pPr>
            <a:r>
              <a:rPr lang="en-US" sz="1100" b="1" kern="100" dirty="0">
                <a:effectLst/>
                <a:latin typeface="Times New Roman" panose="02020603050405020304" pitchFamily="18" charset="0"/>
                <a:ea typeface="Calibri" panose="020F0502020204030204" pitchFamily="34" charset="0"/>
                <a:cs typeface="Times New Roman" panose="02020603050405020304" pitchFamily="18" charset="0"/>
              </a:rPr>
              <a:t>Economic factors:</a:t>
            </a:r>
            <a:r>
              <a:rPr lang="en-US" sz="1100" kern="100" dirty="0">
                <a:effectLst/>
                <a:latin typeface="Times New Roman" panose="02020603050405020304" pitchFamily="18" charset="0"/>
                <a:ea typeface="Calibri" panose="020F0502020204030204" pitchFamily="34" charset="0"/>
                <a:cs typeface="Times New Roman" panose="02020603050405020304" pitchFamily="18" charset="0"/>
              </a:rPr>
              <a:t> The UK e-commerce market is reached to £286.4 billion in 2024, growing at a CAGR of 9.2% from 2020 to 2024 (UK E-commerce Market Insights, 2023). However, Eco-Friendly Cargo Delivery Services must carefully manage its operating expenses, such as the cost of maintaining an electric and hybrid vehicle fleet, to remain competitive during economic fluctuations.</a:t>
            </a:r>
          </a:p>
          <a:p>
            <a:pPr marL="0" marR="0" algn="just">
              <a:lnSpc>
                <a:spcPct val="150000"/>
              </a:lnSpc>
              <a:spcBef>
                <a:spcPts val="0"/>
              </a:spcBef>
              <a:spcAft>
                <a:spcPts val="800"/>
              </a:spcAft>
            </a:pPr>
            <a:r>
              <a:rPr lang="en-US" sz="1100" b="1" kern="100" dirty="0">
                <a:effectLst/>
                <a:latin typeface="Times New Roman" panose="02020603050405020304" pitchFamily="18" charset="0"/>
                <a:ea typeface="Calibri" panose="020F0502020204030204" pitchFamily="34" charset="0"/>
                <a:cs typeface="Times New Roman" panose="02020603050405020304" pitchFamily="18" charset="0"/>
              </a:rPr>
              <a:t>Social factors:</a:t>
            </a:r>
            <a:r>
              <a:rPr lang="en-US" sz="1100" kern="100" dirty="0">
                <a:effectLst/>
                <a:latin typeface="Times New Roman" panose="02020603050405020304" pitchFamily="18" charset="0"/>
                <a:ea typeface="Calibri" panose="020F0502020204030204" pitchFamily="34" charset="0"/>
                <a:cs typeface="Times New Roman" panose="02020603050405020304" pitchFamily="18" charset="0"/>
              </a:rPr>
              <a:t> A survey found that 60% of UK consumers are willing to pay more for eco-friendly products and services (Nguyen &amp; Dsouza, 2021). By offering sustainable transportation solutions, Eco-Friendly Cargo Delivery Services can tap into the growing demand for eco-friendly services and build a loyal customer base.</a:t>
            </a:r>
          </a:p>
          <a:p>
            <a:pPr marL="0" marR="0" algn="just">
              <a:lnSpc>
                <a:spcPct val="150000"/>
              </a:lnSpc>
              <a:spcBef>
                <a:spcPts val="0"/>
              </a:spcBef>
              <a:spcAft>
                <a:spcPts val="800"/>
              </a:spcAft>
            </a:pPr>
            <a:r>
              <a:rPr lang="en-US" sz="1100" b="1" kern="100" dirty="0">
                <a:effectLst/>
                <a:latin typeface="Times New Roman" panose="02020603050405020304" pitchFamily="18" charset="0"/>
                <a:ea typeface="Calibri" panose="020F0502020204030204" pitchFamily="34" charset="0"/>
                <a:cs typeface="Times New Roman" panose="02020603050405020304" pitchFamily="18" charset="0"/>
              </a:rPr>
              <a:t>Technological factors:</a:t>
            </a:r>
            <a:r>
              <a:rPr lang="en-US" sz="1100" kern="100" dirty="0">
                <a:effectLst/>
                <a:latin typeface="Times New Roman" panose="02020603050405020304" pitchFamily="18" charset="0"/>
                <a:ea typeface="Calibri" panose="020F0502020204030204" pitchFamily="34" charset="0"/>
                <a:cs typeface="Times New Roman" panose="02020603050405020304" pitchFamily="18" charset="0"/>
              </a:rPr>
              <a:t> The global electric vehicle market is projected to reach 27 million units by 2030, growing at a CAGR of 21.1% from 2020 to 2030 (</a:t>
            </a:r>
            <a:r>
              <a:rPr lang="en-US" sz="1100" kern="100" dirty="0" err="1">
                <a:effectLst/>
                <a:latin typeface="Times New Roman" panose="02020603050405020304" pitchFamily="18" charset="0"/>
                <a:ea typeface="Calibri" panose="020F0502020204030204" pitchFamily="34" charset="0"/>
                <a:cs typeface="Times New Roman" panose="02020603050405020304" pitchFamily="18" charset="0"/>
              </a:rPr>
              <a:t>ReportLinker</a:t>
            </a:r>
            <a:r>
              <a:rPr lang="en-US" sz="1100" kern="100" dirty="0">
                <a:effectLst/>
                <a:latin typeface="Times New Roman" panose="02020603050405020304" pitchFamily="18" charset="0"/>
                <a:ea typeface="Calibri" panose="020F0502020204030204" pitchFamily="34" charset="0"/>
                <a:cs typeface="Times New Roman" panose="02020603050405020304" pitchFamily="18" charset="0"/>
              </a:rPr>
              <a:t>, 2022). Staying up-to-date with advancements in electric and hybrid vehicle technologies will provide a competitive edge.</a:t>
            </a:r>
          </a:p>
          <a:p>
            <a:pPr marL="0" marR="0" algn="just">
              <a:lnSpc>
                <a:spcPct val="150000"/>
              </a:lnSpc>
              <a:spcBef>
                <a:spcPts val="0"/>
              </a:spcBef>
              <a:spcAft>
                <a:spcPts val="800"/>
              </a:spcAft>
            </a:pPr>
            <a:r>
              <a:rPr lang="en-US" sz="1100" b="1" kern="100" dirty="0">
                <a:effectLst/>
                <a:latin typeface="Times New Roman" panose="02020603050405020304" pitchFamily="18" charset="0"/>
                <a:ea typeface="Calibri" panose="020F0502020204030204" pitchFamily="34" charset="0"/>
                <a:cs typeface="Times New Roman" panose="02020603050405020304" pitchFamily="18" charset="0"/>
              </a:rPr>
              <a:t>Environmental factors:</a:t>
            </a:r>
            <a:r>
              <a:rPr lang="en-US" sz="1100" kern="100" dirty="0">
                <a:effectLst/>
                <a:latin typeface="Times New Roman" panose="02020603050405020304" pitchFamily="18" charset="0"/>
                <a:ea typeface="Calibri" panose="020F0502020204030204" pitchFamily="34" charset="0"/>
                <a:cs typeface="Times New Roman" panose="02020603050405020304" pitchFamily="18" charset="0"/>
              </a:rPr>
              <a:t> The transportation sector accounts for 28% of the UK's total greenhouse gas emissions (GOV.UK, 2024). Strict adherence to emissions management, waste disposal, and sustainable transportation practices will be essential for maintaining the company's eco-friendly reputation.</a:t>
            </a:r>
          </a:p>
          <a:p>
            <a:pPr marL="0" marR="0" algn="just">
              <a:lnSpc>
                <a:spcPct val="150000"/>
              </a:lnSpc>
              <a:spcBef>
                <a:spcPts val="0"/>
              </a:spcBef>
              <a:spcAft>
                <a:spcPts val="800"/>
              </a:spcAft>
            </a:pPr>
            <a:r>
              <a:rPr lang="en-US" sz="1100" b="1" kern="100" dirty="0">
                <a:effectLst/>
                <a:latin typeface="Times New Roman" panose="02020603050405020304" pitchFamily="18" charset="0"/>
                <a:ea typeface="Calibri" panose="020F0502020204030204" pitchFamily="34" charset="0"/>
                <a:cs typeface="Times New Roman" panose="02020603050405020304" pitchFamily="18" charset="0"/>
              </a:rPr>
              <a:t>Legal factors:</a:t>
            </a:r>
            <a:r>
              <a:rPr lang="en-US" sz="1100" kern="100" dirty="0">
                <a:effectLst/>
                <a:latin typeface="Times New Roman" panose="02020603050405020304" pitchFamily="18" charset="0"/>
                <a:ea typeface="Calibri" panose="020F0502020204030204" pitchFamily="34" charset="0"/>
                <a:cs typeface="Times New Roman" panose="02020603050405020304" pitchFamily="18" charset="0"/>
              </a:rPr>
              <a:t> Obtaining necessary licenses and permits, complying with </a:t>
            </a:r>
            <a:r>
              <a:rPr lang="en-US" sz="1100" kern="100" dirty="0" err="1">
                <a:effectLst/>
                <a:latin typeface="Times New Roman" panose="02020603050405020304" pitchFamily="18" charset="0"/>
                <a:ea typeface="Calibri" panose="020F0502020204030204" pitchFamily="34" charset="0"/>
                <a:cs typeface="Times New Roman" panose="02020603050405020304" pitchFamily="18" charset="0"/>
              </a:rPr>
              <a:t>labour</a:t>
            </a:r>
            <a:r>
              <a:rPr lang="en-US" sz="1100" kern="100" dirty="0">
                <a:effectLst/>
                <a:latin typeface="Times New Roman" panose="02020603050405020304" pitchFamily="18" charset="0"/>
                <a:ea typeface="Calibri" panose="020F0502020204030204" pitchFamily="34" charset="0"/>
                <a:cs typeface="Times New Roman" panose="02020603050405020304" pitchFamily="18" charset="0"/>
              </a:rPr>
              <a:t> laws, and staying informed about changes in environmental regulations will be critical to avoid legal issues and maintain a smooth operation. The UK's Environment Bill, which is become law in 2021, will set legally binding targets for air quality, biodiversity, and waste reduction (GOV.UK, 2022).</a:t>
            </a: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1"/>
        <p:cNvGrpSpPr/>
        <p:nvPr/>
      </p:nvGrpSpPr>
      <p:grpSpPr>
        <a:xfrm>
          <a:off x="0" y="0"/>
          <a:ext cx="0" cy="0"/>
          <a:chOff x="0" y="0"/>
          <a:chExt cx="0" cy="0"/>
        </a:xfrm>
      </p:grpSpPr>
      <p:sp>
        <p:nvSpPr>
          <p:cNvPr id="562" name="Google Shape;562;g1125d80b419_0_2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3" name="Google Shape;563;g1125d80b419_0_2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 12-month cash flow forecast for Eco-Friendly Cargo Delivery Services assumes a startup funding of £25,000 and a consistent expected sales volume of £23,000 per month. The major expenses include vehicle leasing/purchase, fuel, insurance, utilities, salaries, marketing, and legal fees, amounting to a total cash outflow of £20,000 per month. This results in a net cash flow of £28,000 in the first month, thanks to the startup funding, followed by a consistent net cash flow of £3,000 for months 2-12. The forecast indicates that the company can maintain a positive cash flow throughout the year.</a:t>
            </a:r>
            <a:endParaRPr dirty="0"/>
          </a:p>
        </p:txBody>
      </p:sp>
    </p:spTree>
    <p:extLst>
      <p:ext uri="{BB962C8B-B14F-4D97-AF65-F5344CB8AC3E}">
        <p14:creationId xmlns:p14="http://schemas.microsoft.com/office/powerpoint/2010/main" val="10199903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6"/>
        <p:cNvGrpSpPr/>
        <p:nvPr/>
      </p:nvGrpSpPr>
      <p:grpSpPr>
        <a:xfrm>
          <a:off x="0" y="0"/>
          <a:ext cx="0" cy="0"/>
          <a:chOff x="0" y="0"/>
          <a:chExt cx="0" cy="0"/>
        </a:xfrm>
      </p:grpSpPr>
      <p:sp>
        <p:nvSpPr>
          <p:cNvPr id="757" name="Google Shape;757;g212f97afb56_1_2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8" name="Google Shape;758;g212f97afb56_1_2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Eco-Friendly Cargo Delivery Services is a business venture that has the capacity to develop into a well-known company that deals with green transportation services in Birmingham, UK. This means that, through efficient delivery services and the consideration of incorporating advanced technologies in its operations, the firm is strategically placed to gain a large market share. Although the key issues identified in the PESTEL analysis and the requirement for prudent financial management, the company’s focus on the environment and customers will ensure it to thrive in the long-run. Thus, with a clear vision and a strong management team, Eco-Friendly Cargo Delivery Services can help to build a better future and at the same time, offer the best delivery services to its clients.</a:t>
            </a: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6"/>
        <p:cNvGrpSpPr/>
        <p:nvPr/>
      </p:nvGrpSpPr>
      <p:grpSpPr>
        <a:xfrm>
          <a:off x="0" y="0"/>
          <a:ext cx="0" cy="0"/>
          <a:chOff x="0" y="0"/>
          <a:chExt cx="0" cy="0"/>
        </a:xfrm>
      </p:grpSpPr>
      <p:sp>
        <p:nvSpPr>
          <p:cNvPr id="757" name="Google Shape;757;g212f97afb56_1_2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8" name="Google Shape;758;g212f97afb56_1_2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71450" lvl="0" indent="-171450" algn="l" rtl="0">
              <a:spcBef>
                <a:spcPts val="0"/>
              </a:spcBef>
              <a:spcAft>
                <a:spcPts val="0"/>
              </a:spcAft>
            </a:pPr>
            <a:r>
              <a:rPr lang="en-US" dirty="0"/>
              <a:t>Barnes, J. G. (2003). Establishing meaningful customer relationships: why some companies and brands mean more to their customers. Managing Service Quality, 13(3), 178–186. https://doi.org/10.1108/09604520310476445</a:t>
            </a:r>
          </a:p>
          <a:p>
            <a:pPr marL="171450" lvl="0" indent="-171450" algn="l" rtl="0">
              <a:spcBef>
                <a:spcPts val="0"/>
              </a:spcBef>
              <a:spcAft>
                <a:spcPts val="0"/>
              </a:spcAft>
            </a:pPr>
            <a:r>
              <a:rPr lang="en-US" dirty="0"/>
              <a:t>GOV.UK. (2022, April 1). Environment Bill 2020. https://www.gov.uk/government/publications/environment-bill-2020</a:t>
            </a:r>
          </a:p>
          <a:p>
            <a:pPr marL="171450" lvl="0" indent="-171450" algn="l" rtl="0">
              <a:spcBef>
                <a:spcPts val="0"/>
              </a:spcBef>
              <a:spcAft>
                <a:spcPts val="0"/>
              </a:spcAft>
            </a:pPr>
            <a:r>
              <a:rPr lang="en-US" dirty="0"/>
              <a:t>GOV.UK. (2024, February 6). UK first major economy to halve emissions. GOV.UK. https://www.gov.uk/government/news/uk-first-major-economy-to-halve-emissions#:~:text=Not%20only%20has%20the%20UK,Japan%20or%20the%20United%20States.</a:t>
            </a:r>
          </a:p>
          <a:p>
            <a:pPr marL="171450" lvl="0" indent="-171450" algn="l" rtl="0">
              <a:spcBef>
                <a:spcPts val="0"/>
              </a:spcBef>
              <a:spcAft>
                <a:spcPts val="0"/>
              </a:spcAft>
            </a:pPr>
            <a:r>
              <a:rPr lang="en-US" dirty="0"/>
              <a:t>Hales, C. P. (2019). What do Managers do? A Critical Review of the Evidence. In Routledge eBooks (pp. 263–290). https://doi.org/10.4324/9780429398599-17</a:t>
            </a:r>
          </a:p>
          <a:p>
            <a:pPr marL="171450" lvl="0" indent="-171450" algn="l" rtl="0">
              <a:spcBef>
                <a:spcPts val="0"/>
              </a:spcBef>
              <a:spcAft>
                <a:spcPts val="0"/>
              </a:spcAft>
            </a:pPr>
            <a:r>
              <a:rPr lang="en-US" dirty="0"/>
              <a:t>Nguyen, H., &amp; Dsouza, R. (2021, April 29). Global: Consumer willingness to pay for environmentally friendly products. YouGov. https://yougov.co.uk/consumer/articles/35593-global-willingness-pay-for-sustainability</a:t>
            </a:r>
          </a:p>
          <a:p>
            <a:pPr marL="171450" lvl="0" indent="-171450" algn="l" rtl="0">
              <a:spcBef>
                <a:spcPts val="0"/>
              </a:spcBef>
              <a:spcAft>
                <a:spcPts val="0"/>
              </a:spcAft>
            </a:pPr>
            <a:r>
              <a:rPr lang="en-US" dirty="0" err="1"/>
              <a:t>ReportLinker</a:t>
            </a:r>
            <a:r>
              <a:rPr lang="en-US" dirty="0"/>
              <a:t>. (2022, October 10). Global Electric Vehicles (EVs) market to reach 27.5 million units by 2027. GlobeNewswire News Room. https://www.globenewswire.com/news-release/2022/10/10/2530991/0/en/Global-Electric-Vehicles-EVs-Market-to-Reach-27-5-Million-Units-by-2027.html</a:t>
            </a:r>
          </a:p>
          <a:p>
            <a:pPr marL="171450" lvl="0" indent="-171450" algn="l" rtl="0">
              <a:spcBef>
                <a:spcPts val="0"/>
              </a:spcBef>
              <a:spcAft>
                <a:spcPts val="0"/>
              </a:spcAft>
            </a:pPr>
            <a:r>
              <a:rPr lang="en-US" dirty="0" err="1"/>
              <a:t>Simkovic</a:t>
            </a:r>
            <a:r>
              <a:rPr lang="en-US" dirty="0"/>
              <a:t>, M. (2018). LIMITED LIABILITY AND THE KNOWN UNKNOWN on JSTOR. www.jstor.org. https://www.jstor.org/stable/48563653</a:t>
            </a:r>
          </a:p>
          <a:p>
            <a:pPr marL="171450" lvl="0" indent="-171450" algn="l" rtl="0">
              <a:spcBef>
                <a:spcPts val="0"/>
              </a:spcBef>
              <a:spcAft>
                <a:spcPts val="0"/>
              </a:spcAft>
            </a:pPr>
            <a:r>
              <a:rPr lang="en-US" dirty="0"/>
              <a:t>Taylor, E. (2023, January 10). SALES AND MARKETING COORDINATOR. Policy Commons. https://policycommons.net/artifacts/3379970/sales-and-marketing-coordinator/4178902/</a:t>
            </a:r>
          </a:p>
          <a:p>
            <a:pPr marL="171450" lvl="0" indent="-171450" algn="l" rtl="0">
              <a:spcBef>
                <a:spcPts val="0"/>
              </a:spcBef>
              <a:spcAft>
                <a:spcPts val="0"/>
              </a:spcAft>
            </a:pPr>
            <a:r>
              <a:rPr lang="en-US" dirty="0"/>
              <a:t>UK e-commerce market Insights. (2023). https://www.mordorintelligence.com/industry-reports/united-kingdom-ecommerce-market</a:t>
            </a:r>
          </a:p>
          <a:p>
            <a:pPr marL="171450" lvl="0" indent="-171450" algn="l" rtl="0">
              <a:spcBef>
                <a:spcPts val="0"/>
              </a:spcBef>
              <a:spcAft>
                <a:spcPts val="0"/>
              </a:spcAft>
            </a:pPr>
            <a:r>
              <a:rPr lang="en-US" dirty="0"/>
              <a:t>Weng, Y., Hsu, K., &amp; Liu, B. J. (2019). Increasing worldwide environmental consciousness and environmental policy adjustment. the Quarterly Review of Economics and Finance, 71, 205–210. https://doi.org/10.1016/j.qref.2018.08.003</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1435373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699150" y="862986"/>
            <a:ext cx="5639400" cy="2549400"/>
          </a:xfrm>
          <a:prstGeom prst="rect">
            <a:avLst/>
          </a:prstGeom>
        </p:spPr>
        <p:txBody>
          <a:bodyPr spcFirstLastPara="1" wrap="square" lIns="91425" tIns="91425" rIns="91425" bIns="91425" anchor="b" anchorCtr="0">
            <a:noAutofit/>
          </a:bodyPr>
          <a:lstStyle>
            <a:lvl1pPr lvl="0" algn="ctr">
              <a:lnSpc>
                <a:spcPct val="100000"/>
              </a:lnSpc>
              <a:spcBef>
                <a:spcPts val="0"/>
              </a:spcBef>
              <a:spcAft>
                <a:spcPts val="0"/>
              </a:spcAft>
              <a:buClr>
                <a:srgbClr val="191919"/>
              </a:buClr>
              <a:buSzPts val="5200"/>
              <a:buNone/>
              <a:defRPr sz="4000"/>
            </a:lvl1pPr>
            <a:lvl2pPr lvl="1" algn="ctr">
              <a:lnSpc>
                <a:spcPct val="100000"/>
              </a:lnSpc>
              <a:spcBef>
                <a:spcPts val="0"/>
              </a:spcBef>
              <a:spcAft>
                <a:spcPts val="0"/>
              </a:spcAft>
              <a:buClr>
                <a:srgbClr val="191919"/>
              </a:buClr>
              <a:buSzPts val="5200"/>
              <a:buNone/>
              <a:defRPr sz="5200">
                <a:solidFill>
                  <a:srgbClr val="191919"/>
                </a:solidFill>
              </a:defRPr>
            </a:lvl2pPr>
            <a:lvl3pPr lvl="2" algn="ctr">
              <a:lnSpc>
                <a:spcPct val="100000"/>
              </a:lnSpc>
              <a:spcBef>
                <a:spcPts val="0"/>
              </a:spcBef>
              <a:spcAft>
                <a:spcPts val="0"/>
              </a:spcAft>
              <a:buClr>
                <a:srgbClr val="191919"/>
              </a:buClr>
              <a:buSzPts val="5200"/>
              <a:buNone/>
              <a:defRPr sz="5200">
                <a:solidFill>
                  <a:srgbClr val="191919"/>
                </a:solidFill>
              </a:defRPr>
            </a:lvl3pPr>
            <a:lvl4pPr lvl="3" algn="ctr">
              <a:lnSpc>
                <a:spcPct val="100000"/>
              </a:lnSpc>
              <a:spcBef>
                <a:spcPts val="0"/>
              </a:spcBef>
              <a:spcAft>
                <a:spcPts val="0"/>
              </a:spcAft>
              <a:buClr>
                <a:srgbClr val="191919"/>
              </a:buClr>
              <a:buSzPts val="5200"/>
              <a:buNone/>
              <a:defRPr sz="5200">
                <a:solidFill>
                  <a:srgbClr val="191919"/>
                </a:solidFill>
              </a:defRPr>
            </a:lvl4pPr>
            <a:lvl5pPr lvl="4" algn="ctr">
              <a:lnSpc>
                <a:spcPct val="100000"/>
              </a:lnSpc>
              <a:spcBef>
                <a:spcPts val="0"/>
              </a:spcBef>
              <a:spcAft>
                <a:spcPts val="0"/>
              </a:spcAft>
              <a:buClr>
                <a:srgbClr val="191919"/>
              </a:buClr>
              <a:buSzPts val="5200"/>
              <a:buNone/>
              <a:defRPr sz="5200">
                <a:solidFill>
                  <a:srgbClr val="191919"/>
                </a:solidFill>
              </a:defRPr>
            </a:lvl5pPr>
            <a:lvl6pPr lvl="5" algn="ctr">
              <a:lnSpc>
                <a:spcPct val="100000"/>
              </a:lnSpc>
              <a:spcBef>
                <a:spcPts val="0"/>
              </a:spcBef>
              <a:spcAft>
                <a:spcPts val="0"/>
              </a:spcAft>
              <a:buClr>
                <a:srgbClr val="191919"/>
              </a:buClr>
              <a:buSzPts val="5200"/>
              <a:buNone/>
              <a:defRPr sz="5200">
                <a:solidFill>
                  <a:srgbClr val="191919"/>
                </a:solidFill>
              </a:defRPr>
            </a:lvl6pPr>
            <a:lvl7pPr lvl="6" algn="ctr">
              <a:lnSpc>
                <a:spcPct val="100000"/>
              </a:lnSpc>
              <a:spcBef>
                <a:spcPts val="0"/>
              </a:spcBef>
              <a:spcAft>
                <a:spcPts val="0"/>
              </a:spcAft>
              <a:buClr>
                <a:srgbClr val="191919"/>
              </a:buClr>
              <a:buSzPts val="5200"/>
              <a:buNone/>
              <a:defRPr sz="5200">
                <a:solidFill>
                  <a:srgbClr val="191919"/>
                </a:solidFill>
              </a:defRPr>
            </a:lvl7pPr>
            <a:lvl8pPr lvl="7" algn="ctr">
              <a:lnSpc>
                <a:spcPct val="100000"/>
              </a:lnSpc>
              <a:spcBef>
                <a:spcPts val="0"/>
              </a:spcBef>
              <a:spcAft>
                <a:spcPts val="0"/>
              </a:spcAft>
              <a:buClr>
                <a:srgbClr val="191919"/>
              </a:buClr>
              <a:buSzPts val="5200"/>
              <a:buNone/>
              <a:defRPr sz="5200">
                <a:solidFill>
                  <a:srgbClr val="191919"/>
                </a:solidFill>
              </a:defRPr>
            </a:lvl8pPr>
            <a:lvl9pPr lvl="8" algn="ctr">
              <a:lnSpc>
                <a:spcPct val="100000"/>
              </a:lnSpc>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3337500" y="3565000"/>
            <a:ext cx="2469000" cy="7155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sz="1400">
                <a:solidFill>
                  <a:srgbClr val="000000"/>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1" name="Google Shape;11;p2"/>
          <p:cNvGrpSpPr/>
          <p:nvPr/>
        </p:nvGrpSpPr>
        <p:grpSpPr>
          <a:xfrm rot="-4569249">
            <a:off x="271355" y="4459089"/>
            <a:ext cx="538057" cy="559130"/>
            <a:chOff x="104250" y="2869026"/>
            <a:chExt cx="538081" cy="559154"/>
          </a:xfrm>
        </p:grpSpPr>
        <p:sp>
          <p:nvSpPr>
            <p:cNvPr id="12" name="Google Shape;12;p2"/>
            <p:cNvSpPr/>
            <p:nvPr/>
          </p:nvSpPr>
          <p:spPr>
            <a:xfrm rot="183487">
              <a:off x="175597" y="2880722"/>
              <a:ext cx="452766" cy="535763"/>
            </a:xfrm>
            <a:custGeom>
              <a:avLst/>
              <a:gdLst/>
              <a:ahLst/>
              <a:cxnLst/>
              <a:rect l="l" t="t" r="r" b="b"/>
              <a:pathLst>
                <a:path w="21810" h="25808" extrusionOk="0">
                  <a:moveTo>
                    <a:pt x="21810" y="0"/>
                  </a:moveTo>
                  <a:cubicBezTo>
                    <a:pt x="10547" y="0"/>
                    <a:pt x="0" y="14545"/>
                    <a:pt x="0" y="25808"/>
                  </a:cubicBezTo>
                </a:path>
              </a:pathLst>
            </a:custGeom>
            <a:noFill/>
            <a:ln w="19050" cap="flat" cmpd="sng">
              <a:solidFill>
                <a:schemeClr val="dk1"/>
              </a:solidFill>
              <a:prstDash val="solid"/>
              <a:round/>
              <a:headEnd type="none" w="med" len="med"/>
              <a:tailEnd type="none" w="med" len="med"/>
            </a:ln>
          </p:spPr>
        </p:sp>
        <p:sp>
          <p:nvSpPr>
            <p:cNvPr id="13" name="Google Shape;13;p2"/>
            <p:cNvSpPr/>
            <p:nvPr/>
          </p:nvSpPr>
          <p:spPr>
            <a:xfrm rot="-199711">
              <a:off x="116240" y="2888775"/>
              <a:ext cx="357797" cy="423385"/>
            </a:xfrm>
            <a:custGeom>
              <a:avLst/>
              <a:gdLst/>
              <a:ahLst/>
              <a:cxnLst/>
              <a:rect l="l" t="t" r="r" b="b"/>
              <a:pathLst>
                <a:path w="21810" h="25808" extrusionOk="0">
                  <a:moveTo>
                    <a:pt x="21810" y="0"/>
                  </a:moveTo>
                  <a:cubicBezTo>
                    <a:pt x="10547" y="0"/>
                    <a:pt x="0" y="14545"/>
                    <a:pt x="0" y="25808"/>
                  </a:cubicBezTo>
                </a:path>
              </a:pathLst>
            </a:custGeom>
            <a:noFill/>
            <a:ln w="19050" cap="flat" cmpd="sng">
              <a:solidFill>
                <a:schemeClr val="dk1"/>
              </a:solidFill>
              <a:prstDash val="solid"/>
              <a:round/>
              <a:headEnd type="none" w="med" len="med"/>
              <a:tailEnd type="none" w="med" len="med"/>
            </a:ln>
          </p:spPr>
        </p:sp>
      </p:grpSp>
      <p:grpSp>
        <p:nvGrpSpPr>
          <p:cNvPr id="14" name="Google Shape;14;p2"/>
          <p:cNvGrpSpPr/>
          <p:nvPr/>
        </p:nvGrpSpPr>
        <p:grpSpPr>
          <a:xfrm rot="-7689707">
            <a:off x="8412403" y="377997"/>
            <a:ext cx="552101" cy="314021"/>
            <a:chOff x="8676583" y="2265959"/>
            <a:chExt cx="410807" cy="233643"/>
          </a:xfrm>
        </p:grpSpPr>
        <p:sp>
          <p:nvSpPr>
            <p:cNvPr id="15" name="Google Shape;15;p2"/>
            <p:cNvSpPr/>
            <p:nvPr/>
          </p:nvSpPr>
          <p:spPr>
            <a:xfrm rot="6300730">
              <a:off x="8757266" y="2362471"/>
              <a:ext cx="221279" cy="43039"/>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sp>
          <p:nvSpPr>
            <p:cNvPr id="16" name="Google Shape;16;p2"/>
            <p:cNvSpPr/>
            <p:nvPr/>
          </p:nvSpPr>
          <p:spPr>
            <a:xfrm rot="7344997">
              <a:off x="8643420" y="2349375"/>
              <a:ext cx="221285" cy="43041"/>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sp>
          <p:nvSpPr>
            <p:cNvPr id="17" name="Google Shape;17;p2"/>
            <p:cNvSpPr/>
            <p:nvPr/>
          </p:nvSpPr>
          <p:spPr>
            <a:xfrm rot="5007802">
              <a:off x="8942775" y="2359791"/>
              <a:ext cx="221283" cy="43037"/>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sp>
          <p:nvSpPr>
            <p:cNvPr id="18" name="Google Shape;18;p2"/>
            <p:cNvSpPr/>
            <p:nvPr/>
          </p:nvSpPr>
          <p:spPr>
            <a:xfrm rot="6051884">
              <a:off x="8852413" y="2365361"/>
              <a:ext cx="221292" cy="43044"/>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grpSp>
      <p:grpSp>
        <p:nvGrpSpPr>
          <p:cNvPr id="19" name="Google Shape;19;p2"/>
          <p:cNvGrpSpPr/>
          <p:nvPr/>
        </p:nvGrpSpPr>
        <p:grpSpPr>
          <a:xfrm rot="3260373" flipH="1">
            <a:off x="147647" y="212575"/>
            <a:ext cx="538091" cy="419413"/>
            <a:chOff x="1446104" y="3533651"/>
            <a:chExt cx="378587" cy="295105"/>
          </a:xfrm>
        </p:grpSpPr>
        <p:sp>
          <p:nvSpPr>
            <p:cNvPr id="20" name="Google Shape;20;p2"/>
            <p:cNvSpPr/>
            <p:nvPr/>
          </p:nvSpPr>
          <p:spPr>
            <a:xfrm rot="864112">
              <a:off x="1462299" y="3609714"/>
              <a:ext cx="359347" cy="69893"/>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sp>
          <p:nvSpPr>
            <p:cNvPr id="21" name="Google Shape;21;p2"/>
            <p:cNvSpPr/>
            <p:nvPr/>
          </p:nvSpPr>
          <p:spPr>
            <a:xfrm rot="1830229">
              <a:off x="1440484" y="3705661"/>
              <a:ext cx="283068" cy="55060"/>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sp>
          <p:nvSpPr>
            <p:cNvPr id="22" name="Google Shape;22;p2"/>
            <p:cNvSpPr/>
            <p:nvPr/>
          </p:nvSpPr>
          <p:spPr>
            <a:xfrm rot="647795">
              <a:off x="1479500" y="3553996"/>
              <a:ext cx="221275" cy="43039"/>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grpSp>
      <p:grpSp>
        <p:nvGrpSpPr>
          <p:cNvPr id="23" name="Google Shape;23;p2"/>
          <p:cNvGrpSpPr/>
          <p:nvPr/>
        </p:nvGrpSpPr>
        <p:grpSpPr>
          <a:xfrm rot="-8582814" flipH="1">
            <a:off x="8417302" y="4642377"/>
            <a:ext cx="588859" cy="272818"/>
            <a:chOff x="1441891" y="3533651"/>
            <a:chExt cx="365437" cy="169309"/>
          </a:xfrm>
        </p:grpSpPr>
        <p:sp>
          <p:nvSpPr>
            <p:cNvPr id="24" name="Google Shape;24;p2"/>
            <p:cNvSpPr/>
            <p:nvPr/>
          </p:nvSpPr>
          <p:spPr>
            <a:xfrm rot="864112">
              <a:off x="1444936" y="3589476"/>
              <a:ext cx="359347" cy="69893"/>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sp>
          <p:nvSpPr>
            <p:cNvPr id="25" name="Google Shape;25;p2"/>
            <p:cNvSpPr/>
            <p:nvPr/>
          </p:nvSpPr>
          <p:spPr>
            <a:xfrm rot="647795">
              <a:off x="1479500" y="3553996"/>
              <a:ext cx="221275" cy="43039"/>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43"/>
        <p:cNvGrpSpPr/>
        <p:nvPr/>
      </p:nvGrpSpPr>
      <p:grpSpPr>
        <a:xfrm>
          <a:off x="0" y="0"/>
          <a:ext cx="0" cy="0"/>
          <a:chOff x="0" y="0"/>
          <a:chExt cx="0" cy="0"/>
        </a:xfrm>
      </p:grpSpPr>
      <p:sp>
        <p:nvSpPr>
          <p:cNvPr id="44" name="Google Shape;44;p5"/>
          <p:cNvSpPr txBox="1">
            <a:spLocks noGrp="1"/>
          </p:cNvSpPr>
          <p:nvPr>
            <p:ph type="subTitle" idx="1"/>
          </p:nvPr>
        </p:nvSpPr>
        <p:spPr>
          <a:xfrm>
            <a:off x="723260" y="1205900"/>
            <a:ext cx="4448400" cy="511500"/>
          </a:xfrm>
          <a:prstGeom prst="rect">
            <a:avLst/>
          </a:prstGeom>
        </p:spPr>
        <p:txBody>
          <a:bodyPr spcFirstLastPara="1" wrap="square" lIns="91425" tIns="91425" rIns="91425" bIns="91425" anchor="b" anchorCtr="0">
            <a:noAutofit/>
          </a:bodyPr>
          <a:lstStyle>
            <a:lvl1pPr lvl="0" algn="r">
              <a:lnSpc>
                <a:spcPct val="100000"/>
              </a:lnSpc>
              <a:spcBef>
                <a:spcPts val="0"/>
              </a:spcBef>
              <a:spcAft>
                <a:spcPts val="0"/>
              </a:spcAft>
              <a:buClr>
                <a:schemeClr val="dk1"/>
              </a:buClr>
              <a:buSzPts val="2400"/>
              <a:buFont typeface="Bebas Neue"/>
              <a:buNone/>
              <a:defRPr sz="1800" b="1">
                <a:solidFill>
                  <a:schemeClr val="dk1"/>
                </a:solidFill>
                <a:latin typeface="Sora"/>
                <a:ea typeface="Sora"/>
                <a:cs typeface="Sora"/>
                <a:sym typeface="Sora"/>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45" name="Google Shape;45;p5"/>
          <p:cNvSpPr txBox="1">
            <a:spLocks noGrp="1"/>
          </p:cNvSpPr>
          <p:nvPr>
            <p:ph type="subTitle" idx="2"/>
          </p:nvPr>
        </p:nvSpPr>
        <p:spPr>
          <a:xfrm>
            <a:off x="3972359" y="3001275"/>
            <a:ext cx="4448400" cy="5115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1800" b="1">
                <a:solidFill>
                  <a:schemeClr val="dk1"/>
                </a:solidFill>
                <a:latin typeface="Sora"/>
                <a:ea typeface="Sora"/>
                <a:cs typeface="Sora"/>
                <a:sym typeface="Sora"/>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46" name="Google Shape;46;p5"/>
          <p:cNvSpPr txBox="1">
            <a:spLocks noGrp="1"/>
          </p:cNvSpPr>
          <p:nvPr>
            <p:ph type="subTitle" idx="3"/>
          </p:nvPr>
        </p:nvSpPr>
        <p:spPr>
          <a:xfrm>
            <a:off x="723241" y="1721125"/>
            <a:ext cx="4448400" cy="10920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47" name="Google Shape;47;p5"/>
          <p:cNvSpPr txBox="1">
            <a:spLocks noGrp="1"/>
          </p:cNvSpPr>
          <p:nvPr>
            <p:ph type="subTitle" idx="4"/>
          </p:nvPr>
        </p:nvSpPr>
        <p:spPr>
          <a:xfrm>
            <a:off x="3972341" y="3516500"/>
            <a:ext cx="4448400" cy="1092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48" name="Google Shape;48;p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49" name="Google Shape;49;p5"/>
          <p:cNvGrpSpPr/>
          <p:nvPr/>
        </p:nvGrpSpPr>
        <p:grpSpPr>
          <a:xfrm rot="2347829" flipH="1">
            <a:off x="269973" y="4374502"/>
            <a:ext cx="483149" cy="586876"/>
            <a:chOff x="1477424" y="4504444"/>
            <a:chExt cx="563500" cy="684477"/>
          </a:xfrm>
        </p:grpSpPr>
        <p:sp>
          <p:nvSpPr>
            <p:cNvPr id="50" name="Google Shape;50;p5"/>
            <p:cNvSpPr/>
            <p:nvPr/>
          </p:nvSpPr>
          <p:spPr>
            <a:xfrm rot="-8632931">
              <a:off x="1592381" y="4569260"/>
              <a:ext cx="358075" cy="423714"/>
            </a:xfrm>
            <a:custGeom>
              <a:avLst/>
              <a:gdLst/>
              <a:ahLst/>
              <a:cxnLst/>
              <a:rect l="l" t="t" r="r" b="b"/>
              <a:pathLst>
                <a:path w="21810" h="25808" extrusionOk="0">
                  <a:moveTo>
                    <a:pt x="21810" y="0"/>
                  </a:moveTo>
                  <a:cubicBezTo>
                    <a:pt x="10547" y="0"/>
                    <a:pt x="0" y="14545"/>
                    <a:pt x="0" y="25808"/>
                  </a:cubicBezTo>
                </a:path>
              </a:pathLst>
            </a:custGeom>
            <a:noFill/>
            <a:ln w="19050" cap="flat" cmpd="sng">
              <a:solidFill>
                <a:schemeClr val="dk1"/>
              </a:solidFill>
              <a:prstDash val="solid"/>
              <a:round/>
              <a:headEnd type="none" w="med" len="med"/>
              <a:tailEnd type="none" w="med" len="med"/>
            </a:ln>
          </p:spPr>
        </p:sp>
        <p:sp>
          <p:nvSpPr>
            <p:cNvPr id="51" name="Google Shape;51;p5"/>
            <p:cNvSpPr/>
            <p:nvPr/>
          </p:nvSpPr>
          <p:spPr>
            <a:xfrm rot="-7617952">
              <a:off x="1575319" y="4706628"/>
              <a:ext cx="358066" cy="423703"/>
            </a:xfrm>
            <a:custGeom>
              <a:avLst/>
              <a:gdLst/>
              <a:ahLst/>
              <a:cxnLst/>
              <a:rect l="l" t="t" r="r" b="b"/>
              <a:pathLst>
                <a:path w="21810" h="25808" extrusionOk="0">
                  <a:moveTo>
                    <a:pt x="21810" y="0"/>
                  </a:moveTo>
                  <a:cubicBezTo>
                    <a:pt x="10547" y="0"/>
                    <a:pt x="0" y="14545"/>
                    <a:pt x="0" y="25808"/>
                  </a:cubicBezTo>
                </a:path>
              </a:pathLst>
            </a:custGeom>
            <a:noFill/>
            <a:ln w="19050" cap="flat" cmpd="sng">
              <a:solidFill>
                <a:schemeClr val="dk1"/>
              </a:solidFill>
              <a:prstDash val="solid"/>
              <a:round/>
              <a:headEnd type="none" w="med" len="med"/>
              <a:tailEnd type="none" w="med" len="med"/>
            </a:ln>
          </p:spPr>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62"/>
        <p:cNvGrpSpPr/>
        <p:nvPr/>
      </p:nvGrpSpPr>
      <p:grpSpPr>
        <a:xfrm>
          <a:off x="0" y="0"/>
          <a:ext cx="0" cy="0"/>
          <a:chOff x="0" y="0"/>
          <a:chExt cx="0" cy="0"/>
        </a:xfrm>
      </p:grpSpPr>
      <p:sp>
        <p:nvSpPr>
          <p:cNvPr id="63" name="Google Shape;63;p7"/>
          <p:cNvSpPr txBox="1">
            <a:spLocks noGrp="1"/>
          </p:cNvSpPr>
          <p:nvPr>
            <p:ph type="title"/>
          </p:nvPr>
        </p:nvSpPr>
        <p:spPr>
          <a:xfrm>
            <a:off x="720000" y="1062750"/>
            <a:ext cx="4244400" cy="5727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3000"/>
              <a:buNone/>
              <a:defRPr/>
            </a:lvl1pPr>
            <a:lvl2pPr lvl="1" rtl="0">
              <a:lnSpc>
                <a:spcPct val="100000"/>
              </a:lnSpc>
              <a:spcBef>
                <a:spcPts val="0"/>
              </a:spcBef>
              <a:spcAft>
                <a:spcPts val="0"/>
              </a:spcAft>
              <a:buSzPts val="3000"/>
              <a:buNone/>
              <a:defRPr/>
            </a:lvl2pPr>
            <a:lvl3pPr lvl="2" rtl="0">
              <a:lnSpc>
                <a:spcPct val="100000"/>
              </a:lnSpc>
              <a:spcBef>
                <a:spcPts val="0"/>
              </a:spcBef>
              <a:spcAft>
                <a:spcPts val="0"/>
              </a:spcAft>
              <a:buSzPts val="3000"/>
              <a:buNone/>
              <a:defRPr/>
            </a:lvl3pPr>
            <a:lvl4pPr lvl="3" rtl="0">
              <a:lnSpc>
                <a:spcPct val="100000"/>
              </a:lnSpc>
              <a:spcBef>
                <a:spcPts val="0"/>
              </a:spcBef>
              <a:spcAft>
                <a:spcPts val="0"/>
              </a:spcAft>
              <a:buSzPts val="3000"/>
              <a:buNone/>
              <a:defRPr/>
            </a:lvl4pPr>
            <a:lvl5pPr lvl="4" rtl="0">
              <a:lnSpc>
                <a:spcPct val="100000"/>
              </a:lnSpc>
              <a:spcBef>
                <a:spcPts val="0"/>
              </a:spcBef>
              <a:spcAft>
                <a:spcPts val="0"/>
              </a:spcAft>
              <a:buSzPts val="3000"/>
              <a:buNone/>
              <a:defRPr/>
            </a:lvl5pPr>
            <a:lvl6pPr lvl="5" rtl="0">
              <a:lnSpc>
                <a:spcPct val="100000"/>
              </a:lnSpc>
              <a:spcBef>
                <a:spcPts val="0"/>
              </a:spcBef>
              <a:spcAft>
                <a:spcPts val="0"/>
              </a:spcAft>
              <a:buSzPts val="3000"/>
              <a:buNone/>
              <a:defRPr/>
            </a:lvl6pPr>
            <a:lvl7pPr lvl="6" rtl="0">
              <a:lnSpc>
                <a:spcPct val="100000"/>
              </a:lnSpc>
              <a:spcBef>
                <a:spcPts val="0"/>
              </a:spcBef>
              <a:spcAft>
                <a:spcPts val="0"/>
              </a:spcAft>
              <a:buSzPts val="3000"/>
              <a:buNone/>
              <a:defRPr/>
            </a:lvl7pPr>
            <a:lvl8pPr lvl="7" rtl="0">
              <a:lnSpc>
                <a:spcPct val="100000"/>
              </a:lnSpc>
              <a:spcBef>
                <a:spcPts val="0"/>
              </a:spcBef>
              <a:spcAft>
                <a:spcPts val="0"/>
              </a:spcAft>
              <a:buSzPts val="3000"/>
              <a:buNone/>
              <a:defRPr/>
            </a:lvl8pPr>
            <a:lvl9pPr lvl="8" rtl="0">
              <a:lnSpc>
                <a:spcPct val="100000"/>
              </a:lnSpc>
              <a:spcBef>
                <a:spcPts val="0"/>
              </a:spcBef>
              <a:spcAft>
                <a:spcPts val="0"/>
              </a:spcAft>
              <a:buSzPts val="3000"/>
              <a:buNone/>
              <a:defRPr/>
            </a:lvl9pPr>
          </a:lstStyle>
          <a:p>
            <a:endParaRPr/>
          </a:p>
        </p:txBody>
      </p:sp>
      <p:sp>
        <p:nvSpPr>
          <p:cNvPr id="64" name="Google Shape;64;p7"/>
          <p:cNvSpPr txBox="1">
            <a:spLocks noGrp="1"/>
          </p:cNvSpPr>
          <p:nvPr>
            <p:ph type="body" idx="1"/>
          </p:nvPr>
        </p:nvSpPr>
        <p:spPr>
          <a:xfrm>
            <a:off x="720000" y="1635450"/>
            <a:ext cx="4244400" cy="2445300"/>
          </a:xfrm>
          <a:prstGeom prst="rect">
            <a:avLst/>
          </a:prstGeom>
        </p:spPr>
        <p:txBody>
          <a:bodyPr spcFirstLastPara="1" wrap="square" lIns="91425" tIns="91425" rIns="91425" bIns="91425" anchor="t" anchorCtr="0">
            <a:noAutofit/>
          </a:bodyPr>
          <a:lstStyle>
            <a:lvl1pPr marL="457200" lvl="0" indent="-304800" rtl="0">
              <a:lnSpc>
                <a:spcPct val="100000"/>
              </a:lnSpc>
              <a:spcBef>
                <a:spcPts val="0"/>
              </a:spcBef>
              <a:spcAft>
                <a:spcPts val="0"/>
              </a:spcAft>
              <a:buSzPts val="1200"/>
              <a:buFont typeface="Nunito Light"/>
              <a:buChar char="●"/>
              <a:defRPr/>
            </a:lvl1pPr>
            <a:lvl2pPr marL="914400" lvl="1" indent="-304800" rtl="0">
              <a:lnSpc>
                <a:spcPct val="100000"/>
              </a:lnSpc>
              <a:spcBef>
                <a:spcPts val="0"/>
              </a:spcBef>
              <a:spcAft>
                <a:spcPts val="0"/>
              </a:spcAft>
              <a:buClr>
                <a:srgbClr val="E76A28"/>
              </a:buClr>
              <a:buSzPts val="1200"/>
              <a:buFont typeface="Nunito Light"/>
              <a:buChar char="○"/>
              <a:defRPr/>
            </a:lvl2pPr>
            <a:lvl3pPr marL="1371600" lvl="2" indent="-304800" rtl="0">
              <a:lnSpc>
                <a:spcPct val="100000"/>
              </a:lnSpc>
              <a:spcBef>
                <a:spcPts val="0"/>
              </a:spcBef>
              <a:spcAft>
                <a:spcPts val="0"/>
              </a:spcAft>
              <a:buClr>
                <a:srgbClr val="E76A28"/>
              </a:buClr>
              <a:buSzPts val="1200"/>
              <a:buFont typeface="Nunito Light"/>
              <a:buChar char="■"/>
              <a:defRPr/>
            </a:lvl3pPr>
            <a:lvl4pPr marL="1828800" lvl="3" indent="-304800" rtl="0">
              <a:lnSpc>
                <a:spcPct val="100000"/>
              </a:lnSpc>
              <a:spcBef>
                <a:spcPts val="0"/>
              </a:spcBef>
              <a:spcAft>
                <a:spcPts val="0"/>
              </a:spcAft>
              <a:buClr>
                <a:srgbClr val="E76A28"/>
              </a:buClr>
              <a:buSzPts val="1200"/>
              <a:buFont typeface="Nunito Light"/>
              <a:buChar char="●"/>
              <a:defRPr/>
            </a:lvl4pPr>
            <a:lvl5pPr marL="2286000" lvl="4" indent="-304800" rtl="0">
              <a:lnSpc>
                <a:spcPct val="100000"/>
              </a:lnSpc>
              <a:spcBef>
                <a:spcPts val="0"/>
              </a:spcBef>
              <a:spcAft>
                <a:spcPts val="0"/>
              </a:spcAft>
              <a:buClr>
                <a:srgbClr val="E76A28"/>
              </a:buClr>
              <a:buSzPts val="1200"/>
              <a:buFont typeface="Nunito Light"/>
              <a:buChar char="○"/>
              <a:defRPr/>
            </a:lvl5pPr>
            <a:lvl6pPr marL="2743200" lvl="5" indent="-304800" rtl="0">
              <a:lnSpc>
                <a:spcPct val="100000"/>
              </a:lnSpc>
              <a:spcBef>
                <a:spcPts val="0"/>
              </a:spcBef>
              <a:spcAft>
                <a:spcPts val="0"/>
              </a:spcAft>
              <a:buClr>
                <a:srgbClr val="999999"/>
              </a:buClr>
              <a:buSzPts val="1200"/>
              <a:buFont typeface="Nunito Light"/>
              <a:buChar char="■"/>
              <a:defRPr/>
            </a:lvl6pPr>
            <a:lvl7pPr marL="3200400" lvl="6" indent="-304800" rtl="0">
              <a:lnSpc>
                <a:spcPct val="100000"/>
              </a:lnSpc>
              <a:spcBef>
                <a:spcPts val="0"/>
              </a:spcBef>
              <a:spcAft>
                <a:spcPts val="0"/>
              </a:spcAft>
              <a:buClr>
                <a:srgbClr val="999999"/>
              </a:buClr>
              <a:buSzPts val="1200"/>
              <a:buFont typeface="Nunito Light"/>
              <a:buChar char="●"/>
              <a:defRPr/>
            </a:lvl7pPr>
            <a:lvl8pPr marL="3657600" lvl="7" indent="-304800" rtl="0">
              <a:lnSpc>
                <a:spcPct val="100000"/>
              </a:lnSpc>
              <a:spcBef>
                <a:spcPts val="0"/>
              </a:spcBef>
              <a:spcAft>
                <a:spcPts val="0"/>
              </a:spcAft>
              <a:buClr>
                <a:srgbClr val="999999"/>
              </a:buClr>
              <a:buSzPts val="1200"/>
              <a:buFont typeface="Nunito Light"/>
              <a:buChar char="○"/>
              <a:defRPr/>
            </a:lvl8pPr>
            <a:lvl9pPr marL="4114800" lvl="8" indent="-304800" rtl="0">
              <a:lnSpc>
                <a:spcPct val="100000"/>
              </a:lnSpc>
              <a:spcBef>
                <a:spcPts val="0"/>
              </a:spcBef>
              <a:spcAft>
                <a:spcPts val="0"/>
              </a:spcAft>
              <a:buClr>
                <a:srgbClr val="999999"/>
              </a:buClr>
              <a:buSzPts val="1200"/>
              <a:buFont typeface="Nunito Light"/>
              <a:buChar char="■"/>
              <a:defRPr/>
            </a:lvl9pPr>
          </a:lstStyle>
          <a:p>
            <a:endParaRPr/>
          </a:p>
        </p:txBody>
      </p:sp>
      <p:sp>
        <p:nvSpPr>
          <p:cNvPr id="65" name="Google Shape;65;p7"/>
          <p:cNvSpPr>
            <a:spLocks noGrp="1"/>
          </p:cNvSpPr>
          <p:nvPr>
            <p:ph type="pic" idx="2"/>
          </p:nvPr>
        </p:nvSpPr>
        <p:spPr>
          <a:xfrm>
            <a:off x="5269500" y="535000"/>
            <a:ext cx="3874500" cy="4073400"/>
          </a:xfrm>
          <a:prstGeom prst="rect">
            <a:avLst/>
          </a:prstGeom>
          <a:noFill/>
          <a:ln>
            <a:noFill/>
          </a:ln>
        </p:spPr>
      </p:sp>
      <p:grpSp>
        <p:nvGrpSpPr>
          <p:cNvPr id="66" name="Google Shape;66;p7"/>
          <p:cNvGrpSpPr/>
          <p:nvPr/>
        </p:nvGrpSpPr>
        <p:grpSpPr>
          <a:xfrm rot="3565278">
            <a:off x="4781778" y="4410708"/>
            <a:ext cx="483170" cy="586901"/>
            <a:chOff x="1477424" y="4504444"/>
            <a:chExt cx="563500" cy="684477"/>
          </a:xfrm>
        </p:grpSpPr>
        <p:sp>
          <p:nvSpPr>
            <p:cNvPr id="67" name="Google Shape;67;p7"/>
            <p:cNvSpPr/>
            <p:nvPr/>
          </p:nvSpPr>
          <p:spPr>
            <a:xfrm rot="-8632931">
              <a:off x="1592381" y="4569260"/>
              <a:ext cx="358075" cy="423714"/>
            </a:xfrm>
            <a:custGeom>
              <a:avLst/>
              <a:gdLst/>
              <a:ahLst/>
              <a:cxnLst/>
              <a:rect l="l" t="t" r="r" b="b"/>
              <a:pathLst>
                <a:path w="21810" h="25808" extrusionOk="0">
                  <a:moveTo>
                    <a:pt x="21810" y="0"/>
                  </a:moveTo>
                  <a:cubicBezTo>
                    <a:pt x="10547" y="0"/>
                    <a:pt x="0" y="14545"/>
                    <a:pt x="0" y="25808"/>
                  </a:cubicBezTo>
                </a:path>
              </a:pathLst>
            </a:custGeom>
            <a:noFill/>
            <a:ln w="19050" cap="flat" cmpd="sng">
              <a:solidFill>
                <a:schemeClr val="dk1"/>
              </a:solidFill>
              <a:prstDash val="solid"/>
              <a:round/>
              <a:headEnd type="none" w="med" len="med"/>
              <a:tailEnd type="none" w="med" len="med"/>
            </a:ln>
          </p:spPr>
        </p:sp>
        <p:sp>
          <p:nvSpPr>
            <p:cNvPr id="68" name="Google Shape;68;p7"/>
            <p:cNvSpPr/>
            <p:nvPr/>
          </p:nvSpPr>
          <p:spPr>
            <a:xfrm rot="-7617952">
              <a:off x="1575319" y="4706628"/>
              <a:ext cx="358066" cy="423703"/>
            </a:xfrm>
            <a:custGeom>
              <a:avLst/>
              <a:gdLst/>
              <a:ahLst/>
              <a:cxnLst/>
              <a:rect l="l" t="t" r="r" b="b"/>
              <a:pathLst>
                <a:path w="21810" h="25808" extrusionOk="0">
                  <a:moveTo>
                    <a:pt x="21810" y="0"/>
                  </a:moveTo>
                  <a:cubicBezTo>
                    <a:pt x="10547" y="0"/>
                    <a:pt x="0" y="14545"/>
                    <a:pt x="0" y="25808"/>
                  </a:cubicBezTo>
                </a:path>
              </a:pathLst>
            </a:custGeom>
            <a:noFill/>
            <a:ln w="19050" cap="flat" cmpd="sng">
              <a:solidFill>
                <a:schemeClr val="dk1"/>
              </a:solidFill>
              <a:prstDash val="solid"/>
              <a:round/>
              <a:headEnd type="none" w="med" len="med"/>
              <a:tailEnd type="none" w="med" len="med"/>
            </a:ln>
          </p:spPr>
        </p:sp>
      </p:grpSp>
      <p:grpSp>
        <p:nvGrpSpPr>
          <p:cNvPr id="69" name="Google Shape;69;p7"/>
          <p:cNvGrpSpPr/>
          <p:nvPr/>
        </p:nvGrpSpPr>
        <p:grpSpPr>
          <a:xfrm rot="1637289">
            <a:off x="138834" y="180611"/>
            <a:ext cx="587617" cy="458042"/>
            <a:chOff x="1446104" y="3533651"/>
            <a:chExt cx="378587" cy="295105"/>
          </a:xfrm>
        </p:grpSpPr>
        <p:sp>
          <p:nvSpPr>
            <p:cNvPr id="70" name="Google Shape;70;p7"/>
            <p:cNvSpPr/>
            <p:nvPr/>
          </p:nvSpPr>
          <p:spPr>
            <a:xfrm rot="864112">
              <a:off x="1462299" y="3609714"/>
              <a:ext cx="359347" cy="69893"/>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sp>
          <p:nvSpPr>
            <p:cNvPr id="71" name="Google Shape;71;p7"/>
            <p:cNvSpPr/>
            <p:nvPr/>
          </p:nvSpPr>
          <p:spPr>
            <a:xfrm rot="1830229">
              <a:off x="1440484" y="3705661"/>
              <a:ext cx="283068" cy="55060"/>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sp>
          <p:nvSpPr>
            <p:cNvPr id="72" name="Google Shape;72;p7"/>
            <p:cNvSpPr/>
            <p:nvPr/>
          </p:nvSpPr>
          <p:spPr>
            <a:xfrm rot="647795">
              <a:off x="1479500" y="3553996"/>
              <a:ext cx="221275" cy="43039"/>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88"/>
        <p:cNvGrpSpPr/>
        <p:nvPr/>
      </p:nvGrpSpPr>
      <p:grpSpPr>
        <a:xfrm>
          <a:off x="0" y="0"/>
          <a:ext cx="0" cy="0"/>
          <a:chOff x="0" y="0"/>
          <a:chExt cx="0" cy="0"/>
        </a:xfrm>
      </p:grpSpPr>
      <p:sp>
        <p:nvSpPr>
          <p:cNvPr id="89" name="Google Shape;89;p9"/>
          <p:cNvSpPr txBox="1">
            <a:spLocks noGrp="1"/>
          </p:cNvSpPr>
          <p:nvPr>
            <p:ph type="title"/>
          </p:nvPr>
        </p:nvSpPr>
        <p:spPr>
          <a:xfrm>
            <a:off x="2241425" y="1577900"/>
            <a:ext cx="4661100" cy="1191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
        <p:nvSpPr>
          <p:cNvPr id="90" name="Google Shape;90;p9"/>
          <p:cNvSpPr txBox="1">
            <a:spLocks noGrp="1"/>
          </p:cNvSpPr>
          <p:nvPr>
            <p:ph type="subTitle" idx="1"/>
          </p:nvPr>
        </p:nvSpPr>
        <p:spPr>
          <a:xfrm>
            <a:off x="2241475" y="2884000"/>
            <a:ext cx="4661100" cy="681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sz="1400"/>
            </a:lvl2pPr>
            <a:lvl3pPr lvl="2" algn="ctr" rtl="0">
              <a:lnSpc>
                <a:spcPct val="100000"/>
              </a:lnSpc>
              <a:spcBef>
                <a:spcPts val="0"/>
              </a:spcBef>
              <a:spcAft>
                <a:spcPts val="0"/>
              </a:spcAft>
              <a:buSzPts val="1400"/>
              <a:buNone/>
              <a:defRPr sz="1400"/>
            </a:lvl3pPr>
            <a:lvl4pPr lvl="3" algn="ctr" rtl="0">
              <a:lnSpc>
                <a:spcPct val="100000"/>
              </a:lnSpc>
              <a:spcBef>
                <a:spcPts val="0"/>
              </a:spcBef>
              <a:spcAft>
                <a:spcPts val="0"/>
              </a:spcAft>
              <a:buSzPts val="1400"/>
              <a:buNone/>
              <a:defRPr sz="1400"/>
            </a:lvl4pPr>
            <a:lvl5pPr lvl="4" algn="ctr" rtl="0">
              <a:lnSpc>
                <a:spcPct val="100000"/>
              </a:lnSpc>
              <a:spcBef>
                <a:spcPts val="0"/>
              </a:spcBef>
              <a:spcAft>
                <a:spcPts val="0"/>
              </a:spcAft>
              <a:buSzPts val="1400"/>
              <a:buNone/>
              <a:defRPr sz="1400"/>
            </a:lvl5pPr>
            <a:lvl6pPr lvl="5" algn="ctr" rtl="0">
              <a:lnSpc>
                <a:spcPct val="100000"/>
              </a:lnSpc>
              <a:spcBef>
                <a:spcPts val="0"/>
              </a:spcBef>
              <a:spcAft>
                <a:spcPts val="0"/>
              </a:spcAft>
              <a:buSzPts val="1400"/>
              <a:buNone/>
              <a:defRPr sz="1400"/>
            </a:lvl6pPr>
            <a:lvl7pPr lvl="6" algn="ctr" rtl="0">
              <a:lnSpc>
                <a:spcPct val="100000"/>
              </a:lnSpc>
              <a:spcBef>
                <a:spcPts val="0"/>
              </a:spcBef>
              <a:spcAft>
                <a:spcPts val="0"/>
              </a:spcAft>
              <a:buSzPts val="1400"/>
              <a:buNone/>
              <a:defRPr sz="1400"/>
            </a:lvl7pPr>
            <a:lvl8pPr lvl="7" algn="ctr" rtl="0">
              <a:lnSpc>
                <a:spcPct val="100000"/>
              </a:lnSpc>
              <a:spcBef>
                <a:spcPts val="0"/>
              </a:spcBef>
              <a:spcAft>
                <a:spcPts val="0"/>
              </a:spcAft>
              <a:buSzPts val="1400"/>
              <a:buNone/>
              <a:defRPr sz="1400"/>
            </a:lvl8pPr>
            <a:lvl9pPr lvl="8" algn="ctr" rtl="0">
              <a:lnSpc>
                <a:spcPct val="100000"/>
              </a:lnSpc>
              <a:spcBef>
                <a:spcPts val="0"/>
              </a:spcBef>
              <a:spcAft>
                <a:spcPts val="0"/>
              </a:spcAft>
              <a:buSzPts val="1400"/>
              <a:buNone/>
              <a:defRPr sz="1400"/>
            </a:lvl9pPr>
          </a:lstStyle>
          <a:p>
            <a:endParaRPr/>
          </a:p>
        </p:txBody>
      </p:sp>
      <p:sp>
        <p:nvSpPr>
          <p:cNvPr id="91" name="Google Shape;91;p9"/>
          <p:cNvSpPr/>
          <p:nvPr/>
        </p:nvSpPr>
        <p:spPr>
          <a:xfrm rot="-1256" flipH="1">
            <a:off x="715103" y="4354887"/>
            <a:ext cx="1642800" cy="666600"/>
          </a:xfrm>
          <a:prstGeom prst="roundRect">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500" b="1">
                <a:solidFill>
                  <a:schemeClr val="dk1"/>
                </a:solidFill>
                <a:latin typeface="Sora"/>
                <a:ea typeface="Sora"/>
                <a:cs typeface="Sora"/>
                <a:sym typeface="Sora"/>
              </a:rPr>
              <a:t>2030</a:t>
            </a:r>
            <a:endParaRPr/>
          </a:p>
        </p:txBody>
      </p:sp>
      <p:grpSp>
        <p:nvGrpSpPr>
          <p:cNvPr id="92" name="Google Shape;92;p9"/>
          <p:cNvGrpSpPr/>
          <p:nvPr/>
        </p:nvGrpSpPr>
        <p:grpSpPr>
          <a:xfrm rot="-6299960" flipH="1">
            <a:off x="7636832" y="307475"/>
            <a:ext cx="1600728" cy="1600728"/>
            <a:chOff x="-880775" y="1769488"/>
            <a:chExt cx="1600776" cy="1600776"/>
          </a:xfrm>
        </p:grpSpPr>
        <p:sp>
          <p:nvSpPr>
            <p:cNvPr id="93" name="Google Shape;93;p9"/>
            <p:cNvSpPr/>
            <p:nvPr/>
          </p:nvSpPr>
          <p:spPr>
            <a:xfrm>
              <a:off x="-880775" y="1769488"/>
              <a:ext cx="1600776" cy="1600776"/>
            </a:xfrm>
            <a:prstGeom prst="irregularSeal1">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4" name="Google Shape;94;p9"/>
            <p:cNvGrpSpPr/>
            <p:nvPr/>
          </p:nvGrpSpPr>
          <p:grpSpPr>
            <a:xfrm rot="-5400000">
              <a:off x="-286789" y="2278119"/>
              <a:ext cx="412805" cy="583512"/>
              <a:chOff x="5664650" y="1840500"/>
              <a:chExt cx="181150" cy="256050"/>
            </a:xfrm>
          </p:grpSpPr>
          <p:sp>
            <p:nvSpPr>
              <p:cNvPr id="95" name="Google Shape;95;p9"/>
              <p:cNvSpPr/>
              <p:nvPr/>
            </p:nvSpPr>
            <p:spPr>
              <a:xfrm>
                <a:off x="5664650" y="1840500"/>
                <a:ext cx="181150" cy="221150"/>
              </a:xfrm>
              <a:custGeom>
                <a:avLst/>
                <a:gdLst/>
                <a:ahLst/>
                <a:cxnLst/>
                <a:rect l="l" t="t" r="r" b="b"/>
                <a:pathLst>
                  <a:path w="7246" h="8846" extrusionOk="0">
                    <a:moveTo>
                      <a:pt x="3623" y="0"/>
                    </a:moveTo>
                    <a:cubicBezTo>
                      <a:pt x="2662" y="0"/>
                      <a:pt x="1883" y="778"/>
                      <a:pt x="1883" y="1739"/>
                    </a:cubicBezTo>
                    <a:cubicBezTo>
                      <a:pt x="1883" y="1813"/>
                      <a:pt x="1895" y="1883"/>
                      <a:pt x="1905" y="1954"/>
                    </a:cubicBezTo>
                    <a:cubicBezTo>
                      <a:pt x="835" y="2060"/>
                      <a:pt x="1" y="2960"/>
                      <a:pt x="1" y="4057"/>
                    </a:cubicBezTo>
                    <a:cubicBezTo>
                      <a:pt x="1" y="5225"/>
                      <a:pt x="947" y="6171"/>
                      <a:pt x="2114" y="6171"/>
                    </a:cubicBezTo>
                    <a:cubicBezTo>
                      <a:pt x="2556" y="6171"/>
                      <a:pt x="2967" y="6035"/>
                      <a:pt x="3306" y="5802"/>
                    </a:cubicBezTo>
                    <a:lnTo>
                      <a:pt x="3306" y="8846"/>
                    </a:lnTo>
                    <a:lnTo>
                      <a:pt x="3941" y="8846"/>
                    </a:lnTo>
                    <a:lnTo>
                      <a:pt x="3941" y="5802"/>
                    </a:lnTo>
                    <a:cubicBezTo>
                      <a:pt x="4280" y="6035"/>
                      <a:pt x="4689" y="6171"/>
                      <a:pt x="5132" y="6171"/>
                    </a:cubicBezTo>
                    <a:cubicBezTo>
                      <a:pt x="6300" y="6171"/>
                      <a:pt x="7246" y="5225"/>
                      <a:pt x="7246" y="4057"/>
                    </a:cubicBezTo>
                    <a:cubicBezTo>
                      <a:pt x="7246" y="2960"/>
                      <a:pt x="6410" y="2060"/>
                      <a:pt x="5341" y="1954"/>
                    </a:cubicBezTo>
                    <a:cubicBezTo>
                      <a:pt x="5350" y="1883"/>
                      <a:pt x="5364" y="1813"/>
                      <a:pt x="5364" y="1739"/>
                    </a:cubicBezTo>
                    <a:cubicBezTo>
                      <a:pt x="5364" y="778"/>
                      <a:pt x="4585" y="0"/>
                      <a:pt x="36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9"/>
              <p:cNvSpPr/>
              <p:nvPr/>
            </p:nvSpPr>
            <p:spPr>
              <a:xfrm>
                <a:off x="5672450" y="2067075"/>
                <a:ext cx="165525" cy="29475"/>
              </a:xfrm>
              <a:custGeom>
                <a:avLst/>
                <a:gdLst/>
                <a:ahLst/>
                <a:cxnLst/>
                <a:rect l="l" t="t" r="r" b="b"/>
                <a:pathLst>
                  <a:path w="6621" h="1179" extrusionOk="0">
                    <a:moveTo>
                      <a:pt x="1171" y="0"/>
                    </a:moveTo>
                    <a:cubicBezTo>
                      <a:pt x="666" y="0"/>
                      <a:pt x="221" y="342"/>
                      <a:pt x="93" y="830"/>
                    </a:cubicBezTo>
                    <a:lnTo>
                      <a:pt x="1" y="1179"/>
                    </a:lnTo>
                    <a:lnTo>
                      <a:pt x="6620" y="1179"/>
                    </a:lnTo>
                    <a:lnTo>
                      <a:pt x="6529" y="830"/>
                    </a:lnTo>
                    <a:cubicBezTo>
                      <a:pt x="6400" y="342"/>
                      <a:pt x="5957" y="0"/>
                      <a:pt x="545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97" name="Google Shape;97;p9"/>
          <p:cNvGrpSpPr/>
          <p:nvPr/>
        </p:nvGrpSpPr>
        <p:grpSpPr>
          <a:xfrm rot="-900072" flipH="1">
            <a:off x="-453607" y="2913592"/>
            <a:ext cx="2258567" cy="2258567"/>
            <a:chOff x="7405042" y="2667567"/>
            <a:chExt cx="1940922" cy="1940922"/>
          </a:xfrm>
        </p:grpSpPr>
        <p:sp>
          <p:nvSpPr>
            <p:cNvPr id="98" name="Google Shape;98;p9"/>
            <p:cNvSpPr/>
            <p:nvPr/>
          </p:nvSpPr>
          <p:spPr>
            <a:xfrm rot="1799991">
              <a:off x="7665076" y="2927601"/>
              <a:ext cx="1420855" cy="1420855"/>
            </a:xfrm>
            <a:prstGeom prst="irregularSeal2">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9" name="Google Shape;99;p9"/>
            <p:cNvGrpSpPr/>
            <p:nvPr/>
          </p:nvGrpSpPr>
          <p:grpSpPr>
            <a:xfrm>
              <a:off x="8050705" y="3431629"/>
              <a:ext cx="649595" cy="412797"/>
              <a:chOff x="3948850" y="289250"/>
              <a:chExt cx="342975" cy="217950"/>
            </a:xfrm>
          </p:grpSpPr>
          <p:sp>
            <p:nvSpPr>
              <p:cNvPr id="100" name="Google Shape;100;p9"/>
              <p:cNvSpPr/>
              <p:nvPr/>
            </p:nvSpPr>
            <p:spPr>
              <a:xfrm>
                <a:off x="4100325" y="289250"/>
                <a:ext cx="97125" cy="86800"/>
              </a:xfrm>
              <a:custGeom>
                <a:avLst/>
                <a:gdLst/>
                <a:ahLst/>
                <a:cxnLst/>
                <a:rect l="l" t="t" r="r" b="b"/>
                <a:pathLst>
                  <a:path w="3885" h="3472" extrusionOk="0">
                    <a:moveTo>
                      <a:pt x="972" y="1"/>
                    </a:moveTo>
                    <a:cubicBezTo>
                      <a:pt x="436" y="1"/>
                      <a:pt x="1" y="435"/>
                      <a:pt x="1" y="972"/>
                    </a:cubicBezTo>
                    <a:cubicBezTo>
                      <a:pt x="1" y="1004"/>
                      <a:pt x="2" y="1038"/>
                      <a:pt x="5" y="1071"/>
                    </a:cubicBezTo>
                    <a:cubicBezTo>
                      <a:pt x="57" y="1919"/>
                      <a:pt x="766" y="2724"/>
                      <a:pt x="1942" y="3472"/>
                    </a:cubicBezTo>
                    <a:cubicBezTo>
                      <a:pt x="3119" y="2724"/>
                      <a:pt x="3828" y="1919"/>
                      <a:pt x="3880" y="1071"/>
                    </a:cubicBezTo>
                    <a:cubicBezTo>
                      <a:pt x="3883" y="1038"/>
                      <a:pt x="3884" y="1004"/>
                      <a:pt x="3884" y="972"/>
                    </a:cubicBezTo>
                    <a:cubicBezTo>
                      <a:pt x="3884" y="435"/>
                      <a:pt x="3450" y="1"/>
                      <a:pt x="2913" y="1"/>
                    </a:cubicBezTo>
                    <a:cubicBezTo>
                      <a:pt x="2378" y="1"/>
                      <a:pt x="1943" y="435"/>
                      <a:pt x="1943" y="972"/>
                    </a:cubicBezTo>
                    <a:cubicBezTo>
                      <a:pt x="1943" y="435"/>
                      <a:pt x="1509" y="1"/>
                      <a:pt x="9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9"/>
              <p:cNvSpPr/>
              <p:nvPr/>
            </p:nvSpPr>
            <p:spPr>
              <a:xfrm>
                <a:off x="3948850" y="401800"/>
                <a:ext cx="342975" cy="105400"/>
              </a:xfrm>
              <a:custGeom>
                <a:avLst/>
                <a:gdLst/>
                <a:ahLst/>
                <a:cxnLst/>
                <a:rect l="l" t="t" r="r" b="b"/>
                <a:pathLst>
                  <a:path w="13719" h="4216" extrusionOk="0">
                    <a:moveTo>
                      <a:pt x="7972" y="1"/>
                    </a:moveTo>
                    <a:cubicBezTo>
                      <a:pt x="7965" y="1"/>
                      <a:pt x="7958" y="1"/>
                      <a:pt x="7952" y="2"/>
                    </a:cubicBezTo>
                    <a:cubicBezTo>
                      <a:pt x="7884" y="9"/>
                      <a:pt x="7826" y="51"/>
                      <a:pt x="7798" y="112"/>
                    </a:cubicBezTo>
                    <a:lnTo>
                      <a:pt x="6129" y="3662"/>
                    </a:lnTo>
                    <a:lnTo>
                      <a:pt x="4652" y="1857"/>
                    </a:lnTo>
                    <a:cubicBezTo>
                      <a:pt x="4616" y="1811"/>
                      <a:pt x="4560" y="1786"/>
                      <a:pt x="4501" y="1786"/>
                    </a:cubicBezTo>
                    <a:cubicBezTo>
                      <a:pt x="4498" y="1786"/>
                      <a:pt x="4495" y="1786"/>
                      <a:pt x="4492" y="1786"/>
                    </a:cubicBezTo>
                    <a:cubicBezTo>
                      <a:pt x="4429" y="1790"/>
                      <a:pt x="4373" y="1823"/>
                      <a:pt x="4341" y="1877"/>
                    </a:cubicBezTo>
                    <a:lnTo>
                      <a:pt x="3112" y="3829"/>
                    </a:lnTo>
                    <a:lnTo>
                      <a:pt x="194" y="3829"/>
                    </a:lnTo>
                    <a:cubicBezTo>
                      <a:pt x="87" y="3829"/>
                      <a:pt x="1" y="3915"/>
                      <a:pt x="1" y="4022"/>
                    </a:cubicBezTo>
                    <a:cubicBezTo>
                      <a:pt x="1" y="4128"/>
                      <a:pt x="87" y="4216"/>
                      <a:pt x="194" y="4216"/>
                    </a:cubicBezTo>
                    <a:lnTo>
                      <a:pt x="3218" y="4216"/>
                    </a:lnTo>
                    <a:cubicBezTo>
                      <a:pt x="3285" y="4216"/>
                      <a:pt x="3347" y="4182"/>
                      <a:pt x="3382" y="4125"/>
                    </a:cubicBezTo>
                    <a:lnTo>
                      <a:pt x="4524" y="2309"/>
                    </a:lnTo>
                    <a:lnTo>
                      <a:pt x="6025" y="4144"/>
                    </a:lnTo>
                    <a:cubicBezTo>
                      <a:pt x="6061" y="4189"/>
                      <a:pt x="6116" y="4216"/>
                      <a:pt x="6174" y="4216"/>
                    </a:cubicBezTo>
                    <a:cubicBezTo>
                      <a:pt x="6181" y="4216"/>
                      <a:pt x="6190" y="4214"/>
                      <a:pt x="6197" y="4214"/>
                    </a:cubicBezTo>
                    <a:cubicBezTo>
                      <a:pt x="6263" y="4206"/>
                      <a:pt x="6320" y="4165"/>
                      <a:pt x="6348" y="4104"/>
                    </a:cubicBezTo>
                    <a:lnTo>
                      <a:pt x="8014" y="559"/>
                    </a:lnTo>
                    <a:lnTo>
                      <a:pt x="9759" y="2784"/>
                    </a:lnTo>
                    <a:cubicBezTo>
                      <a:pt x="9792" y="2827"/>
                      <a:pt x="9849" y="2858"/>
                      <a:pt x="9899" y="2858"/>
                    </a:cubicBezTo>
                    <a:cubicBezTo>
                      <a:pt x="9903" y="2858"/>
                      <a:pt x="9907" y="2858"/>
                      <a:pt x="9911" y="2858"/>
                    </a:cubicBezTo>
                    <a:cubicBezTo>
                      <a:pt x="9970" y="2858"/>
                      <a:pt x="10027" y="2829"/>
                      <a:pt x="10062" y="2783"/>
                    </a:cubicBezTo>
                    <a:lnTo>
                      <a:pt x="11261" y="1230"/>
                    </a:lnTo>
                    <a:lnTo>
                      <a:pt x="12261" y="3705"/>
                    </a:lnTo>
                    <a:cubicBezTo>
                      <a:pt x="12287" y="3770"/>
                      <a:pt x="12348" y="3816"/>
                      <a:pt x="12418" y="3823"/>
                    </a:cubicBezTo>
                    <a:cubicBezTo>
                      <a:pt x="12425" y="3824"/>
                      <a:pt x="12432" y="3824"/>
                      <a:pt x="12439" y="3824"/>
                    </a:cubicBezTo>
                    <a:cubicBezTo>
                      <a:pt x="12502" y="3824"/>
                      <a:pt x="12562" y="3795"/>
                      <a:pt x="12599" y="3741"/>
                    </a:cubicBezTo>
                    <a:lnTo>
                      <a:pt x="13658" y="2218"/>
                    </a:lnTo>
                    <a:cubicBezTo>
                      <a:pt x="13718" y="2131"/>
                      <a:pt x="13697" y="2011"/>
                      <a:pt x="13610" y="1950"/>
                    </a:cubicBezTo>
                    <a:cubicBezTo>
                      <a:pt x="13576" y="1926"/>
                      <a:pt x="13538" y="1915"/>
                      <a:pt x="13500" y="1915"/>
                    </a:cubicBezTo>
                    <a:cubicBezTo>
                      <a:pt x="13439" y="1915"/>
                      <a:pt x="13379" y="1944"/>
                      <a:pt x="13341" y="1998"/>
                    </a:cubicBezTo>
                    <a:lnTo>
                      <a:pt x="12485" y="3229"/>
                    </a:lnTo>
                    <a:lnTo>
                      <a:pt x="11492" y="773"/>
                    </a:lnTo>
                    <a:cubicBezTo>
                      <a:pt x="11467" y="708"/>
                      <a:pt x="11407" y="663"/>
                      <a:pt x="11340" y="654"/>
                    </a:cubicBezTo>
                    <a:cubicBezTo>
                      <a:pt x="11330" y="653"/>
                      <a:pt x="11321" y="652"/>
                      <a:pt x="11312" y="652"/>
                    </a:cubicBezTo>
                    <a:cubicBezTo>
                      <a:pt x="11252" y="652"/>
                      <a:pt x="11197" y="680"/>
                      <a:pt x="11160" y="727"/>
                    </a:cubicBezTo>
                    <a:lnTo>
                      <a:pt x="9908" y="2349"/>
                    </a:lnTo>
                    <a:lnTo>
                      <a:pt x="8125" y="75"/>
                    </a:lnTo>
                    <a:cubicBezTo>
                      <a:pt x="8087" y="27"/>
                      <a:pt x="8030" y="1"/>
                      <a:pt x="79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02" name="Google Shape;102;p9"/>
          <p:cNvGrpSpPr/>
          <p:nvPr/>
        </p:nvGrpSpPr>
        <p:grpSpPr>
          <a:xfrm rot="1799932" flipH="1">
            <a:off x="8052776" y="1618639"/>
            <a:ext cx="768835" cy="768835"/>
            <a:chOff x="855288" y="2482150"/>
            <a:chExt cx="937800" cy="937800"/>
          </a:xfrm>
        </p:grpSpPr>
        <p:sp>
          <p:nvSpPr>
            <p:cNvPr id="103" name="Google Shape;103;p9"/>
            <p:cNvSpPr/>
            <p:nvPr/>
          </p:nvSpPr>
          <p:spPr>
            <a:xfrm>
              <a:off x="855288" y="2482150"/>
              <a:ext cx="937800" cy="937800"/>
            </a:xfrm>
            <a:prstGeom prst="ellips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4" name="Google Shape;104;p9"/>
            <p:cNvGrpSpPr/>
            <p:nvPr/>
          </p:nvGrpSpPr>
          <p:grpSpPr>
            <a:xfrm>
              <a:off x="1156675" y="2673558"/>
              <a:ext cx="335025" cy="554984"/>
              <a:chOff x="5678425" y="238125"/>
              <a:chExt cx="154425" cy="255800"/>
            </a:xfrm>
          </p:grpSpPr>
          <p:sp>
            <p:nvSpPr>
              <p:cNvPr id="105" name="Google Shape;105;p9"/>
              <p:cNvSpPr/>
              <p:nvPr/>
            </p:nvSpPr>
            <p:spPr>
              <a:xfrm>
                <a:off x="5693150" y="390475"/>
                <a:ext cx="103450" cy="103450"/>
              </a:xfrm>
              <a:custGeom>
                <a:avLst/>
                <a:gdLst/>
                <a:ahLst/>
                <a:cxnLst/>
                <a:rect l="l" t="t" r="r" b="b"/>
                <a:pathLst>
                  <a:path w="4138" h="4138" extrusionOk="0">
                    <a:moveTo>
                      <a:pt x="2070" y="0"/>
                    </a:moveTo>
                    <a:cubicBezTo>
                      <a:pt x="1842" y="0"/>
                      <a:pt x="1657" y="185"/>
                      <a:pt x="1657" y="412"/>
                    </a:cubicBezTo>
                    <a:lnTo>
                      <a:pt x="1657" y="1658"/>
                    </a:lnTo>
                    <a:lnTo>
                      <a:pt x="412" y="1658"/>
                    </a:lnTo>
                    <a:cubicBezTo>
                      <a:pt x="185" y="1658"/>
                      <a:pt x="0" y="1843"/>
                      <a:pt x="0" y="2070"/>
                    </a:cubicBezTo>
                    <a:cubicBezTo>
                      <a:pt x="0" y="2297"/>
                      <a:pt x="185" y="2482"/>
                      <a:pt x="412" y="2482"/>
                    </a:cubicBezTo>
                    <a:lnTo>
                      <a:pt x="1657" y="2482"/>
                    </a:lnTo>
                    <a:lnTo>
                      <a:pt x="1657" y="3726"/>
                    </a:lnTo>
                    <a:cubicBezTo>
                      <a:pt x="1657" y="3954"/>
                      <a:pt x="1842" y="4138"/>
                      <a:pt x="2070" y="4138"/>
                    </a:cubicBezTo>
                    <a:cubicBezTo>
                      <a:pt x="2297" y="4138"/>
                      <a:pt x="2482" y="3954"/>
                      <a:pt x="2482" y="3726"/>
                    </a:cubicBezTo>
                    <a:lnTo>
                      <a:pt x="2482" y="2482"/>
                    </a:lnTo>
                    <a:lnTo>
                      <a:pt x="3726" y="2482"/>
                    </a:lnTo>
                    <a:cubicBezTo>
                      <a:pt x="3953" y="2482"/>
                      <a:pt x="4138" y="2297"/>
                      <a:pt x="4138" y="2070"/>
                    </a:cubicBezTo>
                    <a:cubicBezTo>
                      <a:pt x="4138" y="1843"/>
                      <a:pt x="3953" y="1658"/>
                      <a:pt x="3726" y="1658"/>
                    </a:cubicBezTo>
                    <a:lnTo>
                      <a:pt x="2482" y="1658"/>
                    </a:lnTo>
                    <a:lnTo>
                      <a:pt x="2482" y="412"/>
                    </a:lnTo>
                    <a:cubicBezTo>
                      <a:pt x="2482" y="185"/>
                      <a:pt x="2297" y="0"/>
                      <a:pt x="20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9"/>
              <p:cNvSpPr/>
              <p:nvPr/>
            </p:nvSpPr>
            <p:spPr>
              <a:xfrm>
                <a:off x="5678425" y="272350"/>
                <a:ext cx="132900" cy="132900"/>
              </a:xfrm>
              <a:custGeom>
                <a:avLst/>
                <a:gdLst/>
                <a:ahLst/>
                <a:cxnLst/>
                <a:rect l="l" t="t" r="r" b="b"/>
                <a:pathLst>
                  <a:path w="5316" h="5316" extrusionOk="0">
                    <a:moveTo>
                      <a:pt x="3822" y="1662"/>
                    </a:moveTo>
                    <a:cubicBezTo>
                      <a:pt x="4013" y="1662"/>
                      <a:pt x="4165" y="1816"/>
                      <a:pt x="4165" y="2005"/>
                    </a:cubicBezTo>
                    <a:cubicBezTo>
                      <a:pt x="4165" y="2194"/>
                      <a:pt x="4013" y="2348"/>
                      <a:pt x="3822" y="2348"/>
                    </a:cubicBezTo>
                    <a:lnTo>
                      <a:pt x="1494" y="2348"/>
                    </a:lnTo>
                    <a:cubicBezTo>
                      <a:pt x="1305" y="2348"/>
                      <a:pt x="1151" y="2194"/>
                      <a:pt x="1151" y="2005"/>
                    </a:cubicBezTo>
                    <a:cubicBezTo>
                      <a:pt x="1151" y="1816"/>
                      <a:pt x="1305" y="1662"/>
                      <a:pt x="1494" y="1662"/>
                    </a:cubicBezTo>
                    <a:close/>
                    <a:moveTo>
                      <a:pt x="3822" y="2966"/>
                    </a:moveTo>
                    <a:cubicBezTo>
                      <a:pt x="4013" y="2966"/>
                      <a:pt x="4165" y="3120"/>
                      <a:pt x="4165" y="3309"/>
                    </a:cubicBezTo>
                    <a:cubicBezTo>
                      <a:pt x="4165" y="3500"/>
                      <a:pt x="4013" y="3654"/>
                      <a:pt x="3822" y="3654"/>
                    </a:cubicBezTo>
                    <a:lnTo>
                      <a:pt x="1494" y="3654"/>
                    </a:lnTo>
                    <a:cubicBezTo>
                      <a:pt x="1305" y="3654"/>
                      <a:pt x="1151" y="3500"/>
                      <a:pt x="1151" y="3309"/>
                    </a:cubicBezTo>
                    <a:cubicBezTo>
                      <a:pt x="1151" y="3120"/>
                      <a:pt x="1305" y="2966"/>
                      <a:pt x="1494" y="2966"/>
                    </a:cubicBezTo>
                    <a:close/>
                    <a:moveTo>
                      <a:pt x="2659" y="0"/>
                    </a:moveTo>
                    <a:cubicBezTo>
                      <a:pt x="1191" y="0"/>
                      <a:pt x="0" y="1190"/>
                      <a:pt x="0" y="2657"/>
                    </a:cubicBezTo>
                    <a:cubicBezTo>
                      <a:pt x="0" y="4125"/>
                      <a:pt x="1191" y="5315"/>
                      <a:pt x="2659" y="5315"/>
                    </a:cubicBezTo>
                    <a:cubicBezTo>
                      <a:pt x="4125" y="5315"/>
                      <a:pt x="5315" y="4125"/>
                      <a:pt x="5315" y="2657"/>
                    </a:cubicBezTo>
                    <a:cubicBezTo>
                      <a:pt x="5315" y="1190"/>
                      <a:pt x="4125" y="0"/>
                      <a:pt x="26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9"/>
              <p:cNvSpPr/>
              <p:nvPr/>
            </p:nvSpPr>
            <p:spPr>
              <a:xfrm>
                <a:off x="5764675" y="238125"/>
                <a:ext cx="68175" cy="69825"/>
              </a:xfrm>
              <a:custGeom>
                <a:avLst/>
                <a:gdLst/>
                <a:ahLst/>
                <a:cxnLst/>
                <a:rect l="l" t="t" r="r" b="b"/>
                <a:pathLst>
                  <a:path w="2727" h="2793" extrusionOk="0">
                    <a:moveTo>
                      <a:pt x="763" y="0"/>
                    </a:moveTo>
                    <a:cubicBezTo>
                      <a:pt x="536" y="0"/>
                      <a:pt x="351" y="185"/>
                      <a:pt x="351" y="412"/>
                    </a:cubicBezTo>
                    <a:cubicBezTo>
                      <a:pt x="351" y="639"/>
                      <a:pt x="536" y="824"/>
                      <a:pt x="763" y="824"/>
                    </a:cubicBezTo>
                    <a:lnTo>
                      <a:pt x="1188" y="824"/>
                    </a:lnTo>
                    <a:lnTo>
                      <a:pt x="143" y="2122"/>
                    </a:lnTo>
                    <a:cubicBezTo>
                      <a:pt x="1" y="2300"/>
                      <a:pt x="29" y="2559"/>
                      <a:pt x="205" y="2702"/>
                    </a:cubicBezTo>
                    <a:cubicBezTo>
                      <a:pt x="282" y="2763"/>
                      <a:pt x="373" y="2792"/>
                      <a:pt x="464" y="2792"/>
                    </a:cubicBezTo>
                    <a:cubicBezTo>
                      <a:pt x="585" y="2792"/>
                      <a:pt x="704" y="2740"/>
                      <a:pt x="786" y="2640"/>
                    </a:cubicBezTo>
                    <a:lnTo>
                      <a:pt x="1796" y="1382"/>
                    </a:lnTo>
                    <a:lnTo>
                      <a:pt x="1875" y="1841"/>
                    </a:lnTo>
                    <a:cubicBezTo>
                      <a:pt x="1909" y="2041"/>
                      <a:pt x="2084" y="2184"/>
                      <a:pt x="2281" y="2184"/>
                    </a:cubicBezTo>
                    <a:cubicBezTo>
                      <a:pt x="2305" y="2184"/>
                      <a:pt x="2327" y="2181"/>
                      <a:pt x="2351" y="2178"/>
                    </a:cubicBezTo>
                    <a:cubicBezTo>
                      <a:pt x="2576" y="2140"/>
                      <a:pt x="2727" y="1927"/>
                      <a:pt x="2687" y="1702"/>
                    </a:cubicBezTo>
                    <a:lnTo>
                      <a:pt x="2456" y="343"/>
                    </a:lnTo>
                    <a:cubicBezTo>
                      <a:pt x="2454" y="339"/>
                      <a:pt x="2453" y="335"/>
                      <a:pt x="2451" y="332"/>
                    </a:cubicBezTo>
                    <a:cubicBezTo>
                      <a:pt x="2443" y="289"/>
                      <a:pt x="2429" y="248"/>
                      <a:pt x="2408" y="210"/>
                    </a:cubicBezTo>
                    <a:cubicBezTo>
                      <a:pt x="2405" y="206"/>
                      <a:pt x="2402" y="202"/>
                      <a:pt x="2399" y="198"/>
                    </a:cubicBezTo>
                    <a:cubicBezTo>
                      <a:pt x="2378" y="164"/>
                      <a:pt x="2353" y="131"/>
                      <a:pt x="2320" y="104"/>
                    </a:cubicBezTo>
                    <a:cubicBezTo>
                      <a:pt x="2317" y="102"/>
                      <a:pt x="2314" y="97"/>
                      <a:pt x="2312" y="96"/>
                    </a:cubicBezTo>
                    <a:cubicBezTo>
                      <a:pt x="2310" y="95"/>
                      <a:pt x="2309" y="92"/>
                      <a:pt x="2307" y="92"/>
                    </a:cubicBezTo>
                    <a:cubicBezTo>
                      <a:pt x="2275" y="65"/>
                      <a:pt x="2240" y="47"/>
                      <a:pt x="2203" y="32"/>
                    </a:cubicBezTo>
                    <a:cubicBezTo>
                      <a:pt x="2196" y="30"/>
                      <a:pt x="2190" y="27"/>
                      <a:pt x="2183" y="24"/>
                    </a:cubicBezTo>
                    <a:cubicBezTo>
                      <a:pt x="2142" y="10"/>
                      <a:pt x="2101" y="3"/>
                      <a:pt x="2059" y="1"/>
                    </a:cubicBezTo>
                    <a:cubicBezTo>
                      <a:pt x="2056" y="1"/>
                      <a:pt x="2053" y="0"/>
                      <a:pt x="20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08" name="Google Shape;108;p9"/>
          <p:cNvGrpSpPr/>
          <p:nvPr/>
        </p:nvGrpSpPr>
        <p:grpSpPr>
          <a:xfrm rot="-1800061">
            <a:off x="8486562" y="2169539"/>
            <a:ext cx="483130" cy="586853"/>
            <a:chOff x="1477424" y="4504444"/>
            <a:chExt cx="563500" cy="684477"/>
          </a:xfrm>
        </p:grpSpPr>
        <p:sp>
          <p:nvSpPr>
            <p:cNvPr id="109" name="Google Shape;109;p9"/>
            <p:cNvSpPr/>
            <p:nvPr/>
          </p:nvSpPr>
          <p:spPr>
            <a:xfrm rot="-8632931">
              <a:off x="1592381" y="4569260"/>
              <a:ext cx="358075" cy="423714"/>
            </a:xfrm>
            <a:custGeom>
              <a:avLst/>
              <a:gdLst/>
              <a:ahLst/>
              <a:cxnLst/>
              <a:rect l="l" t="t" r="r" b="b"/>
              <a:pathLst>
                <a:path w="21810" h="25808" extrusionOk="0">
                  <a:moveTo>
                    <a:pt x="21810" y="0"/>
                  </a:moveTo>
                  <a:cubicBezTo>
                    <a:pt x="10547" y="0"/>
                    <a:pt x="0" y="14545"/>
                    <a:pt x="0" y="25808"/>
                  </a:cubicBezTo>
                </a:path>
              </a:pathLst>
            </a:custGeom>
            <a:noFill/>
            <a:ln w="19050" cap="flat" cmpd="sng">
              <a:solidFill>
                <a:schemeClr val="dk1"/>
              </a:solidFill>
              <a:prstDash val="solid"/>
              <a:round/>
              <a:headEnd type="none" w="med" len="med"/>
              <a:tailEnd type="none" w="med" len="med"/>
            </a:ln>
          </p:spPr>
        </p:sp>
        <p:sp>
          <p:nvSpPr>
            <p:cNvPr id="110" name="Google Shape;110;p9"/>
            <p:cNvSpPr/>
            <p:nvPr/>
          </p:nvSpPr>
          <p:spPr>
            <a:xfrm rot="-7617952">
              <a:off x="1575319" y="4706628"/>
              <a:ext cx="358066" cy="423703"/>
            </a:xfrm>
            <a:custGeom>
              <a:avLst/>
              <a:gdLst/>
              <a:ahLst/>
              <a:cxnLst/>
              <a:rect l="l" t="t" r="r" b="b"/>
              <a:pathLst>
                <a:path w="21810" h="25808" extrusionOk="0">
                  <a:moveTo>
                    <a:pt x="21810" y="0"/>
                  </a:moveTo>
                  <a:cubicBezTo>
                    <a:pt x="10547" y="0"/>
                    <a:pt x="0" y="14545"/>
                    <a:pt x="0" y="25808"/>
                  </a:cubicBezTo>
                </a:path>
              </a:pathLst>
            </a:custGeom>
            <a:noFill/>
            <a:ln w="19050" cap="flat" cmpd="sng">
              <a:solidFill>
                <a:schemeClr val="dk1"/>
              </a:solidFill>
              <a:prstDash val="solid"/>
              <a:round/>
              <a:headEnd type="none" w="med" len="med"/>
              <a:tailEnd type="none" w="med" len="med"/>
            </a:ln>
          </p:spPr>
        </p:sp>
      </p:grpSp>
      <p:grpSp>
        <p:nvGrpSpPr>
          <p:cNvPr id="111" name="Google Shape;111;p9"/>
          <p:cNvGrpSpPr/>
          <p:nvPr/>
        </p:nvGrpSpPr>
        <p:grpSpPr>
          <a:xfrm>
            <a:off x="2441649" y="4608502"/>
            <a:ext cx="577912" cy="450448"/>
            <a:chOff x="1446104" y="3533651"/>
            <a:chExt cx="378587" cy="295105"/>
          </a:xfrm>
        </p:grpSpPr>
        <p:sp>
          <p:nvSpPr>
            <p:cNvPr id="112" name="Google Shape;112;p9"/>
            <p:cNvSpPr/>
            <p:nvPr/>
          </p:nvSpPr>
          <p:spPr>
            <a:xfrm rot="864112">
              <a:off x="1462299" y="3609714"/>
              <a:ext cx="359347" cy="69893"/>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sp>
          <p:nvSpPr>
            <p:cNvPr id="113" name="Google Shape;113;p9"/>
            <p:cNvSpPr/>
            <p:nvPr/>
          </p:nvSpPr>
          <p:spPr>
            <a:xfrm rot="1830229">
              <a:off x="1440484" y="3705661"/>
              <a:ext cx="283068" cy="55060"/>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sp>
          <p:nvSpPr>
            <p:cNvPr id="114" name="Google Shape;114;p9"/>
            <p:cNvSpPr/>
            <p:nvPr/>
          </p:nvSpPr>
          <p:spPr>
            <a:xfrm rot="647795">
              <a:off x="1479500" y="3553996"/>
              <a:ext cx="221275" cy="43039"/>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15"/>
        <p:cNvGrpSpPr/>
        <p:nvPr/>
      </p:nvGrpSpPr>
      <p:grpSpPr>
        <a:xfrm>
          <a:off x="0" y="0"/>
          <a:ext cx="0" cy="0"/>
          <a:chOff x="0" y="0"/>
          <a:chExt cx="0" cy="0"/>
        </a:xfrm>
      </p:grpSpPr>
      <p:sp>
        <p:nvSpPr>
          <p:cNvPr id="116" name="Google Shape;116;p10"/>
          <p:cNvSpPr>
            <a:spLocks noGrp="1"/>
          </p:cNvSpPr>
          <p:nvPr>
            <p:ph type="pic" idx="2"/>
          </p:nvPr>
        </p:nvSpPr>
        <p:spPr>
          <a:xfrm>
            <a:off x="0" y="0"/>
            <a:ext cx="9144000" cy="5143500"/>
          </a:xfrm>
          <a:prstGeom prst="rect">
            <a:avLst/>
          </a:prstGeom>
          <a:noFill/>
          <a:ln>
            <a:noFill/>
          </a:ln>
        </p:spPr>
      </p:sp>
      <p:sp>
        <p:nvSpPr>
          <p:cNvPr id="117" name="Google Shape;117;p10"/>
          <p:cNvSpPr txBox="1">
            <a:spLocks noGrp="1"/>
          </p:cNvSpPr>
          <p:nvPr>
            <p:ph type="title"/>
          </p:nvPr>
        </p:nvSpPr>
        <p:spPr>
          <a:xfrm>
            <a:off x="720000" y="3859100"/>
            <a:ext cx="7704000" cy="749400"/>
          </a:xfrm>
          <a:prstGeom prst="rect">
            <a:avLst/>
          </a:prstGeom>
          <a:noFill/>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18"/>
        <p:cNvGrpSpPr/>
        <p:nvPr/>
      </p:nvGrpSpPr>
      <p:grpSpPr>
        <a:xfrm>
          <a:off x="0" y="0"/>
          <a:ext cx="0" cy="0"/>
          <a:chOff x="0" y="0"/>
          <a:chExt cx="0" cy="0"/>
        </a:xfrm>
      </p:grpSpPr>
      <p:sp>
        <p:nvSpPr>
          <p:cNvPr id="119" name="Google Shape;119;p11"/>
          <p:cNvSpPr txBox="1">
            <a:spLocks noGrp="1"/>
          </p:cNvSpPr>
          <p:nvPr>
            <p:ph type="title" hasCustomPrompt="1"/>
          </p:nvPr>
        </p:nvSpPr>
        <p:spPr>
          <a:xfrm>
            <a:off x="2130750" y="1650775"/>
            <a:ext cx="4882500" cy="942300"/>
          </a:xfrm>
          <a:prstGeom prst="rect">
            <a:avLst/>
          </a:prstGeom>
        </p:spPr>
        <p:txBody>
          <a:bodyPr spcFirstLastPara="1" wrap="square" lIns="91425" tIns="91425" rIns="91425" bIns="91425" anchor="t" anchorCtr="0">
            <a:noAutofit/>
          </a:bodyPr>
          <a:lstStyle>
            <a:lvl1pPr lvl="0" algn="ctr">
              <a:spcBef>
                <a:spcPts val="0"/>
              </a:spcBef>
              <a:spcAft>
                <a:spcPts val="0"/>
              </a:spcAft>
              <a:buSzPts val="6000"/>
              <a:buNone/>
              <a:defRPr sz="60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r>
              <a:t>xx%</a:t>
            </a:r>
          </a:p>
        </p:txBody>
      </p:sp>
      <p:sp>
        <p:nvSpPr>
          <p:cNvPr id="120" name="Google Shape;120;p11"/>
          <p:cNvSpPr txBox="1">
            <a:spLocks noGrp="1"/>
          </p:cNvSpPr>
          <p:nvPr>
            <p:ph type="subTitle" idx="1"/>
          </p:nvPr>
        </p:nvSpPr>
        <p:spPr>
          <a:xfrm>
            <a:off x="2130750" y="2779325"/>
            <a:ext cx="4882500" cy="713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sz="1400"/>
            </a:lvl2pPr>
            <a:lvl3pPr lvl="2" algn="ctr" rtl="0">
              <a:lnSpc>
                <a:spcPct val="100000"/>
              </a:lnSpc>
              <a:spcBef>
                <a:spcPts val="0"/>
              </a:spcBef>
              <a:spcAft>
                <a:spcPts val="0"/>
              </a:spcAft>
              <a:buSzPts val="1400"/>
              <a:buNone/>
              <a:defRPr sz="1400"/>
            </a:lvl3pPr>
            <a:lvl4pPr lvl="3" algn="ctr" rtl="0">
              <a:lnSpc>
                <a:spcPct val="100000"/>
              </a:lnSpc>
              <a:spcBef>
                <a:spcPts val="0"/>
              </a:spcBef>
              <a:spcAft>
                <a:spcPts val="0"/>
              </a:spcAft>
              <a:buSzPts val="1400"/>
              <a:buNone/>
              <a:defRPr sz="1400"/>
            </a:lvl4pPr>
            <a:lvl5pPr lvl="4" algn="ctr" rtl="0">
              <a:lnSpc>
                <a:spcPct val="100000"/>
              </a:lnSpc>
              <a:spcBef>
                <a:spcPts val="0"/>
              </a:spcBef>
              <a:spcAft>
                <a:spcPts val="0"/>
              </a:spcAft>
              <a:buSzPts val="1400"/>
              <a:buNone/>
              <a:defRPr sz="1400"/>
            </a:lvl5pPr>
            <a:lvl6pPr lvl="5" algn="ctr" rtl="0">
              <a:lnSpc>
                <a:spcPct val="100000"/>
              </a:lnSpc>
              <a:spcBef>
                <a:spcPts val="0"/>
              </a:spcBef>
              <a:spcAft>
                <a:spcPts val="0"/>
              </a:spcAft>
              <a:buSzPts val="1400"/>
              <a:buNone/>
              <a:defRPr sz="1400"/>
            </a:lvl6pPr>
            <a:lvl7pPr lvl="6" algn="ctr" rtl="0">
              <a:lnSpc>
                <a:spcPct val="100000"/>
              </a:lnSpc>
              <a:spcBef>
                <a:spcPts val="0"/>
              </a:spcBef>
              <a:spcAft>
                <a:spcPts val="0"/>
              </a:spcAft>
              <a:buSzPts val="1400"/>
              <a:buNone/>
              <a:defRPr sz="1400"/>
            </a:lvl7pPr>
            <a:lvl8pPr lvl="7" algn="ctr" rtl="0">
              <a:lnSpc>
                <a:spcPct val="100000"/>
              </a:lnSpc>
              <a:spcBef>
                <a:spcPts val="0"/>
              </a:spcBef>
              <a:spcAft>
                <a:spcPts val="0"/>
              </a:spcAft>
              <a:buSzPts val="1400"/>
              <a:buNone/>
              <a:defRPr sz="1400"/>
            </a:lvl8pPr>
            <a:lvl9pPr lvl="8" algn="ctr" rtl="0">
              <a:lnSpc>
                <a:spcPct val="100000"/>
              </a:lnSpc>
              <a:spcBef>
                <a:spcPts val="0"/>
              </a:spcBef>
              <a:spcAft>
                <a:spcPts val="0"/>
              </a:spcAft>
              <a:buSzPts val="1400"/>
              <a:buNone/>
              <a:defRPr sz="1400"/>
            </a:lvl9pPr>
          </a:lstStyle>
          <a:p>
            <a:endParaRPr/>
          </a:p>
        </p:txBody>
      </p:sp>
      <p:grpSp>
        <p:nvGrpSpPr>
          <p:cNvPr id="121" name="Google Shape;121;p11"/>
          <p:cNvGrpSpPr/>
          <p:nvPr/>
        </p:nvGrpSpPr>
        <p:grpSpPr>
          <a:xfrm rot="1444588">
            <a:off x="8340243" y="4519613"/>
            <a:ext cx="657031" cy="512150"/>
            <a:chOff x="1446104" y="3533651"/>
            <a:chExt cx="378587" cy="295105"/>
          </a:xfrm>
        </p:grpSpPr>
        <p:sp>
          <p:nvSpPr>
            <p:cNvPr id="122" name="Google Shape;122;p11"/>
            <p:cNvSpPr/>
            <p:nvPr/>
          </p:nvSpPr>
          <p:spPr>
            <a:xfrm rot="864112">
              <a:off x="1462299" y="3609714"/>
              <a:ext cx="359347" cy="69893"/>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sp>
          <p:nvSpPr>
            <p:cNvPr id="123" name="Google Shape;123;p11"/>
            <p:cNvSpPr/>
            <p:nvPr/>
          </p:nvSpPr>
          <p:spPr>
            <a:xfrm rot="1830229">
              <a:off x="1440484" y="3705661"/>
              <a:ext cx="283068" cy="55060"/>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sp>
          <p:nvSpPr>
            <p:cNvPr id="124" name="Google Shape;124;p11"/>
            <p:cNvSpPr/>
            <p:nvPr/>
          </p:nvSpPr>
          <p:spPr>
            <a:xfrm rot="647795">
              <a:off x="1479500" y="3553996"/>
              <a:ext cx="221275" cy="43039"/>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grpSp>
      <p:grpSp>
        <p:nvGrpSpPr>
          <p:cNvPr id="125" name="Google Shape;125;p11"/>
          <p:cNvGrpSpPr/>
          <p:nvPr/>
        </p:nvGrpSpPr>
        <p:grpSpPr>
          <a:xfrm rot="7200102">
            <a:off x="126416" y="202407"/>
            <a:ext cx="472897" cy="268956"/>
            <a:chOff x="8676583" y="2265959"/>
            <a:chExt cx="410807" cy="233643"/>
          </a:xfrm>
        </p:grpSpPr>
        <p:sp>
          <p:nvSpPr>
            <p:cNvPr id="126" name="Google Shape;126;p11"/>
            <p:cNvSpPr/>
            <p:nvPr/>
          </p:nvSpPr>
          <p:spPr>
            <a:xfrm rot="6300730">
              <a:off x="8757266" y="2362471"/>
              <a:ext cx="221279" cy="43039"/>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sp>
          <p:nvSpPr>
            <p:cNvPr id="127" name="Google Shape;127;p11"/>
            <p:cNvSpPr/>
            <p:nvPr/>
          </p:nvSpPr>
          <p:spPr>
            <a:xfrm rot="7344997">
              <a:off x="8643420" y="2349375"/>
              <a:ext cx="221285" cy="43041"/>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sp>
          <p:nvSpPr>
            <p:cNvPr id="128" name="Google Shape;128;p11"/>
            <p:cNvSpPr/>
            <p:nvPr/>
          </p:nvSpPr>
          <p:spPr>
            <a:xfrm rot="5007802">
              <a:off x="8942775" y="2359791"/>
              <a:ext cx="221283" cy="43037"/>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sp>
          <p:nvSpPr>
            <p:cNvPr id="129" name="Google Shape;129;p11"/>
            <p:cNvSpPr/>
            <p:nvPr/>
          </p:nvSpPr>
          <p:spPr>
            <a:xfrm rot="6051884">
              <a:off x="8852413" y="2365361"/>
              <a:ext cx="221292" cy="43044"/>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130"/>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Quote">
  <p:cSld name="BLANK_1_1">
    <p:spTree>
      <p:nvGrpSpPr>
        <p:cNvPr id="1" name="Shape 157"/>
        <p:cNvGrpSpPr/>
        <p:nvPr/>
      </p:nvGrpSpPr>
      <p:grpSpPr>
        <a:xfrm>
          <a:off x="0" y="0"/>
          <a:ext cx="0" cy="0"/>
          <a:chOff x="0" y="0"/>
          <a:chExt cx="0" cy="0"/>
        </a:xfrm>
      </p:grpSpPr>
      <p:sp>
        <p:nvSpPr>
          <p:cNvPr id="158" name="Google Shape;158;p14"/>
          <p:cNvSpPr txBox="1">
            <a:spLocks noGrp="1"/>
          </p:cNvSpPr>
          <p:nvPr>
            <p:ph type="title"/>
          </p:nvPr>
        </p:nvSpPr>
        <p:spPr>
          <a:xfrm>
            <a:off x="1875900" y="2977788"/>
            <a:ext cx="5392200" cy="4749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18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159" name="Google Shape;159;p14"/>
          <p:cNvSpPr txBox="1">
            <a:spLocks noGrp="1"/>
          </p:cNvSpPr>
          <p:nvPr>
            <p:ph type="subTitle" idx="1"/>
          </p:nvPr>
        </p:nvSpPr>
        <p:spPr>
          <a:xfrm>
            <a:off x="1875900" y="1690813"/>
            <a:ext cx="5392200" cy="12870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500"/>
              <a:buNone/>
              <a:defRPr sz="2200"/>
            </a:lvl1pPr>
            <a:lvl2pPr lvl="1" algn="ctr" rtl="0">
              <a:lnSpc>
                <a:spcPct val="100000"/>
              </a:lnSpc>
              <a:spcBef>
                <a:spcPts val="0"/>
              </a:spcBef>
              <a:spcAft>
                <a:spcPts val="0"/>
              </a:spcAft>
              <a:buSzPts val="2500"/>
              <a:buNone/>
              <a:defRPr sz="2500"/>
            </a:lvl2pPr>
            <a:lvl3pPr lvl="2" algn="ctr" rtl="0">
              <a:lnSpc>
                <a:spcPct val="100000"/>
              </a:lnSpc>
              <a:spcBef>
                <a:spcPts val="0"/>
              </a:spcBef>
              <a:spcAft>
                <a:spcPts val="0"/>
              </a:spcAft>
              <a:buSzPts val="2500"/>
              <a:buNone/>
              <a:defRPr sz="2500"/>
            </a:lvl3pPr>
            <a:lvl4pPr lvl="3" algn="ctr" rtl="0">
              <a:lnSpc>
                <a:spcPct val="100000"/>
              </a:lnSpc>
              <a:spcBef>
                <a:spcPts val="0"/>
              </a:spcBef>
              <a:spcAft>
                <a:spcPts val="0"/>
              </a:spcAft>
              <a:buSzPts val="2500"/>
              <a:buNone/>
              <a:defRPr sz="2500"/>
            </a:lvl4pPr>
            <a:lvl5pPr lvl="4" algn="ctr" rtl="0">
              <a:lnSpc>
                <a:spcPct val="100000"/>
              </a:lnSpc>
              <a:spcBef>
                <a:spcPts val="0"/>
              </a:spcBef>
              <a:spcAft>
                <a:spcPts val="0"/>
              </a:spcAft>
              <a:buSzPts val="2500"/>
              <a:buNone/>
              <a:defRPr sz="2500"/>
            </a:lvl5pPr>
            <a:lvl6pPr lvl="5" algn="ctr" rtl="0">
              <a:lnSpc>
                <a:spcPct val="100000"/>
              </a:lnSpc>
              <a:spcBef>
                <a:spcPts val="0"/>
              </a:spcBef>
              <a:spcAft>
                <a:spcPts val="0"/>
              </a:spcAft>
              <a:buSzPts val="2500"/>
              <a:buNone/>
              <a:defRPr sz="2500"/>
            </a:lvl6pPr>
            <a:lvl7pPr lvl="6" algn="ctr" rtl="0">
              <a:lnSpc>
                <a:spcPct val="100000"/>
              </a:lnSpc>
              <a:spcBef>
                <a:spcPts val="0"/>
              </a:spcBef>
              <a:spcAft>
                <a:spcPts val="0"/>
              </a:spcAft>
              <a:buSzPts val="2500"/>
              <a:buNone/>
              <a:defRPr sz="2500"/>
            </a:lvl7pPr>
            <a:lvl8pPr lvl="7" algn="ctr" rtl="0">
              <a:lnSpc>
                <a:spcPct val="100000"/>
              </a:lnSpc>
              <a:spcBef>
                <a:spcPts val="0"/>
              </a:spcBef>
              <a:spcAft>
                <a:spcPts val="0"/>
              </a:spcAft>
              <a:buSzPts val="2500"/>
              <a:buNone/>
              <a:defRPr sz="2500"/>
            </a:lvl8pPr>
            <a:lvl9pPr lvl="8" algn="ctr" rtl="0">
              <a:lnSpc>
                <a:spcPct val="100000"/>
              </a:lnSpc>
              <a:spcBef>
                <a:spcPts val="0"/>
              </a:spcBef>
              <a:spcAft>
                <a:spcPts val="0"/>
              </a:spcAft>
              <a:buSzPts val="2500"/>
              <a:buNone/>
              <a:defRPr sz="2500"/>
            </a:lvl9pPr>
          </a:lstStyle>
          <a:p>
            <a:endParaRPr/>
          </a:p>
        </p:txBody>
      </p:sp>
      <p:grpSp>
        <p:nvGrpSpPr>
          <p:cNvPr id="160" name="Google Shape;160;p14"/>
          <p:cNvGrpSpPr/>
          <p:nvPr/>
        </p:nvGrpSpPr>
        <p:grpSpPr>
          <a:xfrm rot="-9603774">
            <a:off x="8314185" y="4280121"/>
            <a:ext cx="538100" cy="559174"/>
            <a:chOff x="104250" y="2869026"/>
            <a:chExt cx="538081" cy="559154"/>
          </a:xfrm>
        </p:grpSpPr>
        <p:sp>
          <p:nvSpPr>
            <p:cNvPr id="161" name="Google Shape;161;p14"/>
            <p:cNvSpPr/>
            <p:nvPr/>
          </p:nvSpPr>
          <p:spPr>
            <a:xfrm rot="183487">
              <a:off x="175597" y="2880722"/>
              <a:ext cx="452766" cy="535763"/>
            </a:xfrm>
            <a:custGeom>
              <a:avLst/>
              <a:gdLst/>
              <a:ahLst/>
              <a:cxnLst/>
              <a:rect l="l" t="t" r="r" b="b"/>
              <a:pathLst>
                <a:path w="21810" h="25808" extrusionOk="0">
                  <a:moveTo>
                    <a:pt x="21810" y="0"/>
                  </a:moveTo>
                  <a:cubicBezTo>
                    <a:pt x="10547" y="0"/>
                    <a:pt x="0" y="14545"/>
                    <a:pt x="0" y="25808"/>
                  </a:cubicBezTo>
                </a:path>
              </a:pathLst>
            </a:custGeom>
            <a:noFill/>
            <a:ln w="19050" cap="flat" cmpd="sng">
              <a:solidFill>
                <a:schemeClr val="dk1"/>
              </a:solidFill>
              <a:prstDash val="solid"/>
              <a:round/>
              <a:headEnd type="none" w="med" len="med"/>
              <a:tailEnd type="none" w="med" len="med"/>
            </a:ln>
          </p:spPr>
        </p:sp>
        <p:sp>
          <p:nvSpPr>
            <p:cNvPr id="162" name="Google Shape;162;p14"/>
            <p:cNvSpPr/>
            <p:nvPr/>
          </p:nvSpPr>
          <p:spPr>
            <a:xfrm rot="-199711">
              <a:off x="116240" y="2888775"/>
              <a:ext cx="357797" cy="423385"/>
            </a:xfrm>
            <a:custGeom>
              <a:avLst/>
              <a:gdLst/>
              <a:ahLst/>
              <a:cxnLst/>
              <a:rect l="l" t="t" r="r" b="b"/>
              <a:pathLst>
                <a:path w="21810" h="25808" extrusionOk="0">
                  <a:moveTo>
                    <a:pt x="21810" y="0"/>
                  </a:moveTo>
                  <a:cubicBezTo>
                    <a:pt x="10547" y="0"/>
                    <a:pt x="0" y="14545"/>
                    <a:pt x="0" y="25808"/>
                  </a:cubicBezTo>
                </a:path>
              </a:pathLst>
            </a:custGeom>
            <a:noFill/>
            <a:ln w="19050" cap="flat" cmpd="sng">
              <a:solidFill>
                <a:schemeClr val="dk1"/>
              </a:solidFill>
              <a:prstDash val="solid"/>
              <a:round/>
              <a:headEnd type="none" w="med" len="med"/>
              <a:tailEnd type="none" w="med" len="med"/>
            </a:ln>
          </p:spPr>
        </p:sp>
      </p:grpSp>
      <p:grpSp>
        <p:nvGrpSpPr>
          <p:cNvPr id="163" name="Google Shape;163;p14"/>
          <p:cNvGrpSpPr/>
          <p:nvPr/>
        </p:nvGrpSpPr>
        <p:grpSpPr>
          <a:xfrm rot="3599913" flipH="1">
            <a:off x="142078" y="213363"/>
            <a:ext cx="609271" cy="474921"/>
            <a:chOff x="1446104" y="3533651"/>
            <a:chExt cx="378587" cy="295105"/>
          </a:xfrm>
        </p:grpSpPr>
        <p:sp>
          <p:nvSpPr>
            <p:cNvPr id="164" name="Google Shape;164;p14"/>
            <p:cNvSpPr/>
            <p:nvPr/>
          </p:nvSpPr>
          <p:spPr>
            <a:xfrm rot="864112">
              <a:off x="1462299" y="3609714"/>
              <a:ext cx="359347" cy="69893"/>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sp>
          <p:nvSpPr>
            <p:cNvPr id="165" name="Google Shape;165;p14"/>
            <p:cNvSpPr/>
            <p:nvPr/>
          </p:nvSpPr>
          <p:spPr>
            <a:xfrm rot="1830229">
              <a:off x="1440484" y="3705661"/>
              <a:ext cx="283068" cy="55060"/>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sp>
          <p:nvSpPr>
            <p:cNvPr id="166" name="Google Shape;166;p14"/>
            <p:cNvSpPr/>
            <p:nvPr/>
          </p:nvSpPr>
          <p:spPr>
            <a:xfrm rot="647795">
              <a:off x="1479500" y="3553996"/>
              <a:ext cx="221275" cy="43039"/>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grpSp>
      <p:grpSp>
        <p:nvGrpSpPr>
          <p:cNvPr id="167" name="Google Shape;167;p14"/>
          <p:cNvGrpSpPr/>
          <p:nvPr/>
        </p:nvGrpSpPr>
        <p:grpSpPr>
          <a:xfrm rot="9900073">
            <a:off x="8355597" y="272889"/>
            <a:ext cx="625739" cy="355883"/>
            <a:chOff x="8676583" y="2265959"/>
            <a:chExt cx="410807" cy="233643"/>
          </a:xfrm>
        </p:grpSpPr>
        <p:sp>
          <p:nvSpPr>
            <p:cNvPr id="168" name="Google Shape;168;p14"/>
            <p:cNvSpPr/>
            <p:nvPr/>
          </p:nvSpPr>
          <p:spPr>
            <a:xfrm rot="6300730">
              <a:off x="8757266" y="2362471"/>
              <a:ext cx="221279" cy="43039"/>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sp>
          <p:nvSpPr>
            <p:cNvPr id="169" name="Google Shape;169;p14"/>
            <p:cNvSpPr/>
            <p:nvPr/>
          </p:nvSpPr>
          <p:spPr>
            <a:xfrm rot="7344997">
              <a:off x="8643420" y="2349375"/>
              <a:ext cx="221285" cy="43041"/>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sp>
          <p:nvSpPr>
            <p:cNvPr id="170" name="Google Shape;170;p14"/>
            <p:cNvSpPr/>
            <p:nvPr/>
          </p:nvSpPr>
          <p:spPr>
            <a:xfrm rot="5007802">
              <a:off x="8942775" y="2359791"/>
              <a:ext cx="221283" cy="43037"/>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sp>
          <p:nvSpPr>
            <p:cNvPr id="171" name="Google Shape;171;p14"/>
            <p:cNvSpPr/>
            <p:nvPr/>
          </p:nvSpPr>
          <p:spPr>
            <a:xfrm rot="6051884">
              <a:off x="8852413" y="2365361"/>
              <a:ext cx="221292" cy="43044"/>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grpSp>
      <p:grpSp>
        <p:nvGrpSpPr>
          <p:cNvPr id="172" name="Google Shape;172;p14"/>
          <p:cNvGrpSpPr/>
          <p:nvPr/>
        </p:nvGrpSpPr>
        <p:grpSpPr>
          <a:xfrm rot="899817">
            <a:off x="357948" y="4273074"/>
            <a:ext cx="625198" cy="759420"/>
            <a:chOff x="1477424" y="4504444"/>
            <a:chExt cx="563500" cy="684477"/>
          </a:xfrm>
        </p:grpSpPr>
        <p:sp>
          <p:nvSpPr>
            <p:cNvPr id="173" name="Google Shape;173;p14"/>
            <p:cNvSpPr/>
            <p:nvPr/>
          </p:nvSpPr>
          <p:spPr>
            <a:xfrm rot="-8632931">
              <a:off x="1592381" y="4569260"/>
              <a:ext cx="358075" cy="423714"/>
            </a:xfrm>
            <a:custGeom>
              <a:avLst/>
              <a:gdLst/>
              <a:ahLst/>
              <a:cxnLst/>
              <a:rect l="l" t="t" r="r" b="b"/>
              <a:pathLst>
                <a:path w="21810" h="25808" extrusionOk="0">
                  <a:moveTo>
                    <a:pt x="21810" y="0"/>
                  </a:moveTo>
                  <a:cubicBezTo>
                    <a:pt x="10547" y="0"/>
                    <a:pt x="0" y="14545"/>
                    <a:pt x="0" y="25808"/>
                  </a:cubicBezTo>
                </a:path>
              </a:pathLst>
            </a:custGeom>
            <a:noFill/>
            <a:ln w="19050" cap="flat" cmpd="sng">
              <a:solidFill>
                <a:schemeClr val="dk1"/>
              </a:solidFill>
              <a:prstDash val="solid"/>
              <a:round/>
              <a:headEnd type="none" w="med" len="med"/>
              <a:tailEnd type="none" w="med" len="med"/>
            </a:ln>
          </p:spPr>
        </p:sp>
        <p:sp>
          <p:nvSpPr>
            <p:cNvPr id="174" name="Google Shape;174;p14"/>
            <p:cNvSpPr/>
            <p:nvPr/>
          </p:nvSpPr>
          <p:spPr>
            <a:xfrm rot="-7617952">
              <a:off x="1575319" y="4706628"/>
              <a:ext cx="358066" cy="423703"/>
            </a:xfrm>
            <a:custGeom>
              <a:avLst/>
              <a:gdLst/>
              <a:ahLst/>
              <a:cxnLst/>
              <a:rect l="l" t="t" r="r" b="b"/>
              <a:pathLst>
                <a:path w="21810" h="25808" extrusionOk="0">
                  <a:moveTo>
                    <a:pt x="21810" y="0"/>
                  </a:moveTo>
                  <a:cubicBezTo>
                    <a:pt x="10547" y="0"/>
                    <a:pt x="0" y="14545"/>
                    <a:pt x="0" y="25808"/>
                  </a:cubicBezTo>
                </a:path>
              </a:pathLst>
            </a:custGeom>
            <a:noFill/>
            <a:ln w="19050" cap="flat" cmpd="sng">
              <a:solidFill>
                <a:schemeClr val="dk1"/>
              </a:solidFill>
              <a:prstDash val="solid"/>
              <a:round/>
              <a:headEnd type="none" w="med" len="med"/>
              <a:tailEnd type="none" w="med" len="med"/>
            </a:ln>
          </p:spPr>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six columns">
  <p:cSld name="BLANK_1_1_1_1_1">
    <p:spTree>
      <p:nvGrpSpPr>
        <p:cNvPr id="1" name="Shape 273"/>
        <p:cNvGrpSpPr/>
        <p:nvPr/>
      </p:nvGrpSpPr>
      <p:grpSpPr>
        <a:xfrm>
          <a:off x="0" y="0"/>
          <a:ext cx="0" cy="0"/>
          <a:chOff x="0" y="0"/>
          <a:chExt cx="0" cy="0"/>
        </a:xfrm>
      </p:grpSpPr>
      <p:sp>
        <p:nvSpPr>
          <p:cNvPr id="274" name="Google Shape;274;p22"/>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75" name="Google Shape;275;p22"/>
          <p:cNvSpPr txBox="1">
            <a:spLocks noGrp="1"/>
          </p:cNvSpPr>
          <p:nvPr>
            <p:ph type="subTitle" idx="1"/>
          </p:nvPr>
        </p:nvSpPr>
        <p:spPr>
          <a:xfrm>
            <a:off x="718634" y="1813963"/>
            <a:ext cx="2398200" cy="10557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76" name="Google Shape;276;p22"/>
          <p:cNvSpPr txBox="1">
            <a:spLocks noGrp="1"/>
          </p:cNvSpPr>
          <p:nvPr>
            <p:ph type="subTitle" idx="2"/>
          </p:nvPr>
        </p:nvSpPr>
        <p:spPr>
          <a:xfrm>
            <a:off x="3372859" y="1813975"/>
            <a:ext cx="2398200" cy="10557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77" name="Google Shape;277;p22"/>
          <p:cNvSpPr txBox="1">
            <a:spLocks noGrp="1"/>
          </p:cNvSpPr>
          <p:nvPr>
            <p:ph type="subTitle" idx="3"/>
          </p:nvPr>
        </p:nvSpPr>
        <p:spPr>
          <a:xfrm>
            <a:off x="6027084" y="1813974"/>
            <a:ext cx="2397900" cy="10557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78" name="Google Shape;278;p22"/>
          <p:cNvSpPr txBox="1">
            <a:spLocks noGrp="1"/>
          </p:cNvSpPr>
          <p:nvPr>
            <p:ph type="subTitle" idx="4"/>
          </p:nvPr>
        </p:nvSpPr>
        <p:spPr>
          <a:xfrm>
            <a:off x="718634" y="3434375"/>
            <a:ext cx="2398200" cy="10557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79" name="Google Shape;279;p22"/>
          <p:cNvSpPr txBox="1">
            <a:spLocks noGrp="1"/>
          </p:cNvSpPr>
          <p:nvPr>
            <p:ph type="subTitle" idx="5"/>
          </p:nvPr>
        </p:nvSpPr>
        <p:spPr>
          <a:xfrm>
            <a:off x="3372859" y="3434375"/>
            <a:ext cx="2398200" cy="10557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80" name="Google Shape;280;p22"/>
          <p:cNvSpPr txBox="1">
            <a:spLocks noGrp="1"/>
          </p:cNvSpPr>
          <p:nvPr>
            <p:ph type="subTitle" idx="6"/>
          </p:nvPr>
        </p:nvSpPr>
        <p:spPr>
          <a:xfrm>
            <a:off x="6027084" y="3434375"/>
            <a:ext cx="2397900" cy="10557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81" name="Google Shape;281;p22"/>
          <p:cNvSpPr txBox="1">
            <a:spLocks noGrp="1"/>
          </p:cNvSpPr>
          <p:nvPr>
            <p:ph type="subTitle" idx="7"/>
          </p:nvPr>
        </p:nvSpPr>
        <p:spPr>
          <a:xfrm>
            <a:off x="718634" y="1352875"/>
            <a:ext cx="2398200" cy="4938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Bebas Neue"/>
              <a:buNone/>
              <a:defRPr sz="1800" b="1">
                <a:solidFill>
                  <a:schemeClr val="dk1"/>
                </a:solidFill>
                <a:latin typeface="Sora"/>
                <a:ea typeface="Sora"/>
                <a:cs typeface="Sora"/>
                <a:sym typeface="Sora"/>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282" name="Google Shape;282;p22"/>
          <p:cNvSpPr txBox="1">
            <a:spLocks noGrp="1"/>
          </p:cNvSpPr>
          <p:nvPr>
            <p:ph type="subTitle" idx="8"/>
          </p:nvPr>
        </p:nvSpPr>
        <p:spPr>
          <a:xfrm>
            <a:off x="3372899" y="1352875"/>
            <a:ext cx="2398200" cy="4938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Bebas Neue"/>
              <a:buNone/>
              <a:defRPr sz="1800" b="1">
                <a:solidFill>
                  <a:schemeClr val="dk1"/>
                </a:solidFill>
                <a:latin typeface="Sora"/>
                <a:ea typeface="Sora"/>
                <a:cs typeface="Sora"/>
                <a:sym typeface="Sora"/>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283" name="Google Shape;283;p22"/>
          <p:cNvSpPr txBox="1">
            <a:spLocks noGrp="1"/>
          </p:cNvSpPr>
          <p:nvPr>
            <p:ph type="subTitle" idx="9"/>
          </p:nvPr>
        </p:nvSpPr>
        <p:spPr>
          <a:xfrm>
            <a:off x="6027466" y="1352875"/>
            <a:ext cx="2397900" cy="4938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Bebas Neue"/>
              <a:buNone/>
              <a:defRPr sz="1800" b="1">
                <a:solidFill>
                  <a:schemeClr val="dk1"/>
                </a:solidFill>
                <a:latin typeface="Sora"/>
                <a:ea typeface="Sora"/>
                <a:cs typeface="Sora"/>
                <a:sym typeface="Sora"/>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284" name="Google Shape;284;p22"/>
          <p:cNvSpPr txBox="1">
            <a:spLocks noGrp="1"/>
          </p:cNvSpPr>
          <p:nvPr>
            <p:ph type="subTitle" idx="13"/>
          </p:nvPr>
        </p:nvSpPr>
        <p:spPr>
          <a:xfrm>
            <a:off x="718634" y="2973275"/>
            <a:ext cx="2398200" cy="4938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Bebas Neue"/>
              <a:buNone/>
              <a:defRPr sz="1800" b="1">
                <a:solidFill>
                  <a:schemeClr val="dk1"/>
                </a:solidFill>
                <a:latin typeface="Sora"/>
                <a:ea typeface="Sora"/>
                <a:cs typeface="Sora"/>
                <a:sym typeface="Sora"/>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285" name="Google Shape;285;p22"/>
          <p:cNvSpPr txBox="1">
            <a:spLocks noGrp="1"/>
          </p:cNvSpPr>
          <p:nvPr>
            <p:ph type="subTitle" idx="14"/>
          </p:nvPr>
        </p:nvSpPr>
        <p:spPr>
          <a:xfrm>
            <a:off x="3372901" y="2973275"/>
            <a:ext cx="2398200" cy="4938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Bebas Neue"/>
              <a:buNone/>
              <a:defRPr sz="1800" b="1">
                <a:solidFill>
                  <a:schemeClr val="dk1"/>
                </a:solidFill>
                <a:latin typeface="Sora"/>
                <a:ea typeface="Sora"/>
                <a:cs typeface="Sora"/>
                <a:sym typeface="Sora"/>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286" name="Google Shape;286;p22"/>
          <p:cNvSpPr txBox="1">
            <a:spLocks noGrp="1"/>
          </p:cNvSpPr>
          <p:nvPr>
            <p:ph type="subTitle" idx="15"/>
          </p:nvPr>
        </p:nvSpPr>
        <p:spPr>
          <a:xfrm>
            <a:off x="6027230" y="2973272"/>
            <a:ext cx="2397900" cy="4938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Bebas Neue"/>
              <a:buNone/>
              <a:defRPr sz="1800" b="1">
                <a:solidFill>
                  <a:schemeClr val="dk1"/>
                </a:solidFill>
                <a:latin typeface="Sora"/>
                <a:ea typeface="Sora"/>
                <a:cs typeface="Sora"/>
                <a:sym typeface="Sora"/>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grpSp>
        <p:nvGrpSpPr>
          <p:cNvPr id="287" name="Google Shape;287;p22"/>
          <p:cNvGrpSpPr/>
          <p:nvPr/>
        </p:nvGrpSpPr>
        <p:grpSpPr>
          <a:xfrm rot="9014659" flipH="1">
            <a:off x="127980" y="4619167"/>
            <a:ext cx="473326" cy="328355"/>
            <a:chOff x="1446104" y="3566123"/>
            <a:chExt cx="378587" cy="262633"/>
          </a:xfrm>
        </p:grpSpPr>
        <p:sp>
          <p:nvSpPr>
            <p:cNvPr id="288" name="Google Shape;288;p22"/>
            <p:cNvSpPr/>
            <p:nvPr/>
          </p:nvSpPr>
          <p:spPr>
            <a:xfrm rot="864112">
              <a:off x="1462299" y="3609714"/>
              <a:ext cx="359347" cy="69893"/>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sp>
          <p:nvSpPr>
            <p:cNvPr id="289" name="Google Shape;289;p22"/>
            <p:cNvSpPr/>
            <p:nvPr/>
          </p:nvSpPr>
          <p:spPr>
            <a:xfrm rot="1830229">
              <a:off x="1440484" y="3705661"/>
              <a:ext cx="283068" cy="55060"/>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grpSp>
      <p:grpSp>
        <p:nvGrpSpPr>
          <p:cNvPr id="290" name="Google Shape;290;p22"/>
          <p:cNvGrpSpPr/>
          <p:nvPr/>
        </p:nvGrpSpPr>
        <p:grpSpPr>
          <a:xfrm rot="3600085">
            <a:off x="8354740" y="287336"/>
            <a:ext cx="629466" cy="358035"/>
            <a:chOff x="8676583" y="2265959"/>
            <a:chExt cx="410807" cy="233643"/>
          </a:xfrm>
        </p:grpSpPr>
        <p:sp>
          <p:nvSpPr>
            <p:cNvPr id="291" name="Google Shape;291;p22"/>
            <p:cNvSpPr/>
            <p:nvPr/>
          </p:nvSpPr>
          <p:spPr>
            <a:xfrm rot="6300730">
              <a:off x="8757266" y="2362471"/>
              <a:ext cx="221279" cy="43039"/>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sp>
          <p:nvSpPr>
            <p:cNvPr id="292" name="Google Shape;292;p22"/>
            <p:cNvSpPr/>
            <p:nvPr/>
          </p:nvSpPr>
          <p:spPr>
            <a:xfrm rot="7344997">
              <a:off x="8643420" y="2349375"/>
              <a:ext cx="221285" cy="43041"/>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sp>
          <p:nvSpPr>
            <p:cNvPr id="293" name="Google Shape;293;p22"/>
            <p:cNvSpPr/>
            <p:nvPr/>
          </p:nvSpPr>
          <p:spPr>
            <a:xfrm rot="5007802">
              <a:off x="8942775" y="2359791"/>
              <a:ext cx="221283" cy="43037"/>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sp>
          <p:nvSpPr>
            <p:cNvPr id="294" name="Google Shape;294;p22"/>
            <p:cNvSpPr/>
            <p:nvPr/>
          </p:nvSpPr>
          <p:spPr>
            <a:xfrm rot="6051884">
              <a:off x="8852413" y="2365361"/>
              <a:ext cx="221292" cy="43044"/>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326"/>
        <p:cNvGrpSpPr/>
        <p:nvPr/>
      </p:nvGrpSpPr>
      <p:grpSpPr>
        <a:xfrm>
          <a:off x="0" y="0"/>
          <a:ext cx="0" cy="0"/>
          <a:chOff x="0" y="0"/>
          <a:chExt cx="0" cy="0"/>
        </a:xfrm>
      </p:grpSpPr>
      <p:grpSp>
        <p:nvGrpSpPr>
          <p:cNvPr id="327" name="Google Shape;327;p25"/>
          <p:cNvGrpSpPr/>
          <p:nvPr/>
        </p:nvGrpSpPr>
        <p:grpSpPr>
          <a:xfrm rot="3301530">
            <a:off x="701539" y="4545891"/>
            <a:ext cx="483173" cy="586904"/>
            <a:chOff x="1477424" y="4504444"/>
            <a:chExt cx="563500" cy="684477"/>
          </a:xfrm>
        </p:grpSpPr>
        <p:sp>
          <p:nvSpPr>
            <p:cNvPr id="328" name="Google Shape;328;p25"/>
            <p:cNvSpPr/>
            <p:nvPr/>
          </p:nvSpPr>
          <p:spPr>
            <a:xfrm rot="-8632931">
              <a:off x="1592381" y="4569260"/>
              <a:ext cx="358075" cy="423714"/>
            </a:xfrm>
            <a:custGeom>
              <a:avLst/>
              <a:gdLst/>
              <a:ahLst/>
              <a:cxnLst/>
              <a:rect l="l" t="t" r="r" b="b"/>
              <a:pathLst>
                <a:path w="21810" h="25808" extrusionOk="0">
                  <a:moveTo>
                    <a:pt x="21810" y="0"/>
                  </a:moveTo>
                  <a:cubicBezTo>
                    <a:pt x="10547" y="0"/>
                    <a:pt x="0" y="14545"/>
                    <a:pt x="0" y="25808"/>
                  </a:cubicBezTo>
                </a:path>
              </a:pathLst>
            </a:custGeom>
            <a:noFill/>
            <a:ln w="19050" cap="flat" cmpd="sng">
              <a:solidFill>
                <a:schemeClr val="dk1"/>
              </a:solidFill>
              <a:prstDash val="solid"/>
              <a:round/>
              <a:headEnd type="none" w="med" len="med"/>
              <a:tailEnd type="none" w="med" len="med"/>
            </a:ln>
          </p:spPr>
        </p:sp>
        <p:sp>
          <p:nvSpPr>
            <p:cNvPr id="329" name="Google Shape;329;p25"/>
            <p:cNvSpPr/>
            <p:nvPr/>
          </p:nvSpPr>
          <p:spPr>
            <a:xfrm rot="-7617952">
              <a:off x="1575319" y="4706628"/>
              <a:ext cx="358066" cy="423703"/>
            </a:xfrm>
            <a:custGeom>
              <a:avLst/>
              <a:gdLst/>
              <a:ahLst/>
              <a:cxnLst/>
              <a:rect l="l" t="t" r="r" b="b"/>
              <a:pathLst>
                <a:path w="21810" h="25808" extrusionOk="0">
                  <a:moveTo>
                    <a:pt x="21810" y="0"/>
                  </a:moveTo>
                  <a:cubicBezTo>
                    <a:pt x="10547" y="0"/>
                    <a:pt x="0" y="14545"/>
                    <a:pt x="0" y="25808"/>
                  </a:cubicBezTo>
                </a:path>
              </a:pathLst>
            </a:custGeom>
            <a:noFill/>
            <a:ln w="19050" cap="flat" cmpd="sng">
              <a:solidFill>
                <a:schemeClr val="dk1"/>
              </a:solidFill>
              <a:prstDash val="solid"/>
              <a:round/>
              <a:headEnd type="none" w="med" len="med"/>
              <a:tailEnd type="none" w="med" len="med"/>
            </a:ln>
          </p:spPr>
        </p:sp>
      </p:grpSp>
      <p:grpSp>
        <p:nvGrpSpPr>
          <p:cNvPr id="330" name="Google Shape;330;p25"/>
          <p:cNvGrpSpPr/>
          <p:nvPr/>
        </p:nvGrpSpPr>
        <p:grpSpPr>
          <a:xfrm rot="860057" flipH="1">
            <a:off x="7610367" y="158572"/>
            <a:ext cx="649164" cy="300761"/>
            <a:chOff x="1441891" y="3533651"/>
            <a:chExt cx="365437" cy="169309"/>
          </a:xfrm>
        </p:grpSpPr>
        <p:sp>
          <p:nvSpPr>
            <p:cNvPr id="331" name="Google Shape;331;p25"/>
            <p:cNvSpPr/>
            <p:nvPr/>
          </p:nvSpPr>
          <p:spPr>
            <a:xfrm rot="864112">
              <a:off x="1444936" y="3589476"/>
              <a:ext cx="359347" cy="69893"/>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sp>
          <p:nvSpPr>
            <p:cNvPr id="332" name="Google Shape;332;p25"/>
            <p:cNvSpPr/>
            <p:nvPr/>
          </p:nvSpPr>
          <p:spPr>
            <a:xfrm rot="647795">
              <a:off x="1479500" y="3553996"/>
              <a:ext cx="221275" cy="43039"/>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grpSp>
      <p:grpSp>
        <p:nvGrpSpPr>
          <p:cNvPr id="333" name="Google Shape;333;p25"/>
          <p:cNvGrpSpPr/>
          <p:nvPr/>
        </p:nvGrpSpPr>
        <p:grpSpPr>
          <a:xfrm rot="-8267737">
            <a:off x="8514617" y="242690"/>
            <a:ext cx="472891" cy="268952"/>
            <a:chOff x="8676583" y="2265959"/>
            <a:chExt cx="410807" cy="233643"/>
          </a:xfrm>
        </p:grpSpPr>
        <p:sp>
          <p:nvSpPr>
            <p:cNvPr id="334" name="Google Shape;334;p25"/>
            <p:cNvSpPr/>
            <p:nvPr/>
          </p:nvSpPr>
          <p:spPr>
            <a:xfrm rot="6300730">
              <a:off x="8757266" y="2362471"/>
              <a:ext cx="221279" cy="43039"/>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sp>
          <p:nvSpPr>
            <p:cNvPr id="335" name="Google Shape;335;p25"/>
            <p:cNvSpPr/>
            <p:nvPr/>
          </p:nvSpPr>
          <p:spPr>
            <a:xfrm rot="7344997">
              <a:off x="8643420" y="2349375"/>
              <a:ext cx="221285" cy="43041"/>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sp>
          <p:nvSpPr>
            <p:cNvPr id="336" name="Google Shape;336;p25"/>
            <p:cNvSpPr/>
            <p:nvPr/>
          </p:nvSpPr>
          <p:spPr>
            <a:xfrm rot="5007802">
              <a:off x="8942775" y="2359791"/>
              <a:ext cx="221283" cy="43037"/>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sp>
          <p:nvSpPr>
            <p:cNvPr id="337" name="Google Shape;337;p25"/>
            <p:cNvSpPr/>
            <p:nvPr/>
          </p:nvSpPr>
          <p:spPr>
            <a:xfrm rot="6051884">
              <a:off x="8852413" y="2365361"/>
              <a:ext cx="221292" cy="43044"/>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grpSp>
      <p:grpSp>
        <p:nvGrpSpPr>
          <p:cNvPr id="338" name="Google Shape;338;p25"/>
          <p:cNvGrpSpPr/>
          <p:nvPr/>
        </p:nvGrpSpPr>
        <p:grpSpPr>
          <a:xfrm rot="-2975823" flipH="1">
            <a:off x="184768" y="4618222"/>
            <a:ext cx="473292" cy="368927"/>
            <a:chOff x="1446104" y="3533651"/>
            <a:chExt cx="378587" cy="295105"/>
          </a:xfrm>
        </p:grpSpPr>
        <p:sp>
          <p:nvSpPr>
            <p:cNvPr id="339" name="Google Shape;339;p25"/>
            <p:cNvSpPr/>
            <p:nvPr/>
          </p:nvSpPr>
          <p:spPr>
            <a:xfrm rot="864112">
              <a:off x="1462299" y="3609714"/>
              <a:ext cx="359347" cy="69893"/>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sp>
          <p:nvSpPr>
            <p:cNvPr id="340" name="Google Shape;340;p25"/>
            <p:cNvSpPr/>
            <p:nvPr/>
          </p:nvSpPr>
          <p:spPr>
            <a:xfrm rot="1830229">
              <a:off x="1440484" y="3705661"/>
              <a:ext cx="283068" cy="55060"/>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sp>
          <p:nvSpPr>
            <p:cNvPr id="341" name="Google Shape;341;p25"/>
            <p:cNvSpPr/>
            <p:nvPr/>
          </p:nvSpPr>
          <p:spPr>
            <a:xfrm rot="647795">
              <a:off x="1479500" y="3553996"/>
              <a:ext cx="221275" cy="43039"/>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342"/>
        <p:cNvGrpSpPr/>
        <p:nvPr/>
      </p:nvGrpSpPr>
      <p:grpSpPr>
        <a:xfrm>
          <a:off x="0" y="0"/>
          <a:ext cx="0" cy="0"/>
          <a:chOff x="0" y="0"/>
          <a:chExt cx="0" cy="0"/>
        </a:xfrm>
      </p:grpSpPr>
      <p:grpSp>
        <p:nvGrpSpPr>
          <p:cNvPr id="343" name="Google Shape;343;p26"/>
          <p:cNvGrpSpPr/>
          <p:nvPr/>
        </p:nvGrpSpPr>
        <p:grpSpPr>
          <a:xfrm rot="-5400000" flipH="1">
            <a:off x="8604115" y="2402301"/>
            <a:ext cx="595876" cy="338899"/>
            <a:chOff x="8676583" y="2265959"/>
            <a:chExt cx="410807" cy="233643"/>
          </a:xfrm>
        </p:grpSpPr>
        <p:sp>
          <p:nvSpPr>
            <p:cNvPr id="344" name="Google Shape;344;p26"/>
            <p:cNvSpPr/>
            <p:nvPr/>
          </p:nvSpPr>
          <p:spPr>
            <a:xfrm rot="6300730">
              <a:off x="8757266" y="2362471"/>
              <a:ext cx="221279" cy="43039"/>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sp>
          <p:nvSpPr>
            <p:cNvPr id="345" name="Google Shape;345;p26"/>
            <p:cNvSpPr/>
            <p:nvPr/>
          </p:nvSpPr>
          <p:spPr>
            <a:xfrm rot="7344997">
              <a:off x="8643420" y="2349375"/>
              <a:ext cx="221285" cy="43041"/>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sp>
          <p:nvSpPr>
            <p:cNvPr id="346" name="Google Shape;346;p26"/>
            <p:cNvSpPr/>
            <p:nvPr/>
          </p:nvSpPr>
          <p:spPr>
            <a:xfrm rot="5007802">
              <a:off x="8942775" y="2359791"/>
              <a:ext cx="221283" cy="43037"/>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sp>
          <p:nvSpPr>
            <p:cNvPr id="347" name="Google Shape;347;p26"/>
            <p:cNvSpPr/>
            <p:nvPr/>
          </p:nvSpPr>
          <p:spPr>
            <a:xfrm rot="6051884">
              <a:off x="8852413" y="2365361"/>
              <a:ext cx="221292" cy="43044"/>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grpSp>
      <p:grpSp>
        <p:nvGrpSpPr>
          <p:cNvPr id="348" name="Google Shape;348;p26"/>
          <p:cNvGrpSpPr/>
          <p:nvPr/>
        </p:nvGrpSpPr>
        <p:grpSpPr>
          <a:xfrm rot="8654363">
            <a:off x="138912" y="2531300"/>
            <a:ext cx="483179" cy="586912"/>
            <a:chOff x="1477424" y="4504444"/>
            <a:chExt cx="563500" cy="684477"/>
          </a:xfrm>
        </p:grpSpPr>
        <p:sp>
          <p:nvSpPr>
            <p:cNvPr id="349" name="Google Shape;349;p26"/>
            <p:cNvSpPr/>
            <p:nvPr/>
          </p:nvSpPr>
          <p:spPr>
            <a:xfrm rot="-8632931">
              <a:off x="1592381" y="4569260"/>
              <a:ext cx="358075" cy="423714"/>
            </a:xfrm>
            <a:custGeom>
              <a:avLst/>
              <a:gdLst/>
              <a:ahLst/>
              <a:cxnLst/>
              <a:rect l="l" t="t" r="r" b="b"/>
              <a:pathLst>
                <a:path w="21810" h="25808" extrusionOk="0">
                  <a:moveTo>
                    <a:pt x="21810" y="0"/>
                  </a:moveTo>
                  <a:cubicBezTo>
                    <a:pt x="10547" y="0"/>
                    <a:pt x="0" y="14545"/>
                    <a:pt x="0" y="25808"/>
                  </a:cubicBezTo>
                </a:path>
              </a:pathLst>
            </a:custGeom>
            <a:noFill/>
            <a:ln w="19050" cap="flat" cmpd="sng">
              <a:solidFill>
                <a:schemeClr val="dk1"/>
              </a:solidFill>
              <a:prstDash val="solid"/>
              <a:round/>
              <a:headEnd type="none" w="med" len="med"/>
              <a:tailEnd type="none" w="med" len="med"/>
            </a:ln>
          </p:spPr>
        </p:sp>
        <p:sp>
          <p:nvSpPr>
            <p:cNvPr id="350" name="Google Shape;350;p26"/>
            <p:cNvSpPr/>
            <p:nvPr/>
          </p:nvSpPr>
          <p:spPr>
            <a:xfrm rot="-7617952">
              <a:off x="1575319" y="4706628"/>
              <a:ext cx="358066" cy="423703"/>
            </a:xfrm>
            <a:custGeom>
              <a:avLst/>
              <a:gdLst/>
              <a:ahLst/>
              <a:cxnLst/>
              <a:rect l="l" t="t" r="r" b="b"/>
              <a:pathLst>
                <a:path w="21810" h="25808" extrusionOk="0">
                  <a:moveTo>
                    <a:pt x="21810" y="0"/>
                  </a:moveTo>
                  <a:cubicBezTo>
                    <a:pt x="10547" y="0"/>
                    <a:pt x="0" y="14545"/>
                    <a:pt x="0" y="25808"/>
                  </a:cubicBezTo>
                </a:path>
              </a:pathLst>
            </a:custGeom>
            <a:noFill/>
            <a:ln w="19050" cap="flat" cmpd="sng">
              <a:solidFill>
                <a:schemeClr val="dk1"/>
              </a:solidFill>
              <a:prstDash val="solid"/>
              <a:round/>
              <a:headEnd type="none" w="med" len="med"/>
              <a:tailEnd type="none" w="med" len="med"/>
            </a:ln>
          </p:spPr>
        </p:sp>
      </p:grpSp>
      <p:grpSp>
        <p:nvGrpSpPr>
          <p:cNvPr id="351" name="Google Shape;351;p26"/>
          <p:cNvGrpSpPr/>
          <p:nvPr/>
        </p:nvGrpSpPr>
        <p:grpSpPr>
          <a:xfrm rot="1026002" flipH="1">
            <a:off x="115605" y="2244655"/>
            <a:ext cx="473296" cy="368930"/>
            <a:chOff x="1446104" y="3533651"/>
            <a:chExt cx="378587" cy="295105"/>
          </a:xfrm>
        </p:grpSpPr>
        <p:sp>
          <p:nvSpPr>
            <p:cNvPr id="352" name="Google Shape;352;p26"/>
            <p:cNvSpPr/>
            <p:nvPr/>
          </p:nvSpPr>
          <p:spPr>
            <a:xfrm rot="864112">
              <a:off x="1462299" y="3609714"/>
              <a:ext cx="359347" cy="69893"/>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sp>
          <p:nvSpPr>
            <p:cNvPr id="353" name="Google Shape;353;p26"/>
            <p:cNvSpPr/>
            <p:nvPr/>
          </p:nvSpPr>
          <p:spPr>
            <a:xfrm rot="1830229">
              <a:off x="1440484" y="3705661"/>
              <a:ext cx="283068" cy="55060"/>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sp>
          <p:nvSpPr>
            <p:cNvPr id="354" name="Google Shape;354;p26"/>
            <p:cNvSpPr/>
            <p:nvPr/>
          </p:nvSpPr>
          <p:spPr>
            <a:xfrm rot="647795">
              <a:off x="1479500" y="3553996"/>
              <a:ext cx="221275" cy="43039"/>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5100" y="445025"/>
            <a:ext cx="77139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Sora"/>
              <a:buNone/>
              <a:defRPr sz="3000" b="1">
                <a:solidFill>
                  <a:schemeClr val="dk1"/>
                </a:solidFill>
                <a:latin typeface="Sora"/>
                <a:ea typeface="Sora"/>
                <a:cs typeface="Sora"/>
                <a:sym typeface="Sora"/>
              </a:defRPr>
            </a:lvl1pPr>
            <a:lvl2pPr lvl="1" rtl="0">
              <a:spcBef>
                <a:spcPts val="0"/>
              </a:spcBef>
              <a:spcAft>
                <a:spcPts val="0"/>
              </a:spcAft>
              <a:buClr>
                <a:schemeClr val="dk1"/>
              </a:buClr>
              <a:buSzPts val="3000"/>
              <a:buFont typeface="Sora"/>
              <a:buNone/>
              <a:defRPr sz="3000" b="1">
                <a:solidFill>
                  <a:schemeClr val="dk1"/>
                </a:solidFill>
                <a:latin typeface="Sora"/>
                <a:ea typeface="Sora"/>
                <a:cs typeface="Sora"/>
                <a:sym typeface="Sora"/>
              </a:defRPr>
            </a:lvl2pPr>
            <a:lvl3pPr lvl="2" rtl="0">
              <a:spcBef>
                <a:spcPts val="0"/>
              </a:spcBef>
              <a:spcAft>
                <a:spcPts val="0"/>
              </a:spcAft>
              <a:buClr>
                <a:schemeClr val="dk1"/>
              </a:buClr>
              <a:buSzPts val="3000"/>
              <a:buFont typeface="Sora"/>
              <a:buNone/>
              <a:defRPr sz="3000" b="1">
                <a:solidFill>
                  <a:schemeClr val="dk1"/>
                </a:solidFill>
                <a:latin typeface="Sora"/>
                <a:ea typeface="Sora"/>
                <a:cs typeface="Sora"/>
                <a:sym typeface="Sora"/>
              </a:defRPr>
            </a:lvl3pPr>
            <a:lvl4pPr lvl="3" rtl="0">
              <a:spcBef>
                <a:spcPts val="0"/>
              </a:spcBef>
              <a:spcAft>
                <a:spcPts val="0"/>
              </a:spcAft>
              <a:buClr>
                <a:schemeClr val="dk1"/>
              </a:buClr>
              <a:buSzPts val="3000"/>
              <a:buFont typeface="Sora"/>
              <a:buNone/>
              <a:defRPr sz="3000" b="1">
                <a:solidFill>
                  <a:schemeClr val="dk1"/>
                </a:solidFill>
                <a:latin typeface="Sora"/>
                <a:ea typeface="Sora"/>
                <a:cs typeface="Sora"/>
                <a:sym typeface="Sora"/>
              </a:defRPr>
            </a:lvl4pPr>
            <a:lvl5pPr lvl="4" rtl="0">
              <a:spcBef>
                <a:spcPts val="0"/>
              </a:spcBef>
              <a:spcAft>
                <a:spcPts val="0"/>
              </a:spcAft>
              <a:buClr>
                <a:schemeClr val="dk1"/>
              </a:buClr>
              <a:buSzPts val="3000"/>
              <a:buFont typeface="Sora"/>
              <a:buNone/>
              <a:defRPr sz="3000" b="1">
                <a:solidFill>
                  <a:schemeClr val="dk1"/>
                </a:solidFill>
                <a:latin typeface="Sora"/>
                <a:ea typeface="Sora"/>
                <a:cs typeface="Sora"/>
                <a:sym typeface="Sora"/>
              </a:defRPr>
            </a:lvl5pPr>
            <a:lvl6pPr lvl="5" rtl="0">
              <a:spcBef>
                <a:spcPts val="0"/>
              </a:spcBef>
              <a:spcAft>
                <a:spcPts val="0"/>
              </a:spcAft>
              <a:buClr>
                <a:schemeClr val="dk1"/>
              </a:buClr>
              <a:buSzPts val="3000"/>
              <a:buFont typeface="Sora"/>
              <a:buNone/>
              <a:defRPr sz="3000" b="1">
                <a:solidFill>
                  <a:schemeClr val="dk1"/>
                </a:solidFill>
                <a:latin typeface="Sora"/>
                <a:ea typeface="Sora"/>
                <a:cs typeface="Sora"/>
                <a:sym typeface="Sora"/>
              </a:defRPr>
            </a:lvl6pPr>
            <a:lvl7pPr lvl="6" rtl="0">
              <a:spcBef>
                <a:spcPts val="0"/>
              </a:spcBef>
              <a:spcAft>
                <a:spcPts val="0"/>
              </a:spcAft>
              <a:buClr>
                <a:schemeClr val="dk1"/>
              </a:buClr>
              <a:buSzPts val="3000"/>
              <a:buFont typeface="Sora"/>
              <a:buNone/>
              <a:defRPr sz="3000" b="1">
                <a:solidFill>
                  <a:schemeClr val="dk1"/>
                </a:solidFill>
                <a:latin typeface="Sora"/>
                <a:ea typeface="Sora"/>
                <a:cs typeface="Sora"/>
                <a:sym typeface="Sora"/>
              </a:defRPr>
            </a:lvl7pPr>
            <a:lvl8pPr lvl="7" rtl="0">
              <a:spcBef>
                <a:spcPts val="0"/>
              </a:spcBef>
              <a:spcAft>
                <a:spcPts val="0"/>
              </a:spcAft>
              <a:buClr>
                <a:schemeClr val="dk1"/>
              </a:buClr>
              <a:buSzPts val="3000"/>
              <a:buFont typeface="Sora"/>
              <a:buNone/>
              <a:defRPr sz="3000" b="1">
                <a:solidFill>
                  <a:schemeClr val="dk1"/>
                </a:solidFill>
                <a:latin typeface="Sora"/>
                <a:ea typeface="Sora"/>
                <a:cs typeface="Sora"/>
                <a:sym typeface="Sora"/>
              </a:defRPr>
            </a:lvl8pPr>
            <a:lvl9pPr lvl="8" rtl="0">
              <a:spcBef>
                <a:spcPts val="0"/>
              </a:spcBef>
              <a:spcAft>
                <a:spcPts val="0"/>
              </a:spcAft>
              <a:buClr>
                <a:schemeClr val="dk1"/>
              </a:buClr>
              <a:buSzPts val="3000"/>
              <a:buFont typeface="Sora"/>
              <a:buNone/>
              <a:defRPr sz="3000" b="1">
                <a:solidFill>
                  <a:schemeClr val="dk1"/>
                </a:solidFill>
                <a:latin typeface="Sora"/>
                <a:ea typeface="Sora"/>
                <a:cs typeface="Sora"/>
                <a:sym typeface="Sora"/>
              </a:defRPr>
            </a:lvl9pPr>
          </a:lstStyle>
          <a:p>
            <a:endParaRPr/>
          </a:p>
        </p:txBody>
      </p:sp>
      <p:sp>
        <p:nvSpPr>
          <p:cNvPr id="7" name="Google Shape;7;p1"/>
          <p:cNvSpPr txBox="1">
            <a:spLocks noGrp="1"/>
          </p:cNvSpPr>
          <p:nvPr>
            <p:ph type="body" idx="1"/>
          </p:nvPr>
        </p:nvSpPr>
        <p:spPr>
          <a:xfrm>
            <a:off x="715100" y="1152475"/>
            <a:ext cx="77139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1"/>
              </a:buClr>
              <a:buSzPts val="1200"/>
              <a:buFont typeface="Figtree"/>
              <a:buChar char="●"/>
              <a:defRPr sz="1200">
                <a:solidFill>
                  <a:schemeClr val="dk1"/>
                </a:solidFill>
                <a:latin typeface="Figtree"/>
                <a:ea typeface="Figtree"/>
                <a:cs typeface="Figtree"/>
                <a:sym typeface="Figtree"/>
              </a:defRPr>
            </a:lvl1pPr>
            <a:lvl2pPr marL="914400" lvl="1" indent="-304800">
              <a:lnSpc>
                <a:spcPct val="100000"/>
              </a:lnSpc>
              <a:spcBef>
                <a:spcPts val="0"/>
              </a:spcBef>
              <a:spcAft>
                <a:spcPts val="0"/>
              </a:spcAft>
              <a:buClr>
                <a:schemeClr val="dk1"/>
              </a:buClr>
              <a:buSzPts val="1200"/>
              <a:buFont typeface="Figtree"/>
              <a:buChar char="○"/>
              <a:defRPr sz="1200">
                <a:solidFill>
                  <a:schemeClr val="dk1"/>
                </a:solidFill>
                <a:latin typeface="Figtree"/>
                <a:ea typeface="Figtree"/>
                <a:cs typeface="Figtree"/>
                <a:sym typeface="Figtree"/>
              </a:defRPr>
            </a:lvl2pPr>
            <a:lvl3pPr marL="1371600" lvl="2" indent="-304800">
              <a:lnSpc>
                <a:spcPct val="100000"/>
              </a:lnSpc>
              <a:spcBef>
                <a:spcPts val="0"/>
              </a:spcBef>
              <a:spcAft>
                <a:spcPts val="0"/>
              </a:spcAft>
              <a:buClr>
                <a:schemeClr val="dk1"/>
              </a:buClr>
              <a:buSzPts val="1200"/>
              <a:buFont typeface="Figtree"/>
              <a:buChar char="■"/>
              <a:defRPr sz="1200">
                <a:solidFill>
                  <a:schemeClr val="dk1"/>
                </a:solidFill>
                <a:latin typeface="Figtree"/>
                <a:ea typeface="Figtree"/>
                <a:cs typeface="Figtree"/>
                <a:sym typeface="Figtree"/>
              </a:defRPr>
            </a:lvl3pPr>
            <a:lvl4pPr marL="1828800" lvl="3" indent="-304800">
              <a:lnSpc>
                <a:spcPct val="100000"/>
              </a:lnSpc>
              <a:spcBef>
                <a:spcPts val="0"/>
              </a:spcBef>
              <a:spcAft>
                <a:spcPts val="0"/>
              </a:spcAft>
              <a:buClr>
                <a:schemeClr val="dk1"/>
              </a:buClr>
              <a:buSzPts val="1200"/>
              <a:buFont typeface="Figtree"/>
              <a:buChar char="●"/>
              <a:defRPr sz="1200">
                <a:solidFill>
                  <a:schemeClr val="dk1"/>
                </a:solidFill>
                <a:latin typeface="Figtree"/>
                <a:ea typeface="Figtree"/>
                <a:cs typeface="Figtree"/>
                <a:sym typeface="Figtree"/>
              </a:defRPr>
            </a:lvl4pPr>
            <a:lvl5pPr marL="2286000" lvl="4" indent="-304800">
              <a:lnSpc>
                <a:spcPct val="100000"/>
              </a:lnSpc>
              <a:spcBef>
                <a:spcPts val="0"/>
              </a:spcBef>
              <a:spcAft>
                <a:spcPts val="0"/>
              </a:spcAft>
              <a:buClr>
                <a:schemeClr val="dk1"/>
              </a:buClr>
              <a:buSzPts val="1200"/>
              <a:buFont typeface="Figtree"/>
              <a:buChar char="○"/>
              <a:defRPr sz="1200">
                <a:solidFill>
                  <a:schemeClr val="dk1"/>
                </a:solidFill>
                <a:latin typeface="Figtree"/>
                <a:ea typeface="Figtree"/>
                <a:cs typeface="Figtree"/>
                <a:sym typeface="Figtree"/>
              </a:defRPr>
            </a:lvl5pPr>
            <a:lvl6pPr marL="2743200" lvl="5" indent="-304800">
              <a:lnSpc>
                <a:spcPct val="100000"/>
              </a:lnSpc>
              <a:spcBef>
                <a:spcPts val="0"/>
              </a:spcBef>
              <a:spcAft>
                <a:spcPts val="0"/>
              </a:spcAft>
              <a:buClr>
                <a:schemeClr val="dk1"/>
              </a:buClr>
              <a:buSzPts val="1200"/>
              <a:buFont typeface="Figtree"/>
              <a:buChar char="■"/>
              <a:defRPr sz="1200">
                <a:solidFill>
                  <a:schemeClr val="dk1"/>
                </a:solidFill>
                <a:latin typeface="Figtree"/>
                <a:ea typeface="Figtree"/>
                <a:cs typeface="Figtree"/>
                <a:sym typeface="Figtree"/>
              </a:defRPr>
            </a:lvl6pPr>
            <a:lvl7pPr marL="3200400" lvl="6" indent="-304800">
              <a:lnSpc>
                <a:spcPct val="100000"/>
              </a:lnSpc>
              <a:spcBef>
                <a:spcPts val="0"/>
              </a:spcBef>
              <a:spcAft>
                <a:spcPts val="0"/>
              </a:spcAft>
              <a:buClr>
                <a:schemeClr val="dk1"/>
              </a:buClr>
              <a:buSzPts val="1200"/>
              <a:buFont typeface="Figtree"/>
              <a:buChar char="●"/>
              <a:defRPr sz="1200">
                <a:solidFill>
                  <a:schemeClr val="dk1"/>
                </a:solidFill>
                <a:latin typeface="Figtree"/>
                <a:ea typeface="Figtree"/>
                <a:cs typeface="Figtree"/>
                <a:sym typeface="Figtree"/>
              </a:defRPr>
            </a:lvl7pPr>
            <a:lvl8pPr marL="3657600" lvl="7" indent="-304800">
              <a:lnSpc>
                <a:spcPct val="100000"/>
              </a:lnSpc>
              <a:spcBef>
                <a:spcPts val="0"/>
              </a:spcBef>
              <a:spcAft>
                <a:spcPts val="0"/>
              </a:spcAft>
              <a:buClr>
                <a:schemeClr val="dk1"/>
              </a:buClr>
              <a:buSzPts val="1200"/>
              <a:buFont typeface="Figtree"/>
              <a:buChar char="○"/>
              <a:defRPr sz="1200">
                <a:solidFill>
                  <a:schemeClr val="dk1"/>
                </a:solidFill>
                <a:latin typeface="Figtree"/>
                <a:ea typeface="Figtree"/>
                <a:cs typeface="Figtree"/>
                <a:sym typeface="Figtree"/>
              </a:defRPr>
            </a:lvl8pPr>
            <a:lvl9pPr marL="4114800" lvl="8" indent="-304800">
              <a:lnSpc>
                <a:spcPct val="100000"/>
              </a:lnSpc>
              <a:spcBef>
                <a:spcPts val="0"/>
              </a:spcBef>
              <a:spcAft>
                <a:spcPts val="0"/>
              </a:spcAft>
              <a:buClr>
                <a:schemeClr val="dk1"/>
              </a:buClr>
              <a:buSzPts val="1200"/>
              <a:buFont typeface="Figtree"/>
              <a:buChar char="■"/>
              <a:defRPr sz="1200">
                <a:solidFill>
                  <a:schemeClr val="dk1"/>
                </a:solidFill>
                <a:latin typeface="Figtree"/>
                <a:ea typeface="Figtree"/>
                <a:cs typeface="Figtree"/>
                <a:sym typeface="Figtree"/>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3" r:id="rId3"/>
    <p:sldLayoutId id="2147483655" r:id="rId4"/>
    <p:sldLayoutId id="2147483656" r:id="rId5"/>
    <p:sldLayoutId id="2147483657" r:id="rId6"/>
    <p:sldLayoutId id="2147483658" r:id="rId7"/>
    <p:sldLayoutId id="2147483660" r:id="rId8"/>
    <p:sldLayoutId id="2147483668" r:id="rId9"/>
    <p:sldLayoutId id="2147483671" r:id="rId10"/>
    <p:sldLayoutId id="2147483672" r:id="rId11"/>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64"/>
        <p:cNvGrpSpPr/>
        <p:nvPr/>
      </p:nvGrpSpPr>
      <p:grpSpPr>
        <a:xfrm>
          <a:off x="0" y="0"/>
          <a:ext cx="0" cy="0"/>
          <a:chOff x="0" y="0"/>
          <a:chExt cx="0" cy="0"/>
        </a:xfrm>
      </p:grpSpPr>
      <p:grpSp>
        <p:nvGrpSpPr>
          <p:cNvPr id="365" name="Google Shape;365;p30"/>
          <p:cNvGrpSpPr/>
          <p:nvPr/>
        </p:nvGrpSpPr>
        <p:grpSpPr>
          <a:xfrm>
            <a:off x="7289163" y="296550"/>
            <a:ext cx="1059000" cy="1059000"/>
            <a:chOff x="4082938" y="220725"/>
            <a:chExt cx="1059000" cy="1059000"/>
          </a:xfrm>
        </p:grpSpPr>
        <p:sp>
          <p:nvSpPr>
            <p:cNvPr id="366" name="Google Shape;366;p30"/>
            <p:cNvSpPr/>
            <p:nvPr/>
          </p:nvSpPr>
          <p:spPr>
            <a:xfrm>
              <a:off x="4082938" y="220725"/>
              <a:ext cx="1059000" cy="1059000"/>
            </a:xfrm>
            <a:prstGeom prst="wedgeEllipseCallout">
              <a:avLst>
                <a:gd name="adj1" fmla="val -36281"/>
                <a:gd name="adj2" fmla="val 59071"/>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67" name="Google Shape;367;p30"/>
            <p:cNvGrpSpPr/>
            <p:nvPr/>
          </p:nvGrpSpPr>
          <p:grpSpPr>
            <a:xfrm rot="-900102">
              <a:off x="4257065" y="453336"/>
              <a:ext cx="711213" cy="593673"/>
              <a:chOff x="4827025" y="1874000"/>
              <a:chExt cx="247175" cy="206325"/>
            </a:xfrm>
          </p:grpSpPr>
          <p:sp>
            <p:nvSpPr>
              <p:cNvPr id="368" name="Google Shape;368;p30"/>
              <p:cNvSpPr/>
              <p:nvPr/>
            </p:nvSpPr>
            <p:spPr>
              <a:xfrm>
                <a:off x="4827025" y="2016175"/>
                <a:ext cx="247175" cy="26675"/>
              </a:xfrm>
              <a:custGeom>
                <a:avLst/>
                <a:gdLst/>
                <a:ahLst/>
                <a:cxnLst/>
                <a:rect l="l" t="t" r="r" b="b"/>
                <a:pathLst>
                  <a:path w="9887" h="1067" extrusionOk="0">
                    <a:moveTo>
                      <a:pt x="194" y="0"/>
                    </a:moveTo>
                    <a:cubicBezTo>
                      <a:pt x="89" y="0"/>
                      <a:pt x="1" y="88"/>
                      <a:pt x="1" y="194"/>
                    </a:cubicBezTo>
                    <a:cubicBezTo>
                      <a:pt x="1" y="301"/>
                      <a:pt x="89" y="387"/>
                      <a:pt x="194" y="387"/>
                    </a:cubicBezTo>
                    <a:lnTo>
                      <a:pt x="193" y="387"/>
                    </a:lnTo>
                    <a:cubicBezTo>
                      <a:pt x="393" y="387"/>
                      <a:pt x="489" y="486"/>
                      <a:pt x="642" y="661"/>
                    </a:cubicBezTo>
                    <a:cubicBezTo>
                      <a:pt x="800" y="842"/>
                      <a:pt x="996" y="1066"/>
                      <a:pt x="1380" y="1066"/>
                    </a:cubicBezTo>
                    <a:cubicBezTo>
                      <a:pt x="1766" y="1066"/>
                      <a:pt x="1962" y="842"/>
                      <a:pt x="2120" y="661"/>
                    </a:cubicBezTo>
                    <a:cubicBezTo>
                      <a:pt x="2272" y="486"/>
                      <a:pt x="2368" y="387"/>
                      <a:pt x="2567" y="387"/>
                    </a:cubicBezTo>
                    <a:cubicBezTo>
                      <a:pt x="2766" y="387"/>
                      <a:pt x="2862" y="486"/>
                      <a:pt x="3015" y="661"/>
                    </a:cubicBezTo>
                    <a:cubicBezTo>
                      <a:pt x="3173" y="842"/>
                      <a:pt x="3371" y="1066"/>
                      <a:pt x="3755" y="1066"/>
                    </a:cubicBezTo>
                    <a:cubicBezTo>
                      <a:pt x="4139" y="1066"/>
                      <a:pt x="4336" y="842"/>
                      <a:pt x="4494" y="661"/>
                    </a:cubicBezTo>
                    <a:cubicBezTo>
                      <a:pt x="4647" y="486"/>
                      <a:pt x="4743" y="387"/>
                      <a:pt x="4942" y="387"/>
                    </a:cubicBezTo>
                    <a:cubicBezTo>
                      <a:pt x="5141" y="387"/>
                      <a:pt x="5237" y="486"/>
                      <a:pt x="5389" y="661"/>
                    </a:cubicBezTo>
                    <a:cubicBezTo>
                      <a:pt x="5547" y="842"/>
                      <a:pt x="5744" y="1066"/>
                      <a:pt x="6129" y="1066"/>
                    </a:cubicBezTo>
                    <a:cubicBezTo>
                      <a:pt x="6513" y="1066"/>
                      <a:pt x="6711" y="842"/>
                      <a:pt x="6869" y="661"/>
                    </a:cubicBezTo>
                    <a:cubicBezTo>
                      <a:pt x="7021" y="486"/>
                      <a:pt x="7117" y="387"/>
                      <a:pt x="7316" y="387"/>
                    </a:cubicBezTo>
                    <a:cubicBezTo>
                      <a:pt x="7515" y="387"/>
                      <a:pt x="7613" y="486"/>
                      <a:pt x="7765" y="661"/>
                    </a:cubicBezTo>
                    <a:cubicBezTo>
                      <a:pt x="7923" y="842"/>
                      <a:pt x="8121" y="1066"/>
                      <a:pt x="8505" y="1066"/>
                    </a:cubicBezTo>
                    <a:cubicBezTo>
                      <a:pt x="8889" y="1066"/>
                      <a:pt x="9087" y="842"/>
                      <a:pt x="9245" y="661"/>
                    </a:cubicBezTo>
                    <a:cubicBezTo>
                      <a:pt x="9397" y="486"/>
                      <a:pt x="9495" y="387"/>
                      <a:pt x="9694" y="387"/>
                    </a:cubicBezTo>
                    <a:cubicBezTo>
                      <a:pt x="9801" y="387"/>
                      <a:pt x="9887" y="301"/>
                      <a:pt x="9887" y="194"/>
                    </a:cubicBezTo>
                    <a:cubicBezTo>
                      <a:pt x="9887" y="88"/>
                      <a:pt x="9801" y="2"/>
                      <a:pt x="9694" y="2"/>
                    </a:cubicBezTo>
                    <a:cubicBezTo>
                      <a:pt x="9310" y="2"/>
                      <a:pt x="9112" y="226"/>
                      <a:pt x="8954" y="407"/>
                    </a:cubicBezTo>
                    <a:cubicBezTo>
                      <a:pt x="8801" y="582"/>
                      <a:pt x="8705" y="681"/>
                      <a:pt x="8505" y="681"/>
                    </a:cubicBezTo>
                    <a:cubicBezTo>
                      <a:pt x="8306" y="681"/>
                      <a:pt x="8209" y="581"/>
                      <a:pt x="8056" y="407"/>
                    </a:cubicBezTo>
                    <a:cubicBezTo>
                      <a:pt x="7898" y="226"/>
                      <a:pt x="7702" y="0"/>
                      <a:pt x="7316" y="0"/>
                    </a:cubicBezTo>
                    <a:cubicBezTo>
                      <a:pt x="6932" y="0"/>
                      <a:pt x="6736" y="226"/>
                      <a:pt x="6578" y="406"/>
                    </a:cubicBezTo>
                    <a:cubicBezTo>
                      <a:pt x="6424" y="581"/>
                      <a:pt x="6328" y="679"/>
                      <a:pt x="6129" y="679"/>
                    </a:cubicBezTo>
                    <a:cubicBezTo>
                      <a:pt x="5929" y="679"/>
                      <a:pt x="5834" y="581"/>
                      <a:pt x="5682" y="407"/>
                    </a:cubicBezTo>
                    <a:cubicBezTo>
                      <a:pt x="5523" y="226"/>
                      <a:pt x="5327" y="0"/>
                      <a:pt x="4942" y="0"/>
                    </a:cubicBezTo>
                    <a:cubicBezTo>
                      <a:pt x="4558" y="0"/>
                      <a:pt x="4362" y="225"/>
                      <a:pt x="4204" y="406"/>
                    </a:cubicBezTo>
                    <a:cubicBezTo>
                      <a:pt x="4051" y="581"/>
                      <a:pt x="3955" y="679"/>
                      <a:pt x="3755" y="679"/>
                    </a:cubicBezTo>
                    <a:cubicBezTo>
                      <a:pt x="3556" y="679"/>
                      <a:pt x="3460" y="581"/>
                      <a:pt x="3307" y="406"/>
                    </a:cubicBezTo>
                    <a:cubicBezTo>
                      <a:pt x="3149" y="225"/>
                      <a:pt x="2953" y="0"/>
                      <a:pt x="2567" y="0"/>
                    </a:cubicBezTo>
                    <a:cubicBezTo>
                      <a:pt x="2183" y="0"/>
                      <a:pt x="1987" y="226"/>
                      <a:pt x="1829" y="407"/>
                    </a:cubicBezTo>
                    <a:cubicBezTo>
                      <a:pt x="1677" y="581"/>
                      <a:pt x="1581" y="679"/>
                      <a:pt x="1382" y="679"/>
                    </a:cubicBezTo>
                    <a:cubicBezTo>
                      <a:pt x="1183" y="679"/>
                      <a:pt x="1085" y="581"/>
                      <a:pt x="933" y="406"/>
                    </a:cubicBezTo>
                    <a:cubicBezTo>
                      <a:pt x="775" y="225"/>
                      <a:pt x="578" y="0"/>
                      <a:pt x="1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30"/>
              <p:cNvSpPr/>
              <p:nvPr/>
            </p:nvSpPr>
            <p:spPr>
              <a:xfrm>
                <a:off x="4827025" y="2053700"/>
                <a:ext cx="247175" cy="26625"/>
              </a:xfrm>
              <a:custGeom>
                <a:avLst/>
                <a:gdLst/>
                <a:ahLst/>
                <a:cxnLst/>
                <a:rect l="l" t="t" r="r" b="b"/>
                <a:pathLst>
                  <a:path w="9887" h="1065" extrusionOk="0">
                    <a:moveTo>
                      <a:pt x="194" y="0"/>
                    </a:moveTo>
                    <a:cubicBezTo>
                      <a:pt x="87" y="0"/>
                      <a:pt x="1" y="86"/>
                      <a:pt x="1" y="192"/>
                    </a:cubicBezTo>
                    <a:cubicBezTo>
                      <a:pt x="1" y="299"/>
                      <a:pt x="87" y="385"/>
                      <a:pt x="194" y="385"/>
                    </a:cubicBezTo>
                    <a:cubicBezTo>
                      <a:pt x="393" y="385"/>
                      <a:pt x="489" y="484"/>
                      <a:pt x="642" y="659"/>
                    </a:cubicBezTo>
                    <a:cubicBezTo>
                      <a:pt x="800" y="840"/>
                      <a:pt x="996" y="1064"/>
                      <a:pt x="1382" y="1064"/>
                    </a:cubicBezTo>
                    <a:cubicBezTo>
                      <a:pt x="1766" y="1064"/>
                      <a:pt x="1962" y="840"/>
                      <a:pt x="2120" y="659"/>
                    </a:cubicBezTo>
                    <a:cubicBezTo>
                      <a:pt x="2272" y="484"/>
                      <a:pt x="2368" y="385"/>
                      <a:pt x="2567" y="385"/>
                    </a:cubicBezTo>
                    <a:cubicBezTo>
                      <a:pt x="2768" y="385"/>
                      <a:pt x="2862" y="484"/>
                      <a:pt x="3016" y="659"/>
                    </a:cubicBezTo>
                    <a:cubicBezTo>
                      <a:pt x="3174" y="840"/>
                      <a:pt x="3371" y="1064"/>
                      <a:pt x="3755" y="1064"/>
                    </a:cubicBezTo>
                    <a:cubicBezTo>
                      <a:pt x="4140" y="1064"/>
                      <a:pt x="4336" y="840"/>
                      <a:pt x="4494" y="659"/>
                    </a:cubicBezTo>
                    <a:cubicBezTo>
                      <a:pt x="4647" y="484"/>
                      <a:pt x="4743" y="385"/>
                      <a:pt x="4942" y="385"/>
                    </a:cubicBezTo>
                    <a:cubicBezTo>
                      <a:pt x="5141" y="385"/>
                      <a:pt x="5237" y="484"/>
                      <a:pt x="5391" y="659"/>
                    </a:cubicBezTo>
                    <a:cubicBezTo>
                      <a:pt x="5549" y="840"/>
                      <a:pt x="5745" y="1064"/>
                      <a:pt x="6129" y="1064"/>
                    </a:cubicBezTo>
                    <a:cubicBezTo>
                      <a:pt x="6513" y="1064"/>
                      <a:pt x="6711" y="840"/>
                      <a:pt x="6869" y="659"/>
                    </a:cubicBezTo>
                    <a:cubicBezTo>
                      <a:pt x="7021" y="484"/>
                      <a:pt x="7117" y="385"/>
                      <a:pt x="7316" y="385"/>
                    </a:cubicBezTo>
                    <a:cubicBezTo>
                      <a:pt x="7517" y="385"/>
                      <a:pt x="7613" y="484"/>
                      <a:pt x="7767" y="659"/>
                    </a:cubicBezTo>
                    <a:cubicBezTo>
                      <a:pt x="7925" y="840"/>
                      <a:pt x="8121" y="1064"/>
                      <a:pt x="8505" y="1064"/>
                    </a:cubicBezTo>
                    <a:cubicBezTo>
                      <a:pt x="8890" y="1064"/>
                      <a:pt x="9087" y="840"/>
                      <a:pt x="9245" y="659"/>
                    </a:cubicBezTo>
                    <a:cubicBezTo>
                      <a:pt x="9399" y="484"/>
                      <a:pt x="9495" y="385"/>
                      <a:pt x="9694" y="385"/>
                    </a:cubicBezTo>
                    <a:cubicBezTo>
                      <a:pt x="9801" y="385"/>
                      <a:pt x="9887" y="299"/>
                      <a:pt x="9887" y="192"/>
                    </a:cubicBezTo>
                    <a:cubicBezTo>
                      <a:pt x="9887" y="86"/>
                      <a:pt x="9801" y="0"/>
                      <a:pt x="9694" y="0"/>
                    </a:cubicBezTo>
                    <a:cubicBezTo>
                      <a:pt x="9308" y="0"/>
                      <a:pt x="9112" y="224"/>
                      <a:pt x="8954" y="405"/>
                    </a:cubicBezTo>
                    <a:cubicBezTo>
                      <a:pt x="8801" y="580"/>
                      <a:pt x="8704" y="679"/>
                      <a:pt x="8505" y="679"/>
                    </a:cubicBezTo>
                    <a:cubicBezTo>
                      <a:pt x="8305" y="679"/>
                      <a:pt x="8209" y="580"/>
                      <a:pt x="8056" y="405"/>
                    </a:cubicBezTo>
                    <a:cubicBezTo>
                      <a:pt x="7898" y="224"/>
                      <a:pt x="7702" y="0"/>
                      <a:pt x="7316" y="0"/>
                    </a:cubicBezTo>
                    <a:cubicBezTo>
                      <a:pt x="6931" y="0"/>
                      <a:pt x="6735" y="224"/>
                      <a:pt x="6577" y="405"/>
                    </a:cubicBezTo>
                    <a:cubicBezTo>
                      <a:pt x="6424" y="580"/>
                      <a:pt x="6328" y="679"/>
                      <a:pt x="6128" y="679"/>
                    </a:cubicBezTo>
                    <a:cubicBezTo>
                      <a:pt x="5929" y="679"/>
                      <a:pt x="5833" y="580"/>
                      <a:pt x="5680" y="405"/>
                    </a:cubicBezTo>
                    <a:cubicBezTo>
                      <a:pt x="5522" y="224"/>
                      <a:pt x="5326" y="0"/>
                      <a:pt x="4942" y="0"/>
                    </a:cubicBezTo>
                    <a:cubicBezTo>
                      <a:pt x="4556" y="0"/>
                      <a:pt x="4360" y="224"/>
                      <a:pt x="4202" y="405"/>
                    </a:cubicBezTo>
                    <a:cubicBezTo>
                      <a:pt x="4050" y="580"/>
                      <a:pt x="3954" y="679"/>
                      <a:pt x="3755" y="679"/>
                    </a:cubicBezTo>
                    <a:cubicBezTo>
                      <a:pt x="3556" y="679"/>
                      <a:pt x="3460" y="580"/>
                      <a:pt x="3306" y="405"/>
                    </a:cubicBezTo>
                    <a:cubicBezTo>
                      <a:pt x="3149" y="224"/>
                      <a:pt x="2951" y="0"/>
                      <a:pt x="2567" y="0"/>
                    </a:cubicBezTo>
                    <a:cubicBezTo>
                      <a:pt x="2183" y="0"/>
                      <a:pt x="1987" y="224"/>
                      <a:pt x="1829" y="405"/>
                    </a:cubicBezTo>
                    <a:cubicBezTo>
                      <a:pt x="1677" y="580"/>
                      <a:pt x="1581" y="679"/>
                      <a:pt x="1380" y="679"/>
                    </a:cubicBezTo>
                    <a:cubicBezTo>
                      <a:pt x="1181" y="679"/>
                      <a:pt x="1085" y="580"/>
                      <a:pt x="933" y="405"/>
                    </a:cubicBezTo>
                    <a:cubicBezTo>
                      <a:pt x="775" y="224"/>
                      <a:pt x="578" y="0"/>
                      <a:pt x="1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30"/>
              <p:cNvSpPr/>
              <p:nvPr/>
            </p:nvSpPr>
            <p:spPr>
              <a:xfrm>
                <a:off x="4866750" y="1874000"/>
                <a:ext cx="167750" cy="92075"/>
              </a:xfrm>
              <a:custGeom>
                <a:avLst/>
                <a:gdLst/>
                <a:ahLst/>
                <a:cxnLst/>
                <a:rect l="l" t="t" r="r" b="b"/>
                <a:pathLst>
                  <a:path w="6710" h="3683" extrusionOk="0">
                    <a:moveTo>
                      <a:pt x="5369" y="1082"/>
                    </a:moveTo>
                    <a:cubicBezTo>
                      <a:pt x="5523" y="1082"/>
                      <a:pt x="5651" y="1208"/>
                      <a:pt x="5651" y="1365"/>
                    </a:cubicBezTo>
                    <a:cubicBezTo>
                      <a:pt x="5651" y="1523"/>
                      <a:pt x="5525" y="1644"/>
                      <a:pt x="5369" y="1644"/>
                    </a:cubicBezTo>
                    <a:cubicBezTo>
                      <a:pt x="5213" y="1644"/>
                      <a:pt x="5085" y="1520"/>
                      <a:pt x="5085" y="1365"/>
                    </a:cubicBezTo>
                    <a:cubicBezTo>
                      <a:pt x="5085" y="1211"/>
                      <a:pt x="5213" y="1082"/>
                      <a:pt x="5369" y="1082"/>
                    </a:cubicBezTo>
                    <a:close/>
                    <a:moveTo>
                      <a:pt x="4397" y="0"/>
                    </a:moveTo>
                    <a:cubicBezTo>
                      <a:pt x="3716" y="0"/>
                      <a:pt x="2152" y="1378"/>
                      <a:pt x="2152" y="1378"/>
                    </a:cubicBezTo>
                    <a:lnTo>
                      <a:pt x="0" y="323"/>
                    </a:lnTo>
                    <a:lnTo>
                      <a:pt x="1299" y="1841"/>
                    </a:lnTo>
                    <a:lnTo>
                      <a:pt x="0" y="3360"/>
                    </a:lnTo>
                    <a:lnTo>
                      <a:pt x="0" y="3360"/>
                    </a:lnTo>
                    <a:lnTo>
                      <a:pt x="2149" y="2394"/>
                    </a:lnTo>
                    <a:cubicBezTo>
                      <a:pt x="2149" y="2394"/>
                      <a:pt x="3713" y="3683"/>
                      <a:pt x="4389" y="3683"/>
                    </a:cubicBezTo>
                    <a:cubicBezTo>
                      <a:pt x="4403" y="3683"/>
                      <a:pt x="4416" y="3682"/>
                      <a:pt x="4429" y="3681"/>
                    </a:cubicBezTo>
                    <a:cubicBezTo>
                      <a:pt x="5160" y="3624"/>
                      <a:pt x="6707" y="2575"/>
                      <a:pt x="6710" y="1841"/>
                    </a:cubicBezTo>
                    <a:cubicBezTo>
                      <a:pt x="6710" y="1108"/>
                      <a:pt x="5160" y="52"/>
                      <a:pt x="4429" y="1"/>
                    </a:cubicBezTo>
                    <a:cubicBezTo>
                      <a:pt x="4418" y="0"/>
                      <a:pt x="4408" y="0"/>
                      <a:pt x="439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71" name="Google Shape;371;p30"/>
          <p:cNvGrpSpPr/>
          <p:nvPr/>
        </p:nvGrpSpPr>
        <p:grpSpPr>
          <a:xfrm rot="913004">
            <a:off x="-110186" y="2302302"/>
            <a:ext cx="2375519" cy="2375566"/>
            <a:chOff x="2478361" y="2808757"/>
            <a:chExt cx="2749140" cy="2749194"/>
          </a:xfrm>
        </p:grpSpPr>
        <p:sp>
          <p:nvSpPr>
            <p:cNvPr id="372" name="Google Shape;372;p30"/>
            <p:cNvSpPr/>
            <p:nvPr/>
          </p:nvSpPr>
          <p:spPr>
            <a:xfrm rot="2700068">
              <a:off x="2880945" y="3211386"/>
              <a:ext cx="1943974" cy="1943936"/>
            </a:xfrm>
            <a:prstGeom prst="irregularSeal2">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73" name="Google Shape;373;p30"/>
            <p:cNvGrpSpPr/>
            <p:nvPr/>
          </p:nvGrpSpPr>
          <p:grpSpPr>
            <a:xfrm>
              <a:off x="3268840" y="3975403"/>
              <a:ext cx="947343" cy="415902"/>
              <a:chOff x="3287015" y="3975403"/>
              <a:chExt cx="947343" cy="415902"/>
            </a:xfrm>
          </p:grpSpPr>
          <p:grpSp>
            <p:nvGrpSpPr>
              <p:cNvPr id="374" name="Google Shape;374;p30"/>
              <p:cNvGrpSpPr/>
              <p:nvPr/>
            </p:nvGrpSpPr>
            <p:grpSpPr>
              <a:xfrm>
                <a:off x="3287015" y="4049288"/>
                <a:ext cx="507025" cy="268131"/>
                <a:chOff x="3989275" y="1904200"/>
                <a:chExt cx="312150" cy="165075"/>
              </a:xfrm>
            </p:grpSpPr>
            <p:sp>
              <p:nvSpPr>
                <p:cNvPr id="375" name="Google Shape;375;p30"/>
                <p:cNvSpPr/>
                <p:nvPr/>
              </p:nvSpPr>
              <p:spPr>
                <a:xfrm>
                  <a:off x="3989275" y="1904200"/>
                  <a:ext cx="312150" cy="165075"/>
                </a:xfrm>
                <a:custGeom>
                  <a:avLst/>
                  <a:gdLst/>
                  <a:ahLst/>
                  <a:cxnLst/>
                  <a:rect l="l" t="t" r="r" b="b"/>
                  <a:pathLst>
                    <a:path w="12486" h="6603" extrusionOk="0">
                      <a:moveTo>
                        <a:pt x="6243" y="579"/>
                      </a:moveTo>
                      <a:cubicBezTo>
                        <a:pt x="8871" y="579"/>
                        <a:pt x="11130" y="2653"/>
                        <a:pt x="11772" y="3302"/>
                      </a:cubicBezTo>
                      <a:cubicBezTo>
                        <a:pt x="11132" y="3950"/>
                        <a:pt x="8877" y="6024"/>
                        <a:pt x="6243" y="6024"/>
                      </a:cubicBezTo>
                      <a:cubicBezTo>
                        <a:pt x="3613" y="6024"/>
                        <a:pt x="1356" y="3950"/>
                        <a:pt x="713" y="3302"/>
                      </a:cubicBezTo>
                      <a:cubicBezTo>
                        <a:pt x="1356" y="2653"/>
                        <a:pt x="3613" y="579"/>
                        <a:pt x="6243" y="579"/>
                      </a:cubicBezTo>
                      <a:close/>
                      <a:moveTo>
                        <a:pt x="6243" y="0"/>
                      </a:moveTo>
                      <a:cubicBezTo>
                        <a:pt x="2876" y="0"/>
                        <a:pt x="209" y="2983"/>
                        <a:pt x="96" y="3110"/>
                      </a:cubicBezTo>
                      <a:cubicBezTo>
                        <a:pt x="0" y="3219"/>
                        <a:pt x="0" y="3383"/>
                        <a:pt x="96" y="3493"/>
                      </a:cubicBezTo>
                      <a:cubicBezTo>
                        <a:pt x="209" y="3620"/>
                        <a:pt x="2876" y="6603"/>
                        <a:pt x="6243" y="6603"/>
                      </a:cubicBezTo>
                      <a:cubicBezTo>
                        <a:pt x="9608" y="6603"/>
                        <a:pt x="12276" y="3620"/>
                        <a:pt x="12388" y="3493"/>
                      </a:cubicBezTo>
                      <a:cubicBezTo>
                        <a:pt x="12485" y="3383"/>
                        <a:pt x="12485" y="3219"/>
                        <a:pt x="12388" y="3110"/>
                      </a:cubicBezTo>
                      <a:cubicBezTo>
                        <a:pt x="12276" y="2983"/>
                        <a:pt x="9608" y="0"/>
                        <a:pt x="62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 name="Google Shape;376;p30"/>
                <p:cNvSpPr/>
                <p:nvPr/>
              </p:nvSpPr>
              <p:spPr>
                <a:xfrm>
                  <a:off x="4079625" y="1919250"/>
                  <a:ext cx="66575" cy="67625"/>
                </a:xfrm>
                <a:custGeom>
                  <a:avLst/>
                  <a:gdLst/>
                  <a:ahLst/>
                  <a:cxnLst/>
                  <a:rect l="l" t="t" r="r" b="b"/>
                  <a:pathLst>
                    <a:path w="2663" h="2705" extrusionOk="0">
                      <a:moveTo>
                        <a:pt x="2502" y="1"/>
                      </a:moveTo>
                      <a:cubicBezTo>
                        <a:pt x="1281" y="59"/>
                        <a:pt x="269" y="926"/>
                        <a:pt x="0" y="2079"/>
                      </a:cubicBezTo>
                      <a:cubicBezTo>
                        <a:pt x="69" y="2128"/>
                        <a:pt x="153" y="2157"/>
                        <a:pt x="237" y="2162"/>
                      </a:cubicBezTo>
                      <a:cubicBezTo>
                        <a:pt x="243" y="2162"/>
                        <a:pt x="249" y="2163"/>
                        <a:pt x="255" y="2163"/>
                      </a:cubicBezTo>
                      <a:cubicBezTo>
                        <a:pt x="401" y="2163"/>
                        <a:pt x="537" y="2097"/>
                        <a:pt x="675" y="2049"/>
                      </a:cubicBezTo>
                      <a:cubicBezTo>
                        <a:pt x="759" y="2020"/>
                        <a:pt x="889" y="1978"/>
                        <a:pt x="986" y="1978"/>
                      </a:cubicBezTo>
                      <a:cubicBezTo>
                        <a:pt x="1055" y="1978"/>
                        <a:pt x="1107" y="1999"/>
                        <a:pt x="1113" y="2062"/>
                      </a:cubicBezTo>
                      <a:cubicBezTo>
                        <a:pt x="1156" y="2534"/>
                        <a:pt x="1352" y="2705"/>
                        <a:pt x="1530" y="2705"/>
                      </a:cubicBezTo>
                      <a:cubicBezTo>
                        <a:pt x="1686" y="2705"/>
                        <a:pt x="1827" y="2574"/>
                        <a:pt x="1840" y="2401"/>
                      </a:cubicBezTo>
                      <a:cubicBezTo>
                        <a:pt x="1865" y="2087"/>
                        <a:pt x="1779" y="1791"/>
                        <a:pt x="1992" y="1562"/>
                      </a:cubicBezTo>
                      <a:cubicBezTo>
                        <a:pt x="2133" y="1410"/>
                        <a:pt x="2347" y="1335"/>
                        <a:pt x="2468" y="1168"/>
                      </a:cubicBezTo>
                      <a:cubicBezTo>
                        <a:pt x="2663" y="897"/>
                        <a:pt x="2534" y="585"/>
                        <a:pt x="2496" y="292"/>
                      </a:cubicBezTo>
                      <a:cubicBezTo>
                        <a:pt x="2482" y="193"/>
                        <a:pt x="2488" y="95"/>
                        <a:pt x="250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30"/>
                <p:cNvSpPr/>
                <p:nvPr/>
              </p:nvSpPr>
              <p:spPr>
                <a:xfrm>
                  <a:off x="4078025" y="1992600"/>
                  <a:ext cx="33900" cy="51900"/>
                </a:xfrm>
                <a:custGeom>
                  <a:avLst/>
                  <a:gdLst/>
                  <a:ahLst/>
                  <a:cxnLst/>
                  <a:rect l="l" t="t" r="r" b="b"/>
                  <a:pathLst>
                    <a:path w="1356" h="2076" extrusionOk="0">
                      <a:moveTo>
                        <a:pt x="1" y="0"/>
                      </a:moveTo>
                      <a:lnTo>
                        <a:pt x="1" y="0"/>
                      </a:lnTo>
                      <a:cubicBezTo>
                        <a:pt x="76" y="880"/>
                        <a:pt x="574" y="1641"/>
                        <a:pt x="1292" y="2076"/>
                      </a:cubicBezTo>
                      <a:cubicBezTo>
                        <a:pt x="1333" y="2018"/>
                        <a:pt x="1356" y="1949"/>
                        <a:pt x="1353" y="1877"/>
                      </a:cubicBezTo>
                      <a:cubicBezTo>
                        <a:pt x="1348" y="1721"/>
                        <a:pt x="1232" y="1594"/>
                        <a:pt x="1116" y="1497"/>
                      </a:cubicBezTo>
                      <a:cubicBezTo>
                        <a:pt x="996" y="1398"/>
                        <a:pt x="863" y="1303"/>
                        <a:pt x="797" y="1165"/>
                      </a:cubicBezTo>
                      <a:cubicBezTo>
                        <a:pt x="739" y="1046"/>
                        <a:pt x="739" y="905"/>
                        <a:pt x="786" y="781"/>
                      </a:cubicBezTo>
                      <a:cubicBezTo>
                        <a:pt x="831" y="655"/>
                        <a:pt x="921" y="551"/>
                        <a:pt x="1030" y="476"/>
                      </a:cubicBezTo>
                      <a:cubicBezTo>
                        <a:pt x="1110" y="421"/>
                        <a:pt x="1212" y="362"/>
                        <a:pt x="1215" y="266"/>
                      </a:cubicBezTo>
                      <a:cubicBezTo>
                        <a:pt x="1218" y="177"/>
                        <a:pt x="1133" y="111"/>
                        <a:pt x="1052" y="78"/>
                      </a:cubicBezTo>
                      <a:cubicBezTo>
                        <a:pt x="926" y="26"/>
                        <a:pt x="790" y="13"/>
                        <a:pt x="653" y="13"/>
                      </a:cubicBezTo>
                      <a:cubicBezTo>
                        <a:pt x="601" y="13"/>
                        <a:pt x="548" y="15"/>
                        <a:pt x="496" y="17"/>
                      </a:cubicBezTo>
                      <a:cubicBezTo>
                        <a:pt x="422" y="20"/>
                        <a:pt x="351" y="23"/>
                        <a:pt x="281" y="23"/>
                      </a:cubicBezTo>
                      <a:cubicBezTo>
                        <a:pt x="184" y="23"/>
                        <a:pt x="91" y="18"/>
                        <a:pt x="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30"/>
                <p:cNvSpPr/>
                <p:nvPr/>
              </p:nvSpPr>
              <p:spPr>
                <a:xfrm>
                  <a:off x="4147475" y="1976800"/>
                  <a:ext cx="65475" cy="77450"/>
                </a:xfrm>
                <a:custGeom>
                  <a:avLst/>
                  <a:gdLst/>
                  <a:ahLst/>
                  <a:cxnLst/>
                  <a:rect l="l" t="t" r="r" b="b"/>
                  <a:pathLst>
                    <a:path w="2619" h="3098" extrusionOk="0">
                      <a:moveTo>
                        <a:pt x="1279" y="0"/>
                      </a:moveTo>
                      <a:cubicBezTo>
                        <a:pt x="1242" y="0"/>
                        <a:pt x="1205" y="0"/>
                        <a:pt x="1168" y="1"/>
                      </a:cubicBezTo>
                      <a:cubicBezTo>
                        <a:pt x="1024" y="4"/>
                        <a:pt x="855" y="34"/>
                        <a:pt x="800" y="168"/>
                      </a:cubicBezTo>
                      <a:cubicBezTo>
                        <a:pt x="765" y="255"/>
                        <a:pt x="800" y="361"/>
                        <a:pt x="861" y="436"/>
                      </a:cubicBezTo>
                      <a:cubicBezTo>
                        <a:pt x="921" y="511"/>
                        <a:pt x="1007" y="560"/>
                        <a:pt x="1085" y="618"/>
                      </a:cubicBezTo>
                      <a:cubicBezTo>
                        <a:pt x="1365" y="815"/>
                        <a:pt x="1589" y="1102"/>
                        <a:pt x="1658" y="1437"/>
                      </a:cubicBezTo>
                      <a:cubicBezTo>
                        <a:pt x="1725" y="1769"/>
                        <a:pt x="1610" y="2151"/>
                        <a:pt x="1331" y="2345"/>
                      </a:cubicBezTo>
                      <a:cubicBezTo>
                        <a:pt x="1140" y="2477"/>
                        <a:pt x="906" y="2517"/>
                        <a:pt x="679" y="2569"/>
                      </a:cubicBezTo>
                      <a:cubicBezTo>
                        <a:pt x="454" y="2621"/>
                        <a:pt x="220" y="2702"/>
                        <a:pt x="81" y="2887"/>
                      </a:cubicBezTo>
                      <a:cubicBezTo>
                        <a:pt x="36" y="2948"/>
                        <a:pt x="4" y="3022"/>
                        <a:pt x="1" y="3097"/>
                      </a:cubicBezTo>
                      <a:cubicBezTo>
                        <a:pt x="1454" y="3053"/>
                        <a:pt x="2618" y="1861"/>
                        <a:pt x="2618" y="397"/>
                      </a:cubicBezTo>
                      <a:cubicBezTo>
                        <a:pt x="2618" y="316"/>
                        <a:pt x="2615" y="237"/>
                        <a:pt x="2607" y="157"/>
                      </a:cubicBezTo>
                      <a:cubicBezTo>
                        <a:pt x="2471" y="157"/>
                        <a:pt x="2330" y="123"/>
                        <a:pt x="2198" y="96"/>
                      </a:cubicBezTo>
                      <a:cubicBezTo>
                        <a:pt x="1896" y="32"/>
                        <a:pt x="1588" y="0"/>
                        <a:pt x="12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79" name="Google Shape;379;p30"/>
              <p:cNvGrpSpPr/>
              <p:nvPr/>
            </p:nvGrpSpPr>
            <p:grpSpPr>
              <a:xfrm>
                <a:off x="3940116" y="3975403"/>
                <a:ext cx="294242" cy="415902"/>
                <a:chOff x="5664650" y="1840500"/>
                <a:chExt cx="181150" cy="256050"/>
              </a:xfrm>
            </p:grpSpPr>
            <p:sp>
              <p:nvSpPr>
                <p:cNvPr id="380" name="Google Shape;380;p30"/>
                <p:cNvSpPr/>
                <p:nvPr/>
              </p:nvSpPr>
              <p:spPr>
                <a:xfrm>
                  <a:off x="5664650" y="1840500"/>
                  <a:ext cx="181150" cy="221150"/>
                </a:xfrm>
                <a:custGeom>
                  <a:avLst/>
                  <a:gdLst/>
                  <a:ahLst/>
                  <a:cxnLst/>
                  <a:rect l="l" t="t" r="r" b="b"/>
                  <a:pathLst>
                    <a:path w="7246" h="8846" extrusionOk="0">
                      <a:moveTo>
                        <a:pt x="3623" y="0"/>
                      </a:moveTo>
                      <a:cubicBezTo>
                        <a:pt x="2662" y="0"/>
                        <a:pt x="1883" y="778"/>
                        <a:pt x="1883" y="1739"/>
                      </a:cubicBezTo>
                      <a:cubicBezTo>
                        <a:pt x="1883" y="1813"/>
                        <a:pt x="1895" y="1883"/>
                        <a:pt x="1905" y="1954"/>
                      </a:cubicBezTo>
                      <a:cubicBezTo>
                        <a:pt x="835" y="2060"/>
                        <a:pt x="1" y="2960"/>
                        <a:pt x="1" y="4057"/>
                      </a:cubicBezTo>
                      <a:cubicBezTo>
                        <a:pt x="1" y="5225"/>
                        <a:pt x="947" y="6171"/>
                        <a:pt x="2114" y="6171"/>
                      </a:cubicBezTo>
                      <a:cubicBezTo>
                        <a:pt x="2556" y="6171"/>
                        <a:pt x="2967" y="6035"/>
                        <a:pt x="3306" y="5802"/>
                      </a:cubicBezTo>
                      <a:lnTo>
                        <a:pt x="3306" y="8846"/>
                      </a:lnTo>
                      <a:lnTo>
                        <a:pt x="3941" y="8846"/>
                      </a:lnTo>
                      <a:lnTo>
                        <a:pt x="3941" y="5802"/>
                      </a:lnTo>
                      <a:cubicBezTo>
                        <a:pt x="4280" y="6035"/>
                        <a:pt x="4689" y="6171"/>
                        <a:pt x="5132" y="6171"/>
                      </a:cubicBezTo>
                      <a:cubicBezTo>
                        <a:pt x="6300" y="6171"/>
                        <a:pt x="7246" y="5225"/>
                        <a:pt x="7246" y="4057"/>
                      </a:cubicBezTo>
                      <a:cubicBezTo>
                        <a:pt x="7246" y="2960"/>
                        <a:pt x="6410" y="2060"/>
                        <a:pt x="5341" y="1954"/>
                      </a:cubicBezTo>
                      <a:cubicBezTo>
                        <a:pt x="5350" y="1883"/>
                        <a:pt x="5364" y="1813"/>
                        <a:pt x="5364" y="1739"/>
                      </a:cubicBezTo>
                      <a:cubicBezTo>
                        <a:pt x="5364" y="778"/>
                        <a:pt x="4585" y="0"/>
                        <a:pt x="36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30"/>
                <p:cNvSpPr/>
                <p:nvPr/>
              </p:nvSpPr>
              <p:spPr>
                <a:xfrm>
                  <a:off x="5672450" y="2067075"/>
                  <a:ext cx="165525" cy="29475"/>
                </a:xfrm>
                <a:custGeom>
                  <a:avLst/>
                  <a:gdLst/>
                  <a:ahLst/>
                  <a:cxnLst/>
                  <a:rect l="l" t="t" r="r" b="b"/>
                  <a:pathLst>
                    <a:path w="6621" h="1179" extrusionOk="0">
                      <a:moveTo>
                        <a:pt x="1171" y="0"/>
                      </a:moveTo>
                      <a:cubicBezTo>
                        <a:pt x="666" y="0"/>
                        <a:pt x="221" y="342"/>
                        <a:pt x="93" y="830"/>
                      </a:cubicBezTo>
                      <a:lnTo>
                        <a:pt x="1" y="1179"/>
                      </a:lnTo>
                      <a:lnTo>
                        <a:pt x="6620" y="1179"/>
                      </a:lnTo>
                      <a:lnTo>
                        <a:pt x="6529" y="830"/>
                      </a:lnTo>
                      <a:cubicBezTo>
                        <a:pt x="6400" y="342"/>
                        <a:pt x="5957" y="0"/>
                        <a:pt x="545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sp>
        <p:nvSpPr>
          <p:cNvPr id="382" name="Google Shape;382;p30"/>
          <p:cNvSpPr txBox="1">
            <a:spLocks noGrp="1"/>
          </p:cNvSpPr>
          <p:nvPr>
            <p:ph type="ctrTitle"/>
          </p:nvPr>
        </p:nvSpPr>
        <p:spPr>
          <a:xfrm>
            <a:off x="1517822" y="278967"/>
            <a:ext cx="5639400" cy="2135471"/>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4000" dirty="0"/>
              <a:t>Business Plan of Eco-Friendly Cargo Delivery Services </a:t>
            </a:r>
            <a:endParaRPr sz="3500" dirty="0"/>
          </a:p>
        </p:txBody>
      </p:sp>
      <p:sp>
        <p:nvSpPr>
          <p:cNvPr id="383" name="Google Shape;383;p30"/>
          <p:cNvSpPr txBox="1">
            <a:spLocks noGrp="1"/>
          </p:cNvSpPr>
          <p:nvPr>
            <p:ph type="subTitle" idx="1"/>
          </p:nvPr>
        </p:nvSpPr>
        <p:spPr>
          <a:xfrm>
            <a:off x="2778904" y="2795141"/>
            <a:ext cx="3951663" cy="15785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b="1" dirty="0">
                <a:solidFill>
                  <a:schemeClr val="dk1"/>
                </a:solidFill>
              </a:rPr>
              <a:t>Program of Study: </a:t>
            </a:r>
            <a:r>
              <a:rPr lang="en-US" dirty="0">
                <a:solidFill>
                  <a:schemeClr val="dk1"/>
                </a:solidFill>
              </a:rPr>
              <a:t>BA Business Management</a:t>
            </a:r>
          </a:p>
          <a:p>
            <a:pPr marL="0" lvl="0" indent="0" algn="just" rtl="0">
              <a:spcBef>
                <a:spcPts val="0"/>
              </a:spcBef>
              <a:spcAft>
                <a:spcPts val="0"/>
              </a:spcAft>
              <a:buNone/>
            </a:pPr>
            <a:r>
              <a:rPr lang="en-US" b="1" dirty="0">
                <a:solidFill>
                  <a:schemeClr val="dk1"/>
                </a:solidFill>
              </a:rPr>
              <a:t>Module Name: </a:t>
            </a:r>
            <a:r>
              <a:rPr lang="en-US" dirty="0">
                <a:solidFill>
                  <a:schemeClr val="dk1"/>
                </a:solidFill>
              </a:rPr>
              <a:t>Entrepreneurship</a:t>
            </a:r>
          </a:p>
          <a:p>
            <a:pPr marL="0" lvl="0" indent="0" algn="just" rtl="0">
              <a:spcBef>
                <a:spcPts val="0"/>
              </a:spcBef>
              <a:spcAft>
                <a:spcPts val="0"/>
              </a:spcAft>
              <a:buNone/>
            </a:pPr>
            <a:r>
              <a:rPr lang="en-US" b="1" dirty="0">
                <a:solidFill>
                  <a:schemeClr val="dk1"/>
                </a:solidFill>
              </a:rPr>
              <a:t>Module Code: </a:t>
            </a:r>
            <a:r>
              <a:rPr lang="en-US" dirty="0">
                <a:solidFill>
                  <a:schemeClr val="dk1"/>
                </a:solidFill>
              </a:rPr>
              <a:t>LCBB5001</a:t>
            </a:r>
          </a:p>
          <a:p>
            <a:pPr marL="0" lvl="0" indent="0" algn="just" rtl="0">
              <a:spcBef>
                <a:spcPts val="0"/>
              </a:spcBef>
              <a:spcAft>
                <a:spcPts val="0"/>
              </a:spcAft>
              <a:buNone/>
            </a:pPr>
            <a:r>
              <a:rPr lang="en-US" b="1" dirty="0">
                <a:solidFill>
                  <a:schemeClr val="dk1"/>
                </a:solidFill>
              </a:rPr>
              <a:t>Lecturer’s Name:  </a:t>
            </a:r>
            <a:r>
              <a:rPr lang="en-US" dirty="0" err="1">
                <a:solidFill>
                  <a:schemeClr val="dk1"/>
                </a:solidFill>
              </a:rPr>
              <a:t>Masud</a:t>
            </a:r>
            <a:r>
              <a:rPr lang="en-US" dirty="0">
                <a:solidFill>
                  <a:schemeClr val="dk1"/>
                </a:solidFill>
              </a:rPr>
              <a:t> Ibrahim</a:t>
            </a:r>
          </a:p>
          <a:p>
            <a:pPr marL="0" lvl="0" indent="0" algn="just" rtl="0">
              <a:spcBef>
                <a:spcPts val="0"/>
              </a:spcBef>
              <a:spcAft>
                <a:spcPts val="0"/>
              </a:spcAft>
              <a:buNone/>
            </a:pPr>
            <a:r>
              <a:rPr lang="en-US" b="1" dirty="0">
                <a:solidFill>
                  <a:schemeClr val="dk1"/>
                </a:solidFill>
              </a:rPr>
              <a:t>Student name </a:t>
            </a:r>
            <a:r>
              <a:rPr lang="en-US" dirty="0">
                <a:solidFill>
                  <a:schemeClr val="dk1"/>
                </a:solidFill>
              </a:rPr>
              <a:t>: </a:t>
            </a:r>
            <a:r>
              <a:rPr lang="en-US" dirty="0" err="1">
                <a:solidFill>
                  <a:schemeClr val="dk1"/>
                </a:solidFill>
              </a:rPr>
              <a:t>Viorica</a:t>
            </a:r>
            <a:r>
              <a:rPr lang="en-US" dirty="0">
                <a:solidFill>
                  <a:schemeClr val="dk1"/>
                </a:solidFill>
              </a:rPr>
              <a:t> </a:t>
            </a:r>
            <a:r>
              <a:rPr lang="en-US" dirty="0" err="1">
                <a:solidFill>
                  <a:schemeClr val="dk1"/>
                </a:solidFill>
              </a:rPr>
              <a:t>Birloiu</a:t>
            </a:r>
            <a:endParaRPr lang="en-US" dirty="0">
              <a:solidFill>
                <a:schemeClr val="dk1"/>
              </a:solidFill>
            </a:endParaRPr>
          </a:p>
        </p:txBody>
      </p:sp>
      <p:grpSp>
        <p:nvGrpSpPr>
          <p:cNvPr id="384" name="Google Shape;384;p30"/>
          <p:cNvGrpSpPr/>
          <p:nvPr/>
        </p:nvGrpSpPr>
        <p:grpSpPr>
          <a:xfrm>
            <a:off x="525199" y="3768870"/>
            <a:ext cx="1104753" cy="1104753"/>
            <a:chOff x="329289" y="3016539"/>
            <a:chExt cx="1058700" cy="1058700"/>
          </a:xfrm>
        </p:grpSpPr>
        <p:sp>
          <p:nvSpPr>
            <p:cNvPr id="385" name="Google Shape;385;p30"/>
            <p:cNvSpPr/>
            <p:nvPr/>
          </p:nvSpPr>
          <p:spPr>
            <a:xfrm>
              <a:off x="329289" y="3016539"/>
              <a:ext cx="1058700" cy="10587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86" name="Google Shape;386;p30"/>
            <p:cNvGrpSpPr/>
            <p:nvPr/>
          </p:nvGrpSpPr>
          <p:grpSpPr>
            <a:xfrm>
              <a:off x="594290" y="3281513"/>
              <a:ext cx="528699" cy="528752"/>
              <a:chOff x="581775" y="3288975"/>
              <a:chExt cx="528699" cy="528752"/>
            </a:xfrm>
          </p:grpSpPr>
          <p:sp>
            <p:nvSpPr>
              <p:cNvPr id="387" name="Google Shape;387;p30"/>
              <p:cNvSpPr/>
              <p:nvPr/>
            </p:nvSpPr>
            <p:spPr>
              <a:xfrm>
                <a:off x="724186" y="3431436"/>
                <a:ext cx="243823" cy="243835"/>
              </a:xfrm>
              <a:custGeom>
                <a:avLst/>
                <a:gdLst/>
                <a:ahLst/>
                <a:cxnLst/>
                <a:rect l="l" t="t" r="r" b="b"/>
                <a:pathLst>
                  <a:path w="4919" h="4919" extrusionOk="0">
                    <a:moveTo>
                      <a:pt x="2459" y="0"/>
                    </a:moveTo>
                    <a:cubicBezTo>
                      <a:pt x="1101" y="0"/>
                      <a:pt x="0" y="1101"/>
                      <a:pt x="0" y="2459"/>
                    </a:cubicBezTo>
                    <a:cubicBezTo>
                      <a:pt x="0" y="3818"/>
                      <a:pt x="1101" y="4919"/>
                      <a:pt x="2459" y="4919"/>
                    </a:cubicBezTo>
                    <a:cubicBezTo>
                      <a:pt x="3817" y="4919"/>
                      <a:pt x="4918" y="3818"/>
                      <a:pt x="4918" y="2459"/>
                    </a:cubicBezTo>
                    <a:cubicBezTo>
                      <a:pt x="4918" y="1101"/>
                      <a:pt x="3817" y="0"/>
                      <a:pt x="24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30"/>
              <p:cNvSpPr/>
              <p:nvPr/>
            </p:nvSpPr>
            <p:spPr>
              <a:xfrm>
                <a:off x="671247" y="3378546"/>
                <a:ext cx="349748" cy="349617"/>
              </a:xfrm>
              <a:custGeom>
                <a:avLst/>
                <a:gdLst/>
                <a:ahLst/>
                <a:cxnLst/>
                <a:rect l="l" t="t" r="r" b="b"/>
                <a:pathLst>
                  <a:path w="7056" h="7053" extrusionOk="0">
                    <a:moveTo>
                      <a:pt x="3527" y="321"/>
                    </a:moveTo>
                    <a:cubicBezTo>
                      <a:pt x="5295" y="321"/>
                      <a:pt x="6733" y="1759"/>
                      <a:pt x="6733" y="3526"/>
                    </a:cubicBezTo>
                    <a:cubicBezTo>
                      <a:pt x="6733" y="5294"/>
                      <a:pt x="5295" y="6731"/>
                      <a:pt x="3527" y="6731"/>
                    </a:cubicBezTo>
                    <a:cubicBezTo>
                      <a:pt x="1761" y="6731"/>
                      <a:pt x="323" y="5294"/>
                      <a:pt x="323" y="3526"/>
                    </a:cubicBezTo>
                    <a:cubicBezTo>
                      <a:pt x="323" y="1759"/>
                      <a:pt x="1761" y="321"/>
                      <a:pt x="3527" y="321"/>
                    </a:cubicBezTo>
                    <a:close/>
                    <a:moveTo>
                      <a:pt x="3527" y="0"/>
                    </a:moveTo>
                    <a:cubicBezTo>
                      <a:pt x="1583" y="0"/>
                      <a:pt x="1" y="1581"/>
                      <a:pt x="1" y="3526"/>
                    </a:cubicBezTo>
                    <a:cubicBezTo>
                      <a:pt x="1" y="5470"/>
                      <a:pt x="1583" y="7053"/>
                      <a:pt x="3527" y="7053"/>
                    </a:cubicBezTo>
                    <a:cubicBezTo>
                      <a:pt x="5473" y="7053"/>
                      <a:pt x="7055" y="5470"/>
                      <a:pt x="7055" y="3526"/>
                    </a:cubicBezTo>
                    <a:cubicBezTo>
                      <a:pt x="7055" y="1581"/>
                      <a:pt x="5473" y="0"/>
                      <a:pt x="35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89;p30"/>
              <p:cNvSpPr/>
              <p:nvPr/>
            </p:nvSpPr>
            <p:spPr>
              <a:xfrm>
                <a:off x="822778" y="3288975"/>
                <a:ext cx="46693" cy="60426"/>
              </a:xfrm>
              <a:custGeom>
                <a:avLst/>
                <a:gdLst/>
                <a:ahLst/>
                <a:cxnLst/>
                <a:rect l="l" t="t" r="r" b="b"/>
                <a:pathLst>
                  <a:path w="942" h="1219" extrusionOk="0">
                    <a:moveTo>
                      <a:pt x="470" y="0"/>
                    </a:moveTo>
                    <a:lnTo>
                      <a:pt x="0" y="1218"/>
                    </a:lnTo>
                    <a:cubicBezTo>
                      <a:pt x="155" y="1201"/>
                      <a:pt x="312" y="1190"/>
                      <a:pt x="470" y="1190"/>
                    </a:cubicBezTo>
                    <a:cubicBezTo>
                      <a:pt x="630" y="1190"/>
                      <a:pt x="787" y="1201"/>
                      <a:pt x="942" y="1218"/>
                    </a:cubicBezTo>
                    <a:lnTo>
                      <a:pt x="47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30"/>
              <p:cNvSpPr/>
              <p:nvPr/>
            </p:nvSpPr>
            <p:spPr>
              <a:xfrm>
                <a:off x="973764" y="3366352"/>
                <a:ext cx="59332" cy="59335"/>
              </a:xfrm>
              <a:custGeom>
                <a:avLst/>
                <a:gdLst/>
                <a:ahLst/>
                <a:cxnLst/>
                <a:rect l="l" t="t" r="r" b="b"/>
                <a:pathLst>
                  <a:path w="1197" h="1197" extrusionOk="0">
                    <a:moveTo>
                      <a:pt x="1196" y="0"/>
                    </a:moveTo>
                    <a:lnTo>
                      <a:pt x="1" y="530"/>
                    </a:lnTo>
                    <a:cubicBezTo>
                      <a:pt x="248" y="726"/>
                      <a:pt x="471" y="951"/>
                      <a:pt x="667" y="1196"/>
                    </a:cubicBezTo>
                    <a:lnTo>
                      <a:pt x="119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30"/>
              <p:cNvSpPr/>
              <p:nvPr/>
            </p:nvSpPr>
            <p:spPr>
              <a:xfrm>
                <a:off x="1050051" y="3530028"/>
                <a:ext cx="60423" cy="46645"/>
              </a:xfrm>
              <a:custGeom>
                <a:avLst/>
                <a:gdLst/>
                <a:ahLst/>
                <a:cxnLst/>
                <a:rect l="l" t="t" r="r" b="b"/>
                <a:pathLst>
                  <a:path w="1219" h="941" extrusionOk="0">
                    <a:moveTo>
                      <a:pt x="0" y="0"/>
                    </a:moveTo>
                    <a:cubicBezTo>
                      <a:pt x="19" y="154"/>
                      <a:pt x="30" y="311"/>
                      <a:pt x="30" y="470"/>
                    </a:cubicBezTo>
                    <a:cubicBezTo>
                      <a:pt x="30" y="630"/>
                      <a:pt x="19" y="787"/>
                      <a:pt x="0" y="941"/>
                    </a:cubicBezTo>
                    <a:lnTo>
                      <a:pt x="1219" y="470"/>
                    </a:lnTo>
                    <a:lnTo>
                      <a:pt x="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30"/>
              <p:cNvSpPr/>
              <p:nvPr/>
            </p:nvSpPr>
            <p:spPr>
              <a:xfrm>
                <a:off x="659152" y="3366352"/>
                <a:ext cx="59332" cy="59335"/>
              </a:xfrm>
              <a:custGeom>
                <a:avLst/>
                <a:gdLst/>
                <a:ahLst/>
                <a:cxnLst/>
                <a:rect l="l" t="t" r="r" b="b"/>
                <a:pathLst>
                  <a:path w="1197" h="1197" extrusionOk="0">
                    <a:moveTo>
                      <a:pt x="1" y="0"/>
                    </a:moveTo>
                    <a:lnTo>
                      <a:pt x="530" y="1196"/>
                    </a:lnTo>
                    <a:cubicBezTo>
                      <a:pt x="726" y="951"/>
                      <a:pt x="949" y="726"/>
                      <a:pt x="1196" y="530"/>
                    </a:cubicBezTo>
                    <a:lnTo>
                      <a:pt x="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p30"/>
              <p:cNvSpPr/>
              <p:nvPr/>
            </p:nvSpPr>
            <p:spPr>
              <a:xfrm>
                <a:off x="822778" y="3757301"/>
                <a:ext cx="46693" cy="60426"/>
              </a:xfrm>
              <a:custGeom>
                <a:avLst/>
                <a:gdLst/>
                <a:ahLst/>
                <a:cxnLst/>
                <a:rect l="l" t="t" r="r" b="b"/>
                <a:pathLst>
                  <a:path w="942" h="1219" extrusionOk="0">
                    <a:moveTo>
                      <a:pt x="0" y="1"/>
                    </a:moveTo>
                    <a:lnTo>
                      <a:pt x="470" y="1219"/>
                    </a:lnTo>
                    <a:lnTo>
                      <a:pt x="942" y="1"/>
                    </a:lnTo>
                    <a:lnTo>
                      <a:pt x="942" y="1"/>
                    </a:lnTo>
                    <a:cubicBezTo>
                      <a:pt x="787" y="17"/>
                      <a:pt x="630" y="29"/>
                      <a:pt x="470" y="29"/>
                    </a:cubicBezTo>
                    <a:cubicBezTo>
                      <a:pt x="312" y="29"/>
                      <a:pt x="155" y="17"/>
                      <a:pt x="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30"/>
              <p:cNvSpPr/>
              <p:nvPr/>
            </p:nvSpPr>
            <p:spPr>
              <a:xfrm>
                <a:off x="581775" y="3530028"/>
                <a:ext cx="60423" cy="46645"/>
              </a:xfrm>
              <a:custGeom>
                <a:avLst/>
                <a:gdLst/>
                <a:ahLst/>
                <a:cxnLst/>
                <a:rect l="l" t="t" r="r" b="b"/>
                <a:pathLst>
                  <a:path w="1219" h="941" extrusionOk="0">
                    <a:moveTo>
                      <a:pt x="1219" y="0"/>
                    </a:moveTo>
                    <a:lnTo>
                      <a:pt x="0" y="470"/>
                    </a:lnTo>
                    <a:lnTo>
                      <a:pt x="1219" y="941"/>
                    </a:lnTo>
                    <a:cubicBezTo>
                      <a:pt x="1200" y="785"/>
                      <a:pt x="1189" y="630"/>
                      <a:pt x="1189" y="470"/>
                    </a:cubicBezTo>
                    <a:cubicBezTo>
                      <a:pt x="1189" y="311"/>
                      <a:pt x="1200" y="154"/>
                      <a:pt x="12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30"/>
              <p:cNvSpPr/>
              <p:nvPr/>
            </p:nvSpPr>
            <p:spPr>
              <a:xfrm>
                <a:off x="973764" y="3680965"/>
                <a:ext cx="59332" cy="59335"/>
              </a:xfrm>
              <a:custGeom>
                <a:avLst/>
                <a:gdLst/>
                <a:ahLst/>
                <a:cxnLst/>
                <a:rect l="l" t="t" r="r" b="b"/>
                <a:pathLst>
                  <a:path w="1197" h="1197" extrusionOk="0">
                    <a:moveTo>
                      <a:pt x="667" y="0"/>
                    </a:moveTo>
                    <a:cubicBezTo>
                      <a:pt x="471" y="247"/>
                      <a:pt x="248" y="470"/>
                      <a:pt x="1" y="667"/>
                    </a:cubicBezTo>
                    <a:lnTo>
                      <a:pt x="1196" y="1196"/>
                    </a:lnTo>
                    <a:lnTo>
                      <a:pt x="66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30"/>
              <p:cNvSpPr/>
              <p:nvPr/>
            </p:nvSpPr>
            <p:spPr>
              <a:xfrm>
                <a:off x="659152" y="3680965"/>
                <a:ext cx="59332" cy="59335"/>
              </a:xfrm>
              <a:custGeom>
                <a:avLst/>
                <a:gdLst/>
                <a:ahLst/>
                <a:cxnLst/>
                <a:rect l="l" t="t" r="r" b="b"/>
                <a:pathLst>
                  <a:path w="1197" h="1197" extrusionOk="0">
                    <a:moveTo>
                      <a:pt x="530" y="0"/>
                    </a:moveTo>
                    <a:lnTo>
                      <a:pt x="1" y="1196"/>
                    </a:lnTo>
                    <a:lnTo>
                      <a:pt x="1" y="1196"/>
                    </a:lnTo>
                    <a:lnTo>
                      <a:pt x="1196" y="667"/>
                    </a:lnTo>
                    <a:cubicBezTo>
                      <a:pt x="949" y="470"/>
                      <a:pt x="726" y="247"/>
                      <a:pt x="5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97" name="Google Shape;397;p30"/>
          <p:cNvGrpSpPr/>
          <p:nvPr/>
        </p:nvGrpSpPr>
        <p:grpSpPr>
          <a:xfrm rot="895907">
            <a:off x="7799875" y="1096202"/>
            <a:ext cx="1016850" cy="1016850"/>
            <a:chOff x="7919308" y="1186"/>
            <a:chExt cx="1019100" cy="1019100"/>
          </a:xfrm>
        </p:grpSpPr>
        <p:sp>
          <p:nvSpPr>
            <p:cNvPr id="398" name="Google Shape;398;p30"/>
            <p:cNvSpPr/>
            <p:nvPr/>
          </p:nvSpPr>
          <p:spPr>
            <a:xfrm>
              <a:off x="7919308" y="1186"/>
              <a:ext cx="1019100" cy="1019100"/>
            </a:xfrm>
            <a:prstGeom prst="round2SameRect">
              <a:avLst>
                <a:gd name="adj1" fmla="val 50000"/>
                <a:gd name="adj2" fmla="val 0"/>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9" name="Google Shape;399;p30"/>
            <p:cNvGrpSpPr/>
            <p:nvPr/>
          </p:nvGrpSpPr>
          <p:grpSpPr>
            <a:xfrm>
              <a:off x="8168525" y="245854"/>
              <a:ext cx="521056" cy="529848"/>
              <a:chOff x="4850225" y="1110750"/>
              <a:chExt cx="198075" cy="201425"/>
            </a:xfrm>
          </p:grpSpPr>
          <p:sp>
            <p:nvSpPr>
              <p:cNvPr id="400" name="Google Shape;400;p30"/>
              <p:cNvSpPr/>
              <p:nvPr/>
            </p:nvSpPr>
            <p:spPr>
              <a:xfrm>
                <a:off x="4897725" y="1110750"/>
                <a:ext cx="103075" cy="119025"/>
              </a:xfrm>
              <a:custGeom>
                <a:avLst/>
                <a:gdLst/>
                <a:ahLst/>
                <a:cxnLst/>
                <a:rect l="l" t="t" r="r" b="b"/>
                <a:pathLst>
                  <a:path w="4123" h="4761" extrusionOk="0">
                    <a:moveTo>
                      <a:pt x="2062" y="372"/>
                    </a:moveTo>
                    <a:lnTo>
                      <a:pt x="3801" y="1377"/>
                    </a:lnTo>
                    <a:lnTo>
                      <a:pt x="3801" y="3384"/>
                    </a:lnTo>
                    <a:lnTo>
                      <a:pt x="2062" y="4389"/>
                    </a:lnTo>
                    <a:lnTo>
                      <a:pt x="322" y="3384"/>
                    </a:lnTo>
                    <a:lnTo>
                      <a:pt x="322" y="1377"/>
                    </a:lnTo>
                    <a:lnTo>
                      <a:pt x="2062" y="372"/>
                    </a:lnTo>
                    <a:close/>
                    <a:moveTo>
                      <a:pt x="2062" y="0"/>
                    </a:moveTo>
                    <a:lnTo>
                      <a:pt x="1" y="1191"/>
                    </a:lnTo>
                    <a:lnTo>
                      <a:pt x="1" y="3571"/>
                    </a:lnTo>
                    <a:lnTo>
                      <a:pt x="2062" y="4761"/>
                    </a:lnTo>
                    <a:lnTo>
                      <a:pt x="4123" y="3571"/>
                    </a:lnTo>
                    <a:lnTo>
                      <a:pt x="4123" y="1191"/>
                    </a:lnTo>
                    <a:lnTo>
                      <a:pt x="206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30"/>
              <p:cNvSpPr/>
              <p:nvPr/>
            </p:nvSpPr>
            <p:spPr>
              <a:xfrm>
                <a:off x="4850225" y="1193150"/>
                <a:ext cx="103075" cy="119025"/>
              </a:xfrm>
              <a:custGeom>
                <a:avLst/>
                <a:gdLst/>
                <a:ahLst/>
                <a:cxnLst/>
                <a:rect l="l" t="t" r="r" b="b"/>
                <a:pathLst>
                  <a:path w="4123" h="4761" extrusionOk="0">
                    <a:moveTo>
                      <a:pt x="2062" y="372"/>
                    </a:moveTo>
                    <a:lnTo>
                      <a:pt x="3801" y="1377"/>
                    </a:lnTo>
                    <a:lnTo>
                      <a:pt x="3801" y="3386"/>
                    </a:lnTo>
                    <a:lnTo>
                      <a:pt x="2062" y="4390"/>
                    </a:lnTo>
                    <a:lnTo>
                      <a:pt x="322" y="3386"/>
                    </a:lnTo>
                    <a:lnTo>
                      <a:pt x="322" y="1377"/>
                    </a:lnTo>
                    <a:lnTo>
                      <a:pt x="2062" y="372"/>
                    </a:lnTo>
                    <a:close/>
                    <a:moveTo>
                      <a:pt x="2062" y="1"/>
                    </a:moveTo>
                    <a:lnTo>
                      <a:pt x="0" y="1191"/>
                    </a:lnTo>
                    <a:lnTo>
                      <a:pt x="0" y="3571"/>
                    </a:lnTo>
                    <a:lnTo>
                      <a:pt x="2062" y="4761"/>
                    </a:lnTo>
                    <a:lnTo>
                      <a:pt x="4123" y="3571"/>
                    </a:lnTo>
                    <a:lnTo>
                      <a:pt x="4123" y="1191"/>
                    </a:lnTo>
                    <a:lnTo>
                      <a:pt x="206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30"/>
              <p:cNvSpPr/>
              <p:nvPr/>
            </p:nvSpPr>
            <p:spPr>
              <a:xfrm>
                <a:off x="4945225" y="1193150"/>
                <a:ext cx="103075" cy="119025"/>
              </a:xfrm>
              <a:custGeom>
                <a:avLst/>
                <a:gdLst/>
                <a:ahLst/>
                <a:cxnLst/>
                <a:rect l="l" t="t" r="r" b="b"/>
                <a:pathLst>
                  <a:path w="4123" h="4761" extrusionOk="0">
                    <a:moveTo>
                      <a:pt x="2062" y="372"/>
                    </a:moveTo>
                    <a:lnTo>
                      <a:pt x="3801" y="1377"/>
                    </a:lnTo>
                    <a:lnTo>
                      <a:pt x="3801" y="3386"/>
                    </a:lnTo>
                    <a:lnTo>
                      <a:pt x="2062" y="4390"/>
                    </a:lnTo>
                    <a:lnTo>
                      <a:pt x="323" y="3386"/>
                    </a:lnTo>
                    <a:lnTo>
                      <a:pt x="323" y="1377"/>
                    </a:lnTo>
                    <a:lnTo>
                      <a:pt x="2062" y="372"/>
                    </a:lnTo>
                    <a:close/>
                    <a:moveTo>
                      <a:pt x="2062" y="1"/>
                    </a:moveTo>
                    <a:lnTo>
                      <a:pt x="1" y="1191"/>
                    </a:lnTo>
                    <a:lnTo>
                      <a:pt x="1" y="3571"/>
                    </a:lnTo>
                    <a:lnTo>
                      <a:pt x="2062" y="4761"/>
                    </a:lnTo>
                    <a:lnTo>
                      <a:pt x="4123" y="3571"/>
                    </a:lnTo>
                    <a:lnTo>
                      <a:pt x="4123" y="1191"/>
                    </a:lnTo>
                    <a:lnTo>
                      <a:pt x="206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30"/>
              <p:cNvSpPr/>
              <p:nvPr/>
            </p:nvSpPr>
            <p:spPr>
              <a:xfrm>
                <a:off x="4901750" y="1115400"/>
                <a:ext cx="95025" cy="54875"/>
              </a:xfrm>
              <a:custGeom>
                <a:avLst/>
                <a:gdLst/>
                <a:ahLst/>
                <a:cxnLst/>
                <a:rect l="l" t="t" r="r" b="b"/>
                <a:pathLst>
                  <a:path w="3801" h="2195" extrusionOk="0">
                    <a:moveTo>
                      <a:pt x="1901" y="1"/>
                    </a:moveTo>
                    <a:lnTo>
                      <a:pt x="1" y="1098"/>
                    </a:lnTo>
                    <a:lnTo>
                      <a:pt x="1901" y="2195"/>
                    </a:lnTo>
                    <a:lnTo>
                      <a:pt x="3801" y="1098"/>
                    </a:lnTo>
                    <a:lnTo>
                      <a:pt x="190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30"/>
              <p:cNvSpPr/>
              <p:nvPr/>
            </p:nvSpPr>
            <p:spPr>
              <a:xfrm>
                <a:off x="4854250" y="1225225"/>
                <a:ext cx="47525" cy="82300"/>
              </a:xfrm>
              <a:custGeom>
                <a:avLst/>
                <a:gdLst/>
                <a:ahLst/>
                <a:cxnLst/>
                <a:rect l="l" t="t" r="r" b="b"/>
                <a:pathLst>
                  <a:path w="1901" h="3292" extrusionOk="0">
                    <a:moveTo>
                      <a:pt x="0" y="1"/>
                    </a:moveTo>
                    <a:lnTo>
                      <a:pt x="0" y="2195"/>
                    </a:lnTo>
                    <a:lnTo>
                      <a:pt x="1901" y="3292"/>
                    </a:lnTo>
                    <a:lnTo>
                      <a:pt x="1901" y="1098"/>
                    </a:lnTo>
                    <a:lnTo>
                      <a:pt x="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30"/>
              <p:cNvSpPr/>
              <p:nvPr/>
            </p:nvSpPr>
            <p:spPr>
              <a:xfrm>
                <a:off x="4996750" y="1225225"/>
                <a:ext cx="47525" cy="82300"/>
              </a:xfrm>
              <a:custGeom>
                <a:avLst/>
                <a:gdLst/>
                <a:ahLst/>
                <a:cxnLst/>
                <a:rect l="l" t="t" r="r" b="b"/>
                <a:pathLst>
                  <a:path w="1901" h="3292" extrusionOk="0">
                    <a:moveTo>
                      <a:pt x="1901" y="1"/>
                    </a:moveTo>
                    <a:lnTo>
                      <a:pt x="1" y="1098"/>
                    </a:lnTo>
                    <a:lnTo>
                      <a:pt x="1" y="3292"/>
                    </a:lnTo>
                    <a:lnTo>
                      <a:pt x="1901" y="2195"/>
                    </a:lnTo>
                    <a:lnTo>
                      <a:pt x="190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06" name="Google Shape;406;p30"/>
          <p:cNvGrpSpPr/>
          <p:nvPr/>
        </p:nvGrpSpPr>
        <p:grpSpPr>
          <a:xfrm rot="-1327449">
            <a:off x="7307532" y="2150487"/>
            <a:ext cx="1622567" cy="842520"/>
            <a:chOff x="4358194" y="3598708"/>
            <a:chExt cx="1410300" cy="732300"/>
          </a:xfrm>
        </p:grpSpPr>
        <p:sp>
          <p:nvSpPr>
            <p:cNvPr id="407" name="Google Shape;407;p30"/>
            <p:cNvSpPr/>
            <p:nvPr/>
          </p:nvSpPr>
          <p:spPr>
            <a:xfrm>
              <a:off x="4358194" y="3598708"/>
              <a:ext cx="1410300" cy="732300"/>
            </a:xfrm>
            <a:prstGeom prst="roundRect">
              <a:avLst>
                <a:gd name="adj" fmla="val 50000"/>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8" name="Google Shape;408;p30"/>
            <p:cNvGrpSpPr/>
            <p:nvPr/>
          </p:nvGrpSpPr>
          <p:grpSpPr>
            <a:xfrm>
              <a:off x="4611674" y="3677824"/>
              <a:ext cx="903362" cy="574059"/>
              <a:chOff x="3948850" y="289250"/>
              <a:chExt cx="342975" cy="217950"/>
            </a:xfrm>
          </p:grpSpPr>
          <p:sp>
            <p:nvSpPr>
              <p:cNvPr id="409" name="Google Shape;409;p30"/>
              <p:cNvSpPr/>
              <p:nvPr/>
            </p:nvSpPr>
            <p:spPr>
              <a:xfrm>
                <a:off x="4100325" y="289250"/>
                <a:ext cx="97125" cy="86800"/>
              </a:xfrm>
              <a:custGeom>
                <a:avLst/>
                <a:gdLst/>
                <a:ahLst/>
                <a:cxnLst/>
                <a:rect l="l" t="t" r="r" b="b"/>
                <a:pathLst>
                  <a:path w="3885" h="3472" extrusionOk="0">
                    <a:moveTo>
                      <a:pt x="972" y="1"/>
                    </a:moveTo>
                    <a:cubicBezTo>
                      <a:pt x="436" y="1"/>
                      <a:pt x="1" y="435"/>
                      <a:pt x="1" y="972"/>
                    </a:cubicBezTo>
                    <a:cubicBezTo>
                      <a:pt x="1" y="1004"/>
                      <a:pt x="2" y="1038"/>
                      <a:pt x="5" y="1071"/>
                    </a:cubicBezTo>
                    <a:cubicBezTo>
                      <a:pt x="57" y="1919"/>
                      <a:pt x="766" y="2724"/>
                      <a:pt x="1942" y="3472"/>
                    </a:cubicBezTo>
                    <a:cubicBezTo>
                      <a:pt x="3119" y="2724"/>
                      <a:pt x="3828" y="1919"/>
                      <a:pt x="3880" y="1071"/>
                    </a:cubicBezTo>
                    <a:cubicBezTo>
                      <a:pt x="3883" y="1038"/>
                      <a:pt x="3884" y="1004"/>
                      <a:pt x="3884" y="972"/>
                    </a:cubicBezTo>
                    <a:cubicBezTo>
                      <a:pt x="3884" y="435"/>
                      <a:pt x="3450" y="1"/>
                      <a:pt x="2913" y="1"/>
                    </a:cubicBezTo>
                    <a:cubicBezTo>
                      <a:pt x="2378" y="1"/>
                      <a:pt x="1943" y="435"/>
                      <a:pt x="1943" y="972"/>
                    </a:cubicBezTo>
                    <a:cubicBezTo>
                      <a:pt x="1943" y="435"/>
                      <a:pt x="1509" y="1"/>
                      <a:pt x="9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30"/>
              <p:cNvSpPr/>
              <p:nvPr/>
            </p:nvSpPr>
            <p:spPr>
              <a:xfrm>
                <a:off x="3948850" y="401800"/>
                <a:ext cx="342975" cy="105400"/>
              </a:xfrm>
              <a:custGeom>
                <a:avLst/>
                <a:gdLst/>
                <a:ahLst/>
                <a:cxnLst/>
                <a:rect l="l" t="t" r="r" b="b"/>
                <a:pathLst>
                  <a:path w="13719" h="4216" extrusionOk="0">
                    <a:moveTo>
                      <a:pt x="7972" y="1"/>
                    </a:moveTo>
                    <a:cubicBezTo>
                      <a:pt x="7965" y="1"/>
                      <a:pt x="7958" y="1"/>
                      <a:pt x="7952" y="2"/>
                    </a:cubicBezTo>
                    <a:cubicBezTo>
                      <a:pt x="7884" y="9"/>
                      <a:pt x="7826" y="51"/>
                      <a:pt x="7798" y="112"/>
                    </a:cubicBezTo>
                    <a:lnTo>
                      <a:pt x="6129" y="3662"/>
                    </a:lnTo>
                    <a:lnTo>
                      <a:pt x="4652" y="1857"/>
                    </a:lnTo>
                    <a:cubicBezTo>
                      <a:pt x="4616" y="1811"/>
                      <a:pt x="4560" y="1786"/>
                      <a:pt x="4501" y="1786"/>
                    </a:cubicBezTo>
                    <a:cubicBezTo>
                      <a:pt x="4498" y="1786"/>
                      <a:pt x="4495" y="1786"/>
                      <a:pt x="4492" y="1786"/>
                    </a:cubicBezTo>
                    <a:cubicBezTo>
                      <a:pt x="4429" y="1790"/>
                      <a:pt x="4373" y="1823"/>
                      <a:pt x="4341" y="1877"/>
                    </a:cubicBezTo>
                    <a:lnTo>
                      <a:pt x="3112" y="3829"/>
                    </a:lnTo>
                    <a:lnTo>
                      <a:pt x="194" y="3829"/>
                    </a:lnTo>
                    <a:cubicBezTo>
                      <a:pt x="87" y="3829"/>
                      <a:pt x="1" y="3915"/>
                      <a:pt x="1" y="4022"/>
                    </a:cubicBezTo>
                    <a:cubicBezTo>
                      <a:pt x="1" y="4128"/>
                      <a:pt x="87" y="4216"/>
                      <a:pt x="194" y="4216"/>
                    </a:cubicBezTo>
                    <a:lnTo>
                      <a:pt x="3218" y="4216"/>
                    </a:lnTo>
                    <a:cubicBezTo>
                      <a:pt x="3285" y="4216"/>
                      <a:pt x="3347" y="4182"/>
                      <a:pt x="3382" y="4125"/>
                    </a:cubicBezTo>
                    <a:lnTo>
                      <a:pt x="4524" y="2309"/>
                    </a:lnTo>
                    <a:lnTo>
                      <a:pt x="6025" y="4144"/>
                    </a:lnTo>
                    <a:cubicBezTo>
                      <a:pt x="6061" y="4189"/>
                      <a:pt x="6116" y="4216"/>
                      <a:pt x="6174" y="4216"/>
                    </a:cubicBezTo>
                    <a:cubicBezTo>
                      <a:pt x="6181" y="4216"/>
                      <a:pt x="6190" y="4214"/>
                      <a:pt x="6197" y="4214"/>
                    </a:cubicBezTo>
                    <a:cubicBezTo>
                      <a:pt x="6263" y="4206"/>
                      <a:pt x="6320" y="4165"/>
                      <a:pt x="6348" y="4104"/>
                    </a:cubicBezTo>
                    <a:lnTo>
                      <a:pt x="8014" y="559"/>
                    </a:lnTo>
                    <a:lnTo>
                      <a:pt x="9759" y="2784"/>
                    </a:lnTo>
                    <a:cubicBezTo>
                      <a:pt x="9792" y="2827"/>
                      <a:pt x="9849" y="2858"/>
                      <a:pt x="9899" y="2858"/>
                    </a:cubicBezTo>
                    <a:cubicBezTo>
                      <a:pt x="9903" y="2858"/>
                      <a:pt x="9907" y="2858"/>
                      <a:pt x="9911" y="2858"/>
                    </a:cubicBezTo>
                    <a:cubicBezTo>
                      <a:pt x="9970" y="2858"/>
                      <a:pt x="10027" y="2829"/>
                      <a:pt x="10062" y="2783"/>
                    </a:cubicBezTo>
                    <a:lnTo>
                      <a:pt x="11261" y="1230"/>
                    </a:lnTo>
                    <a:lnTo>
                      <a:pt x="12261" y="3705"/>
                    </a:lnTo>
                    <a:cubicBezTo>
                      <a:pt x="12287" y="3770"/>
                      <a:pt x="12348" y="3816"/>
                      <a:pt x="12418" y="3823"/>
                    </a:cubicBezTo>
                    <a:cubicBezTo>
                      <a:pt x="12425" y="3824"/>
                      <a:pt x="12432" y="3824"/>
                      <a:pt x="12439" y="3824"/>
                    </a:cubicBezTo>
                    <a:cubicBezTo>
                      <a:pt x="12502" y="3824"/>
                      <a:pt x="12562" y="3795"/>
                      <a:pt x="12599" y="3741"/>
                    </a:cubicBezTo>
                    <a:lnTo>
                      <a:pt x="13658" y="2218"/>
                    </a:lnTo>
                    <a:cubicBezTo>
                      <a:pt x="13718" y="2131"/>
                      <a:pt x="13697" y="2011"/>
                      <a:pt x="13610" y="1950"/>
                    </a:cubicBezTo>
                    <a:cubicBezTo>
                      <a:pt x="13576" y="1926"/>
                      <a:pt x="13538" y="1915"/>
                      <a:pt x="13500" y="1915"/>
                    </a:cubicBezTo>
                    <a:cubicBezTo>
                      <a:pt x="13439" y="1915"/>
                      <a:pt x="13379" y="1944"/>
                      <a:pt x="13341" y="1998"/>
                    </a:cubicBezTo>
                    <a:lnTo>
                      <a:pt x="12485" y="3229"/>
                    </a:lnTo>
                    <a:lnTo>
                      <a:pt x="11492" y="773"/>
                    </a:lnTo>
                    <a:cubicBezTo>
                      <a:pt x="11467" y="708"/>
                      <a:pt x="11407" y="663"/>
                      <a:pt x="11340" y="654"/>
                    </a:cubicBezTo>
                    <a:cubicBezTo>
                      <a:pt x="11330" y="653"/>
                      <a:pt x="11321" y="652"/>
                      <a:pt x="11312" y="652"/>
                    </a:cubicBezTo>
                    <a:cubicBezTo>
                      <a:pt x="11252" y="652"/>
                      <a:pt x="11197" y="680"/>
                      <a:pt x="11160" y="727"/>
                    </a:cubicBezTo>
                    <a:lnTo>
                      <a:pt x="9908" y="2349"/>
                    </a:lnTo>
                    <a:lnTo>
                      <a:pt x="8125" y="75"/>
                    </a:lnTo>
                    <a:cubicBezTo>
                      <a:pt x="8087" y="27"/>
                      <a:pt x="8030" y="1"/>
                      <a:pt x="79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411" name="Google Shape;411;p30"/>
          <p:cNvSpPr/>
          <p:nvPr/>
        </p:nvSpPr>
        <p:spPr>
          <a:xfrm rot="1799816">
            <a:off x="1264907" y="3842646"/>
            <a:ext cx="1573346" cy="683450"/>
          </a:xfrm>
          <a:prstGeom prst="round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500" b="1">
                <a:solidFill>
                  <a:schemeClr val="dk1"/>
                </a:solidFill>
                <a:latin typeface="Sora"/>
                <a:ea typeface="Sora"/>
                <a:cs typeface="Sora"/>
                <a:sym typeface="Sora"/>
              </a:rPr>
              <a:t>2030</a:t>
            </a:r>
            <a:endParaRPr>
              <a:solidFill>
                <a:schemeClr val="dk1"/>
              </a:solidFill>
              <a:latin typeface="Sora"/>
              <a:ea typeface="Sora"/>
              <a:cs typeface="Sora"/>
              <a:sym typeface="Sora"/>
            </a:endParaRPr>
          </a:p>
        </p:txBody>
      </p:sp>
      <p:grpSp>
        <p:nvGrpSpPr>
          <p:cNvPr id="412" name="Google Shape;412;p30"/>
          <p:cNvGrpSpPr/>
          <p:nvPr/>
        </p:nvGrpSpPr>
        <p:grpSpPr>
          <a:xfrm rot="-2463533">
            <a:off x="1994676" y="3281672"/>
            <a:ext cx="441681" cy="344286"/>
            <a:chOff x="1446104" y="3533651"/>
            <a:chExt cx="378587" cy="295105"/>
          </a:xfrm>
        </p:grpSpPr>
        <p:sp>
          <p:nvSpPr>
            <p:cNvPr id="413" name="Google Shape;413;p30"/>
            <p:cNvSpPr/>
            <p:nvPr/>
          </p:nvSpPr>
          <p:spPr>
            <a:xfrm rot="864112">
              <a:off x="1462299" y="3609714"/>
              <a:ext cx="359347" cy="69893"/>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txBody>
            <a:bodyPr/>
            <a:lstStyle/>
            <a:p>
              <a:endParaRPr lang="en-GB"/>
            </a:p>
          </p:txBody>
        </p:sp>
        <p:sp>
          <p:nvSpPr>
            <p:cNvPr id="414" name="Google Shape;414;p30"/>
            <p:cNvSpPr/>
            <p:nvPr/>
          </p:nvSpPr>
          <p:spPr>
            <a:xfrm rot="1830229">
              <a:off x="1440484" y="3705661"/>
              <a:ext cx="283068" cy="55060"/>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txBody>
            <a:bodyPr/>
            <a:lstStyle/>
            <a:p>
              <a:endParaRPr lang="en-GB"/>
            </a:p>
          </p:txBody>
        </p:sp>
        <p:sp>
          <p:nvSpPr>
            <p:cNvPr id="415" name="Google Shape;415;p30"/>
            <p:cNvSpPr/>
            <p:nvPr/>
          </p:nvSpPr>
          <p:spPr>
            <a:xfrm rot="647795">
              <a:off x="1479500" y="3553996"/>
              <a:ext cx="221275" cy="43039"/>
            </a:xfrm>
            <a:custGeom>
              <a:avLst/>
              <a:gdLst/>
              <a:ahLst/>
              <a:cxnLst/>
              <a:rect l="l" t="t" r="r" b="b"/>
              <a:pathLst>
                <a:path w="13086" h="2545" extrusionOk="0">
                  <a:moveTo>
                    <a:pt x="0" y="2545"/>
                  </a:moveTo>
                  <a:cubicBezTo>
                    <a:pt x="4444" y="2545"/>
                    <a:pt x="8960" y="1650"/>
                    <a:pt x="13086" y="0"/>
                  </a:cubicBezTo>
                </a:path>
              </a:pathLst>
            </a:custGeom>
            <a:noFill/>
            <a:ln w="19050" cap="flat" cmpd="sng">
              <a:solidFill>
                <a:schemeClr val="dk1"/>
              </a:solidFill>
              <a:prstDash val="solid"/>
              <a:round/>
              <a:headEnd type="none" w="med" len="med"/>
              <a:tailEnd type="none" w="med" len="med"/>
            </a:ln>
          </p:spPr>
          <p:txBody>
            <a:bodyPr/>
            <a:lstStyle/>
            <a:p>
              <a:endParaRPr lang="en-GB"/>
            </a:p>
          </p:txBody>
        </p:sp>
      </p:grpSp>
      <p:grpSp>
        <p:nvGrpSpPr>
          <p:cNvPr id="416" name="Google Shape;416;p30"/>
          <p:cNvGrpSpPr/>
          <p:nvPr/>
        </p:nvGrpSpPr>
        <p:grpSpPr>
          <a:xfrm rot="-965932">
            <a:off x="6998134" y="292233"/>
            <a:ext cx="538090" cy="559163"/>
            <a:chOff x="104250" y="2869026"/>
            <a:chExt cx="538081" cy="559154"/>
          </a:xfrm>
        </p:grpSpPr>
        <p:sp>
          <p:nvSpPr>
            <p:cNvPr id="417" name="Google Shape;417;p30"/>
            <p:cNvSpPr/>
            <p:nvPr/>
          </p:nvSpPr>
          <p:spPr>
            <a:xfrm rot="183487">
              <a:off x="175597" y="2880722"/>
              <a:ext cx="452766" cy="535763"/>
            </a:xfrm>
            <a:custGeom>
              <a:avLst/>
              <a:gdLst/>
              <a:ahLst/>
              <a:cxnLst/>
              <a:rect l="l" t="t" r="r" b="b"/>
              <a:pathLst>
                <a:path w="21810" h="25808" extrusionOk="0">
                  <a:moveTo>
                    <a:pt x="21810" y="0"/>
                  </a:moveTo>
                  <a:cubicBezTo>
                    <a:pt x="10547" y="0"/>
                    <a:pt x="0" y="14545"/>
                    <a:pt x="0" y="25808"/>
                  </a:cubicBezTo>
                </a:path>
              </a:pathLst>
            </a:custGeom>
            <a:noFill/>
            <a:ln w="19050" cap="flat" cmpd="sng">
              <a:solidFill>
                <a:schemeClr val="dk1"/>
              </a:solidFill>
              <a:prstDash val="solid"/>
              <a:round/>
              <a:headEnd type="none" w="med" len="med"/>
              <a:tailEnd type="none" w="med" len="med"/>
            </a:ln>
          </p:spPr>
          <p:txBody>
            <a:bodyPr/>
            <a:lstStyle/>
            <a:p>
              <a:endParaRPr lang="en-GB"/>
            </a:p>
          </p:txBody>
        </p:sp>
        <p:sp>
          <p:nvSpPr>
            <p:cNvPr id="418" name="Google Shape;418;p30"/>
            <p:cNvSpPr/>
            <p:nvPr/>
          </p:nvSpPr>
          <p:spPr>
            <a:xfrm rot="-199711">
              <a:off x="116240" y="2888775"/>
              <a:ext cx="357797" cy="423385"/>
            </a:xfrm>
            <a:custGeom>
              <a:avLst/>
              <a:gdLst/>
              <a:ahLst/>
              <a:cxnLst/>
              <a:rect l="l" t="t" r="r" b="b"/>
              <a:pathLst>
                <a:path w="21810" h="25808" extrusionOk="0">
                  <a:moveTo>
                    <a:pt x="21810" y="0"/>
                  </a:moveTo>
                  <a:cubicBezTo>
                    <a:pt x="10547" y="0"/>
                    <a:pt x="0" y="14545"/>
                    <a:pt x="0" y="25808"/>
                  </a:cubicBezTo>
                </a:path>
              </a:pathLst>
            </a:custGeom>
            <a:noFill/>
            <a:ln w="19050" cap="flat" cmpd="sng">
              <a:solidFill>
                <a:schemeClr val="dk1"/>
              </a:solidFill>
              <a:prstDash val="solid"/>
              <a:round/>
              <a:headEnd type="none" w="med" len="med"/>
              <a:tailEnd type="none" w="med" len="med"/>
            </a:ln>
          </p:spPr>
          <p:txBody>
            <a:bodyPr/>
            <a:lstStyle/>
            <a:p>
              <a:endParaRPr lang="en-GB"/>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64"/>
        <p:cNvGrpSpPr/>
        <p:nvPr/>
      </p:nvGrpSpPr>
      <p:grpSpPr>
        <a:xfrm>
          <a:off x="0" y="0"/>
          <a:ext cx="0" cy="0"/>
          <a:chOff x="0" y="0"/>
          <a:chExt cx="0" cy="0"/>
        </a:xfrm>
      </p:grpSpPr>
      <p:sp>
        <p:nvSpPr>
          <p:cNvPr id="565" name="Google Shape;565;p34"/>
          <p:cNvSpPr txBox="1">
            <a:spLocks noGrp="1"/>
          </p:cNvSpPr>
          <p:nvPr>
            <p:ph type="title"/>
          </p:nvPr>
        </p:nvSpPr>
        <p:spPr>
          <a:xfrm>
            <a:off x="720000" y="1062750"/>
            <a:ext cx="4244400" cy="572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Introduction</a:t>
            </a:r>
            <a:endParaRPr dirty="0"/>
          </a:p>
        </p:txBody>
      </p:sp>
      <p:sp>
        <p:nvSpPr>
          <p:cNvPr id="566" name="Google Shape;566;p34"/>
          <p:cNvSpPr txBox="1">
            <a:spLocks noGrp="1"/>
          </p:cNvSpPr>
          <p:nvPr>
            <p:ph type="body" idx="1"/>
          </p:nvPr>
        </p:nvSpPr>
        <p:spPr>
          <a:xfrm>
            <a:off x="720000" y="1635450"/>
            <a:ext cx="4244400" cy="2445300"/>
          </a:xfrm>
          <a:prstGeom prst="rect">
            <a:avLst/>
          </a:prstGeom>
        </p:spPr>
        <p:txBody>
          <a:bodyPr spcFirstLastPara="1" wrap="square" lIns="91425" tIns="91425" rIns="91425" bIns="91425" anchor="t" anchorCtr="0">
            <a:noAutofit/>
          </a:bodyPr>
          <a:lstStyle/>
          <a:p>
            <a:pPr marL="171450" indent="-171450" algn="just">
              <a:lnSpc>
                <a:spcPct val="150000"/>
              </a:lnSpc>
            </a:pPr>
            <a:r>
              <a:rPr lang="en-US" dirty="0"/>
              <a:t>Eco-Friendly Cargo Delivery Services aims to provide environmentally friendly delivery services in Birmingham, UK, using electric and hybrid vehicles.</a:t>
            </a:r>
          </a:p>
          <a:p>
            <a:pPr marL="171450" indent="-171450" algn="just">
              <a:lnSpc>
                <a:spcPct val="150000"/>
              </a:lnSpc>
            </a:pPr>
            <a:r>
              <a:rPr lang="en-US" dirty="0"/>
              <a:t>The company seeks to meet the growing demand for green delivery services, driven by increasing environmental awareness among the population.</a:t>
            </a:r>
          </a:p>
          <a:p>
            <a:pPr marL="171450" indent="-171450" algn="just">
              <a:lnSpc>
                <a:spcPct val="150000"/>
              </a:lnSpc>
            </a:pPr>
            <a:r>
              <a:rPr lang="en-US" dirty="0"/>
              <a:t>With a startup capital of £25,000, Eco-Friendly Cargo Delivery Services aims to develop a niche market and contribute to a more sustainable future.</a:t>
            </a:r>
          </a:p>
          <a:p>
            <a:pPr marL="0" lvl="0" indent="0" algn="l" rtl="0">
              <a:spcBef>
                <a:spcPts val="0"/>
              </a:spcBef>
              <a:spcAft>
                <a:spcPts val="0"/>
              </a:spcAft>
              <a:buNone/>
            </a:pPr>
            <a:endParaRPr lang="en-US" dirty="0"/>
          </a:p>
        </p:txBody>
      </p:sp>
      <p:sp>
        <p:nvSpPr>
          <p:cNvPr id="568" name="Google Shape;568;p34"/>
          <p:cNvSpPr/>
          <p:nvPr/>
        </p:nvSpPr>
        <p:spPr>
          <a:xfrm rot="1800384">
            <a:off x="7236954" y="514442"/>
            <a:ext cx="1410327" cy="732233"/>
          </a:xfrm>
          <a:prstGeom prst="roundRect">
            <a:avLst>
              <a:gd name="adj" fmla="val 5000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500" b="1">
                <a:solidFill>
                  <a:schemeClr val="dk1"/>
                </a:solidFill>
                <a:latin typeface="Figtree"/>
                <a:ea typeface="Figtree"/>
                <a:cs typeface="Figtree"/>
                <a:sym typeface="Figtree"/>
              </a:rPr>
              <a:t>2023</a:t>
            </a:r>
            <a:endParaRPr>
              <a:solidFill>
                <a:schemeClr val="dk1"/>
              </a:solidFill>
            </a:endParaRPr>
          </a:p>
        </p:txBody>
      </p:sp>
      <p:grpSp>
        <p:nvGrpSpPr>
          <p:cNvPr id="569" name="Google Shape;569;p34"/>
          <p:cNvGrpSpPr/>
          <p:nvPr/>
        </p:nvGrpSpPr>
        <p:grpSpPr>
          <a:xfrm rot="1043366">
            <a:off x="8081823" y="145546"/>
            <a:ext cx="735757" cy="735757"/>
            <a:chOff x="7972239" y="5639"/>
            <a:chExt cx="1058700" cy="1058700"/>
          </a:xfrm>
        </p:grpSpPr>
        <p:sp>
          <p:nvSpPr>
            <p:cNvPr id="570" name="Google Shape;570;p34"/>
            <p:cNvSpPr/>
            <p:nvPr/>
          </p:nvSpPr>
          <p:spPr>
            <a:xfrm>
              <a:off x="7972239" y="5639"/>
              <a:ext cx="1058700" cy="1058700"/>
            </a:xfrm>
            <a:prstGeom prst="ellips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71" name="Google Shape;571;p34"/>
            <p:cNvGrpSpPr/>
            <p:nvPr/>
          </p:nvGrpSpPr>
          <p:grpSpPr>
            <a:xfrm>
              <a:off x="8219978" y="248619"/>
              <a:ext cx="563167" cy="572692"/>
              <a:chOff x="4850225" y="1110750"/>
              <a:chExt cx="198075" cy="201425"/>
            </a:xfrm>
          </p:grpSpPr>
          <p:sp>
            <p:nvSpPr>
              <p:cNvPr id="572" name="Google Shape;572;p34"/>
              <p:cNvSpPr/>
              <p:nvPr/>
            </p:nvSpPr>
            <p:spPr>
              <a:xfrm>
                <a:off x="4897725" y="1110750"/>
                <a:ext cx="103075" cy="119025"/>
              </a:xfrm>
              <a:custGeom>
                <a:avLst/>
                <a:gdLst/>
                <a:ahLst/>
                <a:cxnLst/>
                <a:rect l="l" t="t" r="r" b="b"/>
                <a:pathLst>
                  <a:path w="4123" h="4761" extrusionOk="0">
                    <a:moveTo>
                      <a:pt x="2062" y="372"/>
                    </a:moveTo>
                    <a:lnTo>
                      <a:pt x="3801" y="1377"/>
                    </a:lnTo>
                    <a:lnTo>
                      <a:pt x="3801" y="3384"/>
                    </a:lnTo>
                    <a:lnTo>
                      <a:pt x="2062" y="4389"/>
                    </a:lnTo>
                    <a:lnTo>
                      <a:pt x="322" y="3384"/>
                    </a:lnTo>
                    <a:lnTo>
                      <a:pt x="322" y="1377"/>
                    </a:lnTo>
                    <a:lnTo>
                      <a:pt x="2062" y="372"/>
                    </a:lnTo>
                    <a:close/>
                    <a:moveTo>
                      <a:pt x="2062" y="0"/>
                    </a:moveTo>
                    <a:lnTo>
                      <a:pt x="1" y="1191"/>
                    </a:lnTo>
                    <a:lnTo>
                      <a:pt x="1" y="3571"/>
                    </a:lnTo>
                    <a:lnTo>
                      <a:pt x="2062" y="4761"/>
                    </a:lnTo>
                    <a:lnTo>
                      <a:pt x="4123" y="3571"/>
                    </a:lnTo>
                    <a:lnTo>
                      <a:pt x="4123" y="1191"/>
                    </a:lnTo>
                    <a:lnTo>
                      <a:pt x="206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34"/>
              <p:cNvSpPr/>
              <p:nvPr/>
            </p:nvSpPr>
            <p:spPr>
              <a:xfrm>
                <a:off x="4850225" y="1193150"/>
                <a:ext cx="103075" cy="119025"/>
              </a:xfrm>
              <a:custGeom>
                <a:avLst/>
                <a:gdLst/>
                <a:ahLst/>
                <a:cxnLst/>
                <a:rect l="l" t="t" r="r" b="b"/>
                <a:pathLst>
                  <a:path w="4123" h="4761" extrusionOk="0">
                    <a:moveTo>
                      <a:pt x="2062" y="372"/>
                    </a:moveTo>
                    <a:lnTo>
                      <a:pt x="3801" y="1377"/>
                    </a:lnTo>
                    <a:lnTo>
                      <a:pt x="3801" y="3386"/>
                    </a:lnTo>
                    <a:lnTo>
                      <a:pt x="2062" y="4390"/>
                    </a:lnTo>
                    <a:lnTo>
                      <a:pt x="322" y="3386"/>
                    </a:lnTo>
                    <a:lnTo>
                      <a:pt x="322" y="1377"/>
                    </a:lnTo>
                    <a:lnTo>
                      <a:pt x="2062" y="372"/>
                    </a:lnTo>
                    <a:close/>
                    <a:moveTo>
                      <a:pt x="2062" y="1"/>
                    </a:moveTo>
                    <a:lnTo>
                      <a:pt x="0" y="1191"/>
                    </a:lnTo>
                    <a:lnTo>
                      <a:pt x="0" y="3571"/>
                    </a:lnTo>
                    <a:lnTo>
                      <a:pt x="2062" y="4761"/>
                    </a:lnTo>
                    <a:lnTo>
                      <a:pt x="4123" y="3571"/>
                    </a:lnTo>
                    <a:lnTo>
                      <a:pt x="4123" y="1191"/>
                    </a:lnTo>
                    <a:lnTo>
                      <a:pt x="206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34"/>
              <p:cNvSpPr/>
              <p:nvPr/>
            </p:nvSpPr>
            <p:spPr>
              <a:xfrm>
                <a:off x="4945225" y="1193150"/>
                <a:ext cx="103075" cy="119025"/>
              </a:xfrm>
              <a:custGeom>
                <a:avLst/>
                <a:gdLst/>
                <a:ahLst/>
                <a:cxnLst/>
                <a:rect l="l" t="t" r="r" b="b"/>
                <a:pathLst>
                  <a:path w="4123" h="4761" extrusionOk="0">
                    <a:moveTo>
                      <a:pt x="2062" y="372"/>
                    </a:moveTo>
                    <a:lnTo>
                      <a:pt x="3801" y="1377"/>
                    </a:lnTo>
                    <a:lnTo>
                      <a:pt x="3801" y="3386"/>
                    </a:lnTo>
                    <a:lnTo>
                      <a:pt x="2062" y="4390"/>
                    </a:lnTo>
                    <a:lnTo>
                      <a:pt x="323" y="3386"/>
                    </a:lnTo>
                    <a:lnTo>
                      <a:pt x="323" y="1377"/>
                    </a:lnTo>
                    <a:lnTo>
                      <a:pt x="2062" y="372"/>
                    </a:lnTo>
                    <a:close/>
                    <a:moveTo>
                      <a:pt x="2062" y="1"/>
                    </a:moveTo>
                    <a:lnTo>
                      <a:pt x="1" y="1191"/>
                    </a:lnTo>
                    <a:lnTo>
                      <a:pt x="1" y="3571"/>
                    </a:lnTo>
                    <a:lnTo>
                      <a:pt x="2062" y="4761"/>
                    </a:lnTo>
                    <a:lnTo>
                      <a:pt x="4123" y="3571"/>
                    </a:lnTo>
                    <a:lnTo>
                      <a:pt x="4123" y="1191"/>
                    </a:lnTo>
                    <a:lnTo>
                      <a:pt x="206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34"/>
              <p:cNvSpPr/>
              <p:nvPr/>
            </p:nvSpPr>
            <p:spPr>
              <a:xfrm>
                <a:off x="4901750" y="1115400"/>
                <a:ext cx="95025" cy="54875"/>
              </a:xfrm>
              <a:custGeom>
                <a:avLst/>
                <a:gdLst/>
                <a:ahLst/>
                <a:cxnLst/>
                <a:rect l="l" t="t" r="r" b="b"/>
                <a:pathLst>
                  <a:path w="3801" h="2195" extrusionOk="0">
                    <a:moveTo>
                      <a:pt x="1901" y="1"/>
                    </a:moveTo>
                    <a:lnTo>
                      <a:pt x="1" y="1098"/>
                    </a:lnTo>
                    <a:lnTo>
                      <a:pt x="1901" y="2195"/>
                    </a:lnTo>
                    <a:lnTo>
                      <a:pt x="3801" y="1098"/>
                    </a:lnTo>
                    <a:lnTo>
                      <a:pt x="190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34"/>
              <p:cNvSpPr/>
              <p:nvPr/>
            </p:nvSpPr>
            <p:spPr>
              <a:xfrm>
                <a:off x="4854250" y="1225225"/>
                <a:ext cx="47525" cy="82300"/>
              </a:xfrm>
              <a:custGeom>
                <a:avLst/>
                <a:gdLst/>
                <a:ahLst/>
                <a:cxnLst/>
                <a:rect l="l" t="t" r="r" b="b"/>
                <a:pathLst>
                  <a:path w="1901" h="3292" extrusionOk="0">
                    <a:moveTo>
                      <a:pt x="0" y="1"/>
                    </a:moveTo>
                    <a:lnTo>
                      <a:pt x="0" y="2195"/>
                    </a:lnTo>
                    <a:lnTo>
                      <a:pt x="1901" y="3292"/>
                    </a:lnTo>
                    <a:lnTo>
                      <a:pt x="1901" y="1098"/>
                    </a:lnTo>
                    <a:lnTo>
                      <a:pt x="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34"/>
              <p:cNvSpPr/>
              <p:nvPr/>
            </p:nvSpPr>
            <p:spPr>
              <a:xfrm>
                <a:off x="4996750" y="1225225"/>
                <a:ext cx="47525" cy="82300"/>
              </a:xfrm>
              <a:custGeom>
                <a:avLst/>
                <a:gdLst/>
                <a:ahLst/>
                <a:cxnLst/>
                <a:rect l="l" t="t" r="r" b="b"/>
                <a:pathLst>
                  <a:path w="1901" h="3292" extrusionOk="0">
                    <a:moveTo>
                      <a:pt x="1901" y="1"/>
                    </a:moveTo>
                    <a:lnTo>
                      <a:pt x="1" y="1098"/>
                    </a:lnTo>
                    <a:lnTo>
                      <a:pt x="1" y="3292"/>
                    </a:lnTo>
                    <a:lnTo>
                      <a:pt x="1901" y="2195"/>
                    </a:lnTo>
                    <a:lnTo>
                      <a:pt x="190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578" name="Google Shape;578;p34"/>
          <p:cNvGrpSpPr/>
          <p:nvPr/>
        </p:nvGrpSpPr>
        <p:grpSpPr>
          <a:xfrm>
            <a:off x="4985572" y="3973650"/>
            <a:ext cx="830700" cy="830700"/>
            <a:chOff x="4778397" y="3398600"/>
            <a:chExt cx="830700" cy="830700"/>
          </a:xfrm>
        </p:grpSpPr>
        <p:sp>
          <p:nvSpPr>
            <p:cNvPr id="579" name="Google Shape;579;p34"/>
            <p:cNvSpPr/>
            <p:nvPr/>
          </p:nvSpPr>
          <p:spPr>
            <a:xfrm flipH="1">
              <a:off x="4778397" y="3398600"/>
              <a:ext cx="830700" cy="830700"/>
            </a:xfrm>
            <a:prstGeom prst="wedgeEllipseCallout">
              <a:avLst>
                <a:gd name="adj1" fmla="val -36281"/>
                <a:gd name="adj2" fmla="val 59071"/>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80" name="Google Shape;580;p34"/>
            <p:cNvGrpSpPr/>
            <p:nvPr/>
          </p:nvGrpSpPr>
          <p:grpSpPr>
            <a:xfrm rot="-663831">
              <a:off x="4929391" y="3549566"/>
              <a:ext cx="528691" cy="528744"/>
              <a:chOff x="581775" y="3288975"/>
              <a:chExt cx="528699" cy="528752"/>
            </a:xfrm>
          </p:grpSpPr>
          <p:sp>
            <p:nvSpPr>
              <p:cNvPr id="581" name="Google Shape;581;p34"/>
              <p:cNvSpPr/>
              <p:nvPr/>
            </p:nvSpPr>
            <p:spPr>
              <a:xfrm>
                <a:off x="724186" y="3431436"/>
                <a:ext cx="243823" cy="243835"/>
              </a:xfrm>
              <a:custGeom>
                <a:avLst/>
                <a:gdLst/>
                <a:ahLst/>
                <a:cxnLst/>
                <a:rect l="l" t="t" r="r" b="b"/>
                <a:pathLst>
                  <a:path w="4919" h="4919" extrusionOk="0">
                    <a:moveTo>
                      <a:pt x="2459" y="0"/>
                    </a:moveTo>
                    <a:cubicBezTo>
                      <a:pt x="1101" y="0"/>
                      <a:pt x="0" y="1101"/>
                      <a:pt x="0" y="2459"/>
                    </a:cubicBezTo>
                    <a:cubicBezTo>
                      <a:pt x="0" y="3818"/>
                      <a:pt x="1101" y="4919"/>
                      <a:pt x="2459" y="4919"/>
                    </a:cubicBezTo>
                    <a:cubicBezTo>
                      <a:pt x="3817" y="4919"/>
                      <a:pt x="4918" y="3818"/>
                      <a:pt x="4918" y="2459"/>
                    </a:cubicBezTo>
                    <a:cubicBezTo>
                      <a:pt x="4918" y="1101"/>
                      <a:pt x="3817" y="0"/>
                      <a:pt x="24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34"/>
              <p:cNvSpPr/>
              <p:nvPr/>
            </p:nvSpPr>
            <p:spPr>
              <a:xfrm>
                <a:off x="671247" y="3378546"/>
                <a:ext cx="349748" cy="349617"/>
              </a:xfrm>
              <a:custGeom>
                <a:avLst/>
                <a:gdLst/>
                <a:ahLst/>
                <a:cxnLst/>
                <a:rect l="l" t="t" r="r" b="b"/>
                <a:pathLst>
                  <a:path w="7056" h="7053" extrusionOk="0">
                    <a:moveTo>
                      <a:pt x="3527" y="321"/>
                    </a:moveTo>
                    <a:cubicBezTo>
                      <a:pt x="5295" y="321"/>
                      <a:pt x="6733" y="1759"/>
                      <a:pt x="6733" y="3526"/>
                    </a:cubicBezTo>
                    <a:cubicBezTo>
                      <a:pt x="6733" y="5294"/>
                      <a:pt x="5295" y="6731"/>
                      <a:pt x="3527" y="6731"/>
                    </a:cubicBezTo>
                    <a:cubicBezTo>
                      <a:pt x="1761" y="6731"/>
                      <a:pt x="323" y="5294"/>
                      <a:pt x="323" y="3526"/>
                    </a:cubicBezTo>
                    <a:cubicBezTo>
                      <a:pt x="323" y="1759"/>
                      <a:pt x="1761" y="321"/>
                      <a:pt x="3527" y="321"/>
                    </a:cubicBezTo>
                    <a:close/>
                    <a:moveTo>
                      <a:pt x="3527" y="0"/>
                    </a:moveTo>
                    <a:cubicBezTo>
                      <a:pt x="1583" y="0"/>
                      <a:pt x="1" y="1581"/>
                      <a:pt x="1" y="3526"/>
                    </a:cubicBezTo>
                    <a:cubicBezTo>
                      <a:pt x="1" y="5470"/>
                      <a:pt x="1583" y="7053"/>
                      <a:pt x="3527" y="7053"/>
                    </a:cubicBezTo>
                    <a:cubicBezTo>
                      <a:pt x="5473" y="7053"/>
                      <a:pt x="7055" y="5470"/>
                      <a:pt x="7055" y="3526"/>
                    </a:cubicBezTo>
                    <a:cubicBezTo>
                      <a:pt x="7055" y="1581"/>
                      <a:pt x="5473" y="0"/>
                      <a:pt x="35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34"/>
              <p:cNvSpPr/>
              <p:nvPr/>
            </p:nvSpPr>
            <p:spPr>
              <a:xfrm>
                <a:off x="822778" y="3288975"/>
                <a:ext cx="46693" cy="60426"/>
              </a:xfrm>
              <a:custGeom>
                <a:avLst/>
                <a:gdLst/>
                <a:ahLst/>
                <a:cxnLst/>
                <a:rect l="l" t="t" r="r" b="b"/>
                <a:pathLst>
                  <a:path w="942" h="1219" extrusionOk="0">
                    <a:moveTo>
                      <a:pt x="470" y="0"/>
                    </a:moveTo>
                    <a:lnTo>
                      <a:pt x="0" y="1218"/>
                    </a:lnTo>
                    <a:cubicBezTo>
                      <a:pt x="155" y="1201"/>
                      <a:pt x="312" y="1190"/>
                      <a:pt x="470" y="1190"/>
                    </a:cubicBezTo>
                    <a:cubicBezTo>
                      <a:pt x="630" y="1190"/>
                      <a:pt x="787" y="1201"/>
                      <a:pt x="942" y="1218"/>
                    </a:cubicBezTo>
                    <a:lnTo>
                      <a:pt x="47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34"/>
              <p:cNvSpPr/>
              <p:nvPr/>
            </p:nvSpPr>
            <p:spPr>
              <a:xfrm>
                <a:off x="973764" y="3366352"/>
                <a:ext cx="59332" cy="59335"/>
              </a:xfrm>
              <a:custGeom>
                <a:avLst/>
                <a:gdLst/>
                <a:ahLst/>
                <a:cxnLst/>
                <a:rect l="l" t="t" r="r" b="b"/>
                <a:pathLst>
                  <a:path w="1197" h="1197" extrusionOk="0">
                    <a:moveTo>
                      <a:pt x="1196" y="0"/>
                    </a:moveTo>
                    <a:lnTo>
                      <a:pt x="1" y="530"/>
                    </a:lnTo>
                    <a:cubicBezTo>
                      <a:pt x="248" y="726"/>
                      <a:pt x="471" y="951"/>
                      <a:pt x="667" y="1196"/>
                    </a:cubicBezTo>
                    <a:lnTo>
                      <a:pt x="119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34"/>
              <p:cNvSpPr/>
              <p:nvPr/>
            </p:nvSpPr>
            <p:spPr>
              <a:xfrm>
                <a:off x="1050051" y="3530028"/>
                <a:ext cx="60423" cy="46645"/>
              </a:xfrm>
              <a:custGeom>
                <a:avLst/>
                <a:gdLst/>
                <a:ahLst/>
                <a:cxnLst/>
                <a:rect l="l" t="t" r="r" b="b"/>
                <a:pathLst>
                  <a:path w="1219" h="941" extrusionOk="0">
                    <a:moveTo>
                      <a:pt x="0" y="0"/>
                    </a:moveTo>
                    <a:cubicBezTo>
                      <a:pt x="19" y="154"/>
                      <a:pt x="30" y="311"/>
                      <a:pt x="30" y="470"/>
                    </a:cubicBezTo>
                    <a:cubicBezTo>
                      <a:pt x="30" y="630"/>
                      <a:pt x="19" y="787"/>
                      <a:pt x="0" y="941"/>
                    </a:cubicBezTo>
                    <a:lnTo>
                      <a:pt x="1219" y="470"/>
                    </a:lnTo>
                    <a:lnTo>
                      <a:pt x="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34"/>
              <p:cNvSpPr/>
              <p:nvPr/>
            </p:nvSpPr>
            <p:spPr>
              <a:xfrm>
                <a:off x="659152" y="3366352"/>
                <a:ext cx="59332" cy="59335"/>
              </a:xfrm>
              <a:custGeom>
                <a:avLst/>
                <a:gdLst/>
                <a:ahLst/>
                <a:cxnLst/>
                <a:rect l="l" t="t" r="r" b="b"/>
                <a:pathLst>
                  <a:path w="1197" h="1197" extrusionOk="0">
                    <a:moveTo>
                      <a:pt x="1" y="0"/>
                    </a:moveTo>
                    <a:lnTo>
                      <a:pt x="530" y="1196"/>
                    </a:lnTo>
                    <a:cubicBezTo>
                      <a:pt x="726" y="951"/>
                      <a:pt x="949" y="726"/>
                      <a:pt x="1196" y="530"/>
                    </a:cubicBezTo>
                    <a:lnTo>
                      <a:pt x="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34"/>
              <p:cNvSpPr/>
              <p:nvPr/>
            </p:nvSpPr>
            <p:spPr>
              <a:xfrm>
                <a:off x="822778" y="3757301"/>
                <a:ext cx="46693" cy="60426"/>
              </a:xfrm>
              <a:custGeom>
                <a:avLst/>
                <a:gdLst/>
                <a:ahLst/>
                <a:cxnLst/>
                <a:rect l="l" t="t" r="r" b="b"/>
                <a:pathLst>
                  <a:path w="942" h="1219" extrusionOk="0">
                    <a:moveTo>
                      <a:pt x="0" y="1"/>
                    </a:moveTo>
                    <a:lnTo>
                      <a:pt x="470" y="1219"/>
                    </a:lnTo>
                    <a:lnTo>
                      <a:pt x="942" y="1"/>
                    </a:lnTo>
                    <a:lnTo>
                      <a:pt x="942" y="1"/>
                    </a:lnTo>
                    <a:cubicBezTo>
                      <a:pt x="787" y="17"/>
                      <a:pt x="630" y="29"/>
                      <a:pt x="470" y="29"/>
                    </a:cubicBezTo>
                    <a:cubicBezTo>
                      <a:pt x="312" y="29"/>
                      <a:pt x="155" y="17"/>
                      <a:pt x="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34"/>
              <p:cNvSpPr/>
              <p:nvPr/>
            </p:nvSpPr>
            <p:spPr>
              <a:xfrm>
                <a:off x="581775" y="3530028"/>
                <a:ext cx="60423" cy="46645"/>
              </a:xfrm>
              <a:custGeom>
                <a:avLst/>
                <a:gdLst/>
                <a:ahLst/>
                <a:cxnLst/>
                <a:rect l="l" t="t" r="r" b="b"/>
                <a:pathLst>
                  <a:path w="1219" h="941" extrusionOk="0">
                    <a:moveTo>
                      <a:pt x="1219" y="0"/>
                    </a:moveTo>
                    <a:lnTo>
                      <a:pt x="0" y="470"/>
                    </a:lnTo>
                    <a:lnTo>
                      <a:pt x="1219" y="941"/>
                    </a:lnTo>
                    <a:cubicBezTo>
                      <a:pt x="1200" y="785"/>
                      <a:pt x="1189" y="630"/>
                      <a:pt x="1189" y="470"/>
                    </a:cubicBezTo>
                    <a:cubicBezTo>
                      <a:pt x="1189" y="311"/>
                      <a:pt x="1200" y="154"/>
                      <a:pt x="12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34"/>
              <p:cNvSpPr/>
              <p:nvPr/>
            </p:nvSpPr>
            <p:spPr>
              <a:xfrm>
                <a:off x="973764" y="3680965"/>
                <a:ext cx="59332" cy="59335"/>
              </a:xfrm>
              <a:custGeom>
                <a:avLst/>
                <a:gdLst/>
                <a:ahLst/>
                <a:cxnLst/>
                <a:rect l="l" t="t" r="r" b="b"/>
                <a:pathLst>
                  <a:path w="1197" h="1197" extrusionOk="0">
                    <a:moveTo>
                      <a:pt x="667" y="0"/>
                    </a:moveTo>
                    <a:cubicBezTo>
                      <a:pt x="471" y="247"/>
                      <a:pt x="248" y="470"/>
                      <a:pt x="1" y="667"/>
                    </a:cubicBezTo>
                    <a:lnTo>
                      <a:pt x="1196" y="1196"/>
                    </a:lnTo>
                    <a:lnTo>
                      <a:pt x="66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34"/>
              <p:cNvSpPr/>
              <p:nvPr/>
            </p:nvSpPr>
            <p:spPr>
              <a:xfrm>
                <a:off x="659152" y="3680965"/>
                <a:ext cx="59332" cy="59335"/>
              </a:xfrm>
              <a:custGeom>
                <a:avLst/>
                <a:gdLst/>
                <a:ahLst/>
                <a:cxnLst/>
                <a:rect l="l" t="t" r="r" b="b"/>
                <a:pathLst>
                  <a:path w="1197" h="1197" extrusionOk="0">
                    <a:moveTo>
                      <a:pt x="530" y="0"/>
                    </a:moveTo>
                    <a:lnTo>
                      <a:pt x="1" y="1196"/>
                    </a:lnTo>
                    <a:lnTo>
                      <a:pt x="1" y="1196"/>
                    </a:lnTo>
                    <a:lnTo>
                      <a:pt x="1196" y="667"/>
                    </a:lnTo>
                    <a:cubicBezTo>
                      <a:pt x="949" y="470"/>
                      <a:pt x="726" y="247"/>
                      <a:pt x="5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pic>
        <p:nvPicPr>
          <p:cNvPr id="4" name="Picture 3">
            <a:extLst>
              <a:ext uri="{FF2B5EF4-FFF2-40B4-BE49-F238E27FC236}">
                <a16:creationId xmlns:a16="http://schemas.microsoft.com/office/drawing/2014/main" id="{5BBF9B50-B425-5615-03B8-744D956499A0}"/>
              </a:ext>
            </a:extLst>
          </p:cNvPr>
          <p:cNvPicPr>
            <a:picLocks noChangeAspect="1"/>
          </p:cNvPicPr>
          <p:nvPr/>
        </p:nvPicPr>
        <p:blipFill>
          <a:blip r:embed="rId3"/>
          <a:stretch>
            <a:fillRect/>
          </a:stretch>
        </p:blipFill>
        <p:spPr>
          <a:xfrm>
            <a:off x="5327265" y="1701654"/>
            <a:ext cx="3610849" cy="202207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94"/>
        <p:cNvGrpSpPr/>
        <p:nvPr/>
      </p:nvGrpSpPr>
      <p:grpSpPr>
        <a:xfrm>
          <a:off x="0" y="0"/>
          <a:ext cx="0" cy="0"/>
          <a:chOff x="0" y="0"/>
          <a:chExt cx="0" cy="0"/>
        </a:xfrm>
      </p:grpSpPr>
      <p:sp>
        <p:nvSpPr>
          <p:cNvPr id="595" name="Google Shape;595;p35"/>
          <p:cNvSpPr txBox="1">
            <a:spLocks noGrp="1"/>
          </p:cNvSpPr>
          <p:nvPr>
            <p:ph type="title"/>
          </p:nvPr>
        </p:nvSpPr>
        <p:spPr>
          <a:xfrm>
            <a:off x="723241" y="185507"/>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Overview of the Business Idea, Products, and Services</a:t>
            </a:r>
            <a:endParaRPr dirty="0"/>
          </a:p>
        </p:txBody>
      </p:sp>
      <p:sp>
        <p:nvSpPr>
          <p:cNvPr id="596" name="Google Shape;596;p35"/>
          <p:cNvSpPr txBox="1">
            <a:spLocks noGrp="1"/>
          </p:cNvSpPr>
          <p:nvPr>
            <p:ph type="subTitle" idx="3"/>
          </p:nvPr>
        </p:nvSpPr>
        <p:spPr>
          <a:xfrm>
            <a:off x="723241" y="1721125"/>
            <a:ext cx="4448400" cy="1092000"/>
          </a:xfrm>
          <a:prstGeom prst="rect">
            <a:avLst/>
          </a:prstGeom>
        </p:spPr>
        <p:txBody>
          <a:bodyPr spcFirstLastPara="1" wrap="square" lIns="91425" tIns="91425" rIns="91425" bIns="91425" anchor="t" anchorCtr="0">
            <a:noAutofit/>
          </a:bodyPr>
          <a:lstStyle/>
          <a:p>
            <a:pPr marL="171450" lvl="0" indent="-171450" algn="just" rtl="0">
              <a:spcBef>
                <a:spcPts val="0"/>
              </a:spcBef>
              <a:spcAft>
                <a:spcPts val="0"/>
              </a:spcAft>
              <a:buFont typeface="Arial" panose="020B0604020202020204" pitchFamily="34" charset="0"/>
              <a:buChar char="•"/>
            </a:pPr>
            <a:r>
              <a:rPr lang="en-US" dirty="0"/>
              <a:t>Located in Birmingham, UK, offering same-day, temperature-controlled, and hazardous material delivery services.</a:t>
            </a:r>
          </a:p>
          <a:p>
            <a:pPr marL="171450" lvl="0" indent="-171450" algn="just" rtl="0">
              <a:spcBef>
                <a:spcPts val="0"/>
              </a:spcBef>
              <a:spcAft>
                <a:spcPts val="0"/>
              </a:spcAft>
              <a:buFont typeface="Arial" panose="020B0604020202020204" pitchFamily="34" charset="0"/>
              <a:buChar char="•"/>
            </a:pPr>
            <a:r>
              <a:rPr lang="en-US" dirty="0"/>
              <a:t>Provides services via electric and hybrid vehicles.</a:t>
            </a:r>
          </a:p>
          <a:p>
            <a:pPr marL="171450" lvl="0" indent="-171450" algn="just" rtl="0">
              <a:spcBef>
                <a:spcPts val="0"/>
              </a:spcBef>
              <a:spcAft>
                <a:spcPts val="0"/>
              </a:spcAft>
              <a:buFont typeface="Arial" panose="020B0604020202020204" pitchFamily="34" charset="0"/>
              <a:buChar char="•"/>
            </a:pPr>
            <a:r>
              <a:rPr lang="en-US" dirty="0"/>
              <a:t>Implements sustainable delivery through route optimization software and real-time cargo tracking.</a:t>
            </a:r>
          </a:p>
          <a:p>
            <a:pPr marL="171450" lvl="0" indent="-171450" algn="just" rtl="0">
              <a:spcBef>
                <a:spcPts val="0"/>
              </a:spcBef>
              <a:spcAft>
                <a:spcPts val="0"/>
              </a:spcAft>
              <a:buFont typeface="Arial" panose="020B0604020202020204" pitchFamily="34" charset="0"/>
              <a:buChar char="•"/>
            </a:pPr>
            <a:r>
              <a:rPr lang="en-US" dirty="0"/>
              <a:t>Targets organizations and individuals sensitive to the environment and willing to adopt green transport modes (Weng et al., 2019).</a:t>
            </a:r>
          </a:p>
          <a:p>
            <a:pPr marL="171450" lvl="0" indent="-171450" algn="just" rtl="0">
              <a:spcBef>
                <a:spcPts val="0"/>
              </a:spcBef>
              <a:spcAft>
                <a:spcPts val="0"/>
              </a:spcAft>
              <a:buFont typeface="Arial" panose="020B0604020202020204" pitchFamily="34" charset="0"/>
              <a:buChar char="•"/>
            </a:pPr>
            <a:r>
              <a:rPr lang="en-US" dirty="0"/>
              <a:t>Unique selling proposition: provide transportation services with less environmental impact while providing excellent service.</a:t>
            </a:r>
          </a:p>
          <a:p>
            <a:pPr marL="171450" lvl="0" indent="-171450" algn="just" rtl="0">
              <a:spcBef>
                <a:spcPts val="0"/>
              </a:spcBef>
              <a:spcAft>
                <a:spcPts val="0"/>
              </a:spcAft>
              <a:buFont typeface="Arial" panose="020B0604020202020204" pitchFamily="34" charset="0"/>
              <a:buChar char="•"/>
            </a:pPr>
            <a:r>
              <a:rPr lang="en-US" dirty="0"/>
              <a:t>healthy relationship with local firms, especially the e-commerce, retail and food firms, because they are some of the biggest markets for delivery services (Barnes, 2003)</a:t>
            </a:r>
            <a:endParaRPr dirty="0"/>
          </a:p>
        </p:txBody>
      </p:sp>
      <p:pic>
        <p:nvPicPr>
          <p:cNvPr id="6" name="Picture 5">
            <a:extLst>
              <a:ext uri="{FF2B5EF4-FFF2-40B4-BE49-F238E27FC236}">
                <a16:creationId xmlns:a16="http://schemas.microsoft.com/office/drawing/2014/main" id="{59BFA7AF-E1CE-17DA-55C6-8259D34B9770}"/>
              </a:ext>
            </a:extLst>
          </p:cNvPr>
          <p:cNvPicPr>
            <a:picLocks noChangeAspect="1"/>
          </p:cNvPicPr>
          <p:nvPr/>
        </p:nvPicPr>
        <p:blipFill>
          <a:blip r:embed="rId3"/>
          <a:stretch>
            <a:fillRect/>
          </a:stretch>
        </p:blipFill>
        <p:spPr>
          <a:xfrm>
            <a:off x="6100763" y="1721125"/>
            <a:ext cx="2464594" cy="2464594"/>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64"/>
        <p:cNvGrpSpPr/>
        <p:nvPr/>
      </p:nvGrpSpPr>
      <p:grpSpPr>
        <a:xfrm>
          <a:off x="0" y="0"/>
          <a:ext cx="0" cy="0"/>
          <a:chOff x="0" y="0"/>
          <a:chExt cx="0" cy="0"/>
        </a:xfrm>
      </p:grpSpPr>
      <p:sp>
        <p:nvSpPr>
          <p:cNvPr id="565" name="Google Shape;565;p34"/>
          <p:cNvSpPr txBox="1">
            <a:spLocks noGrp="1"/>
          </p:cNvSpPr>
          <p:nvPr>
            <p:ph type="title"/>
          </p:nvPr>
        </p:nvSpPr>
        <p:spPr>
          <a:xfrm>
            <a:off x="4727644" y="342353"/>
            <a:ext cx="4244400" cy="1171653"/>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dirty="0"/>
              <a:t>Ownership and Legal Format</a:t>
            </a:r>
            <a:endParaRPr dirty="0"/>
          </a:p>
        </p:txBody>
      </p:sp>
      <p:sp>
        <p:nvSpPr>
          <p:cNvPr id="566" name="Google Shape;566;p34"/>
          <p:cNvSpPr txBox="1">
            <a:spLocks noGrp="1"/>
          </p:cNvSpPr>
          <p:nvPr>
            <p:ph type="body" idx="1"/>
          </p:nvPr>
        </p:nvSpPr>
        <p:spPr>
          <a:xfrm>
            <a:off x="4727644" y="1514005"/>
            <a:ext cx="4244400" cy="3243731"/>
          </a:xfrm>
          <a:prstGeom prst="rect">
            <a:avLst/>
          </a:prstGeom>
        </p:spPr>
        <p:txBody>
          <a:bodyPr spcFirstLastPara="1" wrap="square" lIns="91425" tIns="91425" rIns="91425" bIns="91425" anchor="t" anchorCtr="0">
            <a:noAutofit/>
          </a:bodyPr>
          <a:lstStyle/>
          <a:p>
            <a:pPr marL="171450" indent="-171450" algn="just">
              <a:lnSpc>
                <a:spcPct val="150000"/>
              </a:lnSpc>
            </a:pPr>
            <a:r>
              <a:rPr lang="en-US" dirty="0"/>
              <a:t>Proposal for a Limited Liability Company (LLC) to protect assets, manage company, and enjoy tax privileges (</a:t>
            </a:r>
            <a:r>
              <a:rPr lang="en-US" dirty="0" err="1"/>
              <a:t>Simkovic</a:t>
            </a:r>
            <a:r>
              <a:rPr lang="en-US" dirty="0"/>
              <a:t>, 2018).</a:t>
            </a:r>
          </a:p>
          <a:p>
            <a:pPr marL="171450" indent="-171450" algn="just">
              <a:lnSpc>
                <a:spcPct val="150000"/>
              </a:lnSpc>
            </a:pPr>
            <a:r>
              <a:rPr lang="en-US" dirty="0"/>
              <a:t>LLC format to reduce legal exposure and protect against legal claims.</a:t>
            </a:r>
          </a:p>
          <a:p>
            <a:pPr marL="171450" indent="-171450" algn="just">
              <a:lnSpc>
                <a:spcPct val="150000"/>
              </a:lnSpc>
            </a:pPr>
            <a:r>
              <a:rPr lang="en-US" dirty="0"/>
              <a:t>Legal requirements include obtaining government registration, permits, and licenses for transportation and logistics business.</a:t>
            </a:r>
          </a:p>
          <a:p>
            <a:pPr marL="171450" indent="-171450" algn="just">
              <a:lnSpc>
                <a:spcPct val="150000"/>
              </a:lnSpc>
            </a:pPr>
            <a:r>
              <a:rPr lang="en-US" dirty="0"/>
              <a:t>Firm to produce environmentally friendly products and adhere to emission and waste disposal standards (</a:t>
            </a:r>
            <a:r>
              <a:rPr lang="en-US" dirty="0" err="1"/>
              <a:t>Simkovic</a:t>
            </a:r>
            <a:r>
              <a:rPr lang="en-US" dirty="0"/>
              <a:t>, 2018).</a:t>
            </a:r>
          </a:p>
        </p:txBody>
      </p:sp>
      <p:pic>
        <p:nvPicPr>
          <p:cNvPr id="5" name="Picture 4">
            <a:extLst>
              <a:ext uri="{FF2B5EF4-FFF2-40B4-BE49-F238E27FC236}">
                <a16:creationId xmlns:a16="http://schemas.microsoft.com/office/drawing/2014/main" id="{AEC9C4E5-D72F-3122-6CE5-1753641CAF64}"/>
              </a:ext>
            </a:extLst>
          </p:cNvPr>
          <p:cNvPicPr>
            <a:picLocks noChangeAspect="1"/>
          </p:cNvPicPr>
          <p:nvPr/>
        </p:nvPicPr>
        <p:blipFill>
          <a:blip r:embed="rId3"/>
          <a:stretch>
            <a:fillRect/>
          </a:stretch>
        </p:blipFill>
        <p:spPr>
          <a:xfrm>
            <a:off x="326231" y="1514005"/>
            <a:ext cx="3845719" cy="2455069"/>
          </a:xfrm>
          <a:prstGeom prst="rect">
            <a:avLst/>
          </a:prstGeom>
        </p:spPr>
      </p:pic>
    </p:spTree>
    <p:extLst>
      <p:ext uri="{BB962C8B-B14F-4D97-AF65-F5344CB8AC3E}">
        <p14:creationId xmlns:p14="http://schemas.microsoft.com/office/powerpoint/2010/main" val="25257682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564"/>
        <p:cNvGrpSpPr/>
        <p:nvPr/>
      </p:nvGrpSpPr>
      <p:grpSpPr>
        <a:xfrm>
          <a:off x="0" y="0"/>
          <a:ext cx="0" cy="0"/>
          <a:chOff x="0" y="0"/>
          <a:chExt cx="0" cy="0"/>
        </a:xfrm>
      </p:grpSpPr>
      <p:sp>
        <p:nvSpPr>
          <p:cNvPr id="565" name="Google Shape;565;p34"/>
          <p:cNvSpPr txBox="1">
            <a:spLocks noGrp="1"/>
          </p:cNvSpPr>
          <p:nvPr>
            <p:ph type="title"/>
          </p:nvPr>
        </p:nvSpPr>
        <p:spPr>
          <a:xfrm>
            <a:off x="4727644" y="388865"/>
            <a:ext cx="4244400" cy="892969"/>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dirty="0"/>
              <a:t>Management of the Company</a:t>
            </a:r>
            <a:endParaRPr dirty="0"/>
          </a:p>
        </p:txBody>
      </p:sp>
      <p:sp>
        <p:nvSpPr>
          <p:cNvPr id="566" name="Google Shape;566;p34"/>
          <p:cNvSpPr txBox="1">
            <a:spLocks noGrp="1"/>
          </p:cNvSpPr>
          <p:nvPr>
            <p:ph type="body" idx="1"/>
          </p:nvPr>
        </p:nvSpPr>
        <p:spPr>
          <a:xfrm>
            <a:off x="4727644" y="1064419"/>
            <a:ext cx="4244400" cy="3243731"/>
          </a:xfrm>
          <a:prstGeom prst="rect">
            <a:avLst/>
          </a:prstGeom>
        </p:spPr>
        <p:txBody>
          <a:bodyPr spcFirstLastPara="1" wrap="square" lIns="91425" tIns="91425" rIns="91425" bIns="91425" anchor="t" anchorCtr="0">
            <a:noAutofit/>
          </a:bodyPr>
          <a:lstStyle/>
          <a:p>
            <a:pPr marL="171450" indent="-171450" algn="just">
              <a:lnSpc>
                <a:spcPct val="150000"/>
              </a:lnSpc>
            </a:pPr>
            <a:r>
              <a:rPr lang="en-US" sz="1100" dirty="0"/>
              <a:t>Hire competent and experienced personnel to staff key management positions to enhance efficient management and proper business running (Hales, 2019). </a:t>
            </a:r>
          </a:p>
          <a:p>
            <a:pPr marL="171450" indent="-171450" algn="just">
              <a:lnSpc>
                <a:spcPct val="150000"/>
              </a:lnSpc>
            </a:pPr>
            <a:r>
              <a:rPr lang="en-US" sz="1100" dirty="0"/>
              <a:t>Operations manager responsible for delivery plans, fleet, and timely delivery of goods.</a:t>
            </a:r>
          </a:p>
          <a:p>
            <a:pPr marL="171450" indent="-171450" algn="just">
              <a:lnSpc>
                <a:spcPct val="150000"/>
              </a:lnSpc>
            </a:pPr>
            <a:r>
              <a:rPr lang="en-US" sz="1100" dirty="0"/>
              <a:t>Fleet Manager responsible for maintenance of charge stations and electric and hybrid vehicle.</a:t>
            </a:r>
          </a:p>
          <a:p>
            <a:pPr marL="171450" indent="-171450" algn="just">
              <a:lnSpc>
                <a:spcPct val="150000"/>
              </a:lnSpc>
            </a:pPr>
            <a:r>
              <a:rPr lang="en-US" sz="1100" dirty="0"/>
              <a:t>Marketing Coordinator to market services and communicate with customers (Taylor, 2023).</a:t>
            </a:r>
          </a:p>
          <a:p>
            <a:pPr marL="171450" indent="-171450" algn="just">
              <a:lnSpc>
                <a:spcPct val="150000"/>
              </a:lnSpc>
            </a:pPr>
            <a:r>
              <a:rPr lang="en-US" sz="1100" dirty="0"/>
              <a:t>Accountant to oversee financial health, record keeping, and accounting (Hales, 2019).</a:t>
            </a:r>
          </a:p>
          <a:p>
            <a:pPr marL="171450" indent="-171450" algn="just">
              <a:lnSpc>
                <a:spcPct val="150000"/>
              </a:lnSpc>
            </a:pPr>
            <a:r>
              <a:rPr lang="en-US" sz="1100" dirty="0"/>
              <a:t>Hire outside experts for legal advice on business and production process legalities.</a:t>
            </a:r>
          </a:p>
        </p:txBody>
      </p:sp>
      <p:pic>
        <p:nvPicPr>
          <p:cNvPr id="2" name="Picture 1">
            <a:extLst>
              <a:ext uri="{FF2B5EF4-FFF2-40B4-BE49-F238E27FC236}">
                <a16:creationId xmlns:a16="http://schemas.microsoft.com/office/drawing/2014/main" id="{633A8D6E-8194-3A06-7DFE-DD6644018270}"/>
              </a:ext>
            </a:extLst>
          </p:cNvPr>
          <p:cNvPicPr>
            <a:picLocks noChangeAspect="1"/>
          </p:cNvPicPr>
          <p:nvPr/>
        </p:nvPicPr>
        <p:blipFill>
          <a:blip r:embed="rId3"/>
          <a:stretch>
            <a:fillRect/>
          </a:stretch>
        </p:blipFill>
        <p:spPr>
          <a:xfrm>
            <a:off x="273881" y="1400409"/>
            <a:ext cx="4142476" cy="2571750"/>
          </a:xfrm>
          <a:prstGeom prst="rect">
            <a:avLst/>
          </a:prstGeom>
        </p:spPr>
      </p:pic>
    </p:spTree>
    <p:extLst>
      <p:ext uri="{BB962C8B-B14F-4D97-AF65-F5344CB8AC3E}">
        <p14:creationId xmlns:p14="http://schemas.microsoft.com/office/powerpoint/2010/main" val="455243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685"/>
        <p:cNvGrpSpPr/>
        <p:nvPr/>
      </p:nvGrpSpPr>
      <p:grpSpPr>
        <a:xfrm>
          <a:off x="0" y="0"/>
          <a:ext cx="0" cy="0"/>
          <a:chOff x="0" y="0"/>
          <a:chExt cx="0" cy="0"/>
        </a:xfrm>
      </p:grpSpPr>
      <p:sp>
        <p:nvSpPr>
          <p:cNvPr id="686" name="Google Shape;686;p37"/>
          <p:cNvSpPr txBox="1">
            <a:spLocks noGrp="1"/>
          </p:cNvSpPr>
          <p:nvPr>
            <p:ph type="subTitle" idx="14"/>
          </p:nvPr>
        </p:nvSpPr>
        <p:spPr>
          <a:xfrm>
            <a:off x="3372900" y="3440807"/>
            <a:ext cx="2398200" cy="493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1400" dirty="0"/>
              <a:t>Environmental Factors</a:t>
            </a:r>
            <a:endParaRPr sz="1400" dirty="0"/>
          </a:p>
        </p:txBody>
      </p:sp>
      <p:sp>
        <p:nvSpPr>
          <p:cNvPr id="687" name="Google Shape;687;p37"/>
          <p:cNvSpPr txBox="1">
            <a:spLocks noGrp="1"/>
          </p:cNvSpPr>
          <p:nvPr>
            <p:ph type="subTitle" idx="13"/>
          </p:nvPr>
        </p:nvSpPr>
        <p:spPr>
          <a:xfrm>
            <a:off x="213413" y="3338040"/>
            <a:ext cx="2398200" cy="493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1400" dirty="0"/>
              <a:t>Technological Factors</a:t>
            </a:r>
            <a:endParaRPr sz="1400" dirty="0"/>
          </a:p>
        </p:txBody>
      </p:sp>
      <p:sp>
        <p:nvSpPr>
          <p:cNvPr id="688" name="Google Shape;688;p37"/>
          <p:cNvSpPr txBox="1">
            <a:spLocks noGrp="1"/>
          </p:cNvSpPr>
          <p:nvPr>
            <p:ph type="subTitle" idx="15"/>
          </p:nvPr>
        </p:nvSpPr>
        <p:spPr>
          <a:xfrm>
            <a:off x="6370366" y="3338040"/>
            <a:ext cx="2397900" cy="493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1400" dirty="0"/>
              <a:t>Legal Factors</a:t>
            </a:r>
            <a:endParaRPr sz="1400" dirty="0"/>
          </a:p>
        </p:txBody>
      </p:sp>
      <p:sp>
        <p:nvSpPr>
          <p:cNvPr id="689" name="Google Shape;689;p37"/>
          <p:cNvSpPr txBox="1">
            <a:spLocks noGrp="1"/>
          </p:cNvSpPr>
          <p:nvPr>
            <p:ph type="subTitle" idx="7"/>
          </p:nvPr>
        </p:nvSpPr>
        <p:spPr>
          <a:xfrm>
            <a:off x="168565" y="1215325"/>
            <a:ext cx="2398200" cy="493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1400" dirty="0"/>
              <a:t>Political Factors</a:t>
            </a:r>
            <a:endParaRPr sz="1400" dirty="0"/>
          </a:p>
        </p:txBody>
      </p:sp>
      <p:sp>
        <p:nvSpPr>
          <p:cNvPr id="690" name="Google Shape;690;p37"/>
          <p:cNvSpPr txBox="1">
            <a:spLocks noGrp="1"/>
          </p:cNvSpPr>
          <p:nvPr>
            <p:ph type="subTitle" idx="8"/>
          </p:nvPr>
        </p:nvSpPr>
        <p:spPr>
          <a:xfrm>
            <a:off x="3269465" y="1208894"/>
            <a:ext cx="2398200" cy="493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1400" dirty="0"/>
              <a:t>Economic Factors</a:t>
            </a:r>
            <a:endParaRPr sz="1400" dirty="0"/>
          </a:p>
        </p:txBody>
      </p:sp>
      <p:sp>
        <p:nvSpPr>
          <p:cNvPr id="691" name="Google Shape;691;p37"/>
          <p:cNvSpPr txBox="1">
            <a:spLocks noGrp="1"/>
          </p:cNvSpPr>
          <p:nvPr>
            <p:ph type="subTitle" idx="9"/>
          </p:nvPr>
        </p:nvSpPr>
        <p:spPr>
          <a:xfrm>
            <a:off x="6370366" y="1231498"/>
            <a:ext cx="2397900" cy="493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1400" dirty="0"/>
              <a:t>Social Factors</a:t>
            </a:r>
            <a:endParaRPr sz="1400" dirty="0"/>
          </a:p>
        </p:txBody>
      </p:sp>
      <p:sp>
        <p:nvSpPr>
          <p:cNvPr id="692" name="Google Shape;692;p37"/>
          <p:cNvSpPr txBox="1">
            <a:spLocks noGrp="1"/>
          </p:cNvSpPr>
          <p:nvPr>
            <p:ph type="title"/>
          </p:nvPr>
        </p:nvSpPr>
        <p:spPr>
          <a:xfrm>
            <a:off x="720984" y="80725"/>
            <a:ext cx="7704000" cy="396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2000" dirty="0"/>
              <a:t>PESTEL Analysis Model</a:t>
            </a:r>
            <a:endParaRPr sz="2000" dirty="0"/>
          </a:p>
        </p:txBody>
      </p:sp>
      <p:sp>
        <p:nvSpPr>
          <p:cNvPr id="693" name="Google Shape;693;p37"/>
          <p:cNvSpPr txBox="1">
            <a:spLocks noGrp="1"/>
          </p:cNvSpPr>
          <p:nvPr>
            <p:ph type="subTitle" idx="1"/>
          </p:nvPr>
        </p:nvSpPr>
        <p:spPr>
          <a:xfrm>
            <a:off x="168565" y="1642375"/>
            <a:ext cx="2397900" cy="1055700"/>
          </a:xfrm>
          <a:prstGeom prst="rect">
            <a:avLst/>
          </a:prstGeom>
        </p:spPr>
        <p:txBody>
          <a:bodyPr spcFirstLastPara="1" wrap="square" lIns="91425" tIns="91425" rIns="91425" bIns="91425" anchor="t" anchorCtr="0">
            <a:noAutofit/>
          </a:bodyPr>
          <a:lstStyle/>
          <a:p>
            <a:pPr marL="171450" lvl="0" indent="-171450" algn="just" rtl="0">
              <a:spcBef>
                <a:spcPts val="0"/>
              </a:spcBef>
              <a:spcAft>
                <a:spcPts val="0"/>
              </a:spcAft>
              <a:buFont typeface="Arial" panose="020B0604020202020204" pitchFamily="34" charset="0"/>
              <a:buChar char="•"/>
            </a:pPr>
            <a:r>
              <a:rPr lang="en-US" sz="1050" dirty="0"/>
              <a:t>UK government's target to reduce greenhouse gas emissions by 68% by 2030 (GOV.UK, 2024) .</a:t>
            </a:r>
          </a:p>
          <a:p>
            <a:pPr marL="171450" lvl="0" indent="-171450" algn="just" rtl="0">
              <a:spcBef>
                <a:spcPts val="0"/>
              </a:spcBef>
              <a:spcAft>
                <a:spcPts val="0"/>
              </a:spcAft>
              <a:buFont typeface="Arial" panose="020B0604020202020204" pitchFamily="34" charset="0"/>
              <a:buChar char="•"/>
            </a:pPr>
            <a:r>
              <a:rPr lang="en-US" sz="1050" dirty="0"/>
              <a:t>Compliance with regulations and government incentives for green businesses.</a:t>
            </a:r>
            <a:endParaRPr sz="1050" dirty="0"/>
          </a:p>
        </p:txBody>
      </p:sp>
      <p:sp>
        <p:nvSpPr>
          <p:cNvPr id="694" name="Google Shape;694;p37"/>
          <p:cNvSpPr txBox="1">
            <a:spLocks noGrp="1"/>
          </p:cNvSpPr>
          <p:nvPr>
            <p:ph type="subTitle" idx="4"/>
          </p:nvPr>
        </p:nvSpPr>
        <p:spPr>
          <a:xfrm>
            <a:off x="168565" y="3674514"/>
            <a:ext cx="2398200" cy="1055700"/>
          </a:xfrm>
          <a:prstGeom prst="rect">
            <a:avLst/>
          </a:prstGeom>
        </p:spPr>
        <p:txBody>
          <a:bodyPr spcFirstLastPara="1" wrap="square" lIns="91425" tIns="91425" rIns="91425" bIns="91425" anchor="t" anchorCtr="0">
            <a:noAutofit/>
          </a:bodyPr>
          <a:lstStyle/>
          <a:p>
            <a:pPr marL="171450" lvl="0" indent="-171450" algn="just" rtl="0">
              <a:spcBef>
                <a:spcPts val="0"/>
              </a:spcBef>
              <a:spcAft>
                <a:spcPts val="0"/>
              </a:spcAft>
              <a:buFont typeface="Arial" panose="020B0604020202020204" pitchFamily="34" charset="0"/>
              <a:buChar char="•"/>
            </a:pPr>
            <a:r>
              <a:rPr lang="en-US" sz="1050" dirty="0"/>
              <a:t>Global electric vehicle market projected to reach 27 million units by 2030 (</a:t>
            </a:r>
            <a:r>
              <a:rPr lang="en-US" sz="1050" dirty="0" err="1"/>
              <a:t>ReportLinker</a:t>
            </a:r>
            <a:r>
              <a:rPr lang="en-US" sz="1050" dirty="0"/>
              <a:t>, 2022).</a:t>
            </a:r>
          </a:p>
          <a:p>
            <a:pPr marL="171450" lvl="0" indent="-171450" algn="just" rtl="0">
              <a:spcBef>
                <a:spcPts val="0"/>
              </a:spcBef>
              <a:spcAft>
                <a:spcPts val="0"/>
              </a:spcAft>
              <a:buFont typeface="Arial" panose="020B0604020202020204" pitchFamily="34" charset="0"/>
              <a:buChar char="•"/>
            </a:pPr>
            <a:r>
              <a:rPr lang="en-US" sz="1050" dirty="0"/>
              <a:t>Staying updated with advancements in electric and hybrid vehicle technologies.</a:t>
            </a:r>
            <a:r>
              <a:rPr lang="en" sz="1050" dirty="0"/>
              <a:t>.</a:t>
            </a:r>
            <a:endParaRPr sz="1050" dirty="0"/>
          </a:p>
        </p:txBody>
      </p:sp>
      <p:sp>
        <p:nvSpPr>
          <p:cNvPr id="695" name="Google Shape;695;p37"/>
          <p:cNvSpPr txBox="1">
            <a:spLocks noGrp="1"/>
          </p:cNvSpPr>
          <p:nvPr>
            <p:ph type="subTitle" idx="5"/>
          </p:nvPr>
        </p:nvSpPr>
        <p:spPr>
          <a:xfrm>
            <a:off x="3328052" y="3851047"/>
            <a:ext cx="2398200" cy="1055700"/>
          </a:xfrm>
          <a:prstGeom prst="rect">
            <a:avLst/>
          </a:prstGeom>
        </p:spPr>
        <p:txBody>
          <a:bodyPr spcFirstLastPara="1" wrap="square" lIns="91425" tIns="91425" rIns="91425" bIns="91425" anchor="t" anchorCtr="0">
            <a:noAutofit/>
          </a:bodyPr>
          <a:lstStyle/>
          <a:p>
            <a:pPr marL="171450" lvl="0" indent="-171450" algn="just" rtl="0">
              <a:spcBef>
                <a:spcPts val="0"/>
              </a:spcBef>
              <a:spcAft>
                <a:spcPts val="0"/>
              </a:spcAft>
              <a:buFont typeface="Arial" panose="020B0604020202020204" pitchFamily="34" charset="0"/>
              <a:buChar char="•"/>
            </a:pPr>
            <a:r>
              <a:rPr lang="en-US" sz="1050" dirty="0"/>
              <a:t>Transportation sector accounts for 28% of UK's total greenhouse gas emissions(GOV.UK, 2024) .</a:t>
            </a:r>
            <a:endParaRPr sz="1050" dirty="0"/>
          </a:p>
        </p:txBody>
      </p:sp>
      <p:sp>
        <p:nvSpPr>
          <p:cNvPr id="696" name="Google Shape;696;p37"/>
          <p:cNvSpPr txBox="1">
            <a:spLocks noGrp="1"/>
          </p:cNvSpPr>
          <p:nvPr>
            <p:ph type="subTitle" idx="2"/>
          </p:nvPr>
        </p:nvSpPr>
        <p:spPr>
          <a:xfrm>
            <a:off x="3269465" y="1731191"/>
            <a:ext cx="2398200" cy="1055700"/>
          </a:xfrm>
          <a:prstGeom prst="rect">
            <a:avLst/>
          </a:prstGeom>
        </p:spPr>
        <p:txBody>
          <a:bodyPr spcFirstLastPara="1" wrap="square" lIns="91425" tIns="91425" rIns="91425" bIns="91425" anchor="t" anchorCtr="0">
            <a:noAutofit/>
          </a:bodyPr>
          <a:lstStyle/>
          <a:p>
            <a:pPr marL="171450" lvl="0" indent="-171450" algn="just" rtl="0">
              <a:spcBef>
                <a:spcPts val="0"/>
              </a:spcBef>
              <a:spcAft>
                <a:spcPts val="0"/>
              </a:spcAft>
              <a:buFont typeface="Arial" panose="020B0604020202020204" pitchFamily="34" charset="0"/>
              <a:buChar char="•"/>
            </a:pPr>
            <a:r>
              <a:rPr lang="en-US" sz="1050" dirty="0"/>
              <a:t>UK e-commerce market reaching £286.4 billion in 2024 (UK E-commerce Market Insights, 2023).</a:t>
            </a:r>
          </a:p>
          <a:p>
            <a:pPr marL="171450" lvl="0" indent="-171450" algn="just" rtl="0">
              <a:spcBef>
                <a:spcPts val="0"/>
              </a:spcBef>
              <a:spcAft>
                <a:spcPts val="0"/>
              </a:spcAft>
              <a:buFont typeface="Arial" panose="020B0604020202020204" pitchFamily="34" charset="0"/>
              <a:buChar char="•"/>
            </a:pPr>
            <a:r>
              <a:rPr lang="en-US" sz="1050" dirty="0"/>
              <a:t>Management of operating expenses, including electric and hybrid vehicle fleet maintenance</a:t>
            </a:r>
            <a:r>
              <a:rPr lang="en-US" dirty="0"/>
              <a:t>.</a:t>
            </a:r>
            <a:endParaRPr dirty="0"/>
          </a:p>
        </p:txBody>
      </p:sp>
      <p:sp>
        <p:nvSpPr>
          <p:cNvPr id="697" name="Google Shape;697;p37"/>
          <p:cNvSpPr txBox="1">
            <a:spLocks noGrp="1"/>
          </p:cNvSpPr>
          <p:nvPr>
            <p:ph type="subTitle" idx="3"/>
          </p:nvPr>
        </p:nvSpPr>
        <p:spPr>
          <a:xfrm>
            <a:off x="6370366" y="1731191"/>
            <a:ext cx="2397900" cy="1055700"/>
          </a:xfrm>
          <a:prstGeom prst="rect">
            <a:avLst/>
          </a:prstGeom>
        </p:spPr>
        <p:txBody>
          <a:bodyPr spcFirstLastPara="1" wrap="square" lIns="91425" tIns="91425" rIns="91425" bIns="91425" anchor="t" anchorCtr="0">
            <a:noAutofit/>
          </a:bodyPr>
          <a:lstStyle/>
          <a:p>
            <a:pPr marL="171450" lvl="0" indent="-171450" algn="just" rtl="0">
              <a:spcBef>
                <a:spcPts val="0"/>
              </a:spcBef>
              <a:spcAft>
                <a:spcPts val="0"/>
              </a:spcAft>
              <a:buFont typeface="Arial" panose="020B0604020202020204" pitchFamily="34" charset="0"/>
              <a:buChar char="•"/>
            </a:pPr>
            <a:r>
              <a:rPr lang="en-US" sz="1050" dirty="0"/>
              <a:t>60% of UK consumers willing to pay more for eco-friendly products and services (Nguyen &amp; Dsouza, 2021).</a:t>
            </a:r>
          </a:p>
          <a:p>
            <a:pPr marL="171450" lvl="0" indent="-171450" algn="just" rtl="0">
              <a:spcBef>
                <a:spcPts val="0"/>
              </a:spcBef>
              <a:spcAft>
                <a:spcPts val="0"/>
              </a:spcAft>
              <a:buFont typeface="Arial" panose="020B0604020202020204" pitchFamily="34" charset="0"/>
              <a:buChar char="•"/>
            </a:pPr>
            <a:r>
              <a:rPr lang="en-US" sz="1050" dirty="0"/>
              <a:t>Sustainable transportation solutions can tap into this demand.</a:t>
            </a:r>
            <a:endParaRPr sz="1050" dirty="0"/>
          </a:p>
        </p:txBody>
      </p:sp>
      <p:sp>
        <p:nvSpPr>
          <p:cNvPr id="698" name="Google Shape;698;p37"/>
          <p:cNvSpPr txBox="1">
            <a:spLocks noGrp="1"/>
          </p:cNvSpPr>
          <p:nvPr>
            <p:ph type="subTitle" idx="6"/>
          </p:nvPr>
        </p:nvSpPr>
        <p:spPr>
          <a:xfrm>
            <a:off x="6370366" y="3651690"/>
            <a:ext cx="2397900" cy="1055700"/>
          </a:xfrm>
          <a:prstGeom prst="rect">
            <a:avLst/>
          </a:prstGeom>
        </p:spPr>
        <p:txBody>
          <a:bodyPr spcFirstLastPara="1" wrap="square" lIns="91425" tIns="91425" rIns="91425" bIns="91425" anchor="t" anchorCtr="0">
            <a:noAutofit/>
          </a:bodyPr>
          <a:lstStyle/>
          <a:p>
            <a:pPr marL="171450" lvl="0" indent="-171450" algn="just" rtl="0">
              <a:spcBef>
                <a:spcPts val="0"/>
              </a:spcBef>
              <a:spcAft>
                <a:spcPts val="0"/>
              </a:spcAft>
              <a:buFont typeface="Arial" panose="020B0604020202020204" pitchFamily="34" charset="0"/>
              <a:buChar char="•"/>
            </a:pPr>
            <a:r>
              <a:rPr lang="en-US" sz="1050" dirty="0"/>
              <a:t>Obtaining necessary licenses and permits.</a:t>
            </a:r>
          </a:p>
          <a:p>
            <a:pPr marL="171450" lvl="0" indent="-171450" algn="just" rtl="0">
              <a:spcBef>
                <a:spcPts val="0"/>
              </a:spcBef>
              <a:spcAft>
                <a:spcPts val="0"/>
              </a:spcAft>
              <a:buFont typeface="Arial" panose="020B0604020202020204" pitchFamily="34" charset="0"/>
              <a:buChar char="•"/>
            </a:pPr>
            <a:r>
              <a:rPr lang="en-US" sz="1050" dirty="0"/>
              <a:t>Compliance with </a:t>
            </a:r>
            <a:r>
              <a:rPr lang="en-US" sz="1050" dirty="0" err="1"/>
              <a:t>labour</a:t>
            </a:r>
            <a:r>
              <a:rPr lang="en-US" sz="1050" dirty="0"/>
              <a:t> laws.</a:t>
            </a:r>
          </a:p>
          <a:p>
            <a:pPr marL="171450" lvl="0" indent="-171450" algn="just" rtl="0">
              <a:spcBef>
                <a:spcPts val="0"/>
              </a:spcBef>
              <a:spcAft>
                <a:spcPts val="0"/>
              </a:spcAft>
              <a:buFont typeface="Arial" panose="020B0604020202020204" pitchFamily="34" charset="0"/>
              <a:buChar char="•"/>
            </a:pPr>
            <a:r>
              <a:rPr lang="en-US" sz="1050" dirty="0"/>
              <a:t>Staying informed about environmental regulations (GOV.UK, 2022).</a:t>
            </a:r>
            <a:endParaRPr sz="1050" dirty="0"/>
          </a:p>
        </p:txBody>
      </p:sp>
      <p:pic>
        <p:nvPicPr>
          <p:cNvPr id="2" name="Picture 1">
            <a:extLst>
              <a:ext uri="{FF2B5EF4-FFF2-40B4-BE49-F238E27FC236}">
                <a16:creationId xmlns:a16="http://schemas.microsoft.com/office/drawing/2014/main" id="{5AEA2952-655A-06AC-5265-0E598ABF02A4}"/>
              </a:ext>
            </a:extLst>
          </p:cNvPr>
          <p:cNvPicPr>
            <a:picLocks noChangeAspect="1"/>
          </p:cNvPicPr>
          <p:nvPr/>
        </p:nvPicPr>
        <p:blipFill rotWithShape="1">
          <a:blip r:embed="rId3"/>
          <a:srcRect l="6528" t="23943" r="70277" b="43889"/>
          <a:stretch/>
        </p:blipFill>
        <p:spPr>
          <a:xfrm>
            <a:off x="1164431" y="540764"/>
            <a:ext cx="628680" cy="800885"/>
          </a:xfrm>
          <a:prstGeom prst="rect">
            <a:avLst/>
          </a:prstGeom>
        </p:spPr>
      </p:pic>
      <p:pic>
        <p:nvPicPr>
          <p:cNvPr id="3" name="Picture 2">
            <a:extLst>
              <a:ext uri="{FF2B5EF4-FFF2-40B4-BE49-F238E27FC236}">
                <a16:creationId xmlns:a16="http://schemas.microsoft.com/office/drawing/2014/main" id="{74BE5BC8-6FCF-D5FE-31A1-17B3CDB796CC}"/>
              </a:ext>
            </a:extLst>
          </p:cNvPr>
          <p:cNvPicPr>
            <a:picLocks noChangeAspect="1"/>
          </p:cNvPicPr>
          <p:nvPr/>
        </p:nvPicPr>
        <p:blipFill rotWithShape="1">
          <a:blip r:embed="rId3"/>
          <a:srcRect l="34306" t="29004" r="37639" b="43611"/>
          <a:stretch/>
        </p:blipFill>
        <p:spPr>
          <a:xfrm>
            <a:off x="3986731" y="542655"/>
            <a:ext cx="894128" cy="872760"/>
          </a:xfrm>
          <a:prstGeom prst="rect">
            <a:avLst/>
          </a:prstGeom>
        </p:spPr>
      </p:pic>
      <p:pic>
        <p:nvPicPr>
          <p:cNvPr id="4" name="Picture 3">
            <a:extLst>
              <a:ext uri="{FF2B5EF4-FFF2-40B4-BE49-F238E27FC236}">
                <a16:creationId xmlns:a16="http://schemas.microsoft.com/office/drawing/2014/main" id="{4362D966-938F-4CD3-B8A8-B89FF64CF02E}"/>
              </a:ext>
            </a:extLst>
          </p:cNvPr>
          <p:cNvPicPr>
            <a:picLocks noChangeAspect="1"/>
          </p:cNvPicPr>
          <p:nvPr/>
        </p:nvPicPr>
        <p:blipFill rotWithShape="1">
          <a:blip r:embed="rId3"/>
          <a:srcRect l="66389" t="26085" r="6667" b="44028"/>
          <a:stretch/>
        </p:blipFill>
        <p:spPr>
          <a:xfrm>
            <a:off x="7144019" y="544567"/>
            <a:ext cx="735300" cy="815625"/>
          </a:xfrm>
          <a:prstGeom prst="rect">
            <a:avLst/>
          </a:prstGeom>
        </p:spPr>
      </p:pic>
      <p:pic>
        <p:nvPicPr>
          <p:cNvPr id="5" name="Picture 4">
            <a:extLst>
              <a:ext uri="{FF2B5EF4-FFF2-40B4-BE49-F238E27FC236}">
                <a16:creationId xmlns:a16="http://schemas.microsoft.com/office/drawing/2014/main" id="{24EF292D-089D-8C1B-EC66-423A7D0305BF}"/>
              </a:ext>
            </a:extLst>
          </p:cNvPr>
          <p:cNvPicPr>
            <a:picLocks noChangeAspect="1"/>
          </p:cNvPicPr>
          <p:nvPr/>
        </p:nvPicPr>
        <p:blipFill rotWithShape="1">
          <a:blip r:embed="rId3"/>
          <a:srcRect l="5833" t="58303" r="70139" b="13055"/>
          <a:stretch/>
        </p:blipFill>
        <p:spPr>
          <a:xfrm>
            <a:off x="1089511" y="2826501"/>
            <a:ext cx="556008" cy="662777"/>
          </a:xfrm>
          <a:prstGeom prst="rect">
            <a:avLst/>
          </a:prstGeom>
        </p:spPr>
      </p:pic>
      <p:pic>
        <p:nvPicPr>
          <p:cNvPr id="6" name="Picture 5">
            <a:extLst>
              <a:ext uri="{FF2B5EF4-FFF2-40B4-BE49-F238E27FC236}">
                <a16:creationId xmlns:a16="http://schemas.microsoft.com/office/drawing/2014/main" id="{EB132FA7-C992-9FD0-0B9E-966DB348A451}"/>
              </a:ext>
            </a:extLst>
          </p:cNvPr>
          <p:cNvPicPr>
            <a:picLocks noChangeAspect="1"/>
          </p:cNvPicPr>
          <p:nvPr/>
        </p:nvPicPr>
        <p:blipFill rotWithShape="1">
          <a:blip r:embed="rId3"/>
          <a:srcRect l="66181" t="59722" r="4166" b="12084"/>
          <a:stretch/>
        </p:blipFill>
        <p:spPr>
          <a:xfrm>
            <a:off x="4083203" y="2826501"/>
            <a:ext cx="797656" cy="758439"/>
          </a:xfrm>
          <a:prstGeom prst="rect">
            <a:avLst/>
          </a:prstGeom>
        </p:spPr>
      </p:pic>
      <p:pic>
        <p:nvPicPr>
          <p:cNvPr id="7" name="Picture 6">
            <a:extLst>
              <a:ext uri="{FF2B5EF4-FFF2-40B4-BE49-F238E27FC236}">
                <a16:creationId xmlns:a16="http://schemas.microsoft.com/office/drawing/2014/main" id="{68B2B33F-7A8F-0EDF-1E2B-C27C93554880}"/>
              </a:ext>
            </a:extLst>
          </p:cNvPr>
          <p:cNvPicPr>
            <a:picLocks noChangeAspect="1"/>
          </p:cNvPicPr>
          <p:nvPr/>
        </p:nvPicPr>
        <p:blipFill rotWithShape="1">
          <a:blip r:embed="rId3"/>
          <a:srcRect l="35277" t="60759" r="36945" b="13333"/>
          <a:stretch/>
        </p:blipFill>
        <p:spPr>
          <a:xfrm>
            <a:off x="7401223" y="3007870"/>
            <a:ext cx="596116" cy="55599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564"/>
        <p:cNvGrpSpPr/>
        <p:nvPr/>
      </p:nvGrpSpPr>
      <p:grpSpPr>
        <a:xfrm>
          <a:off x="0" y="0"/>
          <a:ext cx="0" cy="0"/>
          <a:chOff x="0" y="0"/>
          <a:chExt cx="0" cy="0"/>
        </a:xfrm>
      </p:grpSpPr>
      <p:sp>
        <p:nvSpPr>
          <p:cNvPr id="565" name="Google Shape;565;p34"/>
          <p:cNvSpPr txBox="1">
            <a:spLocks noGrp="1"/>
          </p:cNvSpPr>
          <p:nvPr>
            <p:ph type="title"/>
          </p:nvPr>
        </p:nvSpPr>
        <p:spPr>
          <a:xfrm>
            <a:off x="485775" y="3653"/>
            <a:ext cx="8443913" cy="660715"/>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dirty="0"/>
              <a:t>Cash Flow Forecast for the First 12 Months</a:t>
            </a:r>
            <a:endParaRPr dirty="0"/>
          </a:p>
        </p:txBody>
      </p:sp>
      <p:graphicFrame>
        <p:nvGraphicFramePr>
          <p:cNvPr id="4" name="Table 3">
            <a:extLst>
              <a:ext uri="{FF2B5EF4-FFF2-40B4-BE49-F238E27FC236}">
                <a16:creationId xmlns:a16="http://schemas.microsoft.com/office/drawing/2014/main" id="{5EC3A818-01CF-B3E7-7D51-CA519084A81A}"/>
              </a:ext>
            </a:extLst>
          </p:cNvPr>
          <p:cNvGraphicFramePr>
            <a:graphicFrameLocks noGrp="1"/>
          </p:cNvGraphicFramePr>
          <p:nvPr>
            <p:extLst>
              <p:ext uri="{D42A27DB-BD31-4B8C-83A1-F6EECF244321}">
                <p14:modId xmlns:p14="http://schemas.microsoft.com/office/powerpoint/2010/main" val="2357368338"/>
              </p:ext>
            </p:extLst>
          </p:nvPr>
        </p:nvGraphicFramePr>
        <p:xfrm>
          <a:off x="714376" y="1319480"/>
          <a:ext cx="7715248" cy="2796639"/>
        </p:xfrm>
        <a:graphic>
          <a:graphicData uri="http://schemas.openxmlformats.org/drawingml/2006/table">
            <a:tbl>
              <a:tblPr>
                <a:tableStyleId>{A0422D24-D42D-458E-A0AB-0FE85B8E40D6}</a:tableStyleId>
              </a:tblPr>
              <a:tblGrid>
                <a:gridCol w="1151020">
                  <a:extLst>
                    <a:ext uri="{9D8B030D-6E8A-4147-A177-3AD203B41FA5}">
                      <a16:colId xmlns:a16="http://schemas.microsoft.com/office/drawing/2014/main" val="1849083552"/>
                    </a:ext>
                  </a:extLst>
                </a:gridCol>
                <a:gridCol w="547019">
                  <a:extLst>
                    <a:ext uri="{9D8B030D-6E8A-4147-A177-3AD203B41FA5}">
                      <a16:colId xmlns:a16="http://schemas.microsoft.com/office/drawing/2014/main" val="4050175458"/>
                    </a:ext>
                  </a:extLst>
                </a:gridCol>
                <a:gridCol w="547019">
                  <a:extLst>
                    <a:ext uri="{9D8B030D-6E8A-4147-A177-3AD203B41FA5}">
                      <a16:colId xmlns:a16="http://schemas.microsoft.com/office/drawing/2014/main" val="2166408806"/>
                    </a:ext>
                  </a:extLst>
                </a:gridCol>
                <a:gridCol w="547019">
                  <a:extLst>
                    <a:ext uri="{9D8B030D-6E8A-4147-A177-3AD203B41FA5}">
                      <a16:colId xmlns:a16="http://schemas.microsoft.com/office/drawing/2014/main" val="382066255"/>
                    </a:ext>
                  </a:extLst>
                </a:gridCol>
                <a:gridCol w="547019">
                  <a:extLst>
                    <a:ext uri="{9D8B030D-6E8A-4147-A177-3AD203B41FA5}">
                      <a16:colId xmlns:a16="http://schemas.microsoft.com/office/drawing/2014/main" val="1966015907"/>
                    </a:ext>
                  </a:extLst>
                </a:gridCol>
                <a:gridCol w="547019">
                  <a:extLst>
                    <a:ext uri="{9D8B030D-6E8A-4147-A177-3AD203B41FA5}">
                      <a16:colId xmlns:a16="http://schemas.microsoft.com/office/drawing/2014/main" val="3803114137"/>
                    </a:ext>
                  </a:extLst>
                </a:gridCol>
                <a:gridCol w="547019">
                  <a:extLst>
                    <a:ext uri="{9D8B030D-6E8A-4147-A177-3AD203B41FA5}">
                      <a16:colId xmlns:a16="http://schemas.microsoft.com/office/drawing/2014/main" val="762250927"/>
                    </a:ext>
                  </a:extLst>
                </a:gridCol>
                <a:gridCol w="547019">
                  <a:extLst>
                    <a:ext uri="{9D8B030D-6E8A-4147-A177-3AD203B41FA5}">
                      <a16:colId xmlns:a16="http://schemas.microsoft.com/office/drawing/2014/main" val="2099836238"/>
                    </a:ext>
                  </a:extLst>
                </a:gridCol>
                <a:gridCol w="547019">
                  <a:extLst>
                    <a:ext uri="{9D8B030D-6E8A-4147-A177-3AD203B41FA5}">
                      <a16:colId xmlns:a16="http://schemas.microsoft.com/office/drawing/2014/main" val="2884957100"/>
                    </a:ext>
                  </a:extLst>
                </a:gridCol>
                <a:gridCol w="547019">
                  <a:extLst>
                    <a:ext uri="{9D8B030D-6E8A-4147-A177-3AD203B41FA5}">
                      <a16:colId xmlns:a16="http://schemas.microsoft.com/office/drawing/2014/main" val="3692337017"/>
                    </a:ext>
                  </a:extLst>
                </a:gridCol>
                <a:gridCol w="547019">
                  <a:extLst>
                    <a:ext uri="{9D8B030D-6E8A-4147-A177-3AD203B41FA5}">
                      <a16:colId xmlns:a16="http://schemas.microsoft.com/office/drawing/2014/main" val="996477989"/>
                    </a:ext>
                  </a:extLst>
                </a:gridCol>
                <a:gridCol w="547019">
                  <a:extLst>
                    <a:ext uri="{9D8B030D-6E8A-4147-A177-3AD203B41FA5}">
                      <a16:colId xmlns:a16="http://schemas.microsoft.com/office/drawing/2014/main" val="1982307329"/>
                    </a:ext>
                  </a:extLst>
                </a:gridCol>
                <a:gridCol w="547019">
                  <a:extLst>
                    <a:ext uri="{9D8B030D-6E8A-4147-A177-3AD203B41FA5}">
                      <a16:colId xmlns:a16="http://schemas.microsoft.com/office/drawing/2014/main" val="1400229004"/>
                    </a:ext>
                  </a:extLst>
                </a:gridCol>
              </a:tblGrid>
              <a:tr h="328212">
                <a:tc>
                  <a:txBody>
                    <a:bodyPr/>
                    <a:lstStyle/>
                    <a:p>
                      <a:pPr algn="ctr" fontAlgn="ctr"/>
                      <a:r>
                        <a:rPr lang="en-US" sz="1000" u="none" strike="noStrike" dirty="0">
                          <a:effectLst/>
                        </a:rPr>
                        <a:t>Description</a:t>
                      </a:r>
                      <a:endParaRPr lang="en-US" sz="1000" b="1" i="0" u="none" strike="noStrike" dirty="0">
                        <a:solidFill>
                          <a:srgbClr val="000000"/>
                        </a:solidFill>
                        <a:effectLst/>
                        <a:latin typeface="Calibri" panose="020F0502020204030204" pitchFamily="34" charset="0"/>
                      </a:endParaRPr>
                    </a:p>
                  </a:txBody>
                  <a:tcPr marL="6838" marR="6838" marT="6838"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ctr" fontAlgn="ctr"/>
                      <a:r>
                        <a:rPr lang="en-US" sz="1000" u="none" strike="noStrike" dirty="0">
                          <a:effectLst/>
                        </a:rPr>
                        <a:t>Month 1</a:t>
                      </a:r>
                      <a:endParaRPr lang="en-US" sz="1000" b="1" i="0" u="none" strike="noStrike" dirty="0">
                        <a:solidFill>
                          <a:srgbClr val="000000"/>
                        </a:solidFill>
                        <a:effectLst/>
                        <a:latin typeface="Calibri" panose="020F0502020204030204" pitchFamily="34" charset="0"/>
                      </a:endParaRPr>
                    </a:p>
                  </a:txBody>
                  <a:tcPr marL="6838" marR="6838" marT="6838"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ctr" fontAlgn="ctr"/>
                      <a:r>
                        <a:rPr lang="en-US" sz="1000" u="none" strike="noStrike" dirty="0">
                          <a:effectLst/>
                        </a:rPr>
                        <a:t>Month 2</a:t>
                      </a:r>
                      <a:endParaRPr lang="en-US" sz="1000" b="1" i="0" u="none" strike="noStrike" dirty="0">
                        <a:solidFill>
                          <a:srgbClr val="000000"/>
                        </a:solidFill>
                        <a:effectLst/>
                        <a:latin typeface="Calibri" panose="020F0502020204030204" pitchFamily="34" charset="0"/>
                      </a:endParaRPr>
                    </a:p>
                  </a:txBody>
                  <a:tcPr marL="6838" marR="6838" marT="6838"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ctr" fontAlgn="ctr"/>
                      <a:r>
                        <a:rPr lang="en-US" sz="1000" u="none" strike="noStrike" dirty="0">
                          <a:effectLst/>
                        </a:rPr>
                        <a:t>Month 3</a:t>
                      </a:r>
                      <a:endParaRPr lang="en-US" sz="1000" b="1" i="0" u="none" strike="noStrike" dirty="0">
                        <a:solidFill>
                          <a:srgbClr val="000000"/>
                        </a:solidFill>
                        <a:effectLst/>
                        <a:latin typeface="Calibri" panose="020F0502020204030204" pitchFamily="34" charset="0"/>
                      </a:endParaRPr>
                    </a:p>
                  </a:txBody>
                  <a:tcPr marL="6838" marR="6838" marT="6838"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ctr" fontAlgn="ctr"/>
                      <a:r>
                        <a:rPr lang="en-US" sz="1000" u="none" strike="noStrike" dirty="0">
                          <a:effectLst/>
                        </a:rPr>
                        <a:t>Month 4</a:t>
                      </a:r>
                      <a:endParaRPr lang="en-US" sz="1000" b="1" i="0" u="none" strike="noStrike" dirty="0">
                        <a:solidFill>
                          <a:srgbClr val="000000"/>
                        </a:solidFill>
                        <a:effectLst/>
                        <a:latin typeface="Calibri" panose="020F0502020204030204" pitchFamily="34" charset="0"/>
                      </a:endParaRPr>
                    </a:p>
                  </a:txBody>
                  <a:tcPr marL="6838" marR="6838" marT="6838"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ctr" fontAlgn="ctr"/>
                      <a:r>
                        <a:rPr lang="en-US" sz="1000" u="none" strike="noStrike" dirty="0">
                          <a:effectLst/>
                        </a:rPr>
                        <a:t>Month 5</a:t>
                      </a:r>
                      <a:endParaRPr lang="en-US" sz="1000" b="1" i="0" u="none" strike="noStrike" dirty="0">
                        <a:solidFill>
                          <a:srgbClr val="000000"/>
                        </a:solidFill>
                        <a:effectLst/>
                        <a:latin typeface="Calibri" panose="020F0502020204030204" pitchFamily="34" charset="0"/>
                      </a:endParaRPr>
                    </a:p>
                  </a:txBody>
                  <a:tcPr marL="6838" marR="6838" marT="6838"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ctr" fontAlgn="ctr"/>
                      <a:r>
                        <a:rPr lang="en-US" sz="1000" u="none" strike="noStrike" dirty="0">
                          <a:effectLst/>
                        </a:rPr>
                        <a:t>Month 6</a:t>
                      </a:r>
                      <a:endParaRPr lang="en-US" sz="1000" b="1" i="0" u="none" strike="noStrike" dirty="0">
                        <a:solidFill>
                          <a:srgbClr val="000000"/>
                        </a:solidFill>
                        <a:effectLst/>
                        <a:latin typeface="Calibri" panose="020F0502020204030204" pitchFamily="34" charset="0"/>
                      </a:endParaRPr>
                    </a:p>
                  </a:txBody>
                  <a:tcPr marL="6838" marR="6838" marT="6838"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ctr" fontAlgn="ctr"/>
                      <a:r>
                        <a:rPr lang="en-US" sz="1000" u="none" strike="noStrike" dirty="0">
                          <a:effectLst/>
                        </a:rPr>
                        <a:t>Month 7</a:t>
                      </a:r>
                      <a:endParaRPr lang="en-US" sz="1000" b="1" i="0" u="none" strike="noStrike" dirty="0">
                        <a:solidFill>
                          <a:srgbClr val="000000"/>
                        </a:solidFill>
                        <a:effectLst/>
                        <a:latin typeface="Calibri" panose="020F0502020204030204" pitchFamily="34" charset="0"/>
                      </a:endParaRPr>
                    </a:p>
                  </a:txBody>
                  <a:tcPr marL="6838" marR="6838" marT="6838"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ctr" fontAlgn="ctr"/>
                      <a:r>
                        <a:rPr lang="en-US" sz="1000" u="none" strike="noStrike" dirty="0">
                          <a:effectLst/>
                        </a:rPr>
                        <a:t>Month 8</a:t>
                      </a:r>
                      <a:endParaRPr lang="en-US" sz="1000" b="1" i="0" u="none" strike="noStrike" dirty="0">
                        <a:solidFill>
                          <a:srgbClr val="000000"/>
                        </a:solidFill>
                        <a:effectLst/>
                        <a:latin typeface="Calibri" panose="020F0502020204030204" pitchFamily="34" charset="0"/>
                      </a:endParaRPr>
                    </a:p>
                  </a:txBody>
                  <a:tcPr marL="6838" marR="6838" marT="6838"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ctr" fontAlgn="ctr"/>
                      <a:r>
                        <a:rPr lang="en-US" sz="1000" u="none" strike="noStrike" dirty="0">
                          <a:effectLst/>
                        </a:rPr>
                        <a:t>Month 9</a:t>
                      </a:r>
                      <a:endParaRPr lang="en-US" sz="1000" b="1" i="0" u="none" strike="noStrike" dirty="0">
                        <a:solidFill>
                          <a:srgbClr val="000000"/>
                        </a:solidFill>
                        <a:effectLst/>
                        <a:latin typeface="Calibri" panose="020F0502020204030204" pitchFamily="34" charset="0"/>
                      </a:endParaRPr>
                    </a:p>
                  </a:txBody>
                  <a:tcPr marL="6838" marR="6838" marT="6838"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ctr" fontAlgn="ctr"/>
                      <a:r>
                        <a:rPr lang="en-US" sz="1000" u="none" strike="noStrike" dirty="0">
                          <a:effectLst/>
                        </a:rPr>
                        <a:t>Month 10</a:t>
                      </a:r>
                      <a:endParaRPr lang="en-US" sz="1000" b="1" i="0" u="none" strike="noStrike" dirty="0">
                        <a:solidFill>
                          <a:srgbClr val="000000"/>
                        </a:solidFill>
                        <a:effectLst/>
                        <a:latin typeface="Calibri" panose="020F0502020204030204" pitchFamily="34" charset="0"/>
                      </a:endParaRPr>
                    </a:p>
                  </a:txBody>
                  <a:tcPr marL="6838" marR="6838" marT="6838"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ctr" fontAlgn="ctr"/>
                      <a:r>
                        <a:rPr lang="en-US" sz="1000" u="none" strike="noStrike" dirty="0">
                          <a:effectLst/>
                        </a:rPr>
                        <a:t>Month 11</a:t>
                      </a:r>
                      <a:endParaRPr lang="en-US" sz="1000" b="1" i="0" u="none" strike="noStrike" dirty="0">
                        <a:solidFill>
                          <a:srgbClr val="000000"/>
                        </a:solidFill>
                        <a:effectLst/>
                        <a:latin typeface="Calibri" panose="020F0502020204030204" pitchFamily="34" charset="0"/>
                      </a:endParaRPr>
                    </a:p>
                  </a:txBody>
                  <a:tcPr marL="6838" marR="6838" marT="6838"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ctr" fontAlgn="ctr"/>
                      <a:r>
                        <a:rPr lang="en-US" sz="1000" u="none" strike="noStrike" dirty="0">
                          <a:effectLst/>
                        </a:rPr>
                        <a:t>Month 12</a:t>
                      </a:r>
                      <a:endParaRPr lang="en-US" sz="1000" b="1" i="0" u="none" strike="noStrike" dirty="0">
                        <a:solidFill>
                          <a:srgbClr val="000000"/>
                        </a:solidFill>
                        <a:effectLst/>
                        <a:latin typeface="Calibri" panose="020F0502020204030204" pitchFamily="34" charset="0"/>
                      </a:endParaRPr>
                    </a:p>
                  </a:txBody>
                  <a:tcPr marL="6838" marR="6838" marT="6838"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3162438751"/>
                  </a:ext>
                </a:extLst>
              </a:tr>
              <a:tr h="328212">
                <a:tc>
                  <a:txBody>
                    <a:bodyPr/>
                    <a:lstStyle/>
                    <a:p>
                      <a:pPr algn="l" fontAlgn="ctr"/>
                      <a:r>
                        <a:rPr lang="en-US" sz="1000" u="none" strike="noStrike" dirty="0">
                          <a:effectLst/>
                        </a:rPr>
                        <a:t>Expected sales volume</a:t>
                      </a:r>
                      <a:endParaRPr lang="en-US" sz="1000" b="1" i="0" u="none" strike="noStrike" dirty="0">
                        <a:solidFill>
                          <a:srgbClr val="000000"/>
                        </a:solidFill>
                        <a:effectLst/>
                        <a:latin typeface="Calibri" panose="020F0502020204030204" pitchFamily="34" charset="0"/>
                      </a:endParaRPr>
                    </a:p>
                  </a:txBody>
                  <a:tcPr marL="6838" marR="6838" marT="6838"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ctr" fontAlgn="ctr"/>
                      <a:r>
                        <a:rPr lang="en-US" sz="1000" u="none" strike="noStrike" dirty="0">
                          <a:effectLst/>
                        </a:rPr>
                        <a:t>£23,000</a:t>
                      </a:r>
                      <a:endParaRPr lang="en-US" sz="1000" b="0" i="0" u="none" strike="noStrike" dirty="0">
                        <a:solidFill>
                          <a:srgbClr val="000000"/>
                        </a:solidFill>
                        <a:effectLst/>
                        <a:latin typeface="Calibri" panose="020F0502020204030204" pitchFamily="34" charset="0"/>
                      </a:endParaRPr>
                    </a:p>
                  </a:txBody>
                  <a:tcPr marL="6838" marR="6838" marT="6838" marB="0" anchor="ct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solidFill>
                      <a:schemeClr val="accent3">
                        <a:lumMod val="20000"/>
                        <a:lumOff val="80000"/>
                      </a:schemeClr>
                    </a:solidFill>
                  </a:tcPr>
                </a:tc>
                <a:tc>
                  <a:txBody>
                    <a:bodyPr/>
                    <a:lstStyle/>
                    <a:p>
                      <a:pPr algn="ctr" fontAlgn="ctr"/>
                      <a:r>
                        <a:rPr lang="en-US" sz="1000" u="none" strike="noStrike">
                          <a:effectLst/>
                        </a:rPr>
                        <a:t>£23,000</a:t>
                      </a:r>
                      <a:endParaRPr lang="en-US" sz="1000" b="0" i="0" u="none" strike="noStrike">
                        <a:solidFill>
                          <a:srgbClr val="000000"/>
                        </a:solidFill>
                        <a:effectLst/>
                        <a:latin typeface="Calibri" panose="020F0502020204030204" pitchFamily="34" charset="0"/>
                      </a:endParaRPr>
                    </a:p>
                  </a:txBody>
                  <a:tcPr marL="6838" marR="6838" marT="6838" marB="0" anchor="ctr">
                    <a:lnT w="12700" cap="flat" cmpd="sng" algn="ctr">
                      <a:solidFill>
                        <a:schemeClr val="tx1"/>
                      </a:solidFill>
                      <a:prstDash val="solid"/>
                      <a:round/>
                      <a:headEnd type="none" w="med" len="med"/>
                      <a:tailEnd type="none" w="med" len="med"/>
                    </a:lnT>
                    <a:solidFill>
                      <a:schemeClr val="accent3">
                        <a:lumMod val="20000"/>
                        <a:lumOff val="80000"/>
                      </a:schemeClr>
                    </a:solidFill>
                  </a:tcPr>
                </a:tc>
                <a:tc>
                  <a:txBody>
                    <a:bodyPr/>
                    <a:lstStyle/>
                    <a:p>
                      <a:pPr algn="ctr" fontAlgn="ctr"/>
                      <a:r>
                        <a:rPr lang="en-US" sz="1000" u="none" strike="noStrike">
                          <a:effectLst/>
                        </a:rPr>
                        <a:t>£23,000</a:t>
                      </a:r>
                      <a:endParaRPr lang="en-US" sz="1000" b="0" i="0" u="none" strike="noStrike">
                        <a:solidFill>
                          <a:srgbClr val="000000"/>
                        </a:solidFill>
                        <a:effectLst/>
                        <a:latin typeface="Calibri" panose="020F0502020204030204" pitchFamily="34" charset="0"/>
                      </a:endParaRPr>
                    </a:p>
                  </a:txBody>
                  <a:tcPr marL="6838" marR="6838" marT="6838" marB="0" anchor="ctr">
                    <a:lnT w="12700" cap="flat" cmpd="sng" algn="ctr">
                      <a:solidFill>
                        <a:schemeClr val="tx1"/>
                      </a:solidFill>
                      <a:prstDash val="solid"/>
                      <a:round/>
                      <a:headEnd type="none" w="med" len="med"/>
                      <a:tailEnd type="none" w="med" len="med"/>
                    </a:lnT>
                    <a:solidFill>
                      <a:schemeClr val="accent3">
                        <a:lumMod val="20000"/>
                        <a:lumOff val="80000"/>
                      </a:schemeClr>
                    </a:solidFill>
                  </a:tcPr>
                </a:tc>
                <a:tc>
                  <a:txBody>
                    <a:bodyPr/>
                    <a:lstStyle/>
                    <a:p>
                      <a:pPr algn="ctr" fontAlgn="ctr"/>
                      <a:r>
                        <a:rPr lang="en-US" sz="1000" u="none" strike="noStrike">
                          <a:effectLst/>
                        </a:rPr>
                        <a:t>£23,000</a:t>
                      </a:r>
                      <a:endParaRPr lang="en-US" sz="1000" b="0" i="0" u="none" strike="noStrike">
                        <a:solidFill>
                          <a:srgbClr val="000000"/>
                        </a:solidFill>
                        <a:effectLst/>
                        <a:latin typeface="Calibri" panose="020F0502020204030204" pitchFamily="34" charset="0"/>
                      </a:endParaRPr>
                    </a:p>
                  </a:txBody>
                  <a:tcPr marL="6838" marR="6838" marT="6838" marB="0" anchor="ctr">
                    <a:lnT w="12700" cap="flat" cmpd="sng" algn="ctr">
                      <a:solidFill>
                        <a:schemeClr val="tx1"/>
                      </a:solidFill>
                      <a:prstDash val="solid"/>
                      <a:round/>
                      <a:headEnd type="none" w="med" len="med"/>
                      <a:tailEnd type="none" w="med" len="med"/>
                    </a:lnT>
                    <a:solidFill>
                      <a:schemeClr val="accent3">
                        <a:lumMod val="20000"/>
                        <a:lumOff val="80000"/>
                      </a:schemeClr>
                    </a:solidFill>
                  </a:tcPr>
                </a:tc>
                <a:tc>
                  <a:txBody>
                    <a:bodyPr/>
                    <a:lstStyle/>
                    <a:p>
                      <a:pPr algn="ctr" fontAlgn="ctr"/>
                      <a:r>
                        <a:rPr lang="en-US" sz="1000" u="none" strike="noStrike">
                          <a:effectLst/>
                        </a:rPr>
                        <a:t>£23,000</a:t>
                      </a:r>
                      <a:endParaRPr lang="en-US" sz="1000" b="0" i="0" u="none" strike="noStrike">
                        <a:solidFill>
                          <a:srgbClr val="000000"/>
                        </a:solidFill>
                        <a:effectLst/>
                        <a:latin typeface="Calibri" panose="020F0502020204030204" pitchFamily="34" charset="0"/>
                      </a:endParaRPr>
                    </a:p>
                  </a:txBody>
                  <a:tcPr marL="6838" marR="6838" marT="6838" marB="0" anchor="ctr">
                    <a:lnT w="12700" cap="flat" cmpd="sng" algn="ctr">
                      <a:solidFill>
                        <a:schemeClr val="tx1"/>
                      </a:solidFill>
                      <a:prstDash val="solid"/>
                      <a:round/>
                      <a:headEnd type="none" w="med" len="med"/>
                      <a:tailEnd type="none" w="med" len="med"/>
                    </a:lnT>
                    <a:solidFill>
                      <a:schemeClr val="accent3">
                        <a:lumMod val="20000"/>
                        <a:lumOff val="80000"/>
                      </a:schemeClr>
                    </a:solidFill>
                  </a:tcPr>
                </a:tc>
                <a:tc>
                  <a:txBody>
                    <a:bodyPr/>
                    <a:lstStyle/>
                    <a:p>
                      <a:pPr algn="ctr" fontAlgn="ctr"/>
                      <a:r>
                        <a:rPr lang="en-US" sz="1000" u="none" strike="noStrike">
                          <a:effectLst/>
                        </a:rPr>
                        <a:t>£23,000</a:t>
                      </a:r>
                      <a:endParaRPr lang="en-US" sz="1000" b="0" i="0" u="none" strike="noStrike">
                        <a:solidFill>
                          <a:srgbClr val="000000"/>
                        </a:solidFill>
                        <a:effectLst/>
                        <a:latin typeface="Calibri" panose="020F0502020204030204" pitchFamily="34" charset="0"/>
                      </a:endParaRPr>
                    </a:p>
                  </a:txBody>
                  <a:tcPr marL="6838" marR="6838" marT="6838" marB="0" anchor="ctr">
                    <a:lnT w="12700" cap="flat" cmpd="sng" algn="ctr">
                      <a:solidFill>
                        <a:schemeClr val="tx1"/>
                      </a:solidFill>
                      <a:prstDash val="solid"/>
                      <a:round/>
                      <a:headEnd type="none" w="med" len="med"/>
                      <a:tailEnd type="none" w="med" len="med"/>
                    </a:lnT>
                    <a:solidFill>
                      <a:schemeClr val="accent3">
                        <a:lumMod val="20000"/>
                        <a:lumOff val="80000"/>
                      </a:schemeClr>
                    </a:solidFill>
                  </a:tcPr>
                </a:tc>
                <a:tc>
                  <a:txBody>
                    <a:bodyPr/>
                    <a:lstStyle/>
                    <a:p>
                      <a:pPr algn="ctr" fontAlgn="ctr"/>
                      <a:r>
                        <a:rPr lang="en-US" sz="1000" u="none" strike="noStrike">
                          <a:effectLst/>
                        </a:rPr>
                        <a:t>£23,000</a:t>
                      </a:r>
                      <a:endParaRPr lang="en-US" sz="1000" b="0" i="0" u="none" strike="noStrike">
                        <a:solidFill>
                          <a:srgbClr val="000000"/>
                        </a:solidFill>
                        <a:effectLst/>
                        <a:latin typeface="Calibri" panose="020F0502020204030204" pitchFamily="34" charset="0"/>
                      </a:endParaRPr>
                    </a:p>
                  </a:txBody>
                  <a:tcPr marL="6838" marR="6838" marT="6838" marB="0" anchor="ctr">
                    <a:lnT w="12700" cap="flat" cmpd="sng" algn="ctr">
                      <a:solidFill>
                        <a:schemeClr val="tx1"/>
                      </a:solidFill>
                      <a:prstDash val="solid"/>
                      <a:round/>
                      <a:headEnd type="none" w="med" len="med"/>
                      <a:tailEnd type="none" w="med" len="med"/>
                    </a:lnT>
                    <a:solidFill>
                      <a:schemeClr val="accent3">
                        <a:lumMod val="20000"/>
                        <a:lumOff val="80000"/>
                      </a:schemeClr>
                    </a:solidFill>
                  </a:tcPr>
                </a:tc>
                <a:tc>
                  <a:txBody>
                    <a:bodyPr/>
                    <a:lstStyle/>
                    <a:p>
                      <a:pPr algn="ctr" fontAlgn="ctr"/>
                      <a:r>
                        <a:rPr lang="en-US" sz="1000" u="none" strike="noStrike">
                          <a:effectLst/>
                        </a:rPr>
                        <a:t>£23,000</a:t>
                      </a:r>
                      <a:endParaRPr lang="en-US" sz="1000" b="0" i="0" u="none" strike="noStrike">
                        <a:solidFill>
                          <a:srgbClr val="000000"/>
                        </a:solidFill>
                        <a:effectLst/>
                        <a:latin typeface="Calibri" panose="020F0502020204030204" pitchFamily="34" charset="0"/>
                      </a:endParaRPr>
                    </a:p>
                  </a:txBody>
                  <a:tcPr marL="6838" marR="6838" marT="6838" marB="0" anchor="ctr">
                    <a:lnT w="12700" cap="flat" cmpd="sng" algn="ctr">
                      <a:solidFill>
                        <a:schemeClr val="tx1"/>
                      </a:solidFill>
                      <a:prstDash val="solid"/>
                      <a:round/>
                      <a:headEnd type="none" w="med" len="med"/>
                      <a:tailEnd type="none" w="med" len="med"/>
                    </a:lnT>
                    <a:solidFill>
                      <a:schemeClr val="accent3">
                        <a:lumMod val="20000"/>
                        <a:lumOff val="80000"/>
                      </a:schemeClr>
                    </a:solidFill>
                  </a:tcPr>
                </a:tc>
                <a:tc>
                  <a:txBody>
                    <a:bodyPr/>
                    <a:lstStyle/>
                    <a:p>
                      <a:pPr algn="ctr" fontAlgn="ctr"/>
                      <a:r>
                        <a:rPr lang="en-US" sz="1000" u="none" strike="noStrike">
                          <a:effectLst/>
                        </a:rPr>
                        <a:t>£23,000</a:t>
                      </a:r>
                      <a:endParaRPr lang="en-US" sz="1000" b="0" i="0" u="none" strike="noStrike">
                        <a:solidFill>
                          <a:srgbClr val="000000"/>
                        </a:solidFill>
                        <a:effectLst/>
                        <a:latin typeface="Calibri" panose="020F0502020204030204" pitchFamily="34" charset="0"/>
                      </a:endParaRPr>
                    </a:p>
                  </a:txBody>
                  <a:tcPr marL="6838" marR="6838" marT="6838" marB="0" anchor="ctr">
                    <a:lnT w="12700" cap="flat" cmpd="sng" algn="ctr">
                      <a:solidFill>
                        <a:schemeClr val="tx1"/>
                      </a:solidFill>
                      <a:prstDash val="solid"/>
                      <a:round/>
                      <a:headEnd type="none" w="med" len="med"/>
                      <a:tailEnd type="none" w="med" len="med"/>
                    </a:lnT>
                    <a:solidFill>
                      <a:schemeClr val="accent3">
                        <a:lumMod val="20000"/>
                        <a:lumOff val="80000"/>
                      </a:schemeClr>
                    </a:solidFill>
                  </a:tcPr>
                </a:tc>
                <a:tc>
                  <a:txBody>
                    <a:bodyPr/>
                    <a:lstStyle/>
                    <a:p>
                      <a:pPr algn="ctr" fontAlgn="ctr"/>
                      <a:r>
                        <a:rPr lang="en-US" sz="1000" u="none" strike="noStrike">
                          <a:effectLst/>
                        </a:rPr>
                        <a:t>£23,000</a:t>
                      </a:r>
                      <a:endParaRPr lang="en-US" sz="1000" b="0" i="0" u="none" strike="noStrike">
                        <a:solidFill>
                          <a:srgbClr val="000000"/>
                        </a:solidFill>
                        <a:effectLst/>
                        <a:latin typeface="Calibri" panose="020F0502020204030204" pitchFamily="34" charset="0"/>
                      </a:endParaRPr>
                    </a:p>
                  </a:txBody>
                  <a:tcPr marL="6838" marR="6838" marT="6838" marB="0" anchor="ctr">
                    <a:lnT w="12700" cap="flat" cmpd="sng" algn="ctr">
                      <a:solidFill>
                        <a:schemeClr val="tx1"/>
                      </a:solidFill>
                      <a:prstDash val="solid"/>
                      <a:round/>
                      <a:headEnd type="none" w="med" len="med"/>
                      <a:tailEnd type="none" w="med" len="med"/>
                    </a:lnT>
                    <a:solidFill>
                      <a:schemeClr val="accent3">
                        <a:lumMod val="20000"/>
                        <a:lumOff val="80000"/>
                      </a:schemeClr>
                    </a:solidFill>
                  </a:tcPr>
                </a:tc>
                <a:tc>
                  <a:txBody>
                    <a:bodyPr/>
                    <a:lstStyle/>
                    <a:p>
                      <a:pPr algn="ctr" fontAlgn="ctr"/>
                      <a:r>
                        <a:rPr lang="en-US" sz="1000" u="none" strike="noStrike">
                          <a:effectLst/>
                        </a:rPr>
                        <a:t>£23,000</a:t>
                      </a:r>
                      <a:endParaRPr lang="en-US" sz="1000" b="0" i="0" u="none" strike="noStrike">
                        <a:solidFill>
                          <a:srgbClr val="000000"/>
                        </a:solidFill>
                        <a:effectLst/>
                        <a:latin typeface="Calibri" panose="020F0502020204030204" pitchFamily="34" charset="0"/>
                      </a:endParaRPr>
                    </a:p>
                  </a:txBody>
                  <a:tcPr marL="6838" marR="6838" marT="6838" marB="0" anchor="ctr">
                    <a:lnT w="12700" cap="flat" cmpd="sng" algn="ctr">
                      <a:solidFill>
                        <a:schemeClr val="tx1"/>
                      </a:solidFill>
                      <a:prstDash val="solid"/>
                      <a:round/>
                      <a:headEnd type="none" w="med" len="med"/>
                      <a:tailEnd type="none" w="med" len="med"/>
                    </a:lnT>
                    <a:solidFill>
                      <a:schemeClr val="accent3">
                        <a:lumMod val="20000"/>
                        <a:lumOff val="80000"/>
                      </a:schemeClr>
                    </a:solidFill>
                  </a:tcPr>
                </a:tc>
                <a:tc>
                  <a:txBody>
                    <a:bodyPr/>
                    <a:lstStyle/>
                    <a:p>
                      <a:pPr algn="ctr" fontAlgn="ctr"/>
                      <a:r>
                        <a:rPr lang="en-US" sz="1000" u="none" strike="noStrike">
                          <a:effectLst/>
                        </a:rPr>
                        <a:t>£23,000</a:t>
                      </a:r>
                      <a:endParaRPr lang="en-US" sz="1000" b="0" i="0" u="none" strike="noStrike">
                        <a:solidFill>
                          <a:srgbClr val="000000"/>
                        </a:solidFill>
                        <a:effectLst/>
                        <a:latin typeface="Calibri" panose="020F0502020204030204" pitchFamily="34" charset="0"/>
                      </a:endParaRPr>
                    </a:p>
                  </a:txBody>
                  <a:tcPr marL="6838" marR="6838" marT="6838" marB="0" anchor="ctr">
                    <a:lnT w="12700" cap="flat" cmpd="sng" algn="ctr">
                      <a:solidFill>
                        <a:schemeClr val="tx1"/>
                      </a:solidFill>
                      <a:prstDash val="solid"/>
                      <a:round/>
                      <a:headEnd type="none" w="med" len="med"/>
                      <a:tailEnd type="none" w="med" len="med"/>
                    </a:lnT>
                    <a:solidFill>
                      <a:schemeClr val="accent3">
                        <a:lumMod val="20000"/>
                        <a:lumOff val="80000"/>
                      </a:schemeClr>
                    </a:solidFill>
                  </a:tcPr>
                </a:tc>
                <a:extLst>
                  <a:ext uri="{0D108BD9-81ED-4DB2-BD59-A6C34878D82A}">
                    <a16:rowId xmlns:a16="http://schemas.microsoft.com/office/drawing/2014/main" val="3262488511"/>
                  </a:ext>
                </a:extLst>
              </a:tr>
              <a:tr h="164106">
                <a:tc>
                  <a:txBody>
                    <a:bodyPr/>
                    <a:lstStyle/>
                    <a:p>
                      <a:pPr algn="l" fontAlgn="ctr"/>
                      <a:r>
                        <a:rPr lang="en-US" sz="1000" u="none" strike="noStrike" dirty="0">
                          <a:effectLst/>
                        </a:rPr>
                        <a:t>Startup funding</a:t>
                      </a:r>
                      <a:endParaRPr lang="en-US" sz="1000" b="1" i="0" u="none" strike="noStrike" dirty="0">
                        <a:solidFill>
                          <a:srgbClr val="000000"/>
                        </a:solidFill>
                        <a:effectLst/>
                        <a:latin typeface="Calibri" panose="020F0502020204030204" pitchFamily="34" charset="0"/>
                      </a:endParaRPr>
                    </a:p>
                  </a:txBody>
                  <a:tcPr marL="6838" marR="6838" marT="6838"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ctr" fontAlgn="ctr"/>
                      <a:r>
                        <a:rPr lang="en-US" sz="1000" u="none" strike="noStrike">
                          <a:effectLst/>
                        </a:rPr>
                        <a:t>£25,000</a:t>
                      </a:r>
                      <a:endParaRPr lang="en-US" sz="1000" b="0" i="0" u="none" strike="noStrike">
                        <a:solidFill>
                          <a:srgbClr val="000000"/>
                        </a:solidFill>
                        <a:effectLst/>
                        <a:latin typeface="Calibri" panose="020F0502020204030204" pitchFamily="34" charset="0"/>
                      </a:endParaRPr>
                    </a:p>
                  </a:txBody>
                  <a:tcPr marL="6838" marR="6838" marT="6838" marB="0" anchor="ctr">
                    <a:lnL w="12700" cap="flat" cmpd="sng" algn="ctr">
                      <a:solidFill>
                        <a:schemeClr val="tx1"/>
                      </a:solidFill>
                      <a:prstDash val="solid"/>
                      <a:round/>
                      <a:headEnd type="none" w="med" len="med"/>
                      <a:tailEnd type="none" w="med" len="med"/>
                    </a:lnL>
                    <a:solidFill>
                      <a:schemeClr val="accent3">
                        <a:lumMod val="20000"/>
                        <a:lumOff val="80000"/>
                      </a:schemeClr>
                    </a:solidFill>
                  </a:tcPr>
                </a:tc>
                <a:tc>
                  <a:txBody>
                    <a:bodyPr/>
                    <a:lstStyle/>
                    <a:p>
                      <a:pPr algn="ctr" fontAlgn="ctr"/>
                      <a:r>
                        <a:rPr lang="en-US" sz="1000" u="none" strike="noStrike" dirty="0">
                          <a:effectLst/>
                        </a:rPr>
                        <a:t>-</a:t>
                      </a:r>
                      <a:endParaRPr lang="en-US" sz="1000" b="0" i="0" u="none" strike="noStrike" dirty="0">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extLst>
                  <a:ext uri="{0D108BD9-81ED-4DB2-BD59-A6C34878D82A}">
                    <a16:rowId xmlns:a16="http://schemas.microsoft.com/office/drawing/2014/main" val="3192241484"/>
                  </a:ext>
                </a:extLst>
              </a:tr>
              <a:tr h="328212">
                <a:tc>
                  <a:txBody>
                    <a:bodyPr/>
                    <a:lstStyle/>
                    <a:p>
                      <a:pPr algn="l" fontAlgn="ctr"/>
                      <a:r>
                        <a:rPr lang="en-US" sz="1000" u="none" strike="noStrike" dirty="0">
                          <a:effectLst/>
                        </a:rPr>
                        <a:t>Vehicle leasing/purchase</a:t>
                      </a:r>
                      <a:endParaRPr lang="en-US" sz="1000" b="1" i="0" u="none" strike="noStrike" dirty="0">
                        <a:solidFill>
                          <a:srgbClr val="000000"/>
                        </a:solidFill>
                        <a:effectLst/>
                        <a:latin typeface="Calibri" panose="020F0502020204030204" pitchFamily="34" charset="0"/>
                      </a:endParaRPr>
                    </a:p>
                  </a:txBody>
                  <a:tcPr marL="6838" marR="6838" marT="6838"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ctr" fontAlgn="ctr"/>
                      <a:r>
                        <a:rPr lang="en-US" sz="1000" u="none" strike="noStrike">
                          <a:effectLst/>
                        </a:rPr>
                        <a:t>£10,000</a:t>
                      </a:r>
                      <a:endParaRPr lang="en-US" sz="1000" b="0" i="0" u="none" strike="noStrike">
                        <a:solidFill>
                          <a:srgbClr val="000000"/>
                        </a:solidFill>
                        <a:effectLst/>
                        <a:latin typeface="Calibri" panose="020F0502020204030204" pitchFamily="34" charset="0"/>
                      </a:endParaRPr>
                    </a:p>
                  </a:txBody>
                  <a:tcPr marL="6838" marR="6838" marT="6838" marB="0" anchor="ctr">
                    <a:lnL w="12700" cap="flat" cmpd="sng" algn="ctr">
                      <a:solidFill>
                        <a:schemeClr val="tx1"/>
                      </a:solidFill>
                      <a:prstDash val="solid"/>
                      <a:round/>
                      <a:headEnd type="none" w="med" len="med"/>
                      <a:tailEnd type="none" w="med" len="med"/>
                    </a:lnL>
                    <a:solidFill>
                      <a:schemeClr val="accent3">
                        <a:lumMod val="20000"/>
                        <a:lumOff val="80000"/>
                      </a:schemeClr>
                    </a:solidFill>
                  </a:tcPr>
                </a:tc>
                <a:tc>
                  <a:txBody>
                    <a:bodyPr/>
                    <a:lstStyle/>
                    <a:p>
                      <a:pPr algn="ctr" fontAlgn="ctr"/>
                      <a:r>
                        <a:rPr lang="en-US" sz="1000" u="none" strike="noStrike">
                          <a:effectLst/>
                        </a:rPr>
                        <a:t>£10,000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dirty="0">
                          <a:effectLst/>
                        </a:rPr>
                        <a:t>£10,000</a:t>
                      </a:r>
                      <a:endParaRPr lang="en-US" sz="1000" b="0" i="0" u="none" strike="noStrike" dirty="0">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dirty="0">
                          <a:effectLst/>
                        </a:rPr>
                        <a:t>£10,000</a:t>
                      </a:r>
                      <a:endParaRPr lang="en-US" sz="1000" b="0" i="0" u="none" strike="noStrike" dirty="0">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dirty="0">
                          <a:effectLst/>
                        </a:rPr>
                        <a:t>£10,000</a:t>
                      </a:r>
                      <a:endParaRPr lang="en-US" sz="1000" b="0" i="0" u="none" strike="noStrike" dirty="0">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£10,000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£10,000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£10,000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£10,000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£10,000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£10,000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£10,000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extLst>
                  <a:ext uri="{0D108BD9-81ED-4DB2-BD59-A6C34878D82A}">
                    <a16:rowId xmlns:a16="http://schemas.microsoft.com/office/drawing/2014/main" val="2085206743"/>
                  </a:ext>
                </a:extLst>
              </a:tr>
              <a:tr h="164106">
                <a:tc>
                  <a:txBody>
                    <a:bodyPr/>
                    <a:lstStyle/>
                    <a:p>
                      <a:pPr algn="l" fontAlgn="ctr"/>
                      <a:r>
                        <a:rPr lang="en-US" sz="1000" u="none" strike="noStrike" dirty="0">
                          <a:effectLst/>
                        </a:rPr>
                        <a:t>Fuel</a:t>
                      </a:r>
                      <a:endParaRPr lang="en-US" sz="1000" b="1" i="0" u="none" strike="noStrike" dirty="0">
                        <a:solidFill>
                          <a:srgbClr val="000000"/>
                        </a:solidFill>
                        <a:effectLst/>
                        <a:latin typeface="Calibri" panose="020F0502020204030204" pitchFamily="34" charset="0"/>
                      </a:endParaRPr>
                    </a:p>
                  </a:txBody>
                  <a:tcPr marL="6838" marR="6838" marT="6838"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ctr" fontAlgn="ctr"/>
                      <a:r>
                        <a:rPr lang="en-US" sz="1000" u="none" strike="noStrike">
                          <a:effectLst/>
                        </a:rPr>
                        <a:t>£1,500</a:t>
                      </a:r>
                      <a:endParaRPr lang="en-US" sz="1000" b="0" i="0" u="none" strike="noStrike">
                        <a:solidFill>
                          <a:srgbClr val="000000"/>
                        </a:solidFill>
                        <a:effectLst/>
                        <a:latin typeface="Calibri" panose="020F0502020204030204" pitchFamily="34" charset="0"/>
                      </a:endParaRPr>
                    </a:p>
                  </a:txBody>
                  <a:tcPr marL="6838" marR="6838" marT="6838" marB="0" anchor="ctr">
                    <a:lnL w="12700" cap="flat" cmpd="sng" algn="ctr">
                      <a:solidFill>
                        <a:schemeClr val="tx1"/>
                      </a:solidFill>
                      <a:prstDash val="solid"/>
                      <a:round/>
                      <a:headEnd type="none" w="med" len="med"/>
                      <a:tailEnd type="none" w="med" len="med"/>
                    </a:lnL>
                    <a:solidFill>
                      <a:schemeClr val="accent3">
                        <a:lumMod val="20000"/>
                        <a:lumOff val="80000"/>
                      </a:schemeClr>
                    </a:solidFill>
                  </a:tcPr>
                </a:tc>
                <a:tc>
                  <a:txBody>
                    <a:bodyPr/>
                    <a:lstStyle/>
                    <a:p>
                      <a:pPr algn="ctr" fontAlgn="ctr"/>
                      <a:r>
                        <a:rPr lang="en-US" sz="1000" u="none" strike="noStrike">
                          <a:effectLst/>
                        </a:rPr>
                        <a:t>£1,500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£1,500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dirty="0">
                          <a:effectLst/>
                        </a:rPr>
                        <a:t>£1,500</a:t>
                      </a:r>
                      <a:endParaRPr lang="en-US" sz="1000" b="0" i="0" u="none" strike="noStrike" dirty="0">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dirty="0">
                          <a:effectLst/>
                        </a:rPr>
                        <a:t>£1,500</a:t>
                      </a:r>
                      <a:endParaRPr lang="en-US" sz="1000" b="0" i="0" u="none" strike="noStrike" dirty="0">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£1,500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£1,500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£1,500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£1,500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£1,500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£1,500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£1,500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extLst>
                  <a:ext uri="{0D108BD9-81ED-4DB2-BD59-A6C34878D82A}">
                    <a16:rowId xmlns:a16="http://schemas.microsoft.com/office/drawing/2014/main" val="3547302235"/>
                  </a:ext>
                </a:extLst>
              </a:tr>
              <a:tr h="164106">
                <a:tc>
                  <a:txBody>
                    <a:bodyPr/>
                    <a:lstStyle/>
                    <a:p>
                      <a:pPr algn="l" fontAlgn="ctr"/>
                      <a:r>
                        <a:rPr lang="en-US" sz="1000" u="none" strike="noStrike" dirty="0">
                          <a:effectLst/>
                        </a:rPr>
                        <a:t>Insurance</a:t>
                      </a:r>
                      <a:endParaRPr lang="en-US" sz="1000" b="1" i="0" u="none" strike="noStrike" dirty="0">
                        <a:solidFill>
                          <a:srgbClr val="000000"/>
                        </a:solidFill>
                        <a:effectLst/>
                        <a:latin typeface="Calibri" panose="020F0502020204030204" pitchFamily="34" charset="0"/>
                      </a:endParaRPr>
                    </a:p>
                  </a:txBody>
                  <a:tcPr marL="6838" marR="6838" marT="6838"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ctr" fontAlgn="ctr"/>
                      <a:r>
                        <a:rPr lang="en-US" sz="1000" u="none" strike="noStrike">
                          <a:effectLst/>
                        </a:rPr>
                        <a:t>£1,000</a:t>
                      </a:r>
                      <a:endParaRPr lang="en-US" sz="1000" b="0" i="0" u="none" strike="noStrike">
                        <a:solidFill>
                          <a:srgbClr val="000000"/>
                        </a:solidFill>
                        <a:effectLst/>
                        <a:latin typeface="Calibri" panose="020F0502020204030204" pitchFamily="34" charset="0"/>
                      </a:endParaRPr>
                    </a:p>
                  </a:txBody>
                  <a:tcPr marL="6838" marR="6838" marT="6838" marB="0" anchor="ctr">
                    <a:lnL w="12700" cap="flat" cmpd="sng" algn="ctr">
                      <a:solidFill>
                        <a:schemeClr val="tx1"/>
                      </a:solidFill>
                      <a:prstDash val="solid"/>
                      <a:round/>
                      <a:headEnd type="none" w="med" len="med"/>
                      <a:tailEnd type="none" w="med" len="med"/>
                    </a:lnL>
                    <a:solidFill>
                      <a:schemeClr val="accent3">
                        <a:lumMod val="20000"/>
                        <a:lumOff val="80000"/>
                      </a:schemeClr>
                    </a:solidFill>
                  </a:tcPr>
                </a:tc>
                <a:tc>
                  <a:txBody>
                    <a:bodyPr/>
                    <a:lstStyle/>
                    <a:p>
                      <a:pPr algn="ctr" fontAlgn="ctr"/>
                      <a:r>
                        <a:rPr lang="en-US" sz="1000" u="none" strike="noStrike">
                          <a:effectLst/>
                        </a:rPr>
                        <a:t>£1,000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£1,000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£1,000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dirty="0">
                          <a:effectLst/>
                        </a:rPr>
                        <a:t>£1,000</a:t>
                      </a:r>
                      <a:endParaRPr lang="en-US" sz="1000" b="0" i="0" u="none" strike="noStrike" dirty="0">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dirty="0">
                          <a:effectLst/>
                        </a:rPr>
                        <a:t>£1,000</a:t>
                      </a:r>
                      <a:endParaRPr lang="en-US" sz="1000" b="0" i="0" u="none" strike="noStrike" dirty="0">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dirty="0">
                          <a:effectLst/>
                        </a:rPr>
                        <a:t>£1,000</a:t>
                      </a:r>
                      <a:endParaRPr lang="en-US" sz="1000" b="0" i="0" u="none" strike="noStrike" dirty="0">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£1,000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£1,000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£1,000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£1,000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£1,000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extLst>
                  <a:ext uri="{0D108BD9-81ED-4DB2-BD59-A6C34878D82A}">
                    <a16:rowId xmlns:a16="http://schemas.microsoft.com/office/drawing/2014/main" val="2565173124"/>
                  </a:ext>
                </a:extLst>
              </a:tr>
              <a:tr h="164106">
                <a:tc>
                  <a:txBody>
                    <a:bodyPr/>
                    <a:lstStyle/>
                    <a:p>
                      <a:pPr algn="l" fontAlgn="ctr"/>
                      <a:r>
                        <a:rPr lang="en-US" sz="1000" u="none" strike="noStrike" dirty="0">
                          <a:effectLst/>
                        </a:rPr>
                        <a:t>Utilities</a:t>
                      </a:r>
                      <a:endParaRPr lang="en-US" sz="1000" b="1" i="0" u="none" strike="noStrike" dirty="0">
                        <a:solidFill>
                          <a:srgbClr val="000000"/>
                        </a:solidFill>
                        <a:effectLst/>
                        <a:latin typeface="Calibri" panose="020F0502020204030204" pitchFamily="34" charset="0"/>
                      </a:endParaRPr>
                    </a:p>
                  </a:txBody>
                  <a:tcPr marL="6838" marR="6838" marT="6838"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ctr" fontAlgn="ctr"/>
                      <a:r>
                        <a:rPr lang="en-US" sz="1000" u="none" strike="noStrike">
                          <a:effectLst/>
                        </a:rPr>
                        <a:t>£1,000</a:t>
                      </a:r>
                      <a:endParaRPr lang="en-US" sz="1000" b="0" i="0" u="none" strike="noStrike">
                        <a:solidFill>
                          <a:srgbClr val="000000"/>
                        </a:solidFill>
                        <a:effectLst/>
                        <a:latin typeface="Calibri" panose="020F0502020204030204" pitchFamily="34" charset="0"/>
                      </a:endParaRPr>
                    </a:p>
                  </a:txBody>
                  <a:tcPr marL="6838" marR="6838" marT="6838" marB="0" anchor="ctr">
                    <a:lnL w="12700" cap="flat" cmpd="sng" algn="ctr">
                      <a:solidFill>
                        <a:schemeClr val="tx1"/>
                      </a:solidFill>
                      <a:prstDash val="solid"/>
                      <a:round/>
                      <a:headEnd type="none" w="med" len="med"/>
                      <a:tailEnd type="none" w="med" len="med"/>
                    </a:lnL>
                    <a:solidFill>
                      <a:schemeClr val="accent3">
                        <a:lumMod val="20000"/>
                        <a:lumOff val="80000"/>
                      </a:schemeClr>
                    </a:solidFill>
                  </a:tcPr>
                </a:tc>
                <a:tc>
                  <a:txBody>
                    <a:bodyPr/>
                    <a:lstStyle/>
                    <a:p>
                      <a:pPr algn="ctr" fontAlgn="ctr"/>
                      <a:r>
                        <a:rPr lang="en-US" sz="1000" u="none" strike="noStrike">
                          <a:effectLst/>
                        </a:rPr>
                        <a:t>£1,000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£1,000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£1,000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£1,000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dirty="0">
                          <a:effectLst/>
                        </a:rPr>
                        <a:t>£1,000</a:t>
                      </a:r>
                      <a:endParaRPr lang="en-US" sz="1000" b="0" i="0" u="none" strike="noStrike" dirty="0">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dirty="0">
                          <a:effectLst/>
                        </a:rPr>
                        <a:t>£1,000</a:t>
                      </a:r>
                      <a:endParaRPr lang="en-US" sz="1000" b="0" i="0" u="none" strike="noStrike" dirty="0">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dirty="0">
                          <a:effectLst/>
                        </a:rPr>
                        <a:t>£1,000</a:t>
                      </a:r>
                      <a:endParaRPr lang="en-US" sz="1000" b="0" i="0" u="none" strike="noStrike" dirty="0">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£1,000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£1,000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£1,000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£1,000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extLst>
                  <a:ext uri="{0D108BD9-81ED-4DB2-BD59-A6C34878D82A}">
                    <a16:rowId xmlns:a16="http://schemas.microsoft.com/office/drawing/2014/main" val="3415332187"/>
                  </a:ext>
                </a:extLst>
              </a:tr>
              <a:tr h="164106">
                <a:tc>
                  <a:txBody>
                    <a:bodyPr/>
                    <a:lstStyle/>
                    <a:p>
                      <a:pPr algn="l" fontAlgn="ctr"/>
                      <a:r>
                        <a:rPr lang="en-US" sz="1000" u="none" strike="noStrike" dirty="0">
                          <a:effectLst/>
                        </a:rPr>
                        <a:t>Salaries</a:t>
                      </a:r>
                      <a:endParaRPr lang="en-US" sz="1000" b="1" i="0" u="none" strike="noStrike" dirty="0">
                        <a:solidFill>
                          <a:srgbClr val="000000"/>
                        </a:solidFill>
                        <a:effectLst/>
                        <a:latin typeface="Calibri" panose="020F0502020204030204" pitchFamily="34" charset="0"/>
                      </a:endParaRPr>
                    </a:p>
                  </a:txBody>
                  <a:tcPr marL="6838" marR="6838" marT="6838"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ctr" fontAlgn="ctr"/>
                      <a:r>
                        <a:rPr lang="en-US" sz="1000" u="none" strike="noStrike">
                          <a:effectLst/>
                        </a:rPr>
                        <a:t>£5,000</a:t>
                      </a:r>
                      <a:endParaRPr lang="en-US" sz="1000" b="0" i="0" u="none" strike="noStrike">
                        <a:solidFill>
                          <a:srgbClr val="000000"/>
                        </a:solidFill>
                        <a:effectLst/>
                        <a:latin typeface="Calibri" panose="020F0502020204030204" pitchFamily="34" charset="0"/>
                      </a:endParaRPr>
                    </a:p>
                  </a:txBody>
                  <a:tcPr marL="6838" marR="6838" marT="6838" marB="0" anchor="ctr">
                    <a:lnL w="12700" cap="flat" cmpd="sng" algn="ctr">
                      <a:solidFill>
                        <a:schemeClr val="tx1"/>
                      </a:solidFill>
                      <a:prstDash val="solid"/>
                      <a:round/>
                      <a:headEnd type="none" w="med" len="med"/>
                      <a:tailEnd type="none" w="med" len="med"/>
                    </a:lnL>
                    <a:solidFill>
                      <a:schemeClr val="accent3">
                        <a:lumMod val="20000"/>
                        <a:lumOff val="80000"/>
                      </a:schemeClr>
                    </a:solidFill>
                  </a:tcPr>
                </a:tc>
                <a:tc>
                  <a:txBody>
                    <a:bodyPr/>
                    <a:lstStyle/>
                    <a:p>
                      <a:pPr algn="ctr" fontAlgn="ctr"/>
                      <a:r>
                        <a:rPr lang="en-US" sz="1000" u="none" strike="noStrike">
                          <a:effectLst/>
                        </a:rPr>
                        <a:t>£5,000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£5,000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£5,000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£5,000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dirty="0">
                          <a:effectLst/>
                        </a:rPr>
                        <a:t>£5,000</a:t>
                      </a:r>
                      <a:endParaRPr lang="en-US" sz="1000" b="0" i="0" u="none" strike="noStrike" dirty="0">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dirty="0">
                          <a:effectLst/>
                        </a:rPr>
                        <a:t>£5,000</a:t>
                      </a:r>
                      <a:endParaRPr lang="en-US" sz="1000" b="0" i="0" u="none" strike="noStrike" dirty="0">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dirty="0">
                          <a:effectLst/>
                        </a:rPr>
                        <a:t>£5,000</a:t>
                      </a:r>
                      <a:endParaRPr lang="en-US" sz="1000" b="0" i="0" u="none" strike="noStrike" dirty="0">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£5,000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£5,000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£5,000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£5,000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extLst>
                  <a:ext uri="{0D108BD9-81ED-4DB2-BD59-A6C34878D82A}">
                    <a16:rowId xmlns:a16="http://schemas.microsoft.com/office/drawing/2014/main" val="1117370138"/>
                  </a:ext>
                </a:extLst>
              </a:tr>
              <a:tr h="335049">
                <a:tc>
                  <a:txBody>
                    <a:bodyPr/>
                    <a:lstStyle/>
                    <a:p>
                      <a:pPr algn="l" fontAlgn="ctr"/>
                      <a:r>
                        <a:rPr lang="en-US" sz="1000" u="none" strike="noStrike" dirty="0">
                          <a:effectLst/>
                        </a:rPr>
                        <a:t>Marketing and promotion</a:t>
                      </a:r>
                      <a:endParaRPr lang="en-US" sz="1000" b="1" i="0" u="none" strike="noStrike" dirty="0">
                        <a:solidFill>
                          <a:srgbClr val="000000"/>
                        </a:solidFill>
                        <a:effectLst/>
                        <a:latin typeface="Calibri" panose="020F0502020204030204" pitchFamily="34" charset="0"/>
                      </a:endParaRPr>
                    </a:p>
                  </a:txBody>
                  <a:tcPr marL="6838" marR="6838" marT="6838"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ctr" fontAlgn="ctr"/>
                      <a:r>
                        <a:rPr lang="en-US" sz="1000" u="none" strike="noStrike">
                          <a:effectLst/>
                        </a:rPr>
                        <a:t>£1,000</a:t>
                      </a:r>
                      <a:endParaRPr lang="en-US" sz="1000" b="0" i="0" u="none" strike="noStrike">
                        <a:solidFill>
                          <a:srgbClr val="000000"/>
                        </a:solidFill>
                        <a:effectLst/>
                        <a:latin typeface="Calibri" panose="020F0502020204030204" pitchFamily="34" charset="0"/>
                      </a:endParaRPr>
                    </a:p>
                  </a:txBody>
                  <a:tcPr marL="6838" marR="6838" marT="6838" marB="0" anchor="ctr">
                    <a:lnL w="12700" cap="flat" cmpd="sng" algn="ctr">
                      <a:solidFill>
                        <a:schemeClr val="tx1"/>
                      </a:solidFill>
                      <a:prstDash val="solid"/>
                      <a:round/>
                      <a:headEnd type="none" w="med" len="med"/>
                      <a:tailEnd type="none" w="med" len="med"/>
                    </a:lnL>
                    <a:solidFill>
                      <a:schemeClr val="accent3">
                        <a:lumMod val="20000"/>
                        <a:lumOff val="80000"/>
                      </a:schemeClr>
                    </a:solidFill>
                  </a:tcPr>
                </a:tc>
                <a:tc>
                  <a:txBody>
                    <a:bodyPr/>
                    <a:lstStyle/>
                    <a:p>
                      <a:pPr algn="ctr" fontAlgn="ctr"/>
                      <a:r>
                        <a:rPr lang="en-US" sz="1000" u="none" strike="noStrike">
                          <a:effectLst/>
                        </a:rPr>
                        <a:t>£1,000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£1,000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£1,000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£1,000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£1,000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dirty="0">
                          <a:effectLst/>
                        </a:rPr>
                        <a:t>£1,000</a:t>
                      </a:r>
                      <a:endParaRPr lang="en-US" sz="1000" b="0" i="0" u="none" strike="noStrike" dirty="0">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dirty="0">
                          <a:effectLst/>
                        </a:rPr>
                        <a:t>£1,000</a:t>
                      </a:r>
                      <a:endParaRPr lang="en-US" sz="1000" b="0" i="0" u="none" strike="noStrike" dirty="0">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dirty="0">
                          <a:effectLst/>
                        </a:rPr>
                        <a:t>£1,000</a:t>
                      </a:r>
                      <a:endParaRPr lang="en-US" sz="1000" b="0" i="0" u="none" strike="noStrike" dirty="0">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dirty="0">
                          <a:effectLst/>
                        </a:rPr>
                        <a:t>£1,000</a:t>
                      </a:r>
                      <a:endParaRPr lang="en-US" sz="1000" b="0" i="0" u="none" strike="noStrike" dirty="0">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£1,000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£1,000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extLst>
                  <a:ext uri="{0D108BD9-81ED-4DB2-BD59-A6C34878D82A}">
                    <a16:rowId xmlns:a16="http://schemas.microsoft.com/office/drawing/2014/main" val="3283544440"/>
                  </a:ext>
                </a:extLst>
              </a:tr>
              <a:tr h="328212">
                <a:tc>
                  <a:txBody>
                    <a:bodyPr/>
                    <a:lstStyle/>
                    <a:p>
                      <a:pPr algn="l" fontAlgn="ctr"/>
                      <a:r>
                        <a:rPr lang="en-US" sz="1000" u="none" strike="noStrike" dirty="0">
                          <a:effectLst/>
                        </a:rPr>
                        <a:t>Legal and professional</a:t>
                      </a:r>
                      <a:endParaRPr lang="en-US" sz="1000" b="1" i="0" u="none" strike="noStrike" dirty="0">
                        <a:solidFill>
                          <a:srgbClr val="000000"/>
                        </a:solidFill>
                        <a:effectLst/>
                        <a:latin typeface="Calibri" panose="020F0502020204030204" pitchFamily="34" charset="0"/>
                      </a:endParaRPr>
                    </a:p>
                  </a:txBody>
                  <a:tcPr marL="6838" marR="6838" marT="6838"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ctr" fontAlgn="ctr"/>
                      <a:r>
                        <a:rPr lang="en-US" sz="1000" u="none" strike="noStrike">
                          <a:effectLst/>
                        </a:rPr>
                        <a:t>£500</a:t>
                      </a:r>
                      <a:endParaRPr lang="en-US" sz="1000" b="0" i="0" u="none" strike="noStrike">
                        <a:solidFill>
                          <a:srgbClr val="000000"/>
                        </a:solidFill>
                        <a:effectLst/>
                        <a:latin typeface="Calibri" panose="020F0502020204030204" pitchFamily="34" charset="0"/>
                      </a:endParaRPr>
                    </a:p>
                  </a:txBody>
                  <a:tcPr marL="6838" marR="6838" marT="6838" marB="0" anchor="ctr">
                    <a:lnL w="12700" cap="flat" cmpd="sng" algn="ctr">
                      <a:solidFill>
                        <a:schemeClr val="tx1"/>
                      </a:solidFill>
                      <a:prstDash val="solid"/>
                      <a:round/>
                      <a:headEnd type="none" w="med" len="med"/>
                      <a:tailEnd type="none" w="med" len="med"/>
                    </a:lnL>
                    <a:solidFill>
                      <a:schemeClr val="accent3">
                        <a:lumMod val="20000"/>
                        <a:lumOff val="80000"/>
                      </a:schemeClr>
                    </a:solidFill>
                  </a:tcPr>
                </a:tc>
                <a:tc>
                  <a:txBody>
                    <a:bodyPr/>
                    <a:lstStyle/>
                    <a:p>
                      <a:pPr algn="ctr" fontAlgn="ctr"/>
                      <a:r>
                        <a:rPr lang="en-US" sz="1000" u="none" strike="noStrike">
                          <a:effectLst/>
                        </a:rPr>
                        <a:t>£500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£500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£500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£500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£500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£500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£500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dirty="0">
                          <a:effectLst/>
                        </a:rPr>
                        <a:t>£500</a:t>
                      </a:r>
                      <a:endParaRPr lang="en-US" sz="1000" b="0" i="0" u="none" strike="noStrike" dirty="0">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dirty="0">
                          <a:effectLst/>
                        </a:rPr>
                        <a:t>£500</a:t>
                      </a:r>
                      <a:endParaRPr lang="en-US" sz="1000" b="0" i="0" u="none" strike="noStrike" dirty="0">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dirty="0">
                          <a:effectLst/>
                        </a:rPr>
                        <a:t>£500</a:t>
                      </a:r>
                      <a:endParaRPr lang="en-US" sz="1000" b="0" i="0" u="none" strike="noStrike" dirty="0">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£500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extLst>
                  <a:ext uri="{0D108BD9-81ED-4DB2-BD59-A6C34878D82A}">
                    <a16:rowId xmlns:a16="http://schemas.microsoft.com/office/drawing/2014/main" val="1936057567"/>
                  </a:ext>
                </a:extLst>
              </a:tr>
              <a:tr h="164106">
                <a:tc>
                  <a:txBody>
                    <a:bodyPr/>
                    <a:lstStyle/>
                    <a:p>
                      <a:pPr algn="l" fontAlgn="ctr"/>
                      <a:r>
                        <a:rPr lang="en-US" sz="1000" u="none" strike="noStrike" dirty="0">
                          <a:effectLst/>
                        </a:rPr>
                        <a:t>Total cash outflow</a:t>
                      </a:r>
                      <a:endParaRPr lang="en-US" sz="1000" b="1" i="0" u="none" strike="noStrike" dirty="0">
                        <a:solidFill>
                          <a:srgbClr val="000000"/>
                        </a:solidFill>
                        <a:effectLst/>
                        <a:latin typeface="Calibri" panose="020F0502020204030204" pitchFamily="34" charset="0"/>
                      </a:endParaRPr>
                    </a:p>
                  </a:txBody>
                  <a:tcPr marL="6838" marR="6838" marT="6838"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ctr" fontAlgn="ctr"/>
                      <a:r>
                        <a:rPr lang="en-US" sz="1000" u="none" strike="noStrike">
                          <a:effectLst/>
                        </a:rPr>
                        <a:t>£20,000</a:t>
                      </a:r>
                      <a:endParaRPr lang="en-US" sz="1000" b="0" i="0" u="none" strike="noStrike">
                        <a:solidFill>
                          <a:srgbClr val="000000"/>
                        </a:solidFill>
                        <a:effectLst/>
                        <a:latin typeface="Calibri" panose="020F0502020204030204" pitchFamily="34" charset="0"/>
                      </a:endParaRPr>
                    </a:p>
                  </a:txBody>
                  <a:tcPr marL="6838" marR="6838" marT="6838" marB="0" anchor="ctr">
                    <a:lnL w="12700" cap="flat" cmpd="sng" algn="ctr">
                      <a:solidFill>
                        <a:schemeClr val="tx1"/>
                      </a:solidFill>
                      <a:prstDash val="solid"/>
                      <a:round/>
                      <a:headEnd type="none" w="med" len="med"/>
                      <a:tailEnd type="none" w="med" len="med"/>
                    </a:lnL>
                    <a:solidFill>
                      <a:schemeClr val="accent3">
                        <a:lumMod val="20000"/>
                        <a:lumOff val="80000"/>
                      </a:schemeClr>
                    </a:solidFill>
                  </a:tcPr>
                </a:tc>
                <a:tc>
                  <a:txBody>
                    <a:bodyPr/>
                    <a:lstStyle/>
                    <a:p>
                      <a:pPr algn="ctr" fontAlgn="ctr"/>
                      <a:r>
                        <a:rPr lang="en-US" sz="1000" u="none" strike="noStrike">
                          <a:effectLst/>
                        </a:rPr>
                        <a:t>£20,000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£20,000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£20,000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£20,000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£20,000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£20,000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£20,000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£20,000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dirty="0">
                          <a:effectLst/>
                        </a:rPr>
                        <a:t>£20,000</a:t>
                      </a:r>
                      <a:endParaRPr lang="en-US" sz="1000" b="0" i="0" u="none" strike="noStrike" dirty="0">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dirty="0">
                          <a:effectLst/>
                        </a:rPr>
                        <a:t>£20,000</a:t>
                      </a:r>
                      <a:endParaRPr lang="en-US" sz="1000" b="0" i="0" u="none" strike="noStrike" dirty="0">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dirty="0">
                          <a:effectLst/>
                        </a:rPr>
                        <a:t>£20,000</a:t>
                      </a:r>
                      <a:endParaRPr lang="en-US" sz="1000" b="0" i="0" u="none" strike="noStrike" dirty="0">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extLst>
                  <a:ext uri="{0D108BD9-81ED-4DB2-BD59-A6C34878D82A}">
                    <a16:rowId xmlns:a16="http://schemas.microsoft.com/office/drawing/2014/main" val="305622885"/>
                  </a:ext>
                </a:extLst>
              </a:tr>
              <a:tr h="164106">
                <a:tc>
                  <a:txBody>
                    <a:bodyPr/>
                    <a:lstStyle/>
                    <a:p>
                      <a:pPr algn="l" fontAlgn="ctr"/>
                      <a:r>
                        <a:rPr lang="en-US" sz="1000" u="none" strike="noStrike" dirty="0">
                          <a:effectLst/>
                        </a:rPr>
                        <a:t>Net cash flow</a:t>
                      </a:r>
                      <a:endParaRPr lang="en-US" sz="1000" b="1" i="0" u="none" strike="noStrike" dirty="0">
                        <a:solidFill>
                          <a:srgbClr val="000000"/>
                        </a:solidFill>
                        <a:effectLst/>
                        <a:latin typeface="Calibri" panose="020F0502020204030204" pitchFamily="34" charset="0"/>
                      </a:endParaRPr>
                    </a:p>
                  </a:txBody>
                  <a:tcPr marL="6838" marR="6838" marT="6838"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ctr" fontAlgn="ctr"/>
                      <a:r>
                        <a:rPr lang="en-US" sz="1000" u="none" strike="noStrike">
                          <a:effectLst/>
                        </a:rPr>
                        <a:t>£28,000</a:t>
                      </a:r>
                      <a:endParaRPr lang="en-US" sz="1000" b="0" i="0" u="none" strike="noStrike">
                        <a:solidFill>
                          <a:srgbClr val="000000"/>
                        </a:solidFill>
                        <a:effectLst/>
                        <a:latin typeface="Calibri" panose="020F0502020204030204" pitchFamily="34" charset="0"/>
                      </a:endParaRPr>
                    </a:p>
                  </a:txBody>
                  <a:tcPr marL="6838" marR="6838" marT="6838" marB="0" anchor="ctr">
                    <a:lnL w="12700" cap="flat" cmpd="sng" algn="ctr">
                      <a:solidFill>
                        <a:schemeClr val="tx1"/>
                      </a:solidFill>
                      <a:prstDash val="solid"/>
                      <a:round/>
                      <a:headEnd type="none" w="med" len="med"/>
                      <a:tailEnd type="none" w="med" len="med"/>
                    </a:lnL>
                    <a:solidFill>
                      <a:schemeClr val="accent3">
                        <a:lumMod val="20000"/>
                        <a:lumOff val="80000"/>
                      </a:schemeClr>
                    </a:solidFill>
                  </a:tcPr>
                </a:tc>
                <a:tc>
                  <a:txBody>
                    <a:bodyPr/>
                    <a:lstStyle/>
                    <a:p>
                      <a:pPr algn="ctr" fontAlgn="ctr"/>
                      <a:r>
                        <a:rPr lang="en-US" sz="1000" u="none" strike="noStrike">
                          <a:effectLst/>
                        </a:rPr>
                        <a:t>£3,000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£3,000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£3,000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£3,000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£3,000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£3,000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£3,000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£3,000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a:effectLst/>
                        </a:rPr>
                        <a:t>£3,000</a:t>
                      </a:r>
                      <a:endParaRPr lang="en-US" sz="1000" b="0" i="0" u="none" strike="noStrike">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dirty="0">
                          <a:effectLst/>
                        </a:rPr>
                        <a:t>£3,000</a:t>
                      </a:r>
                      <a:endParaRPr lang="en-US" sz="1000" b="0" i="0" u="none" strike="noStrike" dirty="0">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tc>
                  <a:txBody>
                    <a:bodyPr/>
                    <a:lstStyle/>
                    <a:p>
                      <a:pPr algn="ctr" fontAlgn="ctr"/>
                      <a:r>
                        <a:rPr lang="en-US" sz="1000" u="none" strike="noStrike" dirty="0">
                          <a:effectLst/>
                        </a:rPr>
                        <a:t>£3,000</a:t>
                      </a:r>
                      <a:endParaRPr lang="en-US" sz="1000" b="0" i="0" u="none" strike="noStrike" dirty="0">
                        <a:solidFill>
                          <a:srgbClr val="000000"/>
                        </a:solidFill>
                        <a:effectLst/>
                        <a:latin typeface="Calibri" panose="020F0502020204030204" pitchFamily="34" charset="0"/>
                      </a:endParaRPr>
                    </a:p>
                  </a:txBody>
                  <a:tcPr marL="6838" marR="6838" marT="6838" marB="0" anchor="ctr">
                    <a:solidFill>
                      <a:schemeClr val="accent3">
                        <a:lumMod val="20000"/>
                        <a:lumOff val="80000"/>
                      </a:schemeClr>
                    </a:solidFill>
                  </a:tcPr>
                </a:tc>
                <a:extLst>
                  <a:ext uri="{0D108BD9-81ED-4DB2-BD59-A6C34878D82A}">
                    <a16:rowId xmlns:a16="http://schemas.microsoft.com/office/drawing/2014/main" val="435456283"/>
                  </a:ext>
                </a:extLst>
              </a:tr>
            </a:tbl>
          </a:graphicData>
        </a:graphic>
      </p:graphicFrame>
    </p:spTree>
    <p:extLst>
      <p:ext uri="{BB962C8B-B14F-4D97-AF65-F5344CB8AC3E}">
        <p14:creationId xmlns:p14="http://schemas.microsoft.com/office/powerpoint/2010/main" val="34133542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759"/>
        <p:cNvGrpSpPr/>
        <p:nvPr/>
      </p:nvGrpSpPr>
      <p:grpSpPr>
        <a:xfrm>
          <a:off x="0" y="0"/>
          <a:ext cx="0" cy="0"/>
          <a:chOff x="0" y="0"/>
          <a:chExt cx="0" cy="0"/>
        </a:xfrm>
      </p:grpSpPr>
      <p:sp>
        <p:nvSpPr>
          <p:cNvPr id="761" name="Google Shape;761;p39"/>
          <p:cNvSpPr txBox="1">
            <a:spLocks noGrp="1"/>
          </p:cNvSpPr>
          <p:nvPr>
            <p:ph type="subTitle" idx="1"/>
          </p:nvPr>
        </p:nvSpPr>
        <p:spPr>
          <a:xfrm>
            <a:off x="1132284" y="1800225"/>
            <a:ext cx="6879431" cy="2220576"/>
          </a:xfrm>
          <a:prstGeom prst="rect">
            <a:avLst/>
          </a:prstGeom>
        </p:spPr>
        <p:txBody>
          <a:bodyPr spcFirstLastPara="1" wrap="square" lIns="91425" tIns="91425" rIns="91425" bIns="91425" anchor="b" anchorCtr="0">
            <a:noAutofit/>
          </a:bodyPr>
          <a:lstStyle/>
          <a:p>
            <a:pPr marL="0" lvl="0" indent="0" algn="just" rtl="0">
              <a:spcBef>
                <a:spcPts val="0"/>
              </a:spcBef>
              <a:spcAft>
                <a:spcPts val="0"/>
              </a:spcAft>
              <a:buNone/>
            </a:pPr>
            <a:r>
              <a:rPr lang="en-US" sz="1400" dirty="0"/>
              <a:t>Eco-Friendly Cargo Delivery Services is a business venture that has the capacity to develop into a well-known company that deals with green transportation services in Birmingham, UK. This means that, through efficient delivery services and the consideration of incorporating advanced technologies in its operations, the firm is strategically placed to gain a large market share. Although the key issues identified in the PESTEL analysis and the requirement for prudent financial management, the company’s focus on the environment and customers will ensure it to thrive in the long-run. Thus, with a clear vision and a strong management team, Eco-Friendly Cargo Delivery Services can help to build a better future and at the same time, offer the best delivery services to its clients.</a:t>
            </a:r>
            <a:endParaRPr sz="1400" dirty="0"/>
          </a:p>
        </p:txBody>
      </p:sp>
      <p:sp>
        <p:nvSpPr>
          <p:cNvPr id="2" name="Google Shape;565;p34">
            <a:extLst>
              <a:ext uri="{FF2B5EF4-FFF2-40B4-BE49-F238E27FC236}">
                <a16:creationId xmlns:a16="http://schemas.microsoft.com/office/drawing/2014/main" id="{D6F306CF-CF4F-DF55-4936-A33F299EB45D}"/>
              </a:ext>
            </a:extLst>
          </p:cNvPr>
          <p:cNvSpPr txBox="1">
            <a:spLocks noGrp="1"/>
          </p:cNvSpPr>
          <p:nvPr>
            <p:ph type="title"/>
          </p:nvPr>
        </p:nvSpPr>
        <p:spPr>
          <a:xfrm>
            <a:off x="407194" y="792341"/>
            <a:ext cx="8443913" cy="660715"/>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dirty="0"/>
              <a:t>Conclusion</a:t>
            </a:r>
            <a:endParaRPr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759"/>
        <p:cNvGrpSpPr/>
        <p:nvPr/>
      </p:nvGrpSpPr>
      <p:grpSpPr>
        <a:xfrm>
          <a:off x="0" y="0"/>
          <a:ext cx="0" cy="0"/>
          <a:chOff x="0" y="0"/>
          <a:chExt cx="0" cy="0"/>
        </a:xfrm>
      </p:grpSpPr>
      <p:sp>
        <p:nvSpPr>
          <p:cNvPr id="761" name="Google Shape;761;p39"/>
          <p:cNvSpPr txBox="1">
            <a:spLocks noGrp="1"/>
          </p:cNvSpPr>
          <p:nvPr>
            <p:ph type="subTitle" idx="1"/>
          </p:nvPr>
        </p:nvSpPr>
        <p:spPr>
          <a:xfrm>
            <a:off x="948332" y="757237"/>
            <a:ext cx="7247335" cy="3521869"/>
          </a:xfrm>
          <a:prstGeom prst="rect">
            <a:avLst/>
          </a:prstGeom>
        </p:spPr>
        <p:txBody>
          <a:bodyPr spcFirstLastPara="1" wrap="square" lIns="91425" tIns="91425" rIns="91425" bIns="91425" anchor="b" anchorCtr="0">
            <a:noAutofit/>
          </a:bodyPr>
          <a:lstStyle/>
          <a:p>
            <a:pPr marL="171450" lvl="0" indent="-171450" algn="just" rtl="0">
              <a:spcBef>
                <a:spcPts val="0"/>
              </a:spcBef>
              <a:spcAft>
                <a:spcPts val="0"/>
              </a:spcAft>
              <a:buFont typeface="Arial" panose="020B0604020202020204" pitchFamily="34" charset="0"/>
              <a:buChar char="•"/>
            </a:pPr>
            <a:r>
              <a:rPr lang="en-US" sz="1000" dirty="0"/>
              <a:t>Barnes, J. G. (2003). Establishing meaningful customer relationships: why some companies and brands mean more to their customers. Managing Service Quality, 13(3), 178–186. https://doi.org/10.1108/09604520310476445</a:t>
            </a:r>
          </a:p>
          <a:p>
            <a:pPr marL="171450" lvl="0" indent="-171450" algn="just" rtl="0">
              <a:spcBef>
                <a:spcPts val="0"/>
              </a:spcBef>
              <a:spcAft>
                <a:spcPts val="0"/>
              </a:spcAft>
              <a:buFont typeface="Arial" panose="020B0604020202020204" pitchFamily="34" charset="0"/>
              <a:buChar char="•"/>
            </a:pPr>
            <a:r>
              <a:rPr lang="en-US" sz="1000" dirty="0"/>
              <a:t>GOV.UK. (2022, April 1). Environment Bill 2020. https://www.gov.uk/government/publications/environment-bill-2020</a:t>
            </a:r>
          </a:p>
          <a:p>
            <a:pPr marL="171450" lvl="0" indent="-171450" algn="just" rtl="0">
              <a:spcBef>
                <a:spcPts val="0"/>
              </a:spcBef>
              <a:spcAft>
                <a:spcPts val="0"/>
              </a:spcAft>
              <a:buFont typeface="Arial" panose="020B0604020202020204" pitchFamily="34" charset="0"/>
              <a:buChar char="•"/>
            </a:pPr>
            <a:r>
              <a:rPr lang="en-US" sz="1000" dirty="0"/>
              <a:t>GOV.UK. (2024, February 6). UK first major economy to halve emissions. GOV.UK. https://www.gov.uk/government/news/uk-first-major-economy-to-halve-emissions#:~:text=Not%20only%20has%20the%20UK,Japan%20or%20the%20United%20States.</a:t>
            </a:r>
          </a:p>
          <a:p>
            <a:pPr marL="171450" lvl="0" indent="-171450" algn="just" rtl="0">
              <a:spcBef>
                <a:spcPts val="0"/>
              </a:spcBef>
              <a:spcAft>
                <a:spcPts val="0"/>
              </a:spcAft>
              <a:buFont typeface="Arial" panose="020B0604020202020204" pitchFamily="34" charset="0"/>
              <a:buChar char="•"/>
            </a:pPr>
            <a:r>
              <a:rPr lang="en-US" sz="1000" dirty="0"/>
              <a:t>Hales, C. P. (2019). What do Managers do? A Critical Review of the Evidence. In Routledge eBooks (pp. 263–290). https://doi.org/10.4324/9780429398599-17</a:t>
            </a:r>
          </a:p>
          <a:p>
            <a:pPr marL="171450" lvl="0" indent="-171450" algn="just" rtl="0">
              <a:spcBef>
                <a:spcPts val="0"/>
              </a:spcBef>
              <a:spcAft>
                <a:spcPts val="0"/>
              </a:spcAft>
              <a:buFont typeface="Arial" panose="020B0604020202020204" pitchFamily="34" charset="0"/>
              <a:buChar char="•"/>
            </a:pPr>
            <a:r>
              <a:rPr lang="en-US" sz="1000" dirty="0"/>
              <a:t>Nguyen, H., &amp; Dsouza, R. (2021, April 29). Global: Consumer willingness to pay for environmentally friendly products. YouGov. https://yougov.co.uk/consumer/articles/35593-global-willingness-pay-for-sustainability</a:t>
            </a:r>
          </a:p>
          <a:p>
            <a:pPr marL="171450" lvl="0" indent="-171450" algn="just" rtl="0">
              <a:spcBef>
                <a:spcPts val="0"/>
              </a:spcBef>
              <a:spcAft>
                <a:spcPts val="0"/>
              </a:spcAft>
              <a:buFont typeface="Arial" panose="020B0604020202020204" pitchFamily="34" charset="0"/>
              <a:buChar char="•"/>
            </a:pPr>
            <a:r>
              <a:rPr lang="en-US" sz="1000" dirty="0" err="1"/>
              <a:t>ReportLinker</a:t>
            </a:r>
            <a:r>
              <a:rPr lang="en-US" sz="1000" dirty="0"/>
              <a:t>. (2022, October 10). Global Electric Vehicles (EVs) market to reach 27.5 million units by 2027. GlobeNewswire News Room. https://www.globenewswire.com/news-release/2022/10/10/2530991/0/en/Global-Electric-Vehicles-EVs-Market-to-Reach-27-5-Million-Units-by-2027.html</a:t>
            </a:r>
          </a:p>
          <a:p>
            <a:pPr marL="171450" lvl="0" indent="-171450" algn="just" rtl="0">
              <a:spcBef>
                <a:spcPts val="0"/>
              </a:spcBef>
              <a:spcAft>
                <a:spcPts val="0"/>
              </a:spcAft>
              <a:buFont typeface="Arial" panose="020B0604020202020204" pitchFamily="34" charset="0"/>
              <a:buChar char="•"/>
            </a:pPr>
            <a:r>
              <a:rPr lang="en-US" sz="1000" dirty="0" err="1"/>
              <a:t>Simkovic</a:t>
            </a:r>
            <a:r>
              <a:rPr lang="en-US" sz="1000" dirty="0"/>
              <a:t>, M. (2018). LIMITED LIABILITY AND THE KNOWN UNKNOWN on JSTOR. www.jstor.org. https://www.jstor.org/stable/48563653</a:t>
            </a:r>
          </a:p>
          <a:p>
            <a:pPr marL="171450" lvl="0" indent="-171450" algn="just" rtl="0">
              <a:spcBef>
                <a:spcPts val="0"/>
              </a:spcBef>
              <a:spcAft>
                <a:spcPts val="0"/>
              </a:spcAft>
              <a:buFont typeface="Arial" panose="020B0604020202020204" pitchFamily="34" charset="0"/>
              <a:buChar char="•"/>
            </a:pPr>
            <a:r>
              <a:rPr lang="en-US" sz="1000" dirty="0"/>
              <a:t>Taylor, E. (2023, January 10). SALES AND MARKETING COORDINATOR. Policy Commons. https://policycommons.net/artifacts/3379970/sales-and-marketing-coordinator/4178902/</a:t>
            </a:r>
          </a:p>
          <a:p>
            <a:pPr marL="171450" lvl="0" indent="-171450" algn="just" rtl="0">
              <a:spcBef>
                <a:spcPts val="0"/>
              </a:spcBef>
              <a:spcAft>
                <a:spcPts val="0"/>
              </a:spcAft>
              <a:buFont typeface="Arial" panose="020B0604020202020204" pitchFamily="34" charset="0"/>
              <a:buChar char="•"/>
            </a:pPr>
            <a:r>
              <a:rPr lang="en-US" sz="1000" dirty="0"/>
              <a:t>UK e-commerce market Insights. (2023). https://www.mordorintelligence.com/industry-reports/united-kingdom-ecommerce-market</a:t>
            </a:r>
          </a:p>
          <a:p>
            <a:pPr marL="171450" lvl="0" indent="-171450" algn="just" rtl="0">
              <a:spcBef>
                <a:spcPts val="0"/>
              </a:spcBef>
              <a:spcAft>
                <a:spcPts val="0"/>
              </a:spcAft>
              <a:buFont typeface="Arial" panose="020B0604020202020204" pitchFamily="34" charset="0"/>
              <a:buChar char="•"/>
            </a:pPr>
            <a:r>
              <a:rPr lang="en-US" sz="1000" dirty="0"/>
              <a:t>Weng, Y., Hsu, K., &amp; Liu, B. J. (2019). Increasing worldwide environmental consciousness and environmental policy adjustment. the Quarterly Review of Economics and Finance, 71, 205–210. https://doi.org/10.1016/j.qref.2018.08.003</a:t>
            </a:r>
          </a:p>
        </p:txBody>
      </p:sp>
      <p:sp>
        <p:nvSpPr>
          <p:cNvPr id="2" name="Google Shape;565;p34">
            <a:extLst>
              <a:ext uri="{FF2B5EF4-FFF2-40B4-BE49-F238E27FC236}">
                <a16:creationId xmlns:a16="http://schemas.microsoft.com/office/drawing/2014/main" id="{D6F306CF-CF4F-DF55-4936-A33F299EB45D}"/>
              </a:ext>
            </a:extLst>
          </p:cNvPr>
          <p:cNvSpPr txBox="1">
            <a:spLocks noGrp="1"/>
          </p:cNvSpPr>
          <p:nvPr>
            <p:ph type="title"/>
          </p:nvPr>
        </p:nvSpPr>
        <p:spPr>
          <a:xfrm>
            <a:off x="350043" y="164307"/>
            <a:ext cx="8443913" cy="389252"/>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dirty="0"/>
              <a:t>References</a:t>
            </a:r>
            <a:endParaRPr dirty="0"/>
          </a:p>
        </p:txBody>
      </p:sp>
    </p:spTree>
    <p:extLst>
      <p:ext uri="{BB962C8B-B14F-4D97-AF65-F5344CB8AC3E}">
        <p14:creationId xmlns:p14="http://schemas.microsoft.com/office/powerpoint/2010/main" val="2803606893"/>
      </p:ext>
    </p:extLst>
  </p:cSld>
  <p:clrMapOvr>
    <a:masterClrMapping/>
  </p:clrMapOvr>
</p:sld>
</file>

<file path=ppt/theme/theme1.xml><?xml version="1.0" encoding="utf-8"?>
<a:theme xmlns:a="http://schemas.openxmlformats.org/drawingml/2006/main" name="The Goals and Challenges of the 2030 Agenda Newsletter by Slidesgo">
  <a:themeElements>
    <a:clrScheme name="Simple Light">
      <a:dk1>
        <a:srgbClr val="000000"/>
      </a:dk1>
      <a:lt1>
        <a:srgbClr val="F3F3F3"/>
      </a:lt1>
      <a:dk2>
        <a:srgbClr val="42A4D6"/>
      </a:dk2>
      <a:lt2>
        <a:srgbClr val="6594B1"/>
      </a:lt2>
      <a:accent1>
        <a:srgbClr val="21CFB2"/>
      </a:accent1>
      <a:accent2>
        <a:srgbClr val="39853E"/>
      </a:accent2>
      <a:accent3>
        <a:srgbClr val="5EC44B"/>
      </a:accent3>
      <a:accent4>
        <a:srgbClr val="FBC412"/>
      </a:accent4>
      <a:accent5>
        <a:srgbClr val="F1692D"/>
      </a:accent5>
      <a:accent6>
        <a:srgbClr val="D468CA"/>
      </a:accent6>
      <a:hlink>
        <a:srgbClr val="39853E"/>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3212</Words>
  <Application>Microsoft Office PowerPoint</Application>
  <PresentationFormat>On-screen Show (16:9)</PresentationFormat>
  <Paragraphs>249</Paragraphs>
  <Slides>9</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Times New Roman</vt:lpstr>
      <vt:lpstr>Nunito Light</vt:lpstr>
      <vt:lpstr>Arial</vt:lpstr>
      <vt:lpstr>Bebas Neue</vt:lpstr>
      <vt:lpstr>Calibri</vt:lpstr>
      <vt:lpstr>Sora</vt:lpstr>
      <vt:lpstr>Figtree</vt:lpstr>
      <vt:lpstr>The Goals and Challenges of the 2030 Agenda Newsletter by Slidesgo</vt:lpstr>
      <vt:lpstr>Business Plan of Eco-Friendly Cargo Delivery Services </vt:lpstr>
      <vt:lpstr>Introduction</vt:lpstr>
      <vt:lpstr>Overview of the Business Idea, Products, and Services</vt:lpstr>
      <vt:lpstr>Ownership and Legal Format</vt:lpstr>
      <vt:lpstr>Management of the Company</vt:lpstr>
      <vt:lpstr>PESTEL Analysis Model</vt:lpstr>
      <vt:lpstr>Cash Flow Forecast for the First 12 Months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modified xsi:type="dcterms:W3CDTF">2024-07-20T17:13:08Z</dcterms:modified>
</cp:coreProperties>
</file>