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800" r:id="rId2"/>
    <p:sldId id="804" r:id="rId3"/>
    <p:sldId id="801" r:id="rId4"/>
    <p:sldId id="803" r:id="rId5"/>
    <p:sldId id="80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88"/>
    <p:restoredTop sz="94643"/>
  </p:normalViewPr>
  <p:slideViewPr>
    <p:cSldViewPr snapToGrid="0" snapToObjects="1">
      <p:cViewPr varScale="1">
        <p:scale>
          <a:sx n="98" d="100"/>
          <a:sy n="98" d="100"/>
        </p:scale>
        <p:origin x="86"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368EB-4099-D24A-A9E1-8418324154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617EF73-A584-8545-99A6-05555529FA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7CB57E7-34EB-2240-97A3-55FCD7B15C7D}"/>
              </a:ext>
            </a:extLst>
          </p:cNvPr>
          <p:cNvSpPr>
            <a:spLocks noGrp="1"/>
          </p:cNvSpPr>
          <p:nvPr>
            <p:ph type="dt" sz="half" idx="10"/>
          </p:nvPr>
        </p:nvSpPr>
        <p:spPr/>
        <p:txBody>
          <a:bodyPr/>
          <a:lstStyle/>
          <a:p>
            <a:fld id="{4B47280A-3433-1C47-A1D3-6D7DDC3DB99A}" type="datetimeFigureOut">
              <a:rPr lang="en-US" smtClean="0"/>
              <a:t>12/1/2019</a:t>
            </a:fld>
            <a:endParaRPr lang="en-US"/>
          </a:p>
        </p:txBody>
      </p:sp>
      <p:sp>
        <p:nvSpPr>
          <p:cNvPr id="5" name="Footer Placeholder 4">
            <a:extLst>
              <a:ext uri="{FF2B5EF4-FFF2-40B4-BE49-F238E27FC236}">
                <a16:creationId xmlns:a16="http://schemas.microsoft.com/office/drawing/2014/main" id="{4EF6E45F-4479-A945-A231-75233FB9E4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5179A8-1366-0146-A044-B966C4BA6A49}"/>
              </a:ext>
            </a:extLst>
          </p:cNvPr>
          <p:cNvSpPr>
            <a:spLocks noGrp="1"/>
          </p:cNvSpPr>
          <p:nvPr>
            <p:ph type="sldNum" sz="quarter" idx="12"/>
          </p:nvPr>
        </p:nvSpPr>
        <p:spPr/>
        <p:txBody>
          <a:bodyPr/>
          <a:lstStyle/>
          <a:p>
            <a:fld id="{6D359174-7982-5C4C-94AC-2C0C27FE0F91}" type="slidenum">
              <a:rPr lang="en-US" smtClean="0"/>
              <a:t>‹#›</a:t>
            </a:fld>
            <a:endParaRPr lang="en-US"/>
          </a:p>
        </p:txBody>
      </p:sp>
    </p:spTree>
    <p:extLst>
      <p:ext uri="{BB962C8B-B14F-4D97-AF65-F5344CB8AC3E}">
        <p14:creationId xmlns:p14="http://schemas.microsoft.com/office/powerpoint/2010/main" val="2020466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8492E-FEE5-194C-A5AC-5B2E32742E3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2910B25-E1B3-4D4B-A33B-2AA5AAC6245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F9FCA0-9520-884F-9B2D-7A7C8C8B4CE2}"/>
              </a:ext>
            </a:extLst>
          </p:cNvPr>
          <p:cNvSpPr>
            <a:spLocks noGrp="1"/>
          </p:cNvSpPr>
          <p:nvPr>
            <p:ph type="dt" sz="half" idx="10"/>
          </p:nvPr>
        </p:nvSpPr>
        <p:spPr/>
        <p:txBody>
          <a:bodyPr/>
          <a:lstStyle/>
          <a:p>
            <a:fld id="{4B47280A-3433-1C47-A1D3-6D7DDC3DB99A}" type="datetimeFigureOut">
              <a:rPr lang="en-US" smtClean="0"/>
              <a:t>12/1/2019</a:t>
            </a:fld>
            <a:endParaRPr lang="en-US"/>
          </a:p>
        </p:txBody>
      </p:sp>
      <p:sp>
        <p:nvSpPr>
          <p:cNvPr id="5" name="Footer Placeholder 4">
            <a:extLst>
              <a:ext uri="{FF2B5EF4-FFF2-40B4-BE49-F238E27FC236}">
                <a16:creationId xmlns:a16="http://schemas.microsoft.com/office/drawing/2014/main" id="{2192F3EA-A7A6-E547-92DE-DCCBBD00F8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5B86BC-4A24-2648-838D-86DF00310883}"/>
              </a:ext>
            </a:extLst>
          </p:cNvPr>
          <p:cNvSpPr>
            <a:spLocks noGrp="1"/>
          </p:cNvSpPr>
          <p:nvPr>
            <p:ph type="sldNum" sz="quarter" idx="12"/>
          </p:nvPr>
        </p:nvSpPr>
        <p:spPr/>
        <p:txBody>
          <a:bodyPr/>
          <a:lstStyle/>
          <a:p>
            <a:fld id="{6D359174-7982-5C4C-94AC-2C0C27FE0F91}" type="slidenum">
              <a:rPr lang="en-US" smtClean="0"/>
              <a:t>‹#›</a:t>
            </a:fld>
            <a:endParaRPr lang="en-US"/>
          </a:p>
        </p:txBody>
      </p:sp>
    </p:spTree>
    <p:extLst>
      <p:ext uri="{BB962C8B-B14F-4D97-AF65-F5344CB8AC3E}">
        <p14:creationId xmlns:p14="http://schemas.microsoft.com/office/powerpoint/2010/main" val="3524461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F9F26-1ACA-3D43-AD14-1F8A9BD451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349FA11-ED31-DE44-81C1-DC81D802E23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29F6735-EF12-344E-B25D-3144D886E2FA}"/>
              </a:ext>
            </a:extLst>
          </p:cNvPr>
          <p:cNvSpPr>
            <a:spLocks noGrp="1"/>
          </p:cNvSpPr>
          <p:nvPr>
            <p:ph type="dt" sz="half" idx="10"/>
          </p:nvPr>
        </p:nvSpPr>
        <p:spPr/>
        <p:txBody>
          <a:bodyPr/>
          <a:lstStyle/>
          <a:p>
            <a:fld id="{4B47280A-3433-1C47-A1D3-6D7DDC3DB99A}" type="datetimeFigureOut">
              <a:rPr lang="en-US" smtClean="0"/>
              <a:t>12/1/2019</a:t>
            </a:fld>
            <a:endParaRPr lang="en-US"/>
          </a:p>
        </p:txBody>
      </p:sp>
      <p:sp>
        <p:nvSpPr>
          <p:cNvPr id="5" name="Footer Placeholder 4">
            <a:extLst>
              <a:ext uri="{FF2B5EF4-FFF2-40B4-BE49-F238E27FC236}">
                <a16:creationId xmlns:a16="http://schemas.microsoft.com/office/drawing/2014/main" id="{198DBA6D-589C-4941-B14C-047CB1E643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865AF5-8A91-F54C-90B7-A2277CBB19F1}"/>
              </a:ext>
            </a:extLst>
          </p:cNvPr>
          <p:cNvSpPr>
            <a:spLocks noGrp="1"/>
          </p:cNvSpPr>
          <p:nvPr>
            <p:ph type="sldNum" sz="quarter" idx="12"/>
          </p:nvPr>
        </p:nvSpPr>
        <p:spPr/>
        <p:txBody>
          <a:bodyPr/>
          <a:lstStyle/>
          <a:p>
            <a:fld id="{6D359174-7982-5C4C-94AC-2C0C27FE0F91}" type="slidenum">
              <a:rPr lang="en-US" smtClean="0"/>
              <a:t>‹#›</a:t>
            </a:fld>
            <a:endParaRPr lang="en-US"/>
          </a:p>
        </p:txBody>
      </p:sp>
    </p:spTree>
    <p:extLst>
      <p:ext uri="{BB962C8B-B14F-4D97-AF65-F5344CB8AC3E}">
        <p14:creationId xmlns:p14="http://schemas.microsoft.com/office/powerpoint/2010/main" val="920234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6AC5A-4EF6-4743-A963-F745471E26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1BF6B6-7BC1-384E-AF1F-33BF2685FA5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2F1B8D2-AF08-2E45-9884-01C2F3B54AB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0FB6F8D-48F2-FC47-B3C8-EE9F5DAB882D}"/>
              </a:ext>
            </a:extLst>
          </p:cNvPr>
          <p:cNvSpPr>
            <a:spLocks noGrp="1"/>
          </p:cNvSpPr>
          <p:nvPr>
            <p:ph type="dt" sz="half" idx="10"/>
          </p:nvPr>
        </p:nvSpPr>
        <p:spPr/>
        <p:txBody>
          <a:bodyPr/>
          <a:lstStyle/>
          <a:p>
            <a:fld id="{4B47280A-3433-1C47-A1D3-6D7DDC3DB99A}" type="datetimeFigureOut">
              <a:rPr lang="en-US" smtClean="0"/>
              <a:t>12/1/2019</a:t>
            </a:fld>
            <a:endParaRPr lang="en-US"/>
          </a:p>
        </p:txBody>
      </p:sp>
      <p:sp>
        <p:nvSpPr>
          <p:cNvPr id="6" name="Footer Placeholder 5">
            <a:extLst>
              <a:ext uri="{FF2B5EF4-FFF2-40B4-BE49-F238E27FC236}">
                <a16:creationId xmlns:a16="http://schemas.microsoft.com/office/drawing/2014/main" id="{34C09B3F-0F7E-C64C-B7D6-9DC2C6D8B8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28FBD8-2914-4347-BC65-81050F97E690}"/>
              </a:ext>
            </a:extLst>
          </p:cNvPr>
          <p:cNvSpPr>
            <a:spLocks noGrp="1"/>
          </p:cNvSpPr>
          <p:nvPr>
            <p:ph type="sldNum" sz="quarter" idx="12"/>
          </p:nvPr>
        </p:nvSpPr>
        <p:spPr/>
        <p:txBody>
          <a:bodyPr/>
          <a:lstStyle/>
          <a:p>
            <a:fld id="{6D359174-7982-5C4C-94AC-2C0C27FE0F91}" type="slidenum">
              <a:rPr lang="en-US" smtClean="0"/>
              <a:t>‹#›</a:t>
            </a:fld>
            <a:endParaRPr lang="en-US"/>
          </a:p>
        </p:txBody>
      </p:sp>
    </p:spTree>
    <p:extLst>
      <p:ext uri="{BB962C8B-B14F-4D97-AF65-F5344CB8AC3E}">
        <p14:creationId xmlns:p14="http://schemas.microsoft.com/office/powerpoint/2010/main" val="4233725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4F220-317A-1D47-822B-224F3C6AD6F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FD9F52F-C92C-1043-AEB1-7162F8711C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B6F43BE-9644-3645-A0F4-51C7B0FA418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9969574-06F4-A84B-BE42-DCBC8519D9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A5D03A1-EF61-3642-82C8-0C06E17C07C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6B88015-97CB-2040-8B84-00C6AB3FF539}"/>
              </a:ext>
            </a:extLst>
          </p:cNvPr>
          <p:cNvSpPr>
            <a:spLocks noGrp="1"/>
          </p:cNvSpPr>
          <p:nvPr>
            <p:ph type="dt" sz="half" idx="10"/>
          </p:nvPr>
        </p:nvSpPr>
        <p:spPr/>
        <p:txBody>
          <a:bodyPr/>
          <a:lstStyle/>
          <a:p>
            <a:fld id="{4B47280A-3433-1C47-A1D3-6D7DDC3DB99A}" type="datetimeFigureOut">
              <a:rPr lang="en-US" smtClean="0"/>
              <a:t>12/1/2019</a:t>
            </a:fld>
            <a:endParaRPr lang="en-US"/>
          </a:p>
        </p:txBody>
      </p:sp>
      <p:sp>
        <p:nvSpPr>
          <p:cNvPr id="8" name="Footer Placeholder 7">
            <a:extLst>
              <a:ext uri="{FF2B5EF4-FFF2-40B4-BE49-F238E27FC236}">
                <a16:creationId xmlns:a16="http://schemas.microsoft.com/office/drawing/2014/main" id="{45F3A9EB-0D25-4B4D-8BF4-1E677B1D109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1DED55-B44D-184D-A7A0-C3FEBE516183}"/>
              </a:ext>
            </a:extLst>
          </p:cNvPr>
          <p:cNvSpPr>
            <a:spLocks noGrp="1"/>
          </p:cNvSpPr>
          <p:nvPr>
            <p:ph type="sldNum" sz="quarter" idx="12"/>
          </p:nvPr>
        </p:nvSpPr>
        <p:spPr/>
        <p:txBody>
          <a:bodyPr/>
          <a:lstStyle/>
          <a:p>
            <a:fld id="{6D359174-7982-5C4C-94AC-2C0C27FE0F91}" type="slidenum">
              <a:rPr lang="en-US" smtClean="0"/>
              <a:t>‹#›</a:t>
            </a:fld>
            <a:endParaRPr lang="en-US"/>
          </a:p>
        </p:txBody>
      </p:sp>
    </p:spTree>
    <p:extLst>
      <p:ext uri="{BB962C8B-B14F-4D97-AF65-F5344CB8AC3E}">
        <p14:creationId xmlns:p14="http://schemas.microsoft.com/office/powerpoint/2010/main" val="1076147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463CF-5309-0A41-904E-974D277EED1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DD7C60D-09D8-BC4E-AE3B-A5F5144F6BE7}"/>
              </a:ext>
            </a:extLst>
          </p:cNvPr>
          <p:cNvSpPr>
            <a:spLocks noGrp="1"/>
          </p:cNvSpPr>
          <p:nvPr>
            <p:ph type="dt" sz="half" idx="10"/>
          </p:nvPr>
        </p:nvSpPr>
        <p:spPr/>
        <p:txBody>
          <a:bodyPr/>
          <a:lstStyle/>
          <a:p>
            <a:fld id="{4B47280A-3433-1C47-A1D3-6D7DDC3DB99A}" type="datetimeFigureOut">
              <a:rPr lang="en-US" smtClean="0"/>
              <a:t>12/1/2019</a:t>
            </a:fld>
            <a:endParaRPr lang="en-US"/>
          </a:p>
        </p:txBody>
      </p:sp>
      <p:sp>
        <p:nvSpPr>
          <p:cNvPr id="4" name="Footer Placeholder 3">
            <a:extLst>
              <a:ext uri="{FF2B5EF4-FFF2-40B4-BE49-F238E27FC236}">
                <a16:creationId xmlns:a16="http://schemas.microsoft.com/office/drawing/2014/main" id="{DBA02774-AC24-434A-A89B-E243604FE7B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6BE0793-6039-D743-8A3F-426B290280C2}"/>
              </a:ext>
            </a:extLst>
          </p:cNvPr>
          <p:cNvSpPr>
            <a:spLocks noGrp="1"/>
          </p:cNvSpPr>
          <p:nvPr>
            <p:ph type="sldNum" sz="quarter" idx="12"/>
          </p:nvPr>
        </p:nvSpPr>
        <p:spPr/>
        <p:txBody>
          <a:bodyPr/>
          <a:lstStyle/>
          <a:p>
            <a:fld id="{6D359174-7982-5C4C-94AC-2C0C27FE0F91}" type="slidenum">
              <a:rPr lang="en-US" smtClean="0"/>
              <a:t>‹#›</a:t>
            </a:fld>
            <a:endParaRPr lang="en-US"/>
          </a:p>
        </p:txBody>
      </p:sp>
    </p:spTree>
    <p:extLst>
      <p:ext uri="{BB962C8B-B14F-4D97-AF65-F5344CB8AC3E}">
        <p14:creationId xmlns:p14="http://schemas.microsoft.com/office/powerpoint/2010/main" val="3769151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674B35-A3D6-784D-A52F-0FAD8628E265}"/>
              </a:ext>
            </a:extLst>
          </p:cNvPr>
          <p:cNvSpPr>
            <a:spLocks noGrp="1"/>
          </p:cNvSpPr>
          <p:nvPr>
            <p:ph type="dt" sz="half" idx="10"/>
          </p:nvPr>
        </p:nvSpPr>
        <p:spPr/>
        <p:txBody>
          <a:bodyPr/>
          <a:lstStyle/>
          <a:p>
            <a:fld id="{4B47280A-3433-1C47-A1D3-6D7DDC3DB99A}" type="datetimeFigureOut">
              <a:rPr lang="en-US" smtClean="0"/>
              <a:t>12/1/2019</a:t>
            </a:fld>
            <a:endParaRPr lang="en-US"/>
          </a:p>
        </p:txBody>
      </p:sp>
      <p:sp>
        <p:nvSpPr>
          <p:cNvPr id="3" name="Footer Placeholder 2">
            <a:extLst>
              <a:ext uri="{FF2B5EF4-FFF2-40B4-BE49-F238E27FC236}">
                <a16:creationId xmlns:a16="http://schemas.microsoft.com/office/drawing/2014/main" id="{CA72D60B-D4DF-FB47-BAC9-D0F28F2972C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0235163-DB56-8441-9CBF-E3CBF2FAAA76}"/>
              </a:ext>
            </a:extLst>
          </p:cNvPr>
          <p:cNvSpPr>
            <a:spLocks noGrp="1"/>
          </p:cNvSpPr>
          <p:nvPr>
            <p:ph type="sldNum" sz="quarter" idx="12"/>
          </p:nvPr>
        </p:nvSpPr>
        <p:spPr/>
        <p:txBody>
          <a:bodyPr/>
          <a:lstStyle/>
          <a:p>
            <a:fld id="{6D359174-7982-5C4C-94AC-2C0C27FE0F91}" type="slidenum">
              <a:rPr lang="en-US" smtClean="0"/>
              <a:t>‹#›</a:t>
            </a:fld>
            <a:endParaRPr lang="en-US"/>
          </a:p>
        </p:txBody>
      </p:sp>
    </p:spTree>
    <p:extLst>
      <p:ext uri="{BB962C8B-B14F-4D97-AF65-F5344CB8AC3E}">
        <p14:creationId xmlns:p14="http://schemas.microsoft.com/office/powerpoint/2010/main" val="1991598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95785-6022-D04B-B032-448845DDC1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9AE26B7-6340-EC4D-9DD7-ED5719A237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465FCC7-76B1-A74F-9413-056674A535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E3205A9-4285-9441-A00C-F9987E3FF9E4}"/>
              </a:ext>
            </a:extLst>
          </p:cNvPr>
          <p:cNvSpPr>
            <a:spLocks noGrp="1"/>
          </p:cNvSpPr>
          <p:nvPr>
            <p:ph type="dt" sz="half" idx="10"/>
          </p:nvPr>
        </p:nvSpPr>
        <p:spPr/>
        <p:txBody>
          <a:bodyPr/>
          <a:lstStyle/>
          <a:p>
            <a:fld id="{4B47280A-3433-1C47-A1D3-6D7DDC3DB99A}" type="datetimeFigureOut">
              <a:rPr lang="en-US" smtClean="0"/>
              <a:t>12/1/2019</a:t>
            </a:fld>
            <a:endParaRPr lang="en-US"/>
          </a:p>
        </p:txBody>
      </p:sp>
      <p:sp>
        <p:nvSpPr>
          <p:cNvPr id="6" name="Footer Placeholder 5">
            <a:extLst>
              <a:ext uri="{FF2B5EF4-FFF2-40B4-BE49-F238E27FC236}">
                <a16:creationId xmlns:a16="http://schemas.microsoft.com/office/drawing/2014/main" id="{D43D0F6E-9DE8-AD49-983B-F3514F143F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F4CC5C-C4F9-444B-ACCC-ACB4E3FF457C}"/>
              </a:ext>
            </a:extLst>
          </p:cNvPr>
          <p:cNvSpPr>
            <a:spLocks noGrp="1"/>
          </p:cNvSpPr>
          <p:nvPr>
            <p:ph type="sldNum" sz="quarter" idx="12"/>
          </p:nvPr>
        </p:nvSpPr>
        <p:spPr/>
        <p:txBody>
          <a:bodyPr/>
          <a:lstStyle/>
          <a:p>
            <a:fld id="{6D359174-7982-5C4C-94AC-2C0C27FE0F91}" type="slidenum">
              <a:rPr lang="en-US" smtClean="0"/>
              <a:t>‹#›</a:t>
            </a:fld>
            <a:endParaRPr lang="en-US"/>
          </a:p>
        </p:txBody>
      </p:sp>
    </p:spTree>
    <p:extLst>
      <p:ext uri="{BB962C8B-B14F-4D97-AF65-F5344CB8AC3E}">
        <p14:creationId xmlns:p14="http://schemas.microsoft.com/office/powerpoint/2010/main" val="3964990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B824B-B71F-644D-810C-005AEDC01F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8E4B72F-2FC3-D840-A302-AD9E0C56CC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9FEBE61-1439-6748-B1A9-3E4951C3E6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C3022EA-10F0-DA4B-8EFA-F4EDAD1D9425}"/>
              </a:ext>
            </a:extLst>
          </p:cNvPr>
          <p:cNvSpPr>
            <a:spLocks noGrp="1"/>
          </p:cNvSpPr>
          <p:nvPr>
            <p:ph type="dt" sz="half" idx="10"/>
          </p:nvPr>
        </p:nvSpPr>
        <p:spPr/>
        <p:txBody>
          <a:bodyPr/>
          <a:lstStyle/>
          <a:p>
            <a:fld id="{4B47280A-3433-1C47-A1D3-6D7DDC3DB99A}" type="datetimeFigureOut">
              <a:rPr lang="en-US" smtClean="0"/>
              <a:t>12/1/2019</a:t>
            </a:fld>
            <a:endParaRPr lang="en-US"/>
          </a:p>
        </p:txBody>
      </p:sp>
      <p:sp>
        <p:nvSpPr>
          <p:cNvPr id="6" name="Footer Placeholder 5">
            <a:extLst>
              <a:ext uri="{FF2B5EF4-FFF2-40B4-BE49-F238E27FC236}">
                <a16:creationId xmlns:a16="http://schemas.microsoft.com/office/drawing/2014/main" id="{BA784296-97EC-6C4F-8157-C9D865B3CB2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6471B0E-4B5F-8546-B032-C0EB922324EC}"/>
              </a:ext>
            </a:extLst>
          </p:cNvPr>
          <p:cNvSpPr>
            <a:spLocks noGrp="1"/>
          </p:cNvSpPr>
          <p:nvPr>
            <p:ph type="sldNum" sz="quarter" idx="12"/>
          </p:nvPr>
        </p:nvSpPr>
        <p:spPr/>
        <p:txBody>
          <a:bodyPr/>
          <a:lstStyle/>
          <a:p>
            <a:fld id="{6D359174-7982-5C4C-94AC-2C0C27FE0F91}" type="slidenum">
              <a:rPr lang="en-US" smtClean="0"/>
              <a:t>‹#›</a:t>
            </a:fld>
            <a:endParaRPr lang="en-US"/>
          </a:p>
        </p:txBody>
      </p:sp>
    </p:spTree>
    <p:extLst>
      <p:ext uri="{BB962C8B-B14F-4D97-AF65-F5344CB8AC3E}">
        <p14:creationId xmlns:p14="http://schemas.microsoft.com/office/powerpoint/2010/main" val="3086622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1D26B-E486-474C-85D2-BD2E0183435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5E93856-01E5-4247-BBFD-16A7D247143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56429C-D87D-F14C-A621-BE03AE3344D0}"/>
              </a:ext>
            </a:extLst>
          </p:cNvPr>
          <p:cNvSpPr>
            <a:spLocks noGrp="1"/>
          </p:cNvSpPr>
          <p:nvPr>
            <p:ph type="dt" sz="half" idx="10"/>
          </p:nvPr>
        </p:nvSpPr>
        <p:spPr/>
        <p:txBody>
          <a:bodyPr/>
          <a:lstStyle/>
          <a:p>
            <a:fld id="{4B47280A-3433-1C47-A1D3-6D7DDC3DB99A}" type="datetimeFigureOut">
              <a:rPr lang="en-US" smtClean="0"/>
              <a:t>12/1/2019</a:t>
            </a:fld>
            <a:endParaRPr lang="en-US"/>
          </a:p>
        </p:txBody>
      </p:sp>
      <p:sp>
        <p:nvSpPr>
          <p:cNvPr id="5" name="Footer Placeholder 4">
            <a:extLst>
              <a:ext uri="{FF2B5EF4-FFF2-40B4-BE49-F238E27FC236}">
                <a16:creationId xmlns:a16="http://schemas.microsoft.com/office/drawing/2014/main" id="{E94E1CA9-CB71-B542-B0B8-CF39F06E5F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AEE55E-5EEB-FA41-AABF-663C2A51F532}"/>
              </a:ext>
            </a:extLst>
          </p:cNvPr>
          <p:cNvSpPr>
            <a:spLocks noGrp="1"/>
          </p:cNvSpPr>
          <p:nvPr>
            <p:ph type="sldNum" sz="quarter" idx="12"/>
          </p:nvPr>
        </p:nvSpPr>
        <p:spPr/>
        <p:txBody>
          <a:bodyPr/>
          <a:lstStyle/>
          <a:p>
            <a:fld id="{6D359174-7982-5C4C-94AC-2C0C27FE0F91}" type="slidenum">
              <a:rPr lang="en-US" smtClean="0"/>
              <a:t>‹#›</a:t>
            </a:fld>
            <a:endParaRPr lang="en-US"/>
          </a:p>
        </p:txBody>
      </p:sp>
    </p:spTree>
    <p:extLst>
      <p:ext uri="{BB962C8B-B14F-4D97-AF65-F5344CB8AC3E}">
        <p14:creationId xmlns:p14="http://schemas.microsoft.com/office/powerpoint/2010/main" val="2651027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00AEB0-2D15-2547-A15B-ECD0DE3731B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F0B9C23-E518-224F-88BD-3B9F1FE0660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931B4A2-8394-7C4A-846C-A84244684629}"/>
              </a:ext>
            </a:extLst>
          </p:cNvPr>
          <p:cNvSpPr>
            <a:spLocks noGrp="1"/>
          </p:cNvSpPr>
          <p:nvPr>
            <p:ph type="dt" sz="half" idx="10"/>
          </p:nvPr>
        </p:nvSpPr>
        <p:spPr/>
        <p:txBody>
          <a:bodyPr/>
          <a:lstStyle/>
          <a:p>
            <a:fld id="{4B47280A-3433-1C47-A1D3-6D7DDC3DB99A}" type="datetimeFigureOut">
              <a:rPr lang="en-US" smtClean="0"/>
              <a:t>12/1/2019</a:t>
            </a:fld>
            <a:endParaRPr lang="en-US"/>
          </a:p>
        </p:txBody>
      </p:sp>
      <p:sp>
        <p:nvSpPr>
          <p:cNvPr id="5" name="Footer Placeholder 4">
            <a:extLst>
              <a:ext uri="{FF2B5EF4-FFF2-40B4-BE49-F238E27FC236}">
                <a16:creationId xmlns:a16="http://schemas.microsoft.com/office/drawing/2014/main" id="{F6F6D612-1B13-6C4A-8F59-9CE82AC035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561E8-EE78-924E-93BD-082A4883FF32}"/>
              </a:ext>
            </a:extLst>
          </p:cNvPr>
          <p:cNvSpPr>
            <a:spLocks noGrp="1"/>
          </p:cNvSpPr>
          <p:nvPr>
            <p:ph type="sldNum" sz="quarter" idx="12"/>
          </p:nvPr>
        </p:nvSpPr>
        <p:spPr/>
        <p:txBody>
          <a:bodyPr/>
          <a:lstStyle/>
          <a:p>
            <a:fld id="{6D359174-7982-5C4C-94AC-2C0C27FE0F91}" type="slidenum">
              <a:rPr lang="en-US" smtClean="0"/>
              <a:t>‹#›</a:t>
            </a:fld>
            <a:endParaRPr lang="en-US"/>
          </a:p>
        </p:txBody>
      </p:sp>
    </p:spTree>
    <p:extLst>
      <p:ext uri="{BB962C8B-B14F-4D97-AF65-F5344CB8AC3E}">
        <p14:creationId xmlns:p14="http://schemas.microsoft.com/office/powerpoint/2010/main" val="39725979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A1F793-F9CA-A244-A2A6-775E9D2CD6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1EC5AAF-CFC4-F54F-B9BC-5BB73EDAF7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3161048-ED92-9547-93FC-998ABB756B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47280A-3433-1C47-A1D3-6D7DDC3DB99A}" type="datetimeFigureOut">
              <a:rPr lang="en-US" smtClean="0"/>
              <a:t>12/1/2019</a:t>
            </a:fld>
            <a:endParaRPr lang="en-US"/>
          </a:p>
        </p:txBody>
      </p:sp>
      <p:sp>
        <p:nvSpPr>
          <p:cNvPr id="5" name="Footer Placeholder 4">
            <a:extLst>
              <a:ext uri="{FF2B5EF4-FFF2-40B4-BE49-F238E27FC236}">
                <a16:creationId xmlns:a16="http://schemas.microsoft.com/office/drawing/2014/main" id="{93ACC185-3BC1-8448-B661-6A566917A8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49C87E8-EE49-5B4C-82E0-4A3594C119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359174-7982-5C4C-94AC-2C0C27FE0F91}" type="slidenum">
              <a:rPr lang="en-US" smtClean="0"/>
              <a:t>‹#›</a:t>
            </a:fld>
            <a:endParaRPr lang="en-US"/>
          </a:p>
        </p:txBody>
      </p:sp>
    </p:spTree>
    <p:extLst>
      <p:ext uri="{BB962C8B-B14F-4D97-AF65-F5344CB8AC3E}">
        <p14:creationId xmlns:p14="http://schemas.microsoft.com/office/powerpoint/2010/main" val="212337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55C509D4-F6FA-E747-85ED-231633296A9B}"/>
              </a:ext>
            </a:extLst>
          </p:cNvPr>
          <p:cNvGraphicFramePr>
            <a:graphicFrameLocks noGrp="1"/>
          </p:cNvGraphicFramePr>
          <p:nvPr>
            <p:ph idx="1"/>
            <p:extLst>
              <p:ext uri="{D42A27DB-BD31-4B8C-83A1-F6EECF244321}">
                <p14:modId xmlns:p14="http://schemas.microsoft.com/office/powerpoint/2010/main" val="2516330154"/>
              </p:ext>
            </p:extLst>
          </p:nvPr>
        </p:nvGraphicFramePr>
        <p:xfrm>
          <a:off x="417128" y="1499177"/>
          <a:ext cx="9483713" cy="4689913"/>
        </p:xfrm>
        <a:graphic>
          <a:graphicData uri="http://schemas.openxmlformats.org/drawingml/2006/table">
            <a:tbl>
              <a:tblPr firstRow="1" bandRow="1">
                <a:tableStyleId>{FABFCF23-3B69-468F-B69F-88F6DE6A72F2}</a:tableStyleId>
              </a:tblPr>
              <a:tblGrid>
                <a:gridCol w="2071239">
                  <a:extLst>
                    <a:ext uri="{9D8B030D-6E8A-4147-A177-3AD203B41FA5}">
                      <a16:colId xmlns:a16="http://schemas.microsoft.com/office/drawing/2014/main" val="4066719495"/>
                    </a:ext>
                  </a:extLst>
                </a:gridCol>
                <a:gridCol w="3972394">
                  <a:extLst>
                    <a:ext uri="{9D8B030D-6E8A-4147-A177-3AD203B41FA5}">
                      <a16:colId xmlns:a16="http://schemas.microsoft.com/office/drawing/2014/main" val="2990862587"/>
                    </a:ext>
                  </a:extLst>
                </a:gridCol>
                <a:gridCol w="3440080">
                  <a:extLst>
                    <a:ext uri="{9D8B030D-6E8A-4147-A177-3AD203B41FA5}">
                      <a16:colId xmlns:a16="http://schemas.microsoft.com/office/drawing/2014/main" val="433745979"/>
                    </a:ext>
                  </a:extLst>
                </a:gridCol>
              </a:tblGrid>
              <a:tr h="866409">
                <a:tc>
                  <a:txBody>
                    <a:bodyPr/>
                    <a:lstStyle/>
                    <a:p>
                      <a:r>
                        <a:rPr lang="en-US" sz="1600" dirty="0"/>
                        <a:t>Allergen</a:t>
                      </a:r>
                    </a:p>
                  </a:txBody>
                  <a:tcPr marL="82953" marR="82953" marT="41476" marB="41476"/>
                </a:tc>
                <a:tc>
                  <a:txBody>
                    <a:bodyPr/>
                    <a:lstStyle/>
                    <a:p>
                      <a:r>
                        <a:rPr lang="en-GB" sz="1600" dirty="0"/>
                        <a:t>Derivatives and foods made with allergen that can trigger allergic reactions</a:t>
                      </a:r>
                      <a:endParaRPr lang="en-US" sz="1600" dirty="0"/>
                    </a:p>
                  </a:txBody>
                  <a:tcPr marL="82953" marR="82953" marT="41476" marB="41476"/>
                </a:tc>
                <a:tc>
                  <a:txBody>
                    <a:bodyPr/>
                    <a:lstStyle/>
                    <a:p>
                      <a:r>
                        <a:rPr lang="en-US" sz="1600" dirty="0"/>
                        <a:t>Note</a:t>
                      </a:r>
                    </a:p>
                  </a:txBody>
                  <a:tcPr marL="82953" marR="82953" marT="41476" marB="41476"/>
                </a:tc>
                <a:extLst>
                  <a:ext uri="{0D108BD9-81ED-4DB2-BD59-A6C34878D82A}">
                    <a16:rowId xmlns:a16="http://schemas.microsoft.com/office/drawing/2014/main" val="3349557456"/>
                  </a:ext>
                </a:extLst>
              </a:tr>
              <a:tr h="866409">
                <a:tc>
                  <a:txBody>
                    <a:bodyPr/>
                    <a:lstStyle/>
                    <a:p>
                      <a:r>
                        <a:rPr lang="en-GB" sz="1600" dirty="0"/>
                        <a:t>Cereals containing gluten (wheat, rye, barley, oats, spelt, </a:t>
                      </a:r>
                      <a:r>
                        <a:rPr lang="en-GB" sz="1600" dirty="0" err="1"/>
                        <a:t>kamut</a:t>
                      </a:r>
                      <a:r>
                        <a:rPr lang="en-GB" sz="1600" dirty="0"/>
                        <a:t> or their hybridised strains) </a:t>
                      </a:r>
                      <a:endParaRPr lang="en-US" sz="1600" dirty="0"/>
                    </a:p>
                  </a:txBody>
                  <a:tcPr marL="82953" marR="82953" marT="41476" marB="41476"/>
                </a:tc>
                <a:tc>
                  <a:txBody>
                    <a:bodyPr/>
                    <a:lstStyle/>
                    <a:p>
                      <a:pPr marL="285750" indent="-285750">
                        <a:buFont typeface="Arial" panose="020B0604020202020204" pitchFamily="34" charset="0"/>
                        <a:buChar char="•"/>
                      </a:pPr>
                      <a:r>
                        <a:rPr lang="en-GB" sz="1600" dirty="0"/>
                        <a:t>Flour </a:t>
                      </a:r>
                    </a:p>
                    <a:p>
                      <a:pPr marL="285750" indent="-285750">
                        <a:buFont typeface="Arial" panose="020B0604020202020204" pitchFamily="34" charset="0"/>
                        <a:buChar char="•"/>
                      </a:pPr>
                      <a:r>
                        <a:rPr lang="en-GB" sz="1600" dirty="0"/>
                        <a:t>Starches</a:t>
                      </a:r>
                    </a:p>
                    <a:p>
                      <a:pPr marL="285750" indent="-285750">
                        <a:buFont typeface="Arial" panose="020B0604020202020204" pitchFamily="34" charset="0"/>
                        <a:buChar char="•"/>
                      </a:pPr>
                      <a:r>
                        <a:rPr lang="en-GB" sz="1600" dirty="0"/>
                        <a:t>Bran</a:t>
                      </a:r>
                    </a:p>
                    <a:p>
                      <a:pPr marL="285750" indent="-285750">
                        <a:buFont typeface="Arial" panose="020B0604020202020204" pitchFamily="34" charset="0"/>
                        <a:buChar char="•"/>
                      </a:pPr>
                      <a:r>
                        <a:rPr lang="en-GB" sz="1600" dirty="0"/>
                        <a:t>Rusk</a:t>
                      </a:r>
                    </a:p>
                    <a:p>
                      <a:pPr marL="285750" indent="-285750">
                        <a:buFont typeface="Arial" panose="020B0604020202020204" pitchFamily="34" charset="0"/>
                        <a:buChar char="•"/>
                      </a:pPr>
                      <a:r>
                        <a:rPr lang="en-GB" sz="1600" dirty="0"/>
                        <a:t>Bread, breadcrumbs</a:t>
                      </a:r>
                    </a:p>
                    <a:p>
                      <a:pPr marL="285750" indent="-285750">
                        <a:buFont typeface="Arial" panose="020B0604020202020204" pitchFamily="34" charset="0"/>
                        <a:buChar char="•"/>
                      </a:pPr>
                      <a:r>
                        <a:rPr lang="en-GB" sz="1600" dirty="0"/>
                        <a:t>Semolina</a:t>
                      </a:r>
                    </a:p>
                    <a:p>
                      <a:pPr marL="285750" indent="-285750">
                        <a:buFont typeface="Arial" panose="020B0604020202020204" pitchFamily="34" charset="0"/>
                        <a:buChar char="•"/>
                      </a:pPr>
                      <a:r>
                        <a:rPr lang="en-GB" sz="1600" dirty="0" err="1"/>
                        <a:t>Cous</a:t>
                      </a:r>
                      <a:r>
                        <a:rPr lang="en-GB" sz="1600" dirty="0"/>
                        <a:t> </a:t>
                      </a:r>
                      <a:r>
                        <a:rPr lang="en-GB" sz="1600" dirty="0" err="1"/>
                        <a:t>cous</a:t>
                      </a:r>
                      <a:r>
                        <a:rPr lang="en-GB" sz="1600" dirty="0"/>
                        <a:t> </a:t>
                      </a:r>
                    </a:p>
                    <a:p>
                      <a:pPr marL="285750" indent="-285750">
                        <a:buFont typeface="Arial" panose="020B0604020202020204" pitchFamily="34" charset="0"/>
                        <a:buChar char="•"/>
                      </a:pPr>
                      <a:r>
                        <a:rPr lang="en-GB" sz="1600" dirty="0"/>
                        <a:t>Hydrolysed vegetable protein (if made from wheat) </a:t>
                      </a:r>
                    </a:p>
                  </a:txBody>
                  <a:tcPr marL="82953" marR="82953" marT="41476" marB="41476"/>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Wheat based glucose syrups including dextrose†, glucose syrups based on barley, wheat based maltodextrins† , and cereals used in distillates for spirits are unlikely to trigger allergic reactions in allergic people or intolerance in those with coeliac disease. † Derivatives of these ingredients are also exempt.</a:t>
                      </a:r>
                      <a:endParaRPr lang="en-US" sz="1600" dirty="0"/>
                    </a:p>
                    <a:p>
                      <a:endParaRPr lang="en-US" sz="1600" dirty="0"/>
                    </a:p>
                  </a:txBody>
                  <a:tcPr marL="82953" marR="82953" marT="41476" marB="41476"/>
                </a:tc>
                <a:extLst>
                  <a:ext uri="{0D108BD9-81ED-4DB2-BD59-A6C34878D82A}">
                    <a16:rowId xmlns:a16="http://schemas.microsoft.com/office/drawing/2014/main" val="3507724422"/>
                  </a:ext>
                </a:extLst>
              </a:tr>
              <a:tr h="944906">
                <a:tc>
                  <a:txBody>
                    <a:bodyPr/>
                    <a:lstStyle/>
                    <a:p>
                      <a:r>
                        <a:rPr lang="en-GB" sz="1600" dirty="0"/>
                        <a:t>Crustaceans (includes all species of crustaceans, e.g. lobster, crab, prawns and langoustine)</a:t>
                      </a:r>
                      <a:endParaRPr lang="en-US" sz="1600" dirty="0"/>
                    </a:p>
                  </a:txBody>
                  <a:tcPr marL="82953" marR="82953" marT="41476" marB="41476"/>
                </a:tc>
                <a:tc>
                  <a:txBody>
                    <a:bodyPr/>
                    <a:lstStyle/>
                    <a:p>
                      <a:pPr marL="285750" indent="-285750">
                        <a:buFont typeface="Arial" panose="020B0604020202020204" pitchFamily="34" charset="0"/>
                        <a:buChar char="•"/>
                      </a:pPr>
                      <a:r>
                        <a:rPr lang="en-GB" sz="1600" dirty="0"/>
                        <a:t>Chitosan</a:t>
                      </a:r>
                    </a:p>
                    <a:p>
                      <a:pPr marL="285750" indent="-285750">
                        <a:buFont typeface="Arial" panose="020B0604020202020204" pitchFamily="34" charset="0"/>
                        <a:buChar char="•"/>
                      </a:pPr>
                      <a:r>
                        <a:rPr lang="en-GB" sz="1600" dirty="0"/>
                        <a:t>Shrimp paste</a:t>
                      </a:r>
                      <a:endParaRPr lang="en-US" sz="1600" dirty="0"/>
                    </a:p>
                  </a:txBody>
                  <a:tcPr marL="82953" marR="82953" marT="41476" marB="41476"/>
                </a:tc>
                <a:tc>
                  <a:txBody>
                    <a:bodyPr/>
                    <a:lstStyle/>
                    <a:p>
                      <a:pPr marL="285750" indent="-285750">
                        <a:buFont typeface="Arial" panose="020B0604020202020204" pitchFamily="34" charset="0"/>
                        <a:buChar char="•"/>
                      </a:pPr>
                      <a:endParaRPr lang="en-US" sz="1600" dirty="0"/>
                    </a:p>
                  </a:txBody>
                  <a:tcPr marL="82953" marR="82953" marT="41476" marB="41476"/>
                </a:tc>
                <a:extLst>
                  <a:ext uri="{0D108BD9-81ED-4DB2-BD59-A6C34878D82A}">
                    <a16:rowId xmlns:a16="http://schemas.microsoft.com/office/drawing/2014/main" val="780857982"/>
                  </a:ext>
                </a:extLst>
              </a:tr>
            </a:tbl>
          </a:graphicData>
        </a:graphic>
      </p:graphicFrame>
      <p:sp>
        <p:nvSpPr>
          <p:cNvPr id="7" name="Title 1">
            <a:extLst>
              <a:ext uri="{FF2B5EF4-FFF2-40B4-BE49-F238E27FC236}">
                <a16:creationId xmlns:a16="http://schemas.microsoft.com/office/drawing/2014/main" id="{83E9807E-7BF1-AC49-9F84-10934FE38483}"/>
              </a:ext>
            </a:extLst>
          </p:cNvPr>
          <p:cNvSpPr>
            <a:spLocks noGrp="1"/>
          </p:cNvSpPr>
          <p:nvPr>
            <p:ph type="title"/>
          </p:nvPr>
        </p:nvSpPr>
        <p:spPr>
          <a:xfrm>
            <a:off x="334519" y="465323"/>
            <a:ext cx="9813822" cy="1033854"/>
          </a:xfrm>
        </p:spPr>
        <p:txBody>
          <a:bodyPr>
            <a:normAutofit/>
          </a:bodyPr>
          <a:lstStyle/>
          <a:p>
            <a:r>
              <a:rPr lang="en-US" sz="3200" dirty="0"/>
              <a:t>Alternative names for allergens: Answers</a:t>
            </a:r>
          </a:p>
        </p:txBody>
      </p:sp>
      <p:pic>
        <p:nvPicPr>
          <p:cNvPr id="8" name="Picture 7">
            <a:extLst>
              <a:ext uri="{FF2B5EF4-FFF2-40B4-BE49-F238E27FC236}">
                <a16:creationId xmlns:a16="http://schemas.microsoft.com/office/drawing/2014/main" id="{AD4C0D50-3627-DC4C-AAE6-07CD3290AD1A}"/>
              </a:ext>
            </a:extLst>
          </p:cNvPr>
          <p:cNvPicPr>
            <a:picLocks noChangeAspect="1"/>
          </p:cNvPicPr>
          <p:nvPr/>
        </p:nvPicPr>
        <p:blipFill rotWithShape="1">
          <a:blip r:embed="rId2"/>
          <a:srcRect l="4046" t="3765" r="3417" b="10588"/>
          <a:stretch/>
        </p:blipFill>
        <p:spPr>
          <a:xfrm>
            <a:off x="9983449" y="190063"/>
            <a:ext cx="1918740" cy="1839206"/>
          </a:xfrm>
          <a:prstGeom prst="rect">
            <a:avLst/>
          </a:prstGeom>
        </p:spPr>
      </p:pic>
    </p:spTree>
    <p:extLst>
      <p:ext uri="{BB962C8B-B14F-4D97-AF65-F5344CB8AC3E}">
        <p14:creationId xmlns:p14="http://schemas.microsoft.com/office/powerpoint/2010/main" val="22412957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55C509D4-F6FA-E747-85ED-231633296A9B}"/>
              </a:ext>
            </a:extLst>
          </p:cNvPr>
          <p:cNvGraphicFramePr>
            <a:graphicFrameLocks noGrp="1"/>
          </p:cNvGraphicFramePr>
          <p:nvPr>
            <p:ph idx="1"/>
            <p:extLst>
              <p:ext uri="{D42A27DB-BD31-4B8C-83A1-F6EECF244321}">
                <p14:modId xmlns:p14="http://schemas.microsoft.com/office/powerpoint/2010/main" val="362179789"/>
              </p:ext>
            </p:extLst>
          </p:nvPr>
        </p:nvGraphicFramePr>
        <p:xfrm>
          <a:off x="289874" y="1109666"/>
          <a:ext cx="9693575" cy="5312140"/>
        </p:xfrm>
        <a:graphic>
          <a:graphicData uri="http://schemas.openxmlformats.org/drawingml/2006/table">
            <a:tbl>
              <a:tblPr firstRow="1" bandRow="1">
                <a:tableStyleId>{FABFCF23-3B69-468F-B69F-88F6DE6A72F2}</a:tableStyleId>
              </a:tblPr>
              <a:tblGrid>
                <a:gridCol w="984515">
                  <a:extLst>
                    <a:ext uri="{9D8B030D-6E8A-4147-A177-3AD203B41FA5}">
                      <a16:colId xmlns:a16="http://schemas.microsoft.com/office/drawing/2014/main" val="4066719495"/>
                    </a:ext>
                  </a:extLst>
                </a:gridCol>
                <a:gridCol w="4051209">
                  <a:extLst>
                    <a:ext uri="{9D8B030D-6E8A-4147-A177-3AD203B41FA5}">
                      <a16:colId xmlns:a16="http://schemas.microsoft.com/office/drawing/2014/main" val="2990862587"/>
                    </a:ext>
                  </a:extLst>
                </a:gridCol>
                <a:gridCol w="4657851">
                  <a:extLst>
                    <a:ext uri="{9D8B030D-6E8A-4147-A177-3AD203B41FA5}">
                      <a16:colId xmlns:a16="http://schemas.microsoft.com/office/drawing/2014/main" val="1156109242"/>
                    </a:ext>
                  </a:extLst>
                </a:gridCol>
              </a:tblGrid>
              <a:tr h="674164">
                <a:tc>
                  <a:txBody>
                    <a:bodyPr/>
                    <a:lstStyle/>
                    <a:p>
                      <a:r>
                        <a:rPr lang="en-US" sz="1600" dirty="0"/>
                        <a:t>Allergen</a:t>
                      </a:r>
                    </a:p>
                  </a:txBody>
                  <a:tcPr marL="82953" marR="82953" marT="41476" marB="41476"/>
                </a:tc>
                <a:tc>
                  <a:txBody>
                    <a:bodyPr/>
                    <a:lstStyle/>
                    <a:p>
                      <a:r>
                        <a:rPr lang="en-GB" sz="1600" dirty="0"/>
                        <a:t>Derivatives and foods made with allergen that can trigger allergic reactions</a:t>
                      </a:r>
                      <a:endParaRPr lang="en-US" sz="1600" dirty="0"/>
                    </a:p>
                  </a:txBody>
                  <a:tcPr marL="82953" marR="82953" marT="41476" marB="41476"/>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Notes</a:t>
                      </a:r>
                    </a:p>
                    <a:p>
                      <a:endParaRPr lang="en-US" sz="1600" dirty="0"/>
                    </a:p>
                  </a:txBody>
                  <a:tcPr marL="82953" marR="82953" marT="41476" marB="41476"/>
                </a:tc>
                <a:extLst>
                  <a:ext uri="{0D108BD9-81ED-4DB2-BD59-A6C34878D82A}">
                    <a16:rowId xmlns:a16="http://schemas.microsoft.com/office/drawing/2014/main" val="3349557456"/>
                  </a:ext>
                </a:extLst>
              </a:tr>
              <a:tr h="589586">
                <a:tc>
                  <a:txBody>
                    <a:bodyPr/>
                    <a:lstStyle/>
                    <a:p>
                      <a:r>
                        <a:rPr lang="en-GB" sz="1600" dirty="0"/>
                        <a:t>Eggs</a:t>
                      </a:r>
                      <a:endParaRPr lang="en-US" sz="1600" dirty="0"/>
                    </a:p>
                  </a:txBody>
                  <a:tcPr marL="82953" marR="82953" marT="41476" marB="41476"/>
                </a:tc>
                <a:tc>
                  <a:txBody>
                    <a:bodyPr/>
                    <a:lstStyle/>
                    <a:p>
                      <a:pPr marL="285750" indent="-285750">
                        <a:buFont typeface="Arial" panose="020B0604020202020204" pitchFamily="34" charset="0"/>
                        <a:buChar char="•"/>
                      </a:pPr>
                      <a:r>
                        <a:rPr lang="en-GB" sz="1600" dirty="0"/>
                        <a:t>Egg powder, dried egg or pasteurised egg </a:t>
                      </a:r>
                    </a:p>
                    <a:p>
                      <a:pPr marL="285750" indent="-285750">
                        <a:buFont typeface="Arial" panose="020B0604020202020204" pitchFamily="34" charset="0"/>
                        <a:buChar char="•"/>
                      </a:pPr>
                      <a:r>
                        <a:rPr lang="en-GB" sz="1600" dirty="0"/>
                        <a:t>Albumin</a:t>
                      </a:r>
                    </a:p>
                    <a:p>
                      <a:pPr marL="285750" indent="-285750">
                        <a:buFont typeface="Arial" panose="020B0604020202020204" pitchFamily="34" charset="0"/>
                        <a:buChar char="•"/>
                      </a:pPr>
                      <a:r>
                        <a:rPr lang="en-GB" sz="1600" dirty="0"/>
                        <a:t>Egg glaze </a:t>
                      </a:r>
                    </a:p>
                    <a:p>
                      <a:pPr marL="285750" indent="-285750">
                        <a:buFont typeface="Arial" panose="020B0604020202020204" pitchFamily="34" charset="0"/>
                        <a:buChar char="•"/>
                      </a:pPr>
                      <a:r>
                        <a:rPr lang="en-GB" sz="1600" dirty="0"/>
                        <a:t>Mayonnaise </a:t>
                      </a:r>
                    </a:p>
                  </a:txBody>
                  <a:tcPr marL="82953" marR="82953" marT="41476" marB="41476"/>
                </a:tc>
                <a:tc>
                  <a:txBody>
                    <a:bodyPr/>
                    <a:lstStyle/>
                    <a:p>
                      <a:pPr marL="0" indent="0">
                        <a:buFont typeface="Arial" panose="020B0604020202020204" pitchFamily="34" charset="0"/>
                        <a:buNone/>
                      </a:pPr>
                      <a:r>
                        <a:rPr lang="en-GB" sz="1600" dirty="0" err="1"/>
                        <a:t>Lysozym</a:t>
                      </a:r>
                      <a:r>
                        <a:rPr lang="en-GB" sz="1600" dirty="0"/>
                        <a:t> (produced from egg) used in wine, and albumin (produced from egg) used as fining agent in wine and cider are unlikely to trigger adverse reactions. However, </a:t>
                      </a:r>
                      <a:r>
                        <a:rPr lang="en-GB" sz="1600" dirty="0" err="1"/>
                        <a:t>Lysozym</a:t>
                      </a:r>
                      <a:r>
                        <a:rPr lang="en-GB" sz="1600" dirty="0"/>
                        <a:t> used for other purposes may trigger adverse reactions</a:t>
                      </a:r>
                      <a:endParaRPr lang="en-US" sz="1600" dirty="0"/>
                    </a:p>
                  </a:txBody>
                  <a:tcPr marL="82953" marR="82953" marT="41476" marB="41476"/>
                </a:tc>
                <a:extLst>
                  <a:ext uri="{0D108BD9-81ED-4DB2-BD59-A6C34878D82A}">
                    <a16:rowId xmlns:a16="http://schemas.microsoft.com/office/drawing/2014/main" val="726021372"/>
                  </a:ext>
                </a:extLst>
              </a:tr>
              <a:tr h="589586">
                <a:tc>
                  <a:txBody>
                    <a:bodyPr/>
                    <a:lstStyle/>
                    <a:p>
                      <a:r>
                        <a:rPr lang="en-GB" sz="1600" dirty="0"/>
                        <a:t>Fish</a:t>
                      </a:r>
                      <a:endParaRPr lang="en-US" sz="1600" dirty="0"/>
                    </a:p>
                  </a:txBody>
                  <a:tcPr marL="82953" marR="82953" marT="41476" marB="41476"/>
                </a:tc>
                <a:tc>
                  <a:txBody>
                    <a:bodyPr/>
                    <a:lstStyle/>
                    <a:p>
                      <a:pPr marL="285750" indent="-285750">
                        <a:buFont typeface="Arial" panose="020B0604020202020204" pitchFamily="34" charset="0"/>
                        <a:buChar char="•"/>
                      </a:pPr>
                      <a:r>
                        <a:rPr lang="en-GB" sz="1600" dirty="0"/>
                        <a:t>Fish (all species) </a:t>
                      </a:r>
                    </a:p>
                    <a:p>
                      <a:pPr marL="285750" indent="-285750">
                        <a:buFont typeface="Arial" panose="020B0604020202020204" pitchFamily="34" charset="0"/>
                        <a:buChar char="•"/>
                      </a:pPr>
                      <a:r>
                        <a:rPr lang="en-GB" sz="1600" dirty="0"/>
                        <a:t>Fish extracts</a:t>
                      </a:r>
                    </a:p>
                    <a:p>
                      <a:pPr marL="285750" indent="-285750">
                        <a:buFont typeface="Arial" panose="020B0604020202020204" pitchFamily="34" charset="0"/>
                        <a:buChar char="•"/>
                      </a:pPr>
                      <a:r>
                        <a:rPr lang="en-GB" sz="1600" dirty="0"/>
                        <a:t>Fish sauce </a:t>
                      </a:r>
                    </a:p>
                    <a:p>
                      <a:pPr marL="285750" indent="-285750">
                        <a:buFont typeface="Arial" panose="020B0604020202020204" pitchFamily="34" charset="0"/>
                        <a:buChar char="•"/>
                      </a:pPr>
                      <a:r>
                        <a:rPr lang="en-GB" sz="1600" dirty="0"/>
                        <a:t>Fish oils </a:t>
                      </a:r>
                    </a:p>
                    <a:p>
                      <a:pPr marL="285750" indent="-285750">
                        <a:buFont typeface="Arial" panose="020B0604020202020204" pitchFamily="34" charset="0"/>
                        <a:buChar char="•"/>
                      </a:pPr>
                      <a:r>
                        <a:rPr lang="en-GB" sz="1600" dirty="0"/>
                        <a:t>Fish paste</a:t>
                      </a:r>
                    </a:p>
                    <a:p>
                      <a:pPr marL="285750" indent="-285750">
                        <a:buFont typeface="Arial" panose="020B0604020202020204" pitchFamily="34" charset="0"/>
                        <a:buChar char="•"/>
                      </a:pPr>
                      <a:r>
                        <a:rPr lang="en-GB" sz="1600" dirty="0"/>
                        <a:t>Worcester sauce (some brands)</a:t>
                      </a:r>
                    </a:p>
                    <a:p>
                      <a:pPr marL="285750" indent="-285750">
                        <a:buFont typeface="Arial" panose="020B0604020202020204" pitchFamily="34" charset="0"/>
                        <a:buChar char="•"/>
                      </a:pPr>
                      <a:r>
                        <a:rPr lang="en-GB" sz="1600" dirty="0"/>
                        <a:t>Omega-3 rich oils derived from fish. </a:t>
                      </a:r>
                    </a:p>
                  </a:txBody>
                  <a:tcPr marL="82953" marR="82953" marT="41476" marB="41476"/>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600" dirty="0"/>
                        <a:t>Fish Gelatine used as a carrier for vitamins and flavours, and fish gelatine and Isinglass used as fining agent in beer, wine and cider are unlikely to trigger allergic reactions. However, other uses of fish gelatine that may result in higher levels being present in the food as consumed are not exempt as such doses may be sufficient to trigger allergic reactions.</a:t>
                      </a:r>
                      <a:endParaRPr lang="en-US" sz="1600" b="1" dirty="0"/>
                    </a:p>
                  </a:txBody>
                  <a:tcPr marL="82953" marR="82953" marT="41476" marB="41476"/>
                </a:tc>
                <a:extLst>
                  <a:ext uri="{0D108BD9-81ED-4DB2-BD59-A6C34878D82A}">
                    <a16:rowId xmlns:a16="http://schemas.microsoft.com/office/drawing/2014/main" val="1387632076"/>
                  </a:ext>
                </a:extLst>
              </a:tr>
              <a:tr h="589586">
                <a:tc>
                  <a:txBody>
                    <a:bodyPr/>
                    <a:lstStyle/>
                    <a:p>
                      <a:r>
                        <a:rPr lang="en-GB" sz="1600" dirty="0"/>
                        <a:t>Peanut</a:t>
                      </a:r>
                      <a:endParaRPr lang="en-US" sz="1600" dirty="0"/>
                    </a:p>
                  </a:txBody>
                  <a:tcPr marL="82953" marR="82953" marT="41476" marB="41476"/>
                </a:tc>
                <a:tc>
                  <a:txBody>
                    <a:bodyPr/>
                    <a:lstStyle/>
                    <a:p>
                      <a:pPr marL="285750" indent="-285750">
                        <a:buFont typeface="Arial" panose="020B0604020202020204" pitchFamily="34" charset="0"/>
                        <a:buChar char="•"/>
                      </a:pPr>
                      <a:r>
                        <a:rPr lang="en-GB" sz="1600" dirty="0"/>
                        <a:t>Unrefined, cold-pressed peanut oil (sometimes known as </a:t>
                      </a:r>
                      <a:r>
                        <a:rPr lang="en-GB" sz="1600" dirty="0" err="1"/>
                        <a:t>arachis</a:t>
                      </a:r>
                      <a:r>
                        <a:rPr lang="en-GB" sz="1600" dirty="0"/>
                        <a:t> oil)</a:t>
                      </a:r>
                    </a:p>
                    <a:p>
                      <a:pPr marL="285750" indent="-285750">
                        <a:buFont typeface="Arial" panose="020B0604020202020204" pitchFamily="34" charset="0"/>
                        <a:buChar char="•"/>
                      </a:pPr>
                      <a:r>
                        <a:rPr lang="en-GB" sz="1600" dirty="0"/>
                        <a:t>Peanut butter</a:t>
                      </a:r>
                    </a:p>
                    <a:p>
                      <a:pPr marL="285750" indent="-285750">
                        <a:buFont typeface="Arial" panose="020B0604020202020204" pitchFamily="34" charset="0"/>
                        <a:buChar char="•"/>
                      </a:pPr>
                      <a:r>
                        <a:rPr lang="en-GB" sz="1600" dirty="0"/>
                        <a:t>Peanut flour</a:t>
                      </a:r>
                    </a:p>
                    <a:p>
                      <a:pPr marL="285750" indent="-285750">
                        <a:buFont typeface="Arial" panose="020B0604020202020204" pitchFamily="34" charset="0"/>
                        <a:buChar char="•"/>
                      </a:pPr>
                      <a:r>
                        <a:rPr lang="en-GB" sz="1600" dirty="0"/>
                        <a:t>Various peanut protein products </a:t>
                      </a:r>
                    </a:p>
                    <a:p>
                      <a:pPr marL="285750" indent="-285750">
                        <a:buFont typeface="Arial" panose="020B0604020202020204" pitchFamily="34" charset="0"/>
                        <a:buChar char="•"/>
                      </a:pPr>
                      <a:r>
                        <a:rPr lang="en-GB" sz="1600" dirty="0"/>
                        <a:t>Satay sauce</a:t>
                      </a:r>
                      <a:endParaRPr lang="en-US" sz="1600" dirty="0"/>
                    </a:p>
                  </a:txBody>
                  <a:tcPr marL="82953" marR="82953" marT="41476" marB="41476"/>
                </a:tc>
                <a:tc>
                  <a:txBody>
                    <a:bodyPr/>
                    <a:lstStyle/>
                    <a:p>
                      <a:r>
                        <a:rPr lang="en-GB" sz="1600" dirty="0"/>
                        <a:t>Refined peanut oil (this has not been exempted from the requirement to label as an allergen under EU Directive 2003/89/EC, although according to researchers, most peanut allergic consumers do not react to it).</a:t>
                      </a:r>
                      <a:endParaRPr lang="en-US" sz="1600" dirty="0"/>
                    </a:p>
                  </a:txBody>
                  <a:tcPr marL="82953" marR="82953" marT="41476" marB="41476"/>
                </a:tc>
                <a:extLst>
                  <a:ext uri="{0D108BD9-81ED-4DB2-BD59-A6C34878D82A}">
                    <a16:rowId xmlns:a16="http://schemas.microsoft.com/office/drawing/2014/main" val="3321147190"/>
                  </a:ext>
                </a:extLst>
              </a:tr>
            </a:tbl>
          </a:graphicData>
        </a:graphic>
      </p:graphicFrame>
      <p:sp>
        <p:nvSpPr>
          <p:cNvPr id="7" name="Title 1">
            <a:extLst>
              <a:ext uri="{FF2B5EF4-FFF2-40B4-BE49-F238E27FC236}">
                <a16:creationId xmlns:a16="http://schemas.microsoft.com/office/drawing/2014/main" id="{83E9807E-7BF1-AC49-9F84-10934FE38483}"/>
              </a:ext>
            </a:extLst>
          </p:cNvPr>
          <p:cNvSpPr>
            <a:spLocks noGrp="1"/>
          </p:cNvSpPr>
          <p:nvPr>
            <p:ph type="title"/>
          </p:nvPr>
        </p:nvSpPr>
        <p:spPr>
          <a:xfrm>
            <a:off x="499411" y="190062"/>
            <a:ext cx="9813822" cy="1033854"/>
          </a:xfrm>
        </p:spPr>
        <p:txBody>
          <a:bodyPr>
            <a:normAutofit/>
          </a:bodyPr>
          <a:lstStyle/>
          <a:p>
            <a:r>
              <a:rPr lang="en-US" sz="3200" dirty="0"/>
              <a:t>Alternative names for allergens: Answers</a:t>
            </a:r>
          </a:p>
        </p:txBody>
      </p:sp>
      <p:pic>
        <p:nvPicPr>
          <p:cNvPr id="8" name="Picture 7">
            <a:extLst>
              <a:ext uri="{FF2B5EF4-FFF2-40B4-BE49-F238E27FC236}">
                <a16:creationId xmlns:a16="http://schemas.microsoft.com/office/drawing/2014/main" id="{AD4C0D50-3627-DC4C-AAE6-07CD3290AD1A}"/>
              </a:ext>
            </a:extLst>
          </p:cNvPr>
          <p:cNvPicPr>
            <a:picLocks noChangeAspect="1"/>
          </p:cNvPicPr>
          <p:nvPr/>
        </p:nvPicPr>
        <p:blipFill rotWithShape="1">
          <a:blip r:embed="rId2"/>
          <a:srcRect l="4046" t="3765" r="3417" b="10588"/>
          <a:stretch/>
        </p:blipFill>
        <p:spPr>
          <a:xfrm>
            <a:off x="9983449" y="190063"/>
            <a:ext cx="1918740" cy="1839206"/>
          </a:xfrm>
          <a:prstGeom prst="rect">
            <a:avLst/>
          </a:prstGeom>
        </p:spPr>
      </p:pic>
    </p:spTree>
    <p:extLst>
      <p:ext uri="{BB962C8B-B14F-4D97-AF65-F5344CB8AC3E}">
        <p14:creationId xmlns:p14="http://schemas.microsoft.com/office/powerpoint/2010/main" val="3977065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55C509D4-F6FA-E747-85ED-231633296A9B}"/>
              </a:ext>
            </a:extLst>
          </p:cNvPr>
          <p:cNvGraphicFramePr>
            <a:graphicFrameLocks noGrp="1"/>
          </p:cNvGraphicFramePr>
          <p:nvPr>
            <p:ph idx="1"/>
            <p:extLst>
              <p:ext uri="{D42A27DB-BD31-4B8C-83A1-F6EECF244321}">
                <p14:modId xmlns:p14="http://schemas.microsoft.com/office/powerpoint/2010/main" val="4202862284"/>
              </p:ext>
            </p:extLst>
          </p:nvPr>
        </p:nvGraphicFramePr>
        <p:xfrm>
          <a:off x="799540" y="1609545"/>
          <a:ext cx="10368133" cy="4536633"/>
        </p:xfrm>
        <a:graphic>
          <a:graphicData uri="http://schemas.openxmlformats.org/drawingml/2006/table">
            <a:tbl>
              <a:tblPr firstRow="1" bandRow="1">
                <a:tableStyleId>{FABFCF23-3B69-468F-B69F-88F6DE6A72F2}</a:tableStyleId>
              </a:tblPr>
              <a:tblGrid>
                <a:gridCol w="1127361">
                  <a:extLst>
                    <a:ext uri="{9D8B030D-6E8A-4147-A177-3AD203B41FA5}">
                      <a16:colId xmlns:a16="http://schemas.microsoft.com/office/drawing/2014/main" val="4066719495"/>
                    </a:ext>
                  </a:extLst>
                </a:gridCol>
                <a:gridCol w="4620386">
                  <a:extLst>
                    <a:ext uri="{9D8B030D-6E8A-4147-A177-3AD203B41FA5}">
                      <a16:colId xmlns:a16="http://schemas.microsoft.com/office/drawing/2014/main" val="2990862587"/>
                    </a:ext>
                  </a:extLst>
                </a:gridCol>
                <a:gridCol w="4620386">
                  <a:extLst>
                    <a:ext uri="{9D8B030D-6E8A-4147-A177-3AD203B41FA5}">
                      <a16:colId xmlns:a16="http://schemas.microsoft.com/office/drawing/2014/main" val="2811486256"/>
                    </a:ext>
                  </a:extLst>
                </a:gridCol>
              </a:tblGrid>
              <a:tr h="713129">
                <a:tc>
                  <a:txBody>
                    <a:bodyPr/>
                    <a:lstStyle/>
                    <a:p>
                      <a:r>
                        <a:rPr lang="en-US" sz="1600" dirty="0"/>
                        <a:t>Allergen</a:t>
                      </a:r>
                    </a:p>
                  </a:txBody>
                  <a:tcPr marL="82953" marR="82953" marT="41476" marB="41476"/>
                </a:tc>
                <a:tc>
                  <a:txBody>
                    <a:bodyPr/>
                    <a:lstStyle/>
                    <a:p>
                      <a:r>
                        <a:rPr lang="en-GB" sz="1600" dirty="0"/>
                        <a:t>Derivatives and foods made with allergen that can trigger allergic reactions</a:t>
                      </a:r>
                      <a:endParaRPr lang="en-US" sz="1600" dirty="0"/>
                    </a:p>
                  </a:txBody>
                  <a:tcPr marL="82953" marR="82953" marT="41476" marB="41476"/>
                </a:tc>
                <a:tc>
                  <a:txBody>
                    <a:bodyPr/>
                    <a:lstStyle/>
                    <a:p>
                      <a:r>
                        <a:rPr lang="en-US" sz="1600" dirty="0"/>
                        <a:t>Notes</a:t>
                      </a:r>
                    </a:p>
                  </a:txBody>
                  <a:tcPr marL="82953" marR="82953" marT="41476" marB="41476"/>
                </a:tc>
                <a:extLst>
                  <a:ext uri="{0D108BD9-81ED-4DB2-BD59-A6C34878D82A}">
                    <a16:rowId xmlns:a16="http://schemas.microsoft.com/office/drawing/2014/main" val="3349557456"/>
                  </a:ext>
                </a:extLst>
              </a:tr>
              <a:tr h="713129">
                <a:tc>
                  <a:txBody>
                    <a:bodyPr/>
                    <a:lstStyle/>
                    <a:p>
                      <a:r>
                        <a:rPr lang="en-GB" sz="1600" dirty="0"/>
                        <a:t>Soy(a)</a:t>
                      </a:r>
                      <a:endParaRPr lang="en-US" sz="1600" dirty="0"/>
                    </a:p>
                  </a:txBody>
                  <a:tcPr marL="82953" marR="82953" marT="41476" marB="41476"/>
                </a:tc>
                <a:tc>
                  <a:txBody>
                    <a:bodyPr/>
                    <a:lstStyle/>
                    <a:p>
                      <a:pPr marL="285750" indent="-285750">
                        <a:buFont typeface="Arial" panose="020B0604020202020204" pitchFamily="34" charset="0"/>
                        <a:buChar char="•"/>
                      </a:pPr>
                      <a:r>
                        <a:rPr lang="en-GB" sz="1600" dirty="0"/>
                        <a:t>Soya flour</a:t>
                      </a:r>
                    </a:p>
                    <a:p>
                      <a:pPr marL="285750" indent="-285750">
                        <a:buFont typeface="Arial" panose="020B0604020202020204" pitchFamily="34" charset="0"/>
                        <a:buChar char="•"/>
                      </a:pPr>
                      <a:r>
                        <a:rPr lang="en-GB" sz="1600" dirty="0"/>
                        <a:t>Soya tofu </a:t>
                      </a:r>
                    </a:p>
                    <a:p>
                      <a:pPr marL="285750" indent="-285750">
                        <a:buFont typeface="Arial" panose="020B0604020202020204" pitchFamily="34" charset="0"/>
                        <a:buChar char="•"/>
                      </a:pPr>
                      <a:r>
                        <a:rPr lang="en-GB" sz="1600" dirty="0"/>
                        <a:t>Soya protein isolates </a:t>
                      </a:r>
                    </a:p>
                    <a:p>
                      <a:pPr marL="285750" indent="-285750">
                        <a:buFont typeface="Arial" panose="020B0604020202020204" pitchFamily="34" charset="0"/>
                        <a:buChar char="•"/>
                      </a:pPr>
                      <a:r>
                        <a:rPr lang="en-GB" sz="1600" dirty="0"/>
                        <a:t>Soya protein concentrates</a:t>
                      </a:r>
                    </a:p>
                    <a:p>
                      <a:pPr marL="285750" indent="-285750">
                        <a:buFont typeface="Arial" panose="020B0604020202020204" pitchFamily="34" charset="0"/>
                        <a:buChar char="•"/>
                      </a:pPr>
                      <a:r>
                        <a:rPr lang="en-GB" sz="1600" dirty="0"/>
                        <a:t>Textured soya protein</a:t>
                      </a:r>
                    </a:p>
                    <a:p>
                      <a:pPr marL="285750" indent="-285750">
                        <a:buFont typeface="Arial" panose="020B0604020202020204" pitchFamily="34" charset="0"/>
                        <a:buChar char="•"/>
                      </a:pPr>
                      <a:r>
                        <a:rPr lang="en-GB" sz="1600" dirty="0"/>
                        <a:t>Hydrolysed vegetable protein, if made from soya </a:t>
                      </a:r>
                    </a:p>
                    <a:p>
                      <a:pPr marL="285750" indent="-285750">
                        <a:buFont typeface="Arial" panose="020B0604020202020204" pitchFamily="34" charset="0"/>
                        <a:buChar char="•"/>
                      </a:pPr>
                      <a:r>
                        <a:rPr lang="en-GB" sz="1600" dirty="0"/>
                        <a:t> Soya infant formula </a:t>
                      </a:r>
                    </a:p>
                    <a:p>
                      <a:pPr marL="285750" indent="-285750">
                        <a:buFont typeface="Arial" panose="020B0604020202020204" pitchFamily="34" charset="0"/>
                        <a:buChar char="•"/>
                      </a:pPr>
                      <a:r>
                        <a:rPr lang="en-GB" sz="1600" dirty="0"/>
                        <a:t> Soy sauce </a:t>
                      </a:r>
                    </a:p>
                    <a:p>
                      <a:pPr marL="285750" indent="-285750">
                        <a:buFont typeface="Arial" panose="020B0604020202020204" pitchFamily="34" charset="0"/>
                        <a:buChar char="•"/>
                      </a:pPr>
                      <a:r>
                        <a:rPr lang="en-GB" sz="1600" dirty="0"/>
                        <a:t>Lecithin (E322), if made from soya</a:t>
                      </a:r>
                    </a:p>
                    <a:p>
                      <a:pPr marL="285750" indent="-285750">
                        <a:buFont typeface="Arial" panose="020B0604020202020204" pitchFamily="34" charset="0"/>
                        <a:buChar char="•"/>
                      </a:pPr>
                      <a:r>
                        <a:rPr lang="en-GB" sz="1600" dirty="0"/>
                        <a:t>Edamame beans </a:t>
                      </a:r>
                    </a:p>
                  </a:txBody>
                  <a:tcPr marL="82953" marR="82953" marT="41476" marB="41476"/>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600" dirty="0"/>
                        <a:t>Fully refined soya bean oil and fat, and natural mixed tocopherols (E306), natural </a:t>
                      </a:r>
                      <a:r>
                        <a:rPr lang="en-GB" sz="1600" dirty="0" err="1"/>
                        <a:t>Dalpha</a:t>
                      </a:r>
                      <a:r>
                        <a:rPr lang="en-GB" sz="1600" dirty="0"/>
                        <a:t> tocopherol, natural </a:t>
                      </a:r>
                      <a:r>
                        <a:rPr lang="en-GB" sz="1600" dirty="0" err="1"/>
                        <a:t>Dalpha</a:t>
                      </a:r>
                      <a:r>
                        <a:rPr lang="en-GB" sz="1600" dirty="0"/>
                        <a:t> tocopherol acetate, natural D-alpha tocopherol succinate from soybean sources, vegetable oil-derived phytosterols and phytosterol esters from soybean sources and plant </a:t>
                      </a:r>
                      <a:r>
                        <a:rPr lang="en-GB" sz="1600" dirty="0" err="1"/>
                        <a:t>stanol</a:t>
                      </a:r>
                      <a:r>
                        <a:rPr lang="en-GB" sz="1600" dirty="0"/>
                        <a:t> ester produced from vegetable oil sterols from soybean sources are unlikely to trigger allergic reactions.</a:t>
                      </a:r>
                      <a:endParaRPr lang="en-US" sz="1600" dirty="0"/>
                    </a:p>
                    <a:p>
                      <a:pPr marL="285750" indent="-285750">
                        <a:buFont typeface="Arial" panose="020B0604020202020204" pitchFamily="34" charset="0"/>
                        <a:buChar char="•"/>
                      </a:pPr>
                      <a:endParaRPr lang="en-US" sz="1600" dirty="0"/>
                    </a:p>
                  </a:txBody>
                  <a:tcPr marL="82953" marR="82953" marT="41476" marB="41476"/>
                </a:tc>
                <a:extLst>
                  <a:ext uri="{0D108BD9-81ED-4DB2-BD59-A6C34878D82A}">
                    <a16:rowId xmlns:a16="http://schemas.microsoft.com/office/drawing/2014/main" val="3507724422"/>
                  </a:ext>
                </a:extLst>
              </a:tr>
              <a:tr h="713129">
                <a:tc>
                  <a:txBody>
                    <a:bodyPr/>
                    <a:lstStyle/>
                    <a:p>
                      <a:r>
                        <a:rPr lang="en-GB" sz="1600" dirty="0"/>
                        <a:t>Milk</a:t>
                      </a:r>
                      <a:endParaRPr lang="en-US" sz="1600" dirty="0"/>
                    </a:p>
                  </a:txBody>
                  <a:tcPr marL="82953" marR="82953" marT="41476" marB="41476"/>
                </a:tc>
                <a:tc>
                  <a:txBody>
                    <a:bodyPr/>
                    <a:lstStyle/>
                    <a:p>
                      <a:pPr marL="285750" indent="-285750">
                        <a:buFont typeface="Arial" panose="020B0604020202020204" pitchFamily="34" charset="0"/>
                        <a:buChar char="•"/>
                      </a:pPr>
                      <a:r>
                        <a:rPr lang="en-GB" sz="1600" dirty="0"/>
                        <a:t>Whey</a:t>
                      </a:r>
                    </a:p>
                    <a:p>
                      <a:pPr marL="285750" indent="-285750">
                        <a:buFont typeface="Arial" panose="020B0604020202020204" pitchFamily="34" charset="0"/>
                        <a:buChar char="•"/>
                      </a:pPr>
                      <a:r>
                        <a:rPr lang="en-GB" sz="1600" dirty="0"/>
                        <a:t>Caseinates</a:t>
                      </a:r>
                    </a:p>
                    <a:p>
                      <a:pPr marL="285750" indent="-285750">
                        <a:buFont typeface="Arial" panose="020B0604020202020204" pitchFamily="34" charset="0"/>
                        <a:buChar char="•"/>
                      </a:pPr>
                      <a:r>
                        <a:rPr lang="en-GB" sz="1600" dirty="0"/>
                        <a:t>Milk powder</a:t>
                      </a:r>
                    </a:p>
                    <a:p>
                      <a:pPr marL="285750" indent="-285750">
                        <a:buFont typeface="Arial" panose="020B0604020202020204" pitchFamily="34" charset="0"/>
                        <a:buChar char="•"/>
                      </a:pPr>
                      <a:r>
                        <a:rPr lang="en-GB" sz="1600" dirty="0"/>
                        <a:t>Lactose</a:t>
                      </a:r>
                    </a:p>
                    <a:p>
                      <a:pPr marL="285750" indent="-285750">
                        <a:buFont typeface="Arial" panose="020B0604020202020204" pitchFamily="34" charset="0"/>
                        <a:buChar char="•"/>
                      </a:pPr>
                      <a:r>
                        <a:rPr lang="en-GB" sz="1600" dirty="0"/>
                        <a:t>Butter, cheese, cream, yoghurt, ghee</a:t>
                      </a:r>
                      <a:endParaRPr lang="en-US" sz="1600" dirty="0"/>
                    </a:p>
                  </a:txBody>
                  <a:tcPr marL="82953" marR="82953" marT="41476" marB="41476"/>
                </a:tc>
                <a:tc>
                  <a:txBody>
                    <a:bodyPr/>
                    <a:lstStyle/>
                    <a:p>
                      <a:r>
                        <a:rPr lang="en-GB" sz="1600" dirty="0"/>
                        <a:t>Whey used in distillates for spirits, milk (casein) products used as fining agents in cider and wines and lactitol are unlikely to trigger allergic reactions.</a:t>
                      </a:r>
                      <a:endParaRPr lang="en-US" sz="1600" dirty="0"/>
                    </a:p>
                  </a:txBody>
                  <a:tcPr marL="82953" marR="82953" marT="41476" marB="41476"/>
                </a:tc>
                <a:extLst>
                  <a:ext uri="{0D108BD9-81ED-4DB2-BD59-A6C34878D82A}">
                    <a16:rowId xmlns:a16="http://schemas.microsoft.com/office/drawing/2014/main" val="780857982"/>
                  </a:ext>
                </a:extLst>
              </a:tr>
            </a:tbl>
          </a:graphicData>
        </a:graphic>
      </p:graphicFrame>
      <p:sp>
        <p:nvSpPr>
          <p:cNvPr id="7" name="Title 1">
            <a:extLst>
              <a:ext uri="{FF2B5EF4-FFF2-40B4-BE49-F238E27FC236}">
                <a16:creationId xmlns:a16="http://schemas.microsoft.com/office/drawing/2014/main" id="{8847DADE-6A52-2248-8E53-E288E552F98C}"/>
              </a:ext>
            </a:extLst>
          </p:cNvPr>
          <p:cNvSpPr>
            <a:spLocks noGrp="1"/>
          </p:cNvSpPr>
          <p:nvPr>
            <p:ph type="title"/>
          </p:nvPr>
        </p:nvSpPr>
        <p:spPr>
          <a:xfrm>
            <a:off x="589678" y="575691"/>
            <a:ext cx="9813822" cy="1033854"/>
          </a:xfrm>
        </p:spPr>
        <p:txBody>
          <a:bodyPr>
            <a:normAutofit/>
          </a:bodyPr>
          <a:lstStyle/>
          <a:p>
            <a:r>
              <a:rPr lang="en-US" sz="3200" dirty="0"/>
              <a:t>Alternative names for allergens: Answers</a:t>
            </a:r>
          </a:p>
        </p:txBody>
      </p:sp>
    </p:spTree>
    <p:extLst>
      <p:ext uri="{BB962C8B-B14F-4D97-AF65-F5344CB8AC3E}">
        <p14:creationId xmlns:p14="http://schemas.microsoft.com/office/powerpoint/2010/main" val="1861216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55C509D4-F6FA-E747-85ED-231633296A9B}"/>
              </a:ext>
            </a:extLst>
          </p:cNvPr>
          <p:cNvGraphicFramePr>
            <a:graphicFrameLocks noGrp="1"/>
          </p:cNvGraphicFramePr>
          <p:nvPr>
            <p:ph idx="1"/>
            <p:extLst>
              <p:ext uri="{D42A27DB-BD31-4B8C-83A1-F6EECF244321}">
                <p14:modId xmlns:p14="http://schemas.microsoft.com/office/powerpoint/2010/main" val="707708971"/>
              </p:ext>
            </p:extLst>
          </p:nvPr>
        </p:nvGraphicFramePr>
        <p:xfrm>
          <a:off x="799540" y="1609545"/>
          <a:ext cx="10368133" cy="4619585"/>
        </p:xfrm>
        <a:graphic>
          <a:graphicData uri="http://schemas.openxmlformats.org/drawingml/2006/table">
            <a:tbl>
              <a:tblPr firstRow="1" bandRow="1">
                <a:tableStyleId>{FABFCF23-3B69-468F-B69F-88F6DE6A72F2}</a:tableStyleId>
              </a:tblPr>
              <a:tblGrid>
                <a:gridCol w="1459145">
                  <a:extLst>
                    <a:ext uri="{9D8B030D-6E8A-4147-A177-3AD203B41FA5}">
                      <a16:colId xmlns:a16="http://schemas.microsoft.com/office/drawing/2014/main" val="4066719495"/>
                    </a:ext>
                  </a:extLst>
                </a:gridCol>
                <a:gridCol w="4966574">
                  <a:extLst>
                    <a:ext uri="{9D8B030D-6E8A-4147-A177-3AD203B41FA5}">
                      <a16:colId xmlns:a16="http://schemas.microsoft.com/office/drawing/2014/main" val="2990862587"/>
                    </a:ext>
                  </a:extLst>
                </a:gridCol>
                <a:gridCol w="3942414">
                  <a:extLst>
                    <a:ext uri="{9D8B030D-6E8A-4147-A177-3AD203B41FA5}">
                      <a16:colId xmlns:a16="http://schemas.microsoft.com/office/drawing/2014/main" val="3720135473"/>
                    </a:ext>
                  </a:extLst>
                </a:gridCol>
              </a:tblGrid>
              <a:tr h="713129">
                <a:tc>
                  <a:txBody>
                    <a:bodyPr/>
                    <a:lstStyle/>
                    <a:p>
                      <a:r>
                        <a:rPr lang="en-US" sz="1600" dirty="0"/>
                        <a:t>Allergen</a:t>
                      </a:r>
                    </a:p>
                  </a:txBody>
                  <a:tcPr marL="82953" marR="82953" marT="41476" marB="41476"/>
                </a:tc>
                <a:tc>
                  <a:txBody>
                    <a:bodyPr/>
                    <a:lstStyle/>
                    <a:p>
                      <a:r>
                        <a:rPr lang="en-GB" sz="1600" dirty="0"/>
                        <a:t>Derivatives and foods made with allergen that can trigger allergic reactions</a:t>
                      </a:r>
                      <a:endParaRPr lang="en-US" sz="1600" dirty="0"/>
                    </a:p>
                  </a:txBody>
                  <a:tcPr marL="82953" marR="82953" marT="41476" marB="41476"/>
                </a:tc>
                <a:tc>
                  <a:txBody>
                    <a:bodyPr/>
                    <a:lstStyle/>
                    <a:p>
                      <a:r>
                        <a:rPr lang="en-US" sz="1600" dirty="0"/>
                        <a:t>Note</a:t>
                      </a:r>
                    </a:p>
                  </a:txBody>
                  <a:tcPr marL="82953" marR="82953" marT="41476" marB="41476"/>
                </a:tc>
                <a:extLst>
                  <a:ext uri="{0D108BD9-81ED-4DB2-BD59-A6C34878D82A}">
                    <a16:rowId xmlns:a16="http://schemas.microsoft.com/office/drawing/2014/main" val="3349557456"/>
                  </a:ext>
                </a:extLst>
              </a:tr>
              <a:tr h="485280">
                <a:tc>
                  <a:txBody>
                    <a:bodyPr/>
                    <a:lstStyle/>
                    <a:p>
                      <a:r>
                        <a:rPr lang="en-GB" sz="1600" dirty="0"/>
                        <a:t>Nuts</a:t>
                      </a:r>
                      <a:endParaRPr lang="en-US" sz="1600" dirty="0"/>
                    </a:p>
                  </a:txBody>
                  <a:tcPr marL="82953" marR="82953" marT="41476" marB="41476"/>
                </a:tc>
                <a:tc>
                  <a:txBody>
                    <a:bodyPr/>
                    <a:lstStyle/>
                    <a:p>
                      <a:pPr marL="285750" indent="-285750">
                        <a:buFont typeface="Arial" panose="020B0604020202020204" pitchFamily="34" charset="0"/>
                        <a:buChar char="•"/>
                      </a:pPr>
                      <a:r>
                        <a:rPr lang="en-GB" sz="1600" dirty="0"/>
                        <a:t>Nut butters </a:t>
                      </a:r>
                    </a:p>
                    <a:p>
                      <a:pPr marL="285750" indent="-285750">
                        <a:buFont typeface="Arial" panose="020B0604020202020204" pitchFamily="34" charset="0"/>
                        <a:buChar char="•"/>
                      </a:pPr>
                      <a:r>
                        <a:rPr lang="en-GB" sz="1600" dirty="0"/>
                        <a:t>Praline (hazelnut) </a:t>
                      </a:r>
                    </a:p>
                    <a:p>
                      <a:pPr marL="285750" indent="-285750">
                        <a:buFont typeface="Arial" panose="020B0604020202020204" pitchFamily="34" charset="0"/>
                        <a:buChar char="•"/>
                      </a:pPr>
                      <a:r>
                        <a:rPr lang="en-GB" sz="1600" dirty="0"/>
                        <a:t>Marzipan (almond)</a:t>
                      </a:r>
                    </a:p>
                    <a:p>
                      <a:pPr marL="285750" indent="-285750">
                        <a:buFont typeface="Arial" panose="020B0604020202020204" pitchFamily="34" charset="0"/>
                        <a:buChar char="•"/>
                      </a:pPr>
                      <a:r>
                        <a:rPr lang="en-GB" sz="1600" dirty="0"/>
                        <a:t>Frangipane (almond)</a:t>
                      </a:r>
                    </a:p>
                    <a:p>
                      <a:pPr marL="285750" indent="-285750">
                        <a:buFont typeface="Arial" panose="020B0604020202020204" pitchFamily="34" charset="0"/>
                        <a:buChar char="•"/>
                      </a:pPr>
                      <a:r>
                        <a:rPr lang="en-GB" sz="1600" dirty="0"/>
                        <a:t>Nut essences and flavourings</a:t>
                      </a:r>
                    </a:p>
                    <a:p>
                      <a:pPr marL="285750" indent="-285750">
                        <a:buFont typeface="Arial" panose="020B0604020202020204" pitchFamily="34" charset="0"/>
                        <a:buChar char="•"/>
                      </a:pPr>
                      <a:r>
                        <a:rPr lang="en-GB" sz="1600" dirty="0"/>
                        <a:t>Nut oils (e.g. walnut oil in salad dressings)</a:t>
                      </a:r>
                    </a:p>
                    <a:p>
                      <a:pPr marL="285750" indent="-285750">
                        <a:buFont typeface="Arial" panose="020B0604020202020204" pitchFamily="34" charset="0"/>
                        <a:buChar char="•"/>
                      </a:pPr>
                      <a:r>
                        <a:rPr lang="en-GB" sz="1600" dirty="0"/>
                        <a:t>Worcester sauce (some brands contain walnuts)</a:t>
                      </a:r>
                      <a:endParaRPr lang="en-US" sz="1600" dirty="0"/>
                    </a:p>
                  </a:txBody>
                  <a:tcPr marL="82953" marR="82953" marT="41476" marB="41476"/>
                </a:tc>
                <a:tc>
                  <a:txBody>
                    <a:bodyPr/>
                    <a:lstStyle/>
                    <a:p>
                      <a:pPr marL="0" indent="0">
                        <a:buFont typeface="Arial" panose="020B0604020202020204" pitchFamily="34" charset="0"/>
                        <a:buNone/>
                      </a:pPr>
                      <a:r>
                        <a:rPr lang="en-GB" sz="1600" dirty="0"/>
                        <a:t>Nuts used in distillates for spirits, and nuts (almonds and walnuts) used (as flavours) in spirits are unlikely to trigger allergic reactions.</a:t>
                      </a:r>
                      <a:endParaRPr lang="en-US" sz="1600" dirty="0"/>
                    </a:p>
                  </a:txBody>
                  <a:tcPr marL="82953" marR="82953" marT="41476" marB="41476"/>
                </a:tc>
                <a:extLst>
                  <a:ext uri="{0D108BD9-81ED-4DB2-BD59-A6C34878D82A}">
                    <a16:rowId xmlns:a16="http://schemas.microsoft.com/office/drawing/2014/main" val="726021372"/>
                  </a:ext>
                </a:extLst>
              </a:tr>
              <a:tr h="485280">
                <a:tc>
                  <a:txBody>
                    <a:bodyPr/>
                    <a:lstStyle/>
                    <a:p>
                      <a:r>
                        <a:rPr lang="en-GB" sz="1600" dirty="0"/>
                        <a:t>Celery and Celeriac</a:t>
                      </a:r>
                      <a:endParaRPr lang="en-US" sz="1600" dirty="0"/>
                    </a:p>
                  </a:txBody>
                  <a:tcPr marL="82953" marR="82953" marT="41476" marB="41476"/>
                </a:tc>
                <a:tc>
                  <a:txBody>
                    <a:bodyPr/>
                    <a:lstStyle/>
                    <a:p>
                      <a:pPr marL="285750" indent="-285750">
                        <a:buFont typeface="Arial" panose="020B0604020202020204" pitchFamily="34" charset="0"/>
                        <a:buChar char="•"/>
                      </a:pPr>
                      <a:r>
                        <a:rPr lang="en-GB" sz="1600" dirty="0"/>
                        <a:t>Celery powder</a:t>
                      </a:r>
                    </a:p>
                    <a:p>
                      <a:pPr marL="285750" indent="-285750">
                        <a:buFont typeface="Arial" panose="020B0604020202020204" pitchFamily="34" charset="0"/>
                        <a:buChar char="•"/>
                      </a:pPr>
                      <a:r>
                        <a:rPr lang="en-GB" sz="1600" dirty="0"/>
                        <a:t>Celery seeds </a:t>
                      </a:r>
                    </a:p>
                    <a:p>
                      <a:pPr marL="285750" indent="-285750">
                        <a:buFont typeface="Arial" panose="020B0604020202020204" pitchFamily="34" charset="0"/>
                        <a:buChar char="•"/>
                      </a:pPr>
                      <a:r>
                        <a:rPr lang="en-GB" sz="1600" dirty="0"/>
                        <a:t>Celeriac powder</a:t>
                      </a:r>
                      <a:endParaRPr lang="en-US" sz="1600" dirty="0"/>
                    </a:p>
                  </a:txBody>
                  <a:tcPr marL="82953" marR="82953" marT="41476" marB="41476"/>
                </a:tc>
                <a:tc>
                  <a:txBody>
                    <a:bodyPr/>
                    <a:lstStyle/>
                    <a:p>
                      <a:r>
                        <a:rPr lang="en-GB" sz="1600" dirty="0"/>
                        <a:t> Celery leaf and seed oil and celery seed oleoresin are unlikely to trigger allergic reactions</a:t>
                      </a:r>
                      <a:endParaRPr lang="en-US" sz="1600" dirty="0"/>
                    </a:p>
                  </a:txBody>
                  <a:tcPr marL="82953" marR="82953" marT="41476" marB="41476"/>
                </a:tc>
                <a:extLst>
                  <a:ext uri="{0D108BD9-81ED-4DB2-BD59-A6C34878D82A}">
                    <a16:rowId xmlns:a16="http://schemas.microsoft.com/office/drawing/2014/main" val="1387632076"/>
                  </a:ext>
                </a:extLst>
              </a:tr>
              <a:tr h="485280">
                <a:tc>
                  <a:txBody>
                    <a:bodyPr/>
                    <a:lstStyle/>
                    <a:p>
                      <a:r>
                        <a:rPr lang="en-GB" sz="1600" dirty="0"/>
                        <a:t>Mustard</a:t>
                      </a:r>
                      <a:endParaRPr lang="en-US" sz="1600" dirty="0"/>
                    </a:p>
                  </a:txBody>
                  <a:tcPr marL="82953" marR="82953" marT="41476" marB="41476"/>
                </a:tc>
                <a:tc>
                  <a:txBody>
                    <a:bodyPr/>
                    <a:lstStyle/>
                    <a:p>
                      <a:pPr marL="285750" indent="-285750">
                        <a:buFont typeface="Arial" panose="020B0604020202020204" pitchFamily="34" charset="0"/>
                        <a:buChar char="•"/>
                      </a:pPr>
                      <a:r>
                        <a:rPr lang="en-GB" sz="1600" dirty="0"/>
                        <a:t>Mustard paste </a:t>
                      </a:r>
                    </a:p>
                    <a:p>
                      <a:pPr marL="285750" indent="-285750">
                        <a:buFont typeface="Arial" panose="020B0604020202020204" pitchFamily="34" charset="0"/>
                        <a:buChar char="•"/>
                      </a:pPr>
                      <a:r>
                        <a:rPr lang="en-GB" sz="1600" dirty="0"/>
                        <a:t>Mustard seed</a:t>
                      </a:r>
                    </a:p>
                    <a:p>
                      <a:pPr marL="285750" indent="-285750">
                        <a:buFont typeface="Arial" panose="020B0604020202020204" pitchFamily="34" charset="0"/>
                        <a:buChar char="•"/>
                      </a:pPr>
                      <a:r>
                        <a:rPr lang="en-GB" sz="1600" dirty="0"/>
                        <a:t>Mustard leaves</a:t>
                      </a:r>
                    </a:p>
                    <a:p>
                      <a:pPr marL="285750" indent="-285750">
                        <a:buFont typeface="Arial" panose="020B0604020202020204" pitchFamily="34" charset="0"/>
                        <a:buChar char="•"/>
                      </a:pPr>
                      <a:r>
                        <a:rPr lang="en-GB" sz="1600" dirty="0"/>
                        <a:t>Mustard flour</a:t>
                      </a:r>
                    </a:p>
                    <a:p>
                      <a:pPr marL="285750" indent="-285750">
                        <a:buFont typeface="Arial" panose="020B0604020202020204" pitchFamily="34" charset="0"/>
                        <a:buChar char="•"/>
                      </a:pPr>
                      <a:r>
                        <a:rPr lang="en-GB" sz="1600" dirty="0"/>
                        <a:t>Mustard powder</a:t>
                      </a:r>
                      <a:endParaRPr lang="en-US" sz="1600" dirty="0"/>
                    </a:p>
                  </a:txBody>
                  <a:tcPr marL="82953" marR="82953" marT="41476" marB="41476"/>
                </a:tc>
                <a:tc>
                  <a:txBody>
                    <a:bodyPr/>
                    <a:lstStyle/>
                    <a:p>
                      <a:r>
                        <a:rPr lang="en-GB" sz="1600" dirty="0"/>
                        <a:t>Mustard oil, mustard seed oil and mustard seed oleoresin are unlikely to trigger allergic reactions.</a:t>
                      </a:r>
                      <a:endParaRPr lang="en-US" sz="1600" dirty="0"/>
                    </a:p>
                  </a:txBody>
                  <a:tcPr marL="82953" marR="82953" marT="41476" marB="41476"/>
                </a:tc>
                <a:extLst>
                  <a:ext uri="{0D108BD9-81ED-4DB2-BD59-A6C34878D82A}">
                    <a16:rowId xmlns:a16="http://schemas.microsoft.com/office/drawing/2014/main" val="3321147190"/>
                  </a:ext>
                </a:extLst>
              </a:tr>
            </a:tbl>
          </a:graphicData>
        </a:graphic>
      </p:graphicFrame>
      <p:sp>
        <p:nvSpPr>
          <p:cNvPr id="7" name="Title 1">
            <a:extLst>
              <a:ext uri="{FF2B5EF4-FFF2-40B4-BE49-F238E27FC236}">
                <a16:creationId xmlns:a16="http://schemas.microsoft.com/office/drawing/2014/main" id="{8847DADE-6A52-2248-8E53-E288E552F98C}"/>
              </a:ext>
            </a:extLst>
          </p:cNvPr>
          <p:cNvSpPr>
            <a:spLocks noGrp="1"/>
          </p:cNvSpPr>
          <p:nvPr>
            <p:ph type="title"/>
          </p:nvPr>
        </p:nvSpPr>
        <p:spPr>
          <a:xfrm>
            <a:off x="589678" y="575691"/>
            <a:ext cx="9813822" cy="1033854"/>
          </a:xfrm>
        </p:spPr>
        <p:txBody>
          <a:bodyPr>
            <a:normAutofit/>
          </a:bodyPr>
          <a:lstStyle/>
          <a:p>
            <a:r>
              <a:rPr lang="en-US" sz="3200" dirty="0"/>
              <a:t>Alternative names for allergens: Answers</a:t>
            </a:r>
          </a:p>
        </p:txBody>
      </p:sp>
    </p:spTree>
    <p:extLst>
      <p:ext uri="{BB962C8B-B14F-4D97-AF65-F5344CB8AC3E}">
        <p14:creationId xmlns:p14="http://schemas.microsoft.com/office/powerpoint/2010/main" val="1563736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55C509D4-F6FA-E747-85ED-231633296A9B}"/>
              </a:ext>
            </a:extLst>
          </p:cNvPr>
          <p:cNvGraphicFramePr>
            <a:graphicFrameLocks noGrp="1"/>
          </p:cNvGraphicFramePr>
          <p:nvPr>
            <p:ph idx="1"/>
            <p:extLst>
              <p:ext uri="{D42A27DB-BD31-4B8C-83A1-F6EECF244321}">
                <p14:modId xmlns:p14="http://schemas.microsoft.com/office/powerpoint/2010/main" val="2566146055"/>
              </p:ext>
            </p:extLst>
          </p:nvPr>
        </p:nvGraphicFramePr>
        <p:xfrm>
          <a:off x="469756" y="1154244"/>
          <a:ext cx="11012710" cy="5450752"/>
        </p:xfrm>
        <a:graphic>
          <a:graphicData uri="http://schemas.openxmlformats.org/drawingml/2006/table">
            <a:tbl>
              <a:tblPr firstRow="1" bandRow="1">
                <a:tableStyleId>{FABFCF23-3B69-468F-B69F-88F6DE6A72F2}</a:tableStyleId>
              </a:tblPr>
              <a:tblGrid>
                <a:gridCol w="4928704">
                  <a:extLst>
                    <a:ext uri="{9D8B030D-6E8A-4147-A177-3AD203B41FA5}">
                      <a16:colId xmlns:a16="http://schemas.microsoft.com/office/drawing/2014/main" val="4066719495"/>
                    </a:ext>
                  </a:extLst>
                </a:gridCol>
                <a:gridCol w="6084006">
                  <a:extLst>
                    <a:ext uri="{9D8B030D-6E8A-4147-A177-3AD203B41FA5}">
                      <a16:colId xmlns:a16="http://schemas.microsoft.com/office/drawing/2014/main" val="2990862587"/>
                    </a:ext>
                  </a:extLst>
                </a:gridCol>
              </a:tblGrid>
              <a:tr h="651888">
                <a:tc>
                  <a:txBody>
                    <a:bodyPr/>
                    <a:lstStyle/>
                    <a:p>
                      <a:r>
                        <a:rPr lang="en-US" sz="1600" dirty="0"/>
                        <a:t>Allergen</a:t>
                      </a:r>
                    </a:p>
                  </a:txBody>
                  <a:tcPr marL="82953" marR="82953" marT="41476" marB="41476"/>
                </a:tc>
                <a:tc>
                  <a:txBody>
                    <a:bodyPr/>
                    <a:lstStyle/>
                    <a:p>
                      <a:r>
                        <a:rPr lang="en-GB" sz="1600" dirty="0"/>
                        <a:t>Derivatives and foods made with allergen that can trigger allergic reactions</a:t>
                      </a:r>
                      <a:endParaRPr lang="en-US" sz="1600" dirty="0"/>
                    </a:p>
                  </a:txBody>
                  <a:tcPr marL="82953" marR="82953" marT="41476" marB="41476"/>
                </a:tc>
                <a:extLst>
                  <a:ext uri="{0D108BD9-81ED-4DB2-BD59-A6C34878D82A}">
                    <a16:rowId xmlns:a16="http://schemas.microsoft.com/office/drawing/2014/main" val="3349557456"/>
                  </a:ext>
                </a:extLst>
              </a:tr>
              <a:tr h="163612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Sesame</a:t>
                      </a:r>
                      <a:endParaRPr lang="en-US" sz="1600" dirty="0"/>
                    </a:p>
                    <a:p>
                      <a:endParaRPr lang="en-US" sz="1600" dirty="0"/>
                    </a:p>
                  </a:txBody>
                  <a:tcPr marL="82953" marR="82953" marT="41476" marB="41476"/>
                </a:tc>
                <a:tc>
                  <a:txBody>
                    <a:bodyPr/>
                    <a:lstStyle/>
                    <a:p>
                      <a:pPr marL="285750" indent="-285750">
                        <a:buFont typeface="Arial" panose="020B0604020202020204" pitchFamily="34" charset="0"/>
                        <a:buChar char="•"/>
                      </a:pPr>
                      <a:r>
                        <a:rPr lang="en-GB" sz="1600" dirty="0"/>
                        <a:t>Sesame seeds</a:t>
                      </a:r>
                    </a:p>
                    <a:p>
                      <a:pPr marL="285750" indent="-285750">
                        <a:buFont typeface="Arial" panose="020B0604020202020204" pitchFamily="34" charset="0"/>
                        <a:buChar char="•"/>
                      </a:pPr>
                      <a:r>
                        <a:rPr lang="en-GB" sz="1600" dirty="0"/>
                        <a:t>Sesame oil </a:t>
                      </a:r>
                    </a:p>
                    <a:p>
                      <a:pPr marL="285750" indent="-285750">
                        <a:buFont typeface="Arial" panose="020B0604020202020204" pitchFamily="34" charset="0"/>
                        <a:buChar char="•"/>
                      </a:pPr>
                      <a:r>
                        <a:rPr lang="en-GB" sz="1600" dirty="0"/>
                        <a:t>Sesame paste</a:t>
                      </a:r>
                    </a:p>
                    <a:p>
                      <a:pPr marL="285750" indent="-285750">
                        <a:buFont typeface="Arial" panose="020B0604020202020204" pitchFamily="34" charset="0"/>
                        <a:buChar char="•"/>
                      </a:pPr>
                      <a:r>
                        <a:rPr lang="en-GB" sz="1600" dirty="0"/>
                        <a:t>Tahini </a:t>
                      </a:r>
                    </a:p>
                    <a:p>
                      <a:pPr marL="285750" indent="-285750">
                        <a:buFont typeface="Arial" panose="020B0604020202020204" pitchFamily="34" charset="0"/>
                        <a:buChar char="•"/>
                      </a:pPr>
                      <a:r>
                        <a:rPr lang="en-GB" sz="1600" dirty="0" err="1"/>
                        <a:t>Houmous</a:t>
                      </a:r>
                      <a:r>
                        <a:rPr lang="en-GB" sz="1600" dirty="0"/>
                        <a:t> </a:t>
                      </a:r>
                    </a:p>
                    <a:p>
                      <a:pPr marL="285750" indent="-285750">
                        <a:buFont typeface="Arial" panose="020B0604020202020204" pitchFamily="34" charset="0"/>
                        <a:buChar char="•"/>
                      </a:pPr>
                      <a:r>
                        <a:rPr lang="en-GB" sz="1600" dirty="0"/>
                        <a:t>Halva </a:t>
                      </a:r>
                    </a:p>
                    <a:p>
                      <a:pPr marL="285750" indent="-285750">
                        <a:buFont typeface="Arial" panose="020B0604020202020204" pitchFamily="34" charset="0"/>
                        <a:buChar char="•"/>
                      </a:pPr>
                      <a:r>
                        <a:rPr lang="en-GB" sz="1600" dirty="0" err="1"/>
                        <a:t>Furikake</a:t>
                      </a:r>
                      <a:r>
                        <a:rPr lang="en-GB" sz="1600" dirty="0"/>
                        <a:t> and </a:t>
                      </a:r>
                      <a:r>
                        <a:rPr lang="en-GB" sz="1600" dirty="0" err="1"/>
                        <a:t>Gomashio</a:t>
                      </a:r>
                      <a:r>
                        <a:rPr lang="en-GB" sz="1600" dirty="0"/>
                        <a:t> (oriental seasonings)</a:t>
                      </a:r>
                      <a:endParaRPr lang="en-US" sz="1600" dirty="0"/>
                    </a:p>
                  </a:txBody>
                  <a:tcPr marL="82953" marR="82953" marT="41476" marB="41476"/>
                </a:tc>
                <a:extLst>
                  <a:ext uri="{0D108BD9-81ED-4DB2-BD59-A6C34878D82A}">
                    <a16:rowId xmlns:a16="http://schemas.microsoft.com/office/drawing/2014/main" val="2392886672"/>
                  </a:ext>
                </a:extLst>
              </a:tr>
              <a:tr h="2973529">
                <a:tc>
                  <a:txBody>
                    <a:bodyPr/>
                    <a:lstStyle/>
                    <a:p>
                      <a:r>
                        <a:rPr lang="en-GB" sz="1600" dirty="0"/>
                        <a:t>Sulphur dioxide and sulphites (above 10mg/kg or litre expressed as SO2 )</a:t>
                      </a:r>
                      <a:endParaRPr lang="en-US" sz="1600" dirty="0"/>
                    </a:p>
                  </a:txBody>
                  <a:tcPr marL="82953" marR="82953" marT="41476" marB="41476"/>
                </a:tc>
                <a:tc>
                  <a:txBody>
                    <a:bodyPr/>
                    <a:lstStyle/>
                    <a:p>
                      <a:pPr marL="285750" indent="-285750">
                        <a:buFont typeface="Arial" panose="020B0604020202020204" pitchFamily="34" charset="0"/>
                        <a:buChar char="•"/>
                      </a:pPr>
                      <a:r>
                        <a:rPr lang="en-GB" sz="1600" dirty="0"/>
                        <a:t>E220 Sulphur dioxide </a:t>
                      </a:r>
                    </a:p>
                    <a:p>
                      <a:pPr marL="285750" indent="-285750">
                        <a:buFont typeface="Arial" panose="020B0604020202020204" pitchFamily="34" charset="0"/>
                        <a:buChar char="•"/>
                      </a:pPr>
                      <a:r>
                        <a:rPr lang="en-GB" sz="1600" dirty="0"/>
                        <a:t>E221 Sodium sulphite</a:t>
                      </a:r>
                    </a:p>
                    <a:p>
                      <a:pPr marL="285750" indent="-285750">
                        <a:buFont typeface="Arial" panose="020B0604020202020204" pitchFamily="34" charset="0"/>
                        <a:buChar char="•"/>
                      </a:pPr>
                      <a:r>
                        <a:rPr lang="en-GB" sz="1600" dirty="0"/>
                        <a:t>E222 Sodium hydrogen sulphite</a:t>
                      </a:r>
                    </a:p>
                    <a:p>
                      <a:pPr marL="285750" indent="-285750">
                        <a:buFont typeface="Arial" panose="020B0604020202020204" pitchFamily="34" charset="0"/>
                        <a:buChar char="•"/>
                      </a:pPr>
                      <a:r>
                        <a:rPr lang="en-GB" sz="1600" dirty="0"/>
                        <a:t>E223 Sodium </a:t>
                      </a:r>
                      <a:r>
                        <a:rPr lang="en-GB" sz="1600" dirty="0" err="1"/>
                        <a:t>metabisulphite</a:t>
                      </a:r>
                      <a:endParaRPr lang="en-GB" sz="1600" dirty="0"/>
                    </a:p>
                    <a:p>
                      <a:pPr marL="285750" indent="-285750">
                        <a:buFont typeface="Arial" panose="020B0604020202020204" pitchFamily="34" charset="0"/>
                        <a:buChar char="•"/>
                      </a:pPr>
                      <a:r>
                        <a:rPr lang="en-GB" sz="1600" dirty="0"/>
                        <a:t>E224 Potassium </a:t>
                      </a:r>
                      <a:r>
                        <a:rPr lang="en-GB" sz="1600" dirty="0" err="1"/>
                        <a:t>metabisulphite</a:t>
                      </a:r>
                      <a:endParaRPr lang="en-GB" sz="1600" dirty="0"/>
                    </a:p>
                    <a:p>
                      <a:pPr marL="285750" indent="-285750">
                        <a:buFont typeface="Arial" panose="020B0604020202020204" pitchFamily="34" charset="0"/>
                        <a:buChar char="•"/>
                      </a:pPr>
                      <a:r>
                        <a:rPr lang="en-GB" sz="1600" dirty="0"/>
                        <a:t>E226 Calcium sulphite</a:t>
                      </a:r>
                    </a:p>
                    <a:p>
                      <a:pPr marL="285750" indent="-285750">
                        <a:buFont typeface="Arial" panose="020B0604020202020204" pitchFamily="34" charset="0"/>
                        <a:buChar char="•"/>
                      </a:pPr>
                      <a:r>
                        <a:rPr lang="en-GB" sz="1600" dirty="0"/>
                        <a:t>E227 Calcium hydrogen sulphite</a:t>
                      </a:r>
                    </a:p>
                    <a:p>
                      <a:pPr marL="285750" indent="-285750">
                        <a:buFont typeface="Arial" panose="020B0604020202020204" pitchFamily="34" charset="0"/>
                        <a:buChar char="•"/>
                      </a:pPr>
                      <a:r>
                        <a:rPr lang="en-GB" sz="1600" dirty="0"/>
                        <a:t>E228 Potassium hydrogen sulphite </a:t>
                      </a:r>
                    </a:p>
                    <a:p>
                      <a:pPr marL="0" indent="0">
                        <a:buFont typeface="Arial" panose="020B0604020202020204" pitchFamily="34" charset="0"/>
                        <a:buNone/>
                      </a:pPr>
                      <a:endParaRPr lang="en-GB" sz="1600"/>
                    </a:p>
                    <a:p>
                      <a:pPr marL="0" indent="0">
                        <a:buFont typeface="Arial" panose="020B0604020202020204" pitchFamily="34" charset="0"/>
                        <a:buNone/>
                      </a:pPr>
                      <a:r>
                        <a:rPr lang="en-GB" sz="1600"/>
                        <a:t>Sulphur </a:t>
                      </a:r>
                      <a:r>
                        <a:rPr lang="en-GB" sz="1600" dirty="0"/>
                        <a:t>dioxide and sulphites are used as a preservative in many foods, including dried fruits and vegetables, soft drinks, fruit juices, fermented drinks (wine, beer and cider), sausages and burgers.</a:t>
                      </a:r>
                      <a:endParaRPr lang="en-US" sz="1600" dirty="0"/>
                    </a:p>
                  </a:txBody>
                  <a:tcPr marL="82953" marR="82953" marT="41476" marB="41476"/>
                </a:tc>
                <a:extLst>
                  <a:ext uri="{0D108BD9-81ED-4DB2-BD59-A6C34878D82A}">
                    <a16:rowId xmlns:a16="http://schemas.microsoft.com/office/drawing/2014/main" val="2049599518"/>
                  </a:ext>
                </a:extLst>
              </a:tr>
            </a:tbl>
          </a:graphicData>
        </a:graphic>
      </p:graphicFrame>
      <p:sp>
        <p:nvSpPr>
          <p:cNvPr id="7" name="Title 1">
            <a:extLst>
              <a:ext uri="{FF2B5EF4-FFF2-40B4-BE49-F238E27FC236}">
                <a16:creationId xmlns:a16="http://schemas.microsoft.com/office/drawing/2014/main" id="{8847DADE-6A52-2248-8E53-E288E552F98C}"/>
              </a:ext>
            </a:extLst>
          </p:cNvPr>
          <p:cNvSpPr>
            <a:spLocks noGrp="1"/>
          </p:cNvSpPr>
          <p:nvPr>
            <p:ph type="title"/>
          </p:nvPr>
        </p:nvSpPr>
        <p:spPr>
          <a:xfrm>
            <a:off x="289873" y="330252"/>
            <a:ext cx="9813822" cy="1033854"/>
          </a:xfrm>
        </p:spPr>
        <p:txBody>
          <a:bodyPr>
            <a:normAutofit/>
          </a:bodyPr>
          <a:lstStyle/>
          <a:p>
            <a:r>
              <a:rPr lang="en-US" sz="3200" dirty="0"/>
              <a:t>Alternative names for allergens: Answers</a:t>
            </a:r>
          </a:p>
        </p:txBody>
      </p:sp>
    </p:spTree>
    <p:extLst>
      <p:ext uri="{BB962C8B-B14F-4D97-AF65-F5344CB8AC3E}">
        <p14:creationId xmlns:p14="http://schemas.microsoft.com/office/powerpoint/2010/main" val="7310499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TotalTime>
  <Words>783</Words>
  <Application>Microsoft Office PowerPoint</Application>
  <PresentationFormat>Widescreen</PresentationFormat>
  <Paragraphs>113</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Alternative names for allergens: Answers</vt:lpstr>
      <vt:lpstr>Alternative names for allergens: Answers</vt:lpstr>
      <vt:lpstr>Alternative names for allergens: Answers</vt:lpstr>
      <vt:lpstr>Alternative names for allergens: Answers</vt:lpstr>
      <vt:lpstr>Alternative names for allergens: Answers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Kara Roberts</dc:creator>
  <cp:lastModifiedBy>chris cashin</cp:lastModifiedBy>
  <cp:revision>7</cp:revision>
  <dcterms:created xsi:type="dcterms:W3CDTF">2019-08-05T11:08:38Z</dcterms:created>
  <dcterms:modified xsi:type="dcterms:W3CDTF">2019-12-01T12:55:19Z</dcterms:modified>
</cp:coreProperties>
</file>