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33"/>
  </p:notesMasterIdLst>
  <p:sldIdLst>
    <p:sldId id="256" r:id="rId2"/>
    <p:sldId id="260" r:id="rId3"/>
    <p:sldId id="257" r:id="rId4"/>
    <p:sldId id="258" r:id="rId5"/>
    <p:sldId id="259" r:id="rId6"/>
    <p:sldId id="300" r:id="rId7"/>
    <p:sldId id="265" r:id="rId8"/>
    <p:sldId id="273" r:id="rId9"/>
    <p:sldId id="261" r:id="rId10"/>
    <p:sldId id="267" r:id="rId11"/>
    <p:sldId id="262" r:id="rId12"/>
    <p:sldId id="271" r:id="rId13"/>
    <p:sldId id="269" r:id="rId14"/>
    <p:sldId id="274" r:id="rId15"/>
    <p:sldId id="275" r:id="rId16"/>
    <p:sldId id="276" r:id="rId17"/>
    <p:sldId id="277" r:id="rId18"/>
    <p:sldId id="284" r:id="rId19"/>
    <p:sldId id="301" r:id="rId20"/>
    <p:sldId id="302" r:id="rId21"/>
    <p:sldId id="288" r:id="rId22"/>
    <p:sldId id="289" r:id="rId23"/>
    <p:sldId id="290" r:id="rId24"/>
    <p:sldId id="291" r:id="rId25"/>
    <p:sldId id="292" r:id="rId26"/>
    <p:sldId id="294" r:id="rId27"/>
    <p:sldId id="293" r:id="rId28"/>
    <p:sldId id="295" r:id="rId29"/>
    <p:sldId id="296" r:id="rId30"/>
    <p:sldId id="297" r:id="rId31"/>
    <p:sldId id="298" r:id="rId32"/>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07"/>
    <p:restoredTop sz="79284"/>
  </p:normalViewPr>
  <p:slideViewPr>
    <p:cSldViewPr snapToGrid="0" snapToObjects="1">
      <p:cViewPr varScale="1">
        <p:scale>
          <a:sx n="100" d="100"/>
          <a:sy n="100" d="100"/>
        </p:scale>
        <p:origin x="118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B414066F-39A8-274D-A3EE-3C0B5F3E7087}" type="datetimeFigureOut">
              <a:rPr lang="en-GB" smtClean="0"/>
              <a:t>17/09/2020</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CE8D6AD8-D0DE-3C46-A8CC-7CE5706BFEAC}" type="slidenum">
              <a:rPr lang="en-GB" smtClean="0"/>
              <a:t>‹#›</a:t>
            </a:fld>
            <a:endParaRPr lang="en-GB"/>
          </a:p>
        </p:txBody>
      </p:sp>
    </p:spTree>
    <p:extLst>
      <p:ext uri="{BB962C8B-B14F-4D97-AF65-F5344CB8AC3E}">
        <p14:creationId xmlns:p14="http://schemas.microsoft.com/office/powerpoint/2010/main" val="2475494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2</a:t>
            </a:fld>
            <a:endParaRPr lang="en-GB"/>
          </a:p>
        </p:txBody>
      </p:sp>
    </p:spTree>
    <p:extLst>
      <p:ext uri="{BB962C8B-B14F-4D97-AF65-F5344CB8AC3E}">
        <p14:creationId xmlns:p14="http://schemas.microsoft.com/office/powerpoint/2010/main" val="2615549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7</a:t>
            </a:fld>
            <a:endParaRPr lang="en-GB"/>
          </a:p>
        </p:txBody>
      </p:sp>
    </p:spTree>
    <p:extLst>
      <p:ext uri="{BB962C8B-B14F-4D97-AF65-F5344CB8AC3E}">
        <p14:creationId xmlns:p14="http://schemas.microsoft.com/office/powerpoint/2010/main" val="6322941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8</a:t>
            </a:fld>
            <a:endParaRPr lang="en-GB"/>
          </a:p>
        </p:txBody>
      </p:sp>
    </p:spTree>
    <p:extLst>
      <p:ext uri="{BB962C8B-B14F-4D97-AF65-F5344CB8AC3E}">
        <p14:creationId xmlns:p14="http://schemas.microsoft.com/office/powerpoint/2010/main" val="3734116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11</a:t>
            </a:fld>
            <a:endParaRPr lang="en-GB"/>
          </a:p>
        </p:txBody>
      </p:sp>
    </p:spTree>
    <p:extLst>
      <p:ext uri="{BB962C8B-B14F-4D97-AF65-F5344CB8AC3E}">
        <p14:creationId xmlns:p14="http://schemas.microsoft.com/office/powerpoint/2010/main" val="2162658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12</a:t>
            </a:fld>
            <a:endParaRPr lang="en-GB"/>
          </a:p>
        </p:txBody>
      </p:sp>
    </p:spTree>
    <p:extLst>
      <p:ext uri="{BB962C8B-B14F-4D97-AF65-F5344CB8AC3E}">
        <p14:creationId xmlns:p14="http://schemas.microsoft.com/office/powerpoint/2010/main" val="4107825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13</a:t>
            </a:fld>
            <a:endParaRPr lang="en-GB"/>
          </a:p>
        </p:txBody>
      </p:sp>
    </p:spTree>
    <p:extLst>
      <p:ext uri="{BB962C8B-B14F-4D97-AF65-F5344CB8AC3E}">
        <p14:creationId xmlns:p14="http://schemas.microsoft.com/office/powerpoint/2010/main" val="3781631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16</a:t>
            </a:fld>
            <a:endParaRPr lang="en-GB"/>
          </a:p>
        </p:txBody>
      </p:sp>
    </p:spTree>
    <p:extLst>
      <p:ext uri="{BB962C8B-B14F-4D97-AF65-F5344CB8AC3E}">
        <p14:creationId xmlns:p14="http://schemas.microsoft.com/office/powerpoint/2010/main" val="4235658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17</a:t>
            </a:fld>
            <a:endParaRPr lang="en-GB"/>
          </a:p>
        </p:txBody>
      </p:sp>
    </p:spTree>
    <p:extLst>
      <p:ext uri="{BB962C8B-B14F-4D97-AF65-F5344CB8AC3E}">
        <p14:creationId xmlns:p14="http://schemas.microsoft.com/office/powerpoint/2010/main" val="4181806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22</a:t>
            </a:fld>
            <a:endParaRPr lang="en-GB"/>
          </a:p>
        </p:txBody>
      </p:sp>
    </p:spTree>
    <p:extLst>
      <p:ext uri="{BB962C8B-B14F-4D97-AF65-F5344CB8AC3E}">
        <p14:creationId xmlns:p14="http://schemas.microsoft.com/office/powerpoint/2010/main" val="31873889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23</a:t>
            </a:fld>
            <a:endParaRPr lang="en-GB"/>
          </a:p>
        </p:txBody>
      </p:sp>
    </p:spTree>
    <p:extLst>
      <p:ext uri="{BB962C8B-B14F-4D97-AF65-F5344CB8AC3E}">
        <p14:creationId xmlns:p14="http://schemas.microsoft.com/office/powerpoint/2010/main" val="1264256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24</a:t>
            </a:fld>
            <a:endParaRPr lang="en-GB"/>
          </a:p>
        </p:txBody>
      </p:sp>
    </p:spTree>
    <p:extLst>
      <p:ext uri="{BB962C8B-B14F-4D97-AF65-F5344CB8AC3E}">
        <p14:creationId xmlns:p14="http://schemas.microsoft.com/office/powerpoint/2010/main" val="425536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D6AD8-D0DE-3C46-A8CC-7CE5706BFEA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48734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27</a:t>
            </a:fld>
            <a:endParaRPr lang="en-GB"/>
          </a:p>
        </p:txBody>
      </p:sp>
    </p:spTree>
    <p:extLst>
      <p:ext uri="{BB962C8B-B14F-4D97-AF65-F5344CB8AC3E}">
        <p14:creationId xmlns:p14="http://schemas.microsoft.com/office/powerpoint/2010/main" val="1541965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28</a:t>
            </a:fld>
            <a:endParaRPr lang="en-GB"/>
          </a:p>
        </p:txBody>
      </p:sp>
    </p:spTree>
    <p:extLst>
      <p:ext uri="{BB962C8B-B14F-4D97-AF65-F5344CB8AC3E}">
        <p14:creationId xmlns:p14="http://schemas.microsoft.com/office/powerpoint/2010/main" val="1911495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8D6AD8-D0DE-3C46-A8CC-7CE5706BFEAC}" type="slidenum">
              <a:rPr lang="en-GB" smtClean="0"/>
              <a:t>31</a:t>
            </a:fld>
            <a:endParaRPr lang="en-GB"/>
          </a:p>
        </p:txBody>
      </p:sp>
    </p:spTree>
    <p:extLst>
      <p:ext uri="{BB962C8B-B14F-4D97-AF65-F5344CB8AC3E}">
        <p14:creationId xmlns:p14="http://schemas.microsoft.com/office/powerpoint/2010/main" val="3135324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9/17/2020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21752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7898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9/17/2020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7534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57135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9/17/2020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09033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12375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81495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9/17/2020</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40114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9/17/2020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58070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36016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9/17/2020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4063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9/17/2020</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74183027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62" r:id="rId4"/>
    <p:sldLayoutId id="2147483663" r:id="rId5"/>
    <p:sldLayoutId id="2147483669" r:id="rId6"/>
    <p:sldLayoutId id="2147483664" r:id="rId7"/>
    <p:sldLayoutId id="2147483665" r:id="rId8"/>
    <p:sldLayoutId id="2147483666" r:id="rId9"/>
    <p:sldLayoutId id="2147483667" r:id="rId10"/>
    <p:sldLayoutId id="2147483668" r:id="rId11"/>
  </p:sldLayoutIdLst>
  <p:hf sldNum="0" hdr="0" ftr="0" dt="0"/>
  <p:txStyles>
    <p:titleStyle>
      <a:lvl1pPr algn="l" defTabSz="914400" rtl="0" eaLnBrk="1" latinLnBrk="0" hangingPunct="1">
        <a:lnSpc>
          <a:spcPct val="90000"/>
        </a:lnSpc>
        <a:spcBef>
          <a:spcPct val="0"/>
        </a:spcBef>
        <a:buNone/>
        <a:defRPr lang="en-US" sz="42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youtube.com/watch?v=I_ctJqjlrHA"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youtube.com/watch?v=hhqumfpxuzI"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www.amazon.com/exec/obidos/tg/detail/-/B00006ZCBQ/t/002-6295556-9862413?v=glance&amp;s=toys&amp;me=A3UN6WX5RRO2AG&amp;vi=pictures&amp;img=14#more-pictures" TargetMode="External"/><Relationship Id="rId5" Type="http://schemas.openxmlformats.org/officeDocument/2006/relationships/image" Target="../media/image8.jpeg"/><Relationship Id="rId4" Type="http://schemas.openxmlformats.org/officeDocument/2006/relationships/hyperlink" Target="http://www.amazon.com/exec/obidos/tg/detail/-/B0000521C3/t/002-6295556-9862413?v=glance&amp;s=toys&amp;me=A3UN6WX5RRO2AG&amp;vi=pictures&amp;img=14#more-pictures" TargetMode="External"/><Relationship Id="rId9" Type="http://schemas.openxmlformats.org/officeDocument/2006/relationships/image" Target="../media/image11.jpeg"/></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hyperlink" Target="http://www.amazon.com/exec/obidos/tg/detail/-/B0000521C3/t/002-6295556-9862413?v=glance&amp;s=toys&amp;me=A3UN6WX5RRO2AG&amp;vi=pictures&amp;img=14#more-pictures" TargetMode="External"/><Relationship Id="rId7"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www.amazon.com/exec/obidos/tg/detail/-/B00006ZCBQ/t/002-6295556-9862413?v=glance&amp;s=toys&amp;me=A3UN6WX5RRO2AG&amp;vi=pictures&amp;img=14#more-pictures" TargetMode="External"/><Relationship Id="rId4" Type="http://schemas.openxmlformats.org/officeDocument/2006/relationships/image" Target="../media/image8.jpeg"/><Relationship Id="rId9" Type="http://schemas.openxmlformats.org/officeDocument/2006/relationships/image" Target="../media/image12.jpeg"/></Relationships>
</file>

<file path=ppt/slides/_rels/slide26.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5.jpe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hyperlink" Target="http://www.amazon.com/exec/obidos/tg/detail/-/B000063XMQ/t/002-6295556-9862413?v=glance&amp;s=toys&amp;me=A3UN6WX5RRO2AG&amp;vi=pictures&amp;img=14#more-picture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www.amazon.com/exec/obidos/tg/detail/-/B0000521C3/t/002-6295556-9862413?v=glance&amp;s=toys&amp;me=A3UN6WX5RRO2AG&amp;vi=pictures&amp;img=14#more-pictures" TargetMode="External"/><Relationship Id="rId11" Type="http://schemas.openxmlformats.org/officeDocument/2006/relationships/image" Target="../media/image14.jpeg"/><Relationship Id="rId5" Type="http://schemas.openxmlformats.org/officeDocument/2006/relationships/image" Target="../media/image9.jpeg"/><Relationship Id="rId10" Type="http://schemas.openxmlformats.org/officeDocument/2006/relationships/image" Target="../media/image13.jpeg"/><Relationship Id="rId4" Type="http://schemas.openxmlformats.org/officeDocument/2006/relationships/hyperlink" Target="http://www.amazon.com/exec/obidos/tg/detail/-/B00006ZCBQ/t/002-6295556-9862413?v=glance&amp;s=toys&amp;me=A3UN6WX5RRO2AG&amp;vi=pictures&amp;img=14#more-pictures" TargetMode="External"/><Relationship Id="rId9" Type="http://schemas.openxmlformats.org/officeDocument/2006/relationships/image" Target="../media/image10.jpeg"/></Relationships>
</file>

<file path=ppt/slides/_rels/slide27.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5.jpe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hyperlink" Target="http://www.amazon.com/exec/obidos/tg/detail/-/B000063XMQ/t/002-6295556-9862413?v=glance&amp;s=toys&amp;me=A3UN6WX5RRO2AG&amp;vi=pictures&amp;img=14#more-pictures"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www.amazon.com/exec/obidos/tg/detail/-/B0000521C3/t/002-6295556-9862413?v=glance&amp;s=toys&amp;me=A3UN6WX5RRO2AG&amp;vi=pictures&amp;img=14#more-pictures" TargetMode="External"/><Relationship Id="rId11" Type="http://schemas.openxmlformats.org/officeDocument/2006/relationships/image" Target="../media/image14.jpeg"/><Relationship Id="rId5" Type="http://schemas.openxmlformats.org/officeDocument/2006/relationships/image" Target="../media/image9.jpeg"/><Relationship Id="rId10" Type="http://schemas.openxmlformats.org/officeDocument/2006/relationships/image" Target="../media/image13.jpeg"/><Relationship Id="rId4" Type="http://schemas.openxmlformats.org/officeDocument/2006/relationships/hyperlink" Target="http://www.amazon.com/exec/obidos/tg/detail/-/B00006ZCBQ/t/002-6295556-9862413?v=glance&amp;s=toys&amp;me=A3UN6WX5RRO2AG&amp;vi=pictures&amp;img=14#more-pictures" TargetMode="External"/><Relationship Id="rId9" Type="http://schemas.openxmlformats.org/officeDocument/2006/relationships/image" Target="../media/image10.jpeg"/><Relationship Id="rId14" Type="http://schemas.openxmlformats.org/officeDocument/2006/relationships/image" Target="../media/image16.jpeg"/></Relationships>
</file>

<file path=ppt/slides/_rels/slide28.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22.jpeg"/><Relationship Id="rId3" Type="http://schemas.openxmlformats.org/officeDocument/2006/relationships/image" Target="../media/image16.jpeg"/><Relationship Id="rId7" Type="http://schemas.openxmlformats.org/officeDocument/2006/relationships/image" Target="../media/image6.jpeg"/><Relationship Id="rId12"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image" Target="../media/image20.jpeg"/><Relationship Id="rId5" Type="http://schemas.openxmlformats.org/officeDocument/2006/relationships/image" Target="../media/image15.jpeg"/><Relationship Id="rId15" Type="http://schemas.openxmlformats.org/officeDocument/2006/relationships/image" Target="../media/image23.jpeg"/><Relationship Id="rId10" Type="http://schemas.openxmlformats.org/officeDocument/2006/relationships/image" Target="../media/image19.jpeg"/><Relationship Id="rId4" Type="http://schemas.openxmlformats.org/officeDocument/2006/relationships/hyperlink" Target="http://www.amazon.com/exec/obidos/tg/detail/-/B000063XMQ/t/002-6295556-9862413?v=glance&amp;s=toys&amp;me=A3UN6WX5RRO2AG&amp;vi=pictures&amp;img=14#more-pictures" TargetMode="External"/><Relationship Id="rId9" Type="http://schemas.openxmlformats.org/officeDocument/2006/relationships/image" Target="../media/image18.jpeg"/><Relationship Id="rId14" Type="http://schemas.openxmlformats.org/officeDocument/2006/relationships/hyperlink" Target="http://www.geocities.com/EnchantedForest/Cottage/1165/images/full/dol01.jpg"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 up of a blackboard&#10;&#10;Description automatically generated">
            <a:extLst>
              <a:ext uri="{FF2B5EF4-FFF2-40B4-BE49-F238E27FC236}">
                <a16:creationId xmlns:a16="http://schemas.microsoft.com/office/drawing/2014/main" id="{829920AD-9465-4A5F-9F75-EA084E8B734A}"/>
              </a:ext>
            </a:extLst>
          </p:cNvPr>
          <p:cNvPicPr>
            <a:picLocks noChangeAspect="1"/>
          </p:cNvPicPr>
          <p:nvPr/>
        </p:nvPicPr>
        <p:blipFill rotWithShape="1">
          <a:blip r:embed="rId2"/>
          <a:srcRect t="18208" b="4737"/>
          <a:stretch/>
        </p:blipFill>
        <p:spPr>
          <a:xfrm>
            <a:off x="0" y="0"/>
            <a:ext cx="12191980" cy="6858000"/>
          </a:xfrm>
          <a:prstGeom prst="rect">
            <a:avLst/>
          </a:prstGeom>
        </p:spPr>
      </p:pic>
      <p:sp useBgFill="1">
        <p:nvSpPr>
          <p:cNvPr id="9" name="Rectangle 8">
            <a:extLst>
              <a:ext uri="{FF2B5EF4-FFF2-40B4-BE49-F238E27FC236}">
                <a16:creationId xmlns:a16="http://schemas.microsoft.com/office/drawing/2014/main" id="{BF9FFE17-DE95-4821-ACC1-B90C95449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a:extLst>
              <a:ext uri="{FF2B5EF4-FFF2-40B4-BE49-F238E27FC236}">
                <a16:creationId xmlns:a16="http://schemas.microsoft.com/office/drawing/2014/main" id="{03CF76AF-FF72-4430-A772-058403290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986D70E6-4EDB-CA45-AF35-3423746BAF82}"/>
              </a:ext>
            </a:extLst>
          </p:cNvPr>
          <p:cNvSpPr>
            <a:spLocks noGrp="1"/>
          </p:cNvSpPr>
          <p:nvPr>
            <p:ph type="ctrTitle"/>
          </p:nvPr>
        </p:nvSpPr>
        <p:spPr>
          <a:xfrm>
            <a:off x="1771132" y="2091263"/>
            <a:ext cx="8649738" cy="2590800"/>
          </a:xfrm>
        </p:spPr>
        <p:txBody>
          <a:bodyPr>
            <a:normAutofit/>
          </a:bodyPr>
          <a:lstStyle/>
          <a:p>
            <a:r>
              <a:rPr lang="en-GB" sz="6000" cap="none" spc="0" dirty="0"/>
              <a:t>Principles of Learning and Teaching</a:t>
            </a:r>
          </a:p>
        </p:txBody>
      </p:sp>
      <p:sp>
        <p:nvSpPr>
          <p:cNvPr id="3" name="Subtitle 2">
            <a:extLst>
              <a:ext uri="{FF2B5EF4-FFF2-40B4-BE49-F238E27FC236}">
                <a16:creationId xmlns:a16="http://schemas.microsoft.com/office/drawing/2014/main" id="{8370E5C6-D5D2-7640-B6FF-6622DA1C107C}"/>
              </a:ext>
            </a:extLst>
          </p:cNvPr>
          <p:cNvSpPr>
            <a:spLocks noGrp="1"/>
          </p:cNvSpPr>
          <p:nvPr>
            <p:ph type="subTitle" idx="1"/>
          </p:nvPr>
        </p:nvSpPr>
        <p:spPr>
          <a:xfrm>
            <a:off x="1771130" y="4682062"/>
            <a:ext cx="8652788" cy="457201"/>
          </a:xfrm>
        </p:spPr>
        <p:txBody>
          <a:bodyPr>
            <a:normAutofit lnSpcReduction="10000"/>
          </a:bodyPr>
          <a:lstStyle/>
          <a:p>
            <a:r>
              <a:rPr lang="en-GB" sz="2400" dirty="0">
                <a:latin typeface="+mj-lt"/>
              </a:rPr>
              <a:t>By Lianne Bowen</a:t>
            </a:r>
          </a:p>
        </p:txBody>
      </p:sp>
      <p:sp>
        <p:nvSpPr>
          <p:cNvPr id="13" name="Rectangle 12">
            <a:extLst>
              <a:ext uri="{FF2B5EF4-FFF2-40B4-BE49-F238E27FC236}">
                <a16:creationId xmlns:a16="http://schemas.microsoft.com/office/drawing/2014/main" id="{0B1C8180-2FDD-4202-8C45-4057CB1AB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5" name="Straight Connector 14">
            <a:extLst>
              <a:ext uri="{FF2B5EF4-FFF2-40B4-BE49-F238E27FC236}">
                <a16:creationId xmlns:a16="http://schemas.microsoft.com/office/drawing/2014/main" id="{D6E86CC6-13EA-4A88-86AD-CF27BF52CC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F80B441-4F7D-4B40-8A13-FED03A1F3A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0C7FD1A-44B1-4E4C-B0C9-A8103DCCDC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6812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DF063-BE41-F044-8F5E-B236DAF52EDE}"/>
              </a:ext>
            </a:extLst>
          </p:cNvPr>
          <p:cNvSpPr>
            <a:spLocks noGrp="1"/>
          </p:cNvSpPr>
          <p:nvPr>
            <p:ph type="title"/>
          </p:nvPr>
        </p:nvSpPr>
        <p:spPr/>
        <p:txBody>
          <a:bodyPr/>
          <a:lstStyle/>
          <a:p>
            <a:r>
              <a:rPr lang="en-GB" b="1" dirty="0"/>
              <a:t>Learning and Knowing?</a:t>
            </a:r>
          </a:p>
        </p:txBody>
      </p:sp>
      <p:sp>
        <p:nvSpPr>
          <p:cNvPr id="3" name="Content Placeholder 2">
            <a:extLst>
              <a:ext uri="{FF2B5EF4-FFF2-40B4-BE49-F238E27FC236}">
                <a16:creationId xmlns:a16="http://schemas.microsoft.com/office/drawing/2014/main" id="{FEC90DB1-36E9-934F-9CC5-1EEE20AEE8B1}"/>
              </a:ext>
            </a:extLst>
          </p:cNvPr>
          <p:cNvSpPr>
            <a:spLocks noGrp="1"/>
          </p:cNvSpPr>
          <p:nvPr>
            <p:ph idx="1"/>
          </p:nvPr>
        </p:nvSpPr>
        <p:spPr/>
        <p:txBody>
          <a:bodyPr>
            <a:normAutofit/>
          </a:bodyPr>
          <a:lstStyle/>
          <a:p>
            <a:pPr>
              <a:lnSpc>
                <a:spcPct val="90000"/>
              </a:lnSpc>
              <a:buFont typeface="Wingdings" pitchFamily="2" charset="2"/>
              <a:buChar char="§"/>
            </a:pPr>
            <a:r>
              <a:rPr lang="en-GB" altLang="en-US" sz="2400" dirty="0"/>
              <a:t>Do humans learn </a:t>
            </a:r>
            <a:r>
              <a:rPr lang="en-GB" altLang="en-US" sz="2400" u="sng" dirty="0"/>
              <a:t>all</a:t>
            </a:r>
            <a:r>
              <a:rPr lang="en-GB" altLang="en-US" sz="2400" dirty="0"/>
              <a:t> that they know?</a:t>
            </a:r>
          </a:p>
          <a:p>
            <a:pPr>
              <a:lnSpc>
                <a:spcPct val="90000"/>
              </a:lnSpc>
              <a:buFont typeface="Wingdings" pitchFamily="2" charset="2"/>
              <a:buChar char="§"/>
            </a:pPr>
            <a:r>
              <a:rPr lang="en-GB" altLang="en-US" sz="2400" dirty="0"/>
              <a:t>How do we come to know things?</a:t>
            </a:r>
          </a:p>
          <a:p>
            <a:pPr>
              <a:lnSpc>
                <a:spcPct val="90000"/>
              </a:lnSpc>
              <a:buFont typeface="Wingdings" pitchFamily="2" charset="2"/>
              <a:buChar char="§"/>
            </a:pPr>
            <a:r>
              <a:rPr lang="en-GB" altLang="en-US" sz="2400" dirty="0"/>
              <a:t>Is all learning the same?</a:t>
            </a:r>
          </a:p>
          <a:p>
            <a:pPr>
              <a:lnSpc>
                <a:spcPct val="90000"/>
              </a:lnSpc>
              <a:buFont typeface="Wingdings" pitchFamily="2" charset="2"/>
              <a:buChar char="§"/>
            </a:pPr>
            <a:r>
              <a:rPr lang="en-GB" altLang="en-US" sz="2400" dirty="0"/>
              <a:t>Do we learn in different ways?</a:t>
            </a:r>
          </a:p>
          <a:p>
            <a:pPr>
              <a:lnSpc>
                <a:spcPct val="90000"/>
              </a:lnSpc>
              <a:buFont typeface="Wingdings" pitchFamily="2" charset="2"/>
              <a:buChar char="§"/>
            </a:pPr>
            <a:r>
              <a:rPr lang="en-GB" altLang="en-US" sz="2400" dirty="0"/>
              <a:t>How do we use different approaches and theories of learning in schools?</a:t>
            </a:r>
          </a:p>
        </p:txBody>
      </p:sp>
    </p:spTree>
    <p:extLst>
      <p:ext uri="{BB962C8B-B14F-4D97-AF65-F5344CB8AC3E}">
        <p14:creationId xmlns:p14="http://schemas.microsoft.com/office/powerpoint/2010/main" val="1823559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7A121-6434-C540-8E2C-572FE9BD0541}"/>
              </a:ext>
            </a:extLst>
          </p:cNvPr>
          <p:cNvSpPr>
            <a:spLocks noGrp="1"/>
          </p:cNvSpPr>
          <p:nvPr>
            <p:ph type="title"/>
          </p:nvPr>
        </p:nvSpPr>
        <p:spPr/>
        <p:txBody>
          <a:bodyPr/>
          <a:lstStyle/>
          <a:p>
            <a:r>
              <a:rPr lang="en-GB" b="1" dirty="0"/>
              <a:t>Module Learning Outcomes</a:t>
            </a:r>
          </a:p>
        </p:txBody>
      </p:sp>
      <p:sp>
        <p:nvSpPr>
          <p:cNvPr id="3" name="Content Placeholder 2">
            <a:extLst>
              <a:ext uri="{FF2B5EF4-FFF2-40B4-BE49-F238E27FC236}">
                <a16:creationId xmlns:a16="http://schemas.microsoft.com/office/drawing/2014/main" id="{5C1322F2-B2F1-9141-87D6-1D1AB46B785D}"/>
              </a:ext>
            </a:extLst>
          </p:cNvPr>
          <p:cNvSpPr>
            <a:spLocks noGrp="1"/>
          </p:cNvSpPr>
          <p:nvPr>
            <p:ph idx="1"/>
          </p:nvPr>
        </p:nvSpPr>
        <p:spPr>
          <a:xfrm>
            <a:off x="1066800" y="2113630"/>
            <a:ext cx="10058400" cy="3849624"/>
          </a:xfrm>
        </p:spPr>
        <p:txBody>
          <a:bodyPr/>
          <a:lstStyle/>
          <a:p>
            <a:pPr>
              <a:buFont typeface="Wingdings" pitchFamily="2" charset="2"/>
              <a:buChar char="§"/>
              <a:defRPr/>
            </a:pPr>
            <a:r>
              <a:rPr lang="en-GB" sz="2400" dirty="0"/>
              <a:t>Apply knowledge of some learning theories to school practice </a:t>
            </a:r>
          </a:p>
          <a:p>
            <a:pPr>
              <a:buFont typeface="Wingdings" pitchFamily="2" charset="2"/>
              <a:buChar char="§"/>
              <a:defRPr/>
            </a:pPr>
            <a:r>
              <a:rPr lang="en-GB" sz="2400" dirty="0"/>
              <a:t>Reflect on the impact of a child-centred and inclusive approach to teaching and learning</a:t>
            </a:r>
          </a:p>
          <a:p>
            <a:pPr>
              <a:buFont typeface="Wingdings" pitchFamily="2" charset="2"/>
              <a:buChar char="§"/>
              <a:defRPr/>
            </a:pPr>
            <a:r>
              <a:rPr lang="en-GB" sz="2400" dirty="0"/>
              <a:t>Identify resources and strategies that can support effective teaching and learning</a:t>
            </a:r>
          </a:p>
          <a:p>
            <a:pPr>
              <a:buFont typeface="Wingdings" pitchFamily="2" charset="2"/>
              <a:buChar char="§"/>
              <a:defRPr/>
            </a:pPr>
            <a:r>
              <a:rPr lang="en-GB" sz="2400" dirty="0"/>
              <a:t>Organise their knowledge and learning through the use of a range of information sources, including ICT, and present their work at the appropriate level.</a:t>
            </a:r>
          </a:p>
          <a:p>
            <a:endParaRPr lang="en-GB" dirty="0"/>
          </a:p>
        </p:txBody>
      </p:sp>
    </p:spTree>
    <p:extLst>
      <p:ext uri="{BB962C8B-B14F-4D97-AF65-F5344CB8AC3E}">
        <p14:creationId xmlns:p14="http://schemas.microsoft.com/office/powerpoint/2010/main" val="3988097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68B75-0909-4047-A66E-025AF4B9DC1B}"/>
              </a:ext>
            </a:extLst>
          </p:cNvPr>
          <p:cNvSpPr>
            <a:spLocks noGrp="1"/>
          </p:cNvSpPr>
          <p:nvPr>
            <p:ph type="title"/>
          </p:nvPr>
        </p:nvSpPr>
        <p:spPr/>
        <p:txBody>
          <a:bodyPr/>
          <a:lstStyle/>
          <a:p>
            <a:r>
              <a:rPr lang="en-GB" b="1" dirty="0"/>
              <a:t>Assessment 1</a:t>
            </a:r>
          </a:p>
        </p:txBody>
      </p:sp>
      <p:sp>
        <p:nvSpPr>
          <p:cNvPr id="3" name="Content Placeholder 2">
            <a:extLst>
              <a:ext uri="{FF2B5EF4-FFF2-40B4-BE49-F238E27FC236}">
                <a16:creationId xmlns:a16="http://schemas.microsoft.com/office/drawing/2014/main" id="{C208FF6F-7B9E-214A-970A-54FD8C24CBA4}"/>
              </a:ext>
            </a:extLst>
          </p:cNvPr>
          <p:cNvSpPr>
            <a:spLocks noGrp="1"/>
          </p:cNvSpPr>
          <p:nvPr>
            <p:ph idx="1"/>
          </p:nvPr>
        </p:nvSpPr>
        <p:spPr/>
        <p:txBody>
          <a:bodyPr/>
          <a:lstStyle/>
          <a:p>
            <a:pPr>
              <a:buFont typeface="Wingdings" pitchFamily="2" charset="2"/>
              <a:buChar char="§"/>
              <a:defRPr/>
            </a:pPr>
            <a:r>
              <a:rPr lang="en-GB" sz="2400" dirty="0"/>
              <a:t>Essay (1500 words)</a:t>
            </a:r>
          </a:p>
          <a:p>
            <a:pPr>
              <a:buFont typeface="Wingdings" pitchFamily="2" charset="2"/>
              <a:buChar char="§"/>
              <a:defRPr/>
            </a:pPr>
            <a:r>
              <a:rPr lang="en-GB" sz="2400" dirty="0"/>
              <a:t>With reference to classroom observation and practice, demonstrate an understanding of the effective application of three educational </a:t>
            </a:r>
            <a:r>
              <a:rPr lang="en-GB" sz="2400" b="1" dirty="0"/>
              <a:t>theories</a:t>
            </a:r>
            <a:r>
              <a:rPr lang="en-GB" sz="2400" dirty="0"/>
              <a:t>. (Bruner, Dewey, Skinner, Piaget, Froebel or Vygotsky). Reference academic literature as appropriate. </a:t>
            </a:r>
          </a:p>
          <a:p>
            <a:pPr marL="274320" lvl="1" indent="0">
              <a:buNone/>
              <a:defRPr/>
            </a:pPr>
            <a:endParaRPr lang="en-GB" sz="2400" dirty="0"/>
          </a:p>
          <a:p>
            <a:pPr marL="0" indent="0" algn="ctr">
              <a:buFont typeface="Wingdings" pitchFamily="2" charset="2"/>
              <a:buNone/>
              <a:defRPr/>
            </a:pPr>
            <a:r>
              <a:rPr lang="en-GB" sz="2800" b="1" dirty="0"/>
              <a:t>Submission Date: 1</a:t>
            </a:r>
            <a:r>
              <a:rPr lang="en-GB" sz="2800" b="1" baseline="30000" dirty="0"/>
              <a:t>st</a:t>
            </a:r>
            <a:r>
              <a:rPr lang="en-GB" sz="2800" b="1" dirty="0"/>
              <a:t> of November 2020, 23:39pm via Turnitin</a:t>
            </a:r>
          </a:p>
          <a:p>
            <a:pPr marL="0" indent="0">
              <a:buNone/>
            </a:pPr>
            <a:endParaRPr lang="en-GB" dirty="0"/>
          </a:p>
        </p:txBody>
      </p:sp>
    </p:spTree>
    <p:extLst>
      <p:ext uri="{BB962C8B-B14F-4D97-AF65-F5344CB8AC3E}">
        <p14:creationId xmlns:p14="http://schemas.microsoft.com/office/powerpoint/2010/main" val="1482853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241D0-0CC8-3943-82A5-B641345D5AAF}"/>
              </a:ext>
            </a:extLst>
          </p:cNvPr>
          <p:cNvSpPr>
            <a:spLocks noGrp="1"/>
          </p:cNvSpPr>
          <p:nvPr>
            <p:ph type="title"/>
          </p:nvPr>
        </p:nvSpPr>
        <p:spPr/>
        <p:txBody>
          <a:bodyPr/>
          <a:lstStyle/>
          <a:p>
            <a:r>
              <a:rPr lang="en-GB" b="1" dirty="0"/>
              <a:t>Assessment 2</a:t>
            </a:r>
          </a:p>
        </p:txBody>
      </p:sp>
      <p:sp>
        <p:nvSpPr>
          <p:cNvPr id="3" name="Content Placeholder 2">
            <a:extLst>
              <a:ext uri="{FF2B5EF4-FFF2-40B4-BE49-F238E27FC236}">
                <a16:creationId xmlns:a16="http://schemas.microsoft.com/office/drawing/2014/main" id="{752A9F96-D0AD-764A-A3AC-E4BF1C5FEFE8}"/>
              </a:ext>
            </a:extLst>
          </p:cNvPr>
          <p:cNvSpPr>
            <a:spLocks noGrp="1"/>
          </p:cNvSpPr>
          <p:nvPr>
            <p:ph idx="1"/>
          </p:nvPr>
        </p:nvSpPr>
        <p:spPr>
          <a:xfrm>
            <a:off x="1066800" y="2014194"/>
            <a:ext cx="10058400" cy="3430165"/>
          </a:xfrm>
        </p:spPr>
        <p:txBody>
          <a:bodyPr>
            <a:normAutofit fontScale="92500" lnSpcReduction="10000"/>
          </a:bodyPr>
          <a:lstStyle/>
          <a:p>
            <a:pPr>
              <a:buFont typeface="Wingdings" pitchFamily="2" charset="2"/>
              <a:buChar char="§"/>
            </a:pPr>
            <a:r>
              <a:rPr lang="en-GB" altLang="en-US" sz="2400" dirty="0"/>
              <a:t>Academic Scrapbook (</a:t>
            </a:r>
            <a:r>
              <a:rPr lang="en-GB" altLang="en-US" sz="2400" b="1" dirty="0"/>
              <a:t>equivalent</a:t>
            </a:r>
            <a:r>
              <a:rPr lang="en-GB" altLang="en-US" sz="2400" dirty="0"/>
              <a:t> to 1500 words) </a:t>
            </a:r>
          </a:p>
          <a:p>
            <a:pPr>
              <a:buFont typeface="Wingdings" pitchFamily="2" charset="2"/>
              <a:buChar char="§"/>
            </a:pPr>
            <a:r>
              <a:rPr lang="en-GB" altLang="en-US" sz="2400" dirty="0"/>
              <a:t>Demonstrate how theoretical approaches to learning underpin classroom practice. Refer to classroom strategies in your own setting, the academic literature and news articles.</a:t>
            </a:r>
          </a:p>
          <a:p>
            <a:pPr>
              <a:buFont typeface="Wingdings" pitchFamily="2" charset="2"/>
              <a:buChar char="§"/>
            </a:pPr>
            <a:r>
              <a:rPr lang="en-GB" altLang="en-US" sz="2400" dirty="0"/>
              <a:t>Clear guidelines will be provided at the end of the module regarding the compilation of an appropriate standard of academic scrapbook</a:t>
            </a:r>
          </a:p>
          <a:p>
            <a:pPr marL="0" indent="0" algn="ctr">
              <a:buNone/>
            </a:pPr>
            <a:endParaRPr lang="en-GB" altLang="en-US" sz="3000" b="1" dirty="0"/>
          </a:p>
          <a:p>
            <a:pPr marL="0" indent="0" algn="ctr">
              <a:buNone/>
            </a:pPr>
            <a:r>
              <a:rPr lang="en-GB" altLang="en-US" sz="3000" b="1" dirty="0"/>
              <a:t>Submission Date: 1</a:t>
            </a:r>
            <a:r>
              <a:rPr lang="en-GB" altLang="en-US" sz="3000" b="1" baseline="30000" dirty="0"/>
              <a:t>st</a:t>
            </a:r>
            <a:r>
              <a:rPr lang="en-GB" altLang="en-US" sz="3000" b="1" dirty="0"/>
              <a:t> of November 2020, 23:59pm via Turnitin</a:t>
            </a:r>
          </a:p>
          <a:p>
            <a:endParaRPr lang="en-GB" dirty="0"/>
          </a:p>
        </p:txBody>
      </p:sp>
    </p:spTree>
    <p:extLst>
      <p:ext uri="{BB962C8B-B14F-4D97-AF65-F5344CB8AC3E}">
        <p14:creationId xmlns:p14="http://schemas.microsoft.com/office/powerpoint/2010/main" val="3720431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D2023-982C-40DE-B474-F499DFF98349}"/>
              </a:ext>
            </a:extLst>
          </p:cNvPr>
          <p:cNvSpPr>
            <a:spLocks noGrp="1"/>
          </p:cNvSpPr>
          <p:nvPr>
            <p:ph type="title"/>
          </p:nvPr>
        </p:nvSpPr>
        <p:spPr/>
        <p:txBody>
          <a:bodyPr/>
          <a:lstStyle/>
          <a:p>
            <a:r>
              <a:rPr lang="en-GB" b="1" dirty="0"/>
              <a:t>Evolution and Education</a:t>
            </a:r>
          </a:p>
        </p:txBody>
      </p:sp>
      <p:sp>
        <p:nvSpPr>
          <p:cNvPr id="3" name="Content Placeholder 2">
            <a:extLst>
              <a:ext uri="{FF2B5EF4-FFF2-40B4-BE49-F238E27FC236}">
                <a16:creationId xmlns:a16="http://schemas.microsoft.com/office/drawing/2014/main" id="{CEA2193E-CA70-496E-9914-F288417A37A4}"/>
              </a:ext>
            </a:extLst>
          </p:cNvPr>
          <p:cNvSpPr>
            <a:spLocks noGrp="1"/>
          </p:cNvSpPr>
          <p:nvPr>
            <p:ph idx="1"/>
          </p:nvPr>
        </p:nvSpPr>
        <p:spPr/>
        <p:txBody>
          <a:bodyPr>
            <a:normAutofit lnSpcReduction="10000"/>
          </a:bodyPr>
          <a:lstStyle/>
          <a:p>
            <a:pPr lvl="0">
              <a:buFont typeface="Wingdings" panose="05000000000000000000" pitchFamily="2" charset="2"/>
              <a:buChar char="§"/>
            </a:pPr>
            <a:r>
              <a:rPr lang="en-GB" sz="2000" dirty="0"/>
              <a:t>The brain has evolved to educate and to be educated, often instinctively and effortlessly. </a:t>
            </a:r>
          </a:p>
          <a:p>
            <a:pPr lvl="0">
              <a:buFont typeface="Wingdings" panose="05000000000000000000" pitchFamily="2" charset="2"/>
              <a:buChar char="§"/>
            </a:pPr>
            <a:r>
              <a:rPr lang="en-GB" sz="2000" dirty="0"/>
              <a:t>The brain is the machine that allows all forms of learning to take place— from baby squirrels learning how to crack nuts, birds learning to ﬂy, children learning to ride a bike and memorising times tables, to adults learning a new language.</a:t>
            </a:r>
          </a:p>
          <a:p>
            <a:pPr lvl="0">
              <a:buFont typeface="Wingdings" panose="05000000000000000000" pitchFamily="2" charset="2"/>
              <a:buChar char="§"/>
            </a:pPr>
            <a:r>
              <a:rPr lang="en-GB" sz="2000" dirty="0"/>
              <a:t>The brain is also our natural mechanism that places limits on learning. It determines what can be learned, how much, and how fast. </a:t>
            </a:r>
          </a:p>
          <a:p>
            <a:pPr lvl="0">
              <a:buFont typeface="Wingdings" panose="05000000000000000000" pitchFamily="2" charset="2"/>
              <a:buChar char="§"/>
            </a:pPr>
            <a:r>
              <a:rPr lang="en-GB" sz="2000" dirty="0"/>
              <a:t>Knowledge of how the brain learns could, and will, have a great impact on education. Understanding the brain mechanisms that underlie learning and memory, and the effects of genetics, the environment, emotion, and age on learning could transform educational strategies and enable us to design programs that optimize learning for people of all ages and of all needs. </a:t>
            </a:r>
          </a:p>
          <a:p>
            <a:endParaRPr lang="en-GB" dirty="0"/>
          </a:p>
        </p:txBody>
      </p:sp>
    </p:spTree>
    <p:extLst>
      <p:ext uri="{BB962C8B-B14F-4D97-AF65-F5344CB8AC3E}">
        <p14:creationId xmlns:p14="http://schemas.microsoft.com/office/powerpoint/2010/main" val="1063559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A6162-BD3E-5B42-AC96-0AC23195FF14}"/>
              </a:ext>
            </a:extLst>
          </p:cNvPr>
          <p:cNvSpPr>
            <a:spLocks noGrp="1"/>
          </p:cNvSpPr>
          <p:nvPr>
            <p:ph type="title"/>
          </p:nvPr>
        </p:nvSpPr>
        <p:spPr/>
        <p:txBody>
          <a:bodyPr/>
          <a:lstStyle/>
          <a:p>
            <a:r>
              <a:rPr lang="en-GB" b="1" dirty="0"/>
              <a:t>Theories of Education</a:t>
            </a:r>
          </a:p>
        </p:txBody>
      </p:sp>
      <p:sp>
        <p:nvSpPr>
          <p:cNvPr id="3" name="Content Placeholder 2">
            <a:extLst>
              <a:ext uri="{FF2B5EF4-FFF2-40B4-BE49-F238E27FC236}">
                <a16:creationId xmlns:a16="http://schemas.microsoft.com/office/drawing/2014/main" id="{4A260E3B-6C01-5E4A-9842-7C3288D3DC37}"/>
              </a:ext>
            </a:extLst>
          </p:cNvPr>
          <p:cNvSpPr>
            <a:spLocks noGrp="1"/>
          </p:cNvSpPr>
          <p:nvPr>
            <p:ph idx="1"/>
          </p:nvPr>
        </p:nvSpPr>
        <p:spPr/>
        <p:txBody>
          <a:bodyPr>
            <a:normAutofit/>
          </a:bodyPr>
          <a:lstStyle/>
          <a:p>
            <a:pPr>
              <a:buFont typeface="Wingdings" pitchFamily="2" charset="2"/>
              <a:buChar char="§"/>
            </a:pPr>
            <a:r>
              <a:rPr lang="en-GB" sz="2400" dirty="0"/>
              <a:t>There are many different theoretical approaches connecting learning and development. </a:t>
            </a:r>
          </a:p>
          <a:p>
            <a:pPr>
              <a:buFont typeface="Wingdings" pitchFamily="2" charset="2"/>
              <a:buChar char="§"/>
            </a:pPr>
            <a:r>
              <a:rPr lang="en-GB" sz="2400" dirty="0"/>
              <a:t>Educational theories have an important role throughout teaching and learning, they are linked to what we do in our settings in so many ways.</a:t>
            </a:r>
          </a:p>
          <a:p>
            <a:pPr>
              <a:buFont typeface="Wingdings" pitchFamily="2" charset="2"/>
              <a:buChar char="§"/>
            </a:pPr>
            <a:r>
              <a:rPr lang="en-GB" sz="2400" dirty="0"/>
              <a:t>There are many theories within the field of education, therefore, some educators may question what and who’s theory is correct.</a:t>
            </a:r>
          </a:p>
          <a:p>
            <a:pPr>
              <a:buFont typeface="Wingdings" pitchFamily="2" charset="2"/>
              <a:buChar char="§"/>
            </a:pPr>
            <a:r>
              <a:rPr lang="en-GB" sz="2400" dirty="0"/>
              <a:t> All settings are different, children and young people learn in different ways. </a:t>
            </a:r>
          </a:p>
          <a:p>
            <a:pPr>
              <a:buFont typeface="Wingdings" pitchFamily="2" charset="2"/>
              <a:buChar char="§"/>
            </a:pPr>
            <a:endParaRPr lang="en-GB" sz="2400" dirty="0"/>
          </a:p>
          <a:p>
            <a:pPr>
              <a:buFont typeface="Wingdings" pitchFamily="2" charset="2"/>
              <a:buChar char="§"/>
            </a:pPr>
            <a:endParaRPr lang="en-GB" sz="2400" dirty="0"/>
          </a:p>
        </p:txBody>
      </p:sp>
    </p:spTree>
    <p:extLst>
      <p:ext uri="{BB962C8B-B14F-4D97-AF65-F5344CB8AC3E}">
        <p14:creationId xmlns:p14="http://schemas.microsoft.com/office/powerpoint/2010/main" val="4281068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95ED6-A260-A546-A305-415E34E224DC}"/>
              </a:ext>
            </a:extLst>
          </p:cNvPr>
          <p:cNvSpPr>
            <a:spLocks noGrp="1"/>
          </p:cNvSpPr>
          <p:nvPr>
            <p:ph type="title"/>
          </p:nvPr>
        </p:nvSpPr>
        <p:spPr/>
        <p:txBody>
          <a:bodyPr/>
          <a:lstStyle/>
          <a:p>
            <a:r>
              <a:rPr lang="en-GB" b="1" dirty="0"/>
              <a:t>Theories of Education</a:t>
            </a:r>
          </a:p>
        </p:txBody>
      </p:sp>
      <p:sp>
        <p:nvSpPr>
          <p:cNvPr id="3" name="Content Placeholder 2">
            <a:extLst>
              <a:ext uri="{FF2B5EF4-FFF2-40B4-BE49-F238E27FC236}">
                <a16:creationId xmlns:a16="http://schemas.microsoft.com/office/drawing/2014/main" id="{990E010E-5A95-584D-BED6-D84D13F42D85}"/>
              </a:ext>
            </a:extLst>
          </p:cNvPr>
          <p:cNvSpPr>
            <a:spLocks noGrp="1"/>
          </p:cNvSpPr>
          <p:nvPr>
            <p:ph idx="1"/>
          </p:nvPr>
        </p:nvSpPr>
        <p:spPr>
          <a:xfrm>
            <a:off x="1066800" y="1769744"/>
            <a:ext cx="10058400" cy="4669155"/>
          </a:xfrm>
        </p:spPr>
        <p:txBody>
          <a:bodyPr>
            <a:normAutofit fontScale="92500" lnSpcReduction="20000"/>
          </a:bodyPr>
          <a:lstStyle/>
          <a:p>
            <a:pPr lvl="0">
              <a:buFont typeface="Wingdings" pitchFamily="2" charset="2"/>
              <a:buChar char="§"/>
            </a:pPr>
            <a:r>
              <a:rPr lang="en-GB" sz="2600" dirty="0"/>
              <a:t>Inclusion is important for all children in education to help them progress and give them a sense of belonging to help them develop knowledge and mature as they grow. All children are different, many have different back grounds from upbringing’s low/high income families or even have Additional Learning Needs. This alone will have a big impact on the way the learner is capable to learn. </a:t>
            </a:r>
          </a:p>
          <a:p>
            <a:pPr lvl="0">
              <a:buFont typeface="Wingdings" pitchFamily="2" charset="2"/>
              <a:buChar char="§"/>
            </a:pPr>
            <a:r>
              <a:rPr lang="en-GB" sz="2600" dirty="0"/>
              <a:t>Also, age has an importance to the way the learner can process things. As years pass many things change within the world, from the way children are brought up differently to those of their parents, grandparents or even great grandparents. </a:t>
            </a:r>
          </a:p>
          <a:p>
            <a:pPr lvl="0">
              <a:buFont typeface="Wingdings" pitchFamily="2" charset="2"/>
              <a:buChar char="§"/>
            </a:pPr>
            <a:r>
              <a:rPr lang="en-GB" sz="2600" dirty="0"/>
              <a:t>Frameworks and policies in education have also changed for example, the recent changes to the Additional Learning Needs and Education Tribunal (Wales) Act 2018.</a:t>
            </a:r>
            <a:endParaRPr lang="en-GB" dirty="0"/>
          </a:p>
        </p:txBody>
      </p:sp>
    </p:spTree>
    <p:extLst>
      <p:ext uri="{BB962C8B-B14F-4D97-AF65-F5344CB8AC3E}">
        <p14:creationId xmlns:p14="http://schemas.microsoft.com/office/powerpoint/2010/main" val="3879112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DA9F-0735-A946-8305-1BB530CEBAA5}"/>
              </a:ext>
            </a:extLst>
          </p:cNvPr>
          <p:cNvSpPr>
            <a:spLocks noGrp="1"/>
          </p:cNvSpPr>
          <p:nvPr>
            <p:ph type="title"/>
          </p:nvPr>
        </p:nvSpPr>
        <p:spPr/>
        <p:txBody>
          <a:bodyPr/>
          <a:lstStyle/>
          <a:p>
            <a:r>
              <a:rPr lang="en-GB" b="1" dirty="0"/>
              <a:t>What are Learning Theories?</a:t>
            </a:r>
          </a:p>
        </p:txBody>
      </p:sp>
      <p:sp>
        <p:nvSpPr>
          <p:cNvPr id="3" name="Content Placeholder 2">
            <a:extLst>
              <a:ext uri="{FF2B5EF4-FFF2-40B4-BE49-F238E27FC236}">
                <a16:creationId xmlns:a16="http://schemas.microsoft.com/office/drawing/2014/main" id="{1CE79246-4C4E-2142-AF9E-8C15E1E7577F}"/>
              </a:ext>
            </a:extLst>
          </p:cNvPr>
          <p:cNvSpPr>
            <a:spLocks noGrp="1"/>
          </p:cNvSpPr>
          <p:nvPr>
            <p:ph idx="1"/>
          </p:nvPr>
        </p:nvSpPr>
        <p:spPr/>
        <p:txBody>
          <a:bodyPr>
            <a:normAutofit/>
          </a:bodyPr>
          <a:lstStyle/>
          <a:p>
            <a:pPr>
              <a:buFont typeface="Wingdings" pitchFamily="2" charset="2"/>
              <a:buChar char="§"/>
            </a:pPr>
            <a:r>
              <a:rPr lang="en-GB" sz="2600" dirty="0"/>
              <a:t>They are a set of principles organised to explain how individuals retain, acquire, and recall knowledge, a better understanding on how learning occurs will be developed from knowing the different learning theories and studying them. </a:t>
            </a:r>
          </a:p>
          <a:p>
            <a:pPr>
              <a:buFont typeface="Wingdings" pitchFamily="2" charset="2"/>
              <a:buChar char="§"/>
            </a:pPr>
            <a:r>
              <a:rPr lang="en-GB" altLang="en-US" sz="2600" dirty="0"/>
              <a:t>Recognising the theories and their principles will equip practitioners within education with strategies to promote learning in different ways. </a:t>
            </a:r>
          </a:p>
          <a:p>
            <a:pPr>
              <a:buNone/>
            </a:pPr>
            <a:endParaRPr lang="en-GB" altLang="en-US" sz="2800" dirty="0"/>
          </a:p>
        </p:txBody>
      </p:sp>
    </p:spTree>
    <p:extLst>
      <p:ext uri="{BB962C8B-B14F-4D97-AF65-F5344CB8AC3E}">
        <p14:creationId xmlns:p14="http://schemas.microsoft.com/office/powerpoint/2010/main" val="843251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6EC9F-C170-1E4A-9F11-0F1799E74B7D}"/>
              </a:ext>
            </a:extLst>
          </p:cNvPr>
          <p:cNvSpPr>
            <a:spLocks noGrp="1"/>
          </p:cNvSpPr>
          <p:nvPr>
            <p:ph type="title"/>
          </p:nvPr>
        </p:nvSpPr>
        <p:spPr>
          <a:xfrm>
            <a:off x="485775" y="642594"/>
            <a:ext cx="11010900" cy="1371600"/>
          </a:xfrm>
        </p:spPr>
        <p:txBody>
          <a:bodyPr/>
          <a:lstStyle/>
          <a:p>
            <a:r>
              <a:rPr lang="en-GB" b="1" dirty="0"/>
              <a:t>The Three Major Theories of Learning</a:t>
            </a:r>
          </a:p>
        </p:txBody>
      </p:sp>
      <p:sp>
        <p:nvSpPr>
          <p:cNvPr id="3" name="Content Placeholder 2">
            <a:extLst>
              <a:ext uri="{FF2B5EF4-FFF2-40B4-BE49-F238E27FC236}">
                <a16:creationId xmlns:a16="http://schemas.microsoft.com/office/drawing/2014/main" id="{55682078-9011-9D4B-B90F-A63AE4062646}"/>
              </a:ext>
            </a:extLst>
          </p:cNvPr>
          <p:cNvSpPr>
            <a:spLocks noGrp="1"/>
          </p:cNvSpPr>
          <p:nvPr>
            <p:ph idx="1"/>
          </p:nvPr>
        </p:nvSpPr>
        <p:spPr>
          <a:xfrm>
            <a:off x="600075" y="1845945"/>
            <a:ext cx="10058400" cy="3849624"/>
          </a:xfrm>
        </p:spPr>
        <p:txBody>
          <a:bodyPr>
            <a:normAutofit/>
          </a:bodyPr>
          <a:lstStyle/>
          <a:p>
            <a:pPr>
              <a:buNone/>
            </a:pPr>
            <a:r>
              <a:rPr lang="en-GB" altLang="en-US" sz="2400" dirty="0"/>
              <a:t>The three central theories we will consider are:</a:t>
            </a:r>
          </a:p>
          <a:p>
            <a:pPr lvl="1">
              <a:buFont typeface="Wingdings" pitchFamily="2" charset="2"/>
              <a:buChar char="§"/>
            </a:pPr>
            <a:endParaRPr lang="en-GB" altLang="en-US" sz="2400" b="1" dirty="0"/>
          </a:p>
          <a:p>
            <a:pPr lvl="1">
              <a:buFont typeface="Wingdings" pitchFamily="2" charset="2"/>
              <a:buChar char="§"/>
            </a:pPr>
            <a:r>
              <a:rPr lang="en-GB" altLang="en-US" sz="2400" b="1" dirty="0"/>
              <a:t>Behaviourism: </a:t>
            </a:r>
            <a:r>
              <a:rPr lang="en-GB" altLang="en-US" sz="2400" dirty="0"/>
              <a:t>Responding to external stimuli </a:t>
            </a:r>
          </a:p>
          <a:p>
            <a:pPr lvl="1">
              <a:buFont typeface="Wingdings" pitchFamily="2" charset="2"/>
              <a:buChar char="§"/>
            </a:pPr>
            <a:r>
              <a:rPr lang="en-GB" altLang="en-US" sz="2400" b="1" dirty="0"/>
              <a:t>Constructivism: </a:t>
            </a:r>
            <a:r>
              <a:rPr lang="en-GB" altLang="en-US" sz="2400" dirty="0"/>
              <a:t>Making meaning of experience for oneself</a:t>
            </a:r>
          </a:p>
          <a:p>
            <a:pPr lvl="1">
              <a:buFont typeface="Wingdings" pitchFamily="2" charset="2"/>
              <a:buChar char="§"/>
            </a:pPr>
            <a:r>
              <a:rPr lang="en-GB" altLang="en-US" sz="2400" b="1" dirty="0"/>
              <a:t>Social Constructivism: </a:t>
            </a:r>
            <a:r>
              <a:rPr lang="en-GB" altLang="en-US" sz="2400" dirty="0"/>
              <a:t>Making meaning of experience through social 	negotiation</a:t>
            </a:r>
            <a:endParaRPr lang="en-GB" sz="1200" dirty="0"/>
          </a:p>
        </p:txBody>
      </p:sp>
    </p:spTree>
    <p:extLst>
      <p:ext uri="{BB962C8B-B14F-4D97-AF65-F5344CB8AC3E}">
        <p14:creationId xmlns:p14="http://schemas.microsoft.com/office/powerpoint/2010/main" val="1246636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8">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0">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Rectangle 12">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F10FF4C-5367-8541-8894-35ABF2E25379}"/>
              </a:ext>
            </a:extLst>
          </p:cNvPr>
          <p:cNvSpPr>
            <a:spLocks noGrp="1"/>
          </p:cNvSpPr>
          <p:nvPr>
            <p:ph type="title"/>
          </p:nvPr>
        </p:nvSpPr>
        <p:spPr>
          <a:xfrm>
            <a:off x="464145" y="374904"/>
            <a:ext cx="6281928" cy="1744183"/>
          </a:xfrm>
        </p:spPr>
        <p:txBody>
          <a:bodyPr>
            <a:normAutofit/>
          </a:bodyPr>
          <a:lstStyle/>
          <a:p>
            <a:r>
              <a:rPr lang="en-GB" b="1" dirty="0"/>
              <a:t>Behaviourism (Skinner)</a:t>
            </a:r>
          </a:p>
        </p:txBody>
      </p:sp>
      <p:sp>
        <p:nvSpPr>
          <p:cNvPr id="3" name="Content Placeholder 2">
            <a:extLst>
              <a:ext uri="{FF2B5EF4-FFF2-40B4-BE49-F238E27FC236}">
                <a16:creationId xmlns:a16="http://schemas.microsoft.com/office/drawing/2014/main" id="{7809DAE6-E54A-AF40-8FD6-5F8248CFB000}"/>
              </a:ext>
            </a:extLst>
          </p:cNvPr>
          <p:cNvSpPr>
            <a:spLocks noGrp="1"/>
          </p:cNvSpPr>
          <p:nvPr>
            <p:ph idx="1"/>
          </p:nvPr>
        </p:nvSpPr>
        <p:spPr>
          <a:xfrm>
            <a:off x="463570" y="1762995"/>
            <a:ext cx="7056122" cy="4568794"/>
          </a:xfrm>
        </p:spPr>
        <p:txBody>
          <a:bodyPr>
            <a:noAutofit/>
          </a:bodyPr>
          <a:lstStyle/>
          <a:p>
            <a:pPr>
              <a:buFont typeface="Wingdings" pitchFamily="2" charset="2"/>
              <a:buChar char="§"/>
            </a:pPr>
            <a:r>
              <a:rPr lang="en-GB" sz="2400" dirty="0"/>
              <a:t>Behaviourism looks at the environmental factors that have an important role in influencing behaviour. </a:t>
            </a:r>
            <a:endParaRPr lang="en-GB" altLang="en-US" sz="2400" dirty="0"/>
          </a:p>
          <a:p>
            <a:pPr>
              <a:buFont typeface="Wingdings" pitchFamily="2" charset="2"/>
              <a:buChar char="§"/>
            </a:pPr>
            <a:r>
              <a:rPr lang="en-GB" altLang="en-US" sz="2400" dirty="0"/>
              <a:t>Burrhus Skinner (1904 – 1990). American psychologist, founder of Operant Conditioning.</a:t>
            </a:r>
          </a:p>
          <a:p>
            <a:pPr>
              <a:buFont typeface="Wingdings" pitchFamily="2" charset="2"/>
              <a:buChar char="§"/>
            </a:pPr>
            <a:r>
              <a:rPr lang="en-GB" sz="2400" dirty="0"/>
              <a:t>Following extensive research with rats and pigeons in his Skinner box he coined the term Operant Conditioning.</a:t>
            </a:r>
            <a:endParaRPr lang="en-GB" altLang="en-US" sz="2400" dirty="0"/>
          </a:p>
          <a:p>
            <a:pPr>
              <a:buFont typeface="Wingdings" pitchFamily="2" charset="2"/>
              <a:buChar char="§"/>
            </a:pPr>
            <a:r>
              <a:rPr lang="en-GB" altLang="en-US" sz="2400" dirty="0"/>
              <a:t>Operant Conditioning is a method of learning when rewarded or punished for behaviours.</a:t>
            </a:r>
          </a:p>
        </p:txBody>
      </p:sp>
      <p:pic>
        <p:nvPicPr>
          <p:cNvPr id="4" name="Picture 1" descr="A person wearing glasses and looking at the camera&#10;&#10;Description automatically generated">
            <a:extLst>
              <a:ext uri="{FF2B5EF4-FFF2-40B4-BE49-F238E27FC236}">
                <a16:creationId xmlns:a16="http://schemas.microsoft.com/office/drawing/2014/main" id="{E3595C3B-1514-574B-AEAC-14C9E5DD0917}"/>
              </a:ext>
            </a:extLst>
          </p:cNvPr>
          <p:cNvPicPr>
            <a:picLocks noChangeAspect="1"/>
          </p:cNvPicPr>
          <p:nvPr/>
        </p:nvPicPr>
        <p:blipFill rotWithShape="1">
          <a:blip r:embed="rId3">
            <a:extLst>
              <a:ext uri="{28A0092B-C50C-407E-A947-70E740481C1C}">
                <a14:useLocalDpi xmlns:a14="http://schemas.microsoft.com/office/drawing/2010/main" val="0"/>
              </a:ext>
            </a:extLst>
          </a:blip>
          <a:srcRect l="5848" r="1" b="1"/>
          <a:stretch/>
        </p:blipFill>
        <p:spPr bwMode="auto">
          <a:xfrm>
            <a:off x="7837371" y="237744"/>
            <a:ext cx="4124416" cy="6382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Action Button: Movie 2">
            <a:hlinkClick r:id="rId4" highlightClick="1"/>
            <a:extLst>
              <a:ext uri="{FF2B5EF4-FFF2-40B4-BE49-F238E27FC236}">
                <a16:creationId xmlns:a16="http://schemas.microsoft.com/office/drawing/2014/main" id="{860EBA57-C6C1-4C4B-8CFB-EBD95087380F}"/>
              </a:ext>
            </a:extLst>
          </p:cNvPr>
          <p:cNvSpPr/>
          <p:nvPr/>
        </p:nvSpPr>
        <p:spPr>
          <a:xfrm>
            <a:off x="9023331" y="5520779"/>
            <a:ext cx="1752496" cy="849334"/>
          </a:xfrm>
          <a:prstGeom prst="actionButtonMovie">
            <a:avLst/>
          </a:prstGeom>
          <a:solidFill>
            <a:srgbClr val="FF0000"/>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Tree>
    <p:extLst>
      <p:ext uri="{BB962C8B-B14F-4D97-AF65-F5344CB8AC3E}">
        <p14:creationId xmlns:p14="http://schemas.microsoft.com/office/powerpoint/2010/main" val="2986880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EB72A9B-FD82-4F09-BF1E-D39311D3A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D39B371-6E4E-4070-AB4E-4D788405A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B937DAED-8BFE-4563-BB45-B5E554D70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a:extLst>
              <a:ext uri="{FF2B5EF4-FFF2-40B4-BE49-F238E27FC236}">
                <a16:creationId xmlns:a16="http://schemas.microsoft.com/office/drawing/2014/main" id="{F390994A-6F18-2741-A9C8-3AD85E76EFB2}"/>
              </a:ext>
            </a:extLst>
          </p:cNvPr>
          <p:cNvSpPr>
            <a:spLocks noGrp="1"/>
          </p:cNvSpPr>
          <p:nvPr>
            <p:ph type="title"/>
          </p:nvPr>
        </p:nvSpPr>
        <p:spPr>
          <a:xfrm>
            <a:off x="752061" y="609156"/>
            <a:ext cx="10058400" cy="1371600"/>
          </a:xfrm>
        </p:spPr>
        <p:txBody>
          <a:bodyPr>
            <a:normAutofit/>
          </a:bodyPr>
          <a:lstStyle/>
          <a:p>
            <a:r>
              <a:rPr lang="en-GB" b="1" dirty="0"/>
              <a:t>Operant Conditioning</a:t>
            </a:r>
          </a:p>
        </p:txBody>
      </p:sp>
      <p:sp>
        <p:nvSpPr>
          <p:cNvPr id="8" name="Content Placeholder 7">
            <a:extLst>
              <a:ext uri="{FF2B5EF4-FFF2-40B4-BE49-F238E27FC236}">
                <a16:creationId xmlns:a16="http://schemas.microsoft.com/office/drawing/2014/main" id="{5D275DBA-B62A-BC4D-8756-EFF1D0090ABE}"/>
              </a:ext>
            </a:extLst>
          </p:cNvPr>
          <p:cNvSpPr>
            <a:spLocks noGrp="1"/>
          </p:cNvSpPr>
          <p:nvPr>
            <p:ph idx="1"/>
          </p:nvPr>
        </p:nvSpPr>
        <p:spPr>
          <a:xfrm>
            <a:off x="752061" y="1760530"/>
            <a:ext cx="10687878" cy="4218166"/>
          </a:xfrm>
        </p:spPr>
        <p:txBody>
          <a:bodyPr>
            <a:normAutofit/>
          </a:bodyPr>
          <a:lstStyle/>
          <a:p>
            <a:pPr>
              <a:buFont typeface="Wingdings" pitchFamily="2" charset="2"/>
              <a:buChar char="§"/>
            </a:pPr>
            <a:r>
              <a:rPr lang="en-GB" altLang="en-US" sz="2400" dirty="0"/>
              <a:t>A type of learning that occurs through rewards and punishments.</a:t>
            </a:r>
          </a:p>
          <a:p>
            <a:pPr>
              <a:buFont typeface="Wingdings" pitchFamily="2" charset="2"/>
              <a:buChar char="§"/>
            </a:pPr>
            <a:r>
              <a:rPr lang="en-GB" altLang="en-US" sz="2400" dirty="0"/>
              <a:t>It can occur in two ways:</a:t>
            </a:r>
          </a:p>
          <a:p>
            <a:pPr marL="0" indent="0">
              <a:buNone/>
            </a:pPr>
            <a:endParaRPr lang="en-GB" dirty="0"/>
          </a:p>
        </p:txBody>
      </p:sp>
      <p:sp>
        <p:nvSpPr>
          <p:cNvPr id="9" name="TextBox 8">
            <a:extLst>
              <a:ext uri="{FF2B5EF4-FFF2-40B4-BE49-F238E27FC236}">
                <a16:creationId xmlns:a16="http://schemas.microsoft.com/office/drawing/2014/main" id="{DDDDACA3-4511-1343-A673-1FCBA8BD6DF0}"/>
              </a:ext>
            </a:extLst>
          </p:cNvPr>
          <p:cNvSpPr txBox="1"/>
          <p:nvPr/>
        </p:nvSpPr>
        <p:spPr>
          <a:xfrm>
            <a:off x="914399" y="3269448"/>
            <a:ext cx="10323443" cy="2585323"/>
          </a:xfrm>
          <a:prstGeom prst="rect">
            <a:avLst/>
          </a:prstGeom>
          <a:noFill/>
          <a:ln w="57150">
            <a:solidFill>
              <a:schemeClr val="tx1"/>
            </a:solidFill>
          </a:ln>
        </p:spPr>
        <p:txBody>
          <a:bodyPr wrap="square" rtlCol="0">
            <a:spAutoFit/>
          </a:bodyPr>
          <a:lstStyle/>
          <a:p>
            <a:pPr algn="ctr"/>
            <a:r>
              <a:rPr lang="en-GB" sz="2400" dirty="0"/>
              <a:t>Operant Conditioning</a:t>
            </a:r>
          </a:p>
          <a:p>
            <a:pPr algn="ctr"/>
            <a:endParaRPr lang="en-GB" sz="2400" dirty="0"/>
          </a:p>
          <a:p>
            <a:r>
              <a:rPr lang="en-GB" sz="2400" dirty="0"/>
              <a:t>          Reinforcement					                   Punishment</a:t>
            </a:r>
          </a:p>
          <a:p>
            <a:endParaRPr lang="en-GB" sz="2400" dirty="0"/>
          </a:p>
          <a:p>
            <a:endParaRPr lang="en-GB" sz="2400" dirty="0"/>
          </a:p>
          <a:p>
            <a:r>
              <a:rPr lang="en-GB" sz="2200" dirty="0"/>
              <a:t>    Positive            Negative                                                                Positive       Negative</a:t>
            </a:r>
          </a:p>
          <a:p>
            <a:r>
              <a:rPr lang="en-GB" sz="2000" dirty="0"/>
              <a:t>Reinforcement   Reinforcement                                                              Punishment    Punishment</a:t>
            </a:r>
          </a:p>
        </p:txBody>
      </p:sp>
      <p:cxnSp>
        <p:nvCxnSpPr>
          <p:cNvPr id="13" name="Straight Arrow Connector 12">
            <a:extLst>
              <a:ext uri="{FF2B5EF4-FFF2-40B4-BE49-F238E27FC236}">
                <a16:creationId xmlns:a16="http://schemas.microsoft.com/office/drawing/2014/main" id="{DF82873B-2D3E-B04F-8EFF-2E45374620B2}"/>
              </a:ext>
            </a:extLst>
          </p:cNvPr>
          <p:cNvCxnSpPr>
            <a:cxnSpLocks/>
          </p:cNvCxnSpPr>
          <p:nvPr/>
        </p:nvCxnSpPr>
        <p:spPr>
          <a:xfrm flipH="1">
            <a:off x="2743200" y="3699729"/>
            <a:ext cx="1815549" cy="366716"/>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D8377DF2-997B-D049-982F-CE060EAB16A8}"/>
              </a:ext>
            </a:extLst>
          </p:cNvPr>
          <p:cNvCxnSpPr>
            <a:cxnSpLocks/>
          </p:cNvCxnSpPr>
          <p:nvPr/>
        </p:nvCxnSpPr>
        <p:spPr>
          <a:xfrm>
            <a:off x="7633252" y="3699729"/>
            <a:ext cx="1815550" cy="289575"/>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DC0632C-140A-2540-9F04-C1C8F29EB51B}"/>
              </a:ext>
            </a:extLst>
          </p:cNvPr>
          <p:cNvCxnSpPr>
            <a:cxnSpLocks/>
          </p:cNvCxnSpPr>
          <p:nvPr/>
        </p:nvCxnSpPr>
        <p:spPr>
          <a:xfrm>
            <a:off x="1802293" y="4475232"/>
            <a:ext cx="1" cy="597406"/>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6CE52AF-80DB-FC40-AC39-F32FC2DD9B0E}"/>
              </a:ext>
            </a:extLst>
          </p:cNvPr>
          <p:cNvCxnSpPr>
            <a:cxnSpLocks/>
          </p:cNvCxnSpPr>
          <p:nvPr/>
        </p:nvCxnSpPr>
        <p:spPr>
          <a:xfrm>
            <a:off x="3489894" y="4475232"/>
            <a:ext cx="1" cy="597406"/>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0201D8FD-0E09-FC48-82D5-AF3CDD206513}"/>
              </a:ext>
            </a:extLst>
          </p:cNvPr>
          <p:cNvCxnSpPr>
            <a:cxnSpLocks/>
          </p:cNvCxnSpPr>
          <p:nvPr/>
        </p:nvCxnSpPr>
        <p:spPr>
          <a:xfrm>
            <a:off x="9006907" y="4475232"/>
            <a:ext cx="1" cy="597406"/>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C5495649-42CF-474A-AB10-AED1FB63B65E}"/>
              </a:ext>
            </a:extLst>
          </p:cNvPr>
          <p:cNvCxnSpPr>
            <a:cxnSpLocks/>
          </p:cNvCxnSpPr>
          <p:nvPr/>
        </p:nvCxnSpPr>
        <p:spPr>
          <a:xfrm>
            <a:off x="10369827" y="4475232"/>
            <a:ext cx="1" cy="597406"/>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4917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7D9BF-1581-4883-B799-C043F8FE9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7814B78-5878-4DC7-8101-99D363DCFA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CCD55733-8901-41FA-96F8-517B25ECD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a:extLst>
              <a:ext uri="{FF2B5EF4-FFF2-40B4-BE49-F238E27FC236}">
                <a16:creationId xmlns:a16="http://schemas.microsoft.com/office/drawing/2014/main" id="{A90240DE-08A0-4048-9052-E453095E1C74}"/>
              </a:ext>
            </a:extLst>
          </p:cNvPr>
          <p:cNvSpPr>
            <a:spLocks noGrp="1"/>
          </p:cNvSpPr>
          <p:nvPr>
            <p:ph type="title"/>
          </p:nvPr>
        </p:nvSpPr>
        <p:spPr>
          <a:xfrm>
            <a:off x="832104" y="642594"/>
            <a:ext cx="10058400" cy="1371600"/>
          </a:xfrm>
        </p:spPr>
        <p:txBody>
          <a:bodyPr>
            <a:normAutofit/>
          </a:bodyPr>
          <a:lstStyle/>
          <a:p>
            <a:r>
              <a:rPr lang="en-GB" b="1" dirty="0"/>
              <a:t>Pavlov’s Dogs</a:t>
            </a:r>
          </a:p>
        </p:txBody>
      </p:sp>
      <p:pic>
        <p:nvPicPr>
          <p:cNvPr id="4" name="Picture 1" descr="A person posing for the camera&#10;&#10;Description automatically generated">
            <a:extLst>
              <a:ext uri="{FF2B5EF4-FFF2-40B4-BE49-F238E27FC236}">
                <a16:creationId xmlns:a16="http://schemas.microsoft.com/office/drawing/2014/main" id="{F4D1B4E5-EDF9-40E6-8918-20C8FB975FF4}"/>
              </a:ext>
            </a:extLst>
          </p:cNvPr>
          <p:cNvPicPr>
            <a:picLocks noChangeAspect="1"/>
          </p:cNvPicPr>
          <p:nvPr/>
        </p:nvPicPr>
        <p:blipFill rotWithShape="1">
          <a:blip r:embed="rId3">
            <a:extLst>
              <a:ext uri="{28A0092B-C50C-407E-A947-70E740481C1C}">
                <a14:useLocalDpi xmlns:a14="http://schemas.microsoft.com/office/drawing/2010/main" val="0"/>
              </a:ext>
            </a:extLst>
          </a:blip>
          <a:srcRect l="13021" r="3854"/>
          <a:stretch/>
        </p:blipFill>
        <p:spPr bwMode="auto">
          <a:xfrm>
            <a:off x="9131409" y="642594"/>
            <a:ext cx="2341263" cy="264407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01B1A0A9-3040-1E4F-BA60-85237C6656BB}"/>
              </a:ext>
            </a:extLst>
          </p:cNvPr>
          <p:cNvSpPr>
            <a:spLocks noGrp="1"/>
          </p:cNvSpPr>
          <p:nvPr>
            <p:ph idx="1"/>
          </p:nvPr>
        </p:nvSpPr>
        <p:spPr>
          <a:xfrm>
            <a:off x="832104" y="1822614"/>
            <a:ext cx="7770076" cy="4338372"/>
          </a:xfrm>
        </p:spPr>
        <p:txBody>
          <a:bodyPr>
            <a:normAutofit/>
          </a:bodyPr>
          <a:lstStyle/>
          <a:p>
            <a:pPr>
              <a:buClr>
                <a:schemeClr val="tx1"/>
              </a:buClr>
              <a:buFont typeface="Wingdings" panose="05000000000000000000" pitchFamily="2" charset="2"/>
              <a:buChar char="§"/>
            </a:pPr>
            <a:r>
              <a:rPr lang="en-GB" altLang="en-US" sz="2400" dirty="0"/>
              <a:t>Behaviourism is similar to Pavlov’s theory of classical </a:t>
            </a:r>
            <a:r>
              <a:rPr lang="en-GB" altLang="en-US" sz="2400" i="1" dirty="0"/>
              <a:t>conditioning.</a:t>
            </a:r>
            <a:r>
              <a:rPr lang="en-GB" altLang="en-US" sz="2400" dirty="0"/>
              <a:t> </a:t>
            </a:r>
          </a:p>
          <a:p>
            <a:pPr>
              <a:buClr>
                <a:schemeClr val="tx1"/>
              </a:buClr>
              <a:buFont typeface="Wingdings" panose="05000000000000000000" pitchFamily="2" charset="2"/>
              <a:buChar char="§"/>
            </a:pPr>
            <a:r>
              <a:rPr lang="en-GB" altLang="en-US" sz="2400" dirty="0"/>
              <a:t>It is a stimulus-response model </a:t>
            </a:r>
          </a:p>
          <a:p>
            <a:pPr>
              <a:buClr>
                <a:schemeClr val="tx1"/>
              </a:buClr>
              <a:buFont typeface="Wingdings" panose="05000000000000000000" pitchFamily="2" charset="2"/>
              <a:buChar char="§"/>
            </a:pPr>
            <a:r>
              <a:rPr lang="en-GB" altLang="en-US" sz="2400" dirty="0"/>
              <a:t>Assumes learners modify their behaviour (the stimulus) until they receive a positive response</a:t>
            </a:r>
          </a:p>
          <a:p>
            <a:pPr>
              <a:buClr>
                <a:schemeClr val="tx1"/>
              </a:buClr>
              <a:buFont typeface="Wingdings" panose="05000000000000000000" pitchFamily="2" charset="2"/>
              <a:buChar char="§"/>
            </a:pPr>
            <a:r>
              <a:rPr lang="en-GB" altLang="en-US" sz="2400" dirty="0"/>
              <a:t>Repeated positive response will ensure the behaviour is learnt</a:t>
            </a:r>
          </a:p>
          <a:p>
            <a:pPr>
              <a:buClr>
                <a:schemeClr val="tx1"/>
              </a:buClr>
              <a:buFont typeface="Wingdings" panose="05000000000000000000" pitchFamily="2" charset="2"/>
              <a:buChar char="§"/>
            </a:pPr>
            <a:r>
              <a:rPr lang="en-GB" altLang="en-US" sz="2400" dirty="0"/>
              <a:t>Suggests that without positive reinforcement a behaviour becomes extinct; </a:t>
            </a:r>
          </a:p>
          <a:p>
            <a:pPr marL="0" indent="0">
              <a:buNone/>
            </a:pPr>
            <a:endParaRPr lang="en-GB" dirty="0"/>
          </a:p>
        </p:txBody>
      </p:sp>
      <p:sp>
        <p:nvSpPr>
          <p:cNvPr id="8" name="Action Button: Movie 2">
            <a:hlinkClick r:id="rId4" highlightClick="1"/>
            <a:extLst>
              <a:ext uri="{FF2B5EF4-FFF2-40B4-BE49-F238E27FC236}">
                <a16:creationId xmlns:a16="http://schemas.microsoft.com/office/drawing/2014/main" id="{F3DD94F3-D37D-44CE-BE8A-65E07F5A1D1F}"/>
              </a:ext>
            </a:extLst>
          </p:cNvPr>
          <p:cNvSpPr/>
          <p:nvPr/>
        </p:nvSpPr>
        <p:spPr>
          <a:xfrm>
            <a:off x="9515475" y="5477624"/>
            <a:ext cx="1535049" cy="683362"/>
          </a:xfrm>
          <a:prstGeom prst="actionButtonMovie">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Tree>
    <p:extLst>
      <p:ext uri="{BB962C8B-B14F-4D97-AF65-F5344CB8AC3E}">
        <p14:creationId xmlns:p14="http://schemas.microsoft.com/office/powerpoint/2010/main" val="15685387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7CC3E-2DE5-994F-A76E-F08D3FC912C7}"/>
              </a:ext>
            </a:extLst>
          </p:cNvPr>
          <p:cNvSpPr>
            <a:spLocks noGrp="1"/>
          </p:cNvSpPr>
          <p:nvPr>
            <p:ph type="title"/>
          </p:nvPr>
        </p:nvSpPr>
        <p:spPr/>
        <p:txBody>
          <a:bodyPr/>
          <a:lstStyle/>
          <a:p>
            <a:r>
              <a:rPr lang="en-GB" b="1" dirty="0"/>
              <a:t>Behaviourism in the classroom</a:t>
            </a:r>
          </a:p>
        </p:txBody>
      </p:sp>
      <p:sp>
        <p:nvSpPr>
          <p:cNvPr id="3" name="Content Placeholder 2">
            <a:extLst>
              <a:ext uri="{FF2B5EF4-FFF2-40B4-BE49-F238E27FC236}">
                <a16:creationId xmlns:a16="http://schemas.microsoft.com/office/drawing/2014/main" id="{0876B497-8764-CA48-A65A-8BB79C21E3E4}"/>
              </a:ext>
            </a:extLst>
          </p:cNvPr>
          <p:cNvSpPr>
            <a:spLocks noGrp="1"/>
          </p:cNvSpPr>
          <p:nvPr>
            <p:ph idx="1"/>
          </p:nvPr>
        </p:nvSpPr>
        <p:spPr>
          <a:xfrm>
            <a:off x="1066800" y="2103120"/>
            <a:ext cx="10058400" cy="4183380"/>
          </a:xfrm>
        </p:spPr>
        <p:txBody>
          <a:bodyPr>
            <a:normAutofit fontScale="92500" lnSpcReduction="20000"/>
          </a:bodyPr>
          <a:lstStyle/>
          <a:p>
            <a:pPr>
              <a:buFont typeface="Wingdings" pitchFamily="2" charset="2"/>
              <a:buChar char="§"/>
            </a:pPr>
            <a:r>
              <a:rPr lang="en-GB" sz="2600" dirty="0"/>
              <a:t>Rewards and punishments are used in an educational setting</a:t>
            </a:r>
          </a:p>
          <a:p>
            <a:pPr>
              <a:buFont typeface="Wingdings" pitchFamily="2" charset="2"/>
              <a:buChar char="§"/>
            </a:pPr>
            <a:r>
              <a:rPr lang="en-GB" sz="2600" dirty="0"/>
              <a:t>Can encourage an individual or a group of individuals</a:t>
            </a:r>
          </a:p>
          <a:p>
            <a:pPr>
              <a:buFont typeface="Wingdings" pitchFamily="2" charset="2"/>
              <a:buChar char="§"/>
            </a:pPr>
            <a:r>
              <a:rPr lang="en-GB" sz="2600" dirty="0"/>
              <a:t>Not all students will benefit from the same reinforcements</a:t>
            </a:r>
          </a:p>
          <a:p>
            <a:pPr>
              <a:buFont typeface="Wingdings" pitchFamily="2" charset="2"/>
              <a:buChar char="§"/>
            </a:pPr>
            <a:r>
              <a:rPr lang="en-GB" sz="2600" dirty="0"/>
              <a:t>Skinner talked of things such as a smile encouraging a positive reinforcement, yet we are aware as practitioners working in educational settings that this is not always the case. </a:t>
            </a:r>
          </a:p>
          <a:p>
            <a:pPr>
              <a:buFont typeface="Wingdings" pitchFamily="2" charset="2"/>
              <a:buChar char="§"/>
            </a:pPr>
            <a:r>
              <a:rPr lang="en-GB" sz="2600" dirty="0"/>
              <a:t>For example: An autistic student may lack the ability to understand feeling’s. They may not be capable of recognising another’s feeling, emotions, anger, smiles etc. The student would not relate in the same way as other children to a smile and therefore would be at risk of being excluded. </a:t>
            </a:r>
          </a:p>
          <a:p>
            <a:pPr marL="0" indent="0" algn="r">
              <a:buNone/>
            </a:pPr>
            <a:endParaRPr lang="en-GB" sz="2400" dirty="0"/>
          </a:p>
        </p:txBody>
      </p:sp>
    </p:spTree>
    <p:extLst>
      <p:ext uri="{BB962C8B-B14F-4D97-AF65-F5344CB8AC3E}">
        <p14:creationId xmlns:p14="http://schemas.microsoft.com/office/powerpoint/2010/main" val="113244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E770C-59A8-40ED-B17D-3E9252F65664}"/>
              </a:ext>
            </a:extLst>
          </p:cNvPr>
          <p:cNvSpPr>
            <a:spLocks noGrp="1"/>
          </p:cNvSpPr>
          <p:nvPr>
            <p:ph type="title"/>
          </p:nvPr>
        </p:nvSpPr>
        <p:spPr/>
        <p:txBody>
          <a:bodyPr/>
          <a:lstStyle/>
          <a:p>
            <a:r>
              <a:rPr lang="en-GB" b="1" dirty="0"/>
              <a:t>Behaviourism teaching approaches</a:t>
            </a:r>
          </a:p>
        </p:txBody>
      </p:sp>
      <p:sp>
        <p:nvSpPr>
          <p:cNvPr id="3" name="Content Placeholder 2">
            <a:extLst>
              <a:ext uri="{FF2B5EF4-FFF2-40B4-BE49-F238E27FC236}">
                <a16:creationId xmlns:a16="http://schemas.microsoft.com/office/drawing/2014/main" id="{2E29D75C-4514-4CB0-8337-B4039E72B8E0}"/>
              </a:ext>
            </a:extLst>
          </p:cNvPr>
          <p:cNvSpPr>
            <a:spLocks noGrp="1"/>
          </p:cNvSpPr>
          <p:nvPr>
            <p:ph idx="1"/>
          </p:nvPr>
        </p:nvSpPr>
        <p:spPr/>
        <p:txBody>
          <a:bodyPr/>
          <a:lstStyle/>
          <a:p>
            <a:pPr>
              <a:lnSpc>
                <a:spcPct val="90000"/>
              </a:lnSpc>
              <a:buFont typeface="Wingdings" panose="05000000000000000000" pitchFamily="2" charset="2"/>
              <a:buChar char="§"/>
            </a:pPr>
            <a:r>
              <a:rPr lang="en-GB" altLang="en-US" sz="2800" dirty="0"/>
              <a:t>Repetition of desired responses  (flash cards, chanting times tables…) </a:t>
            </a:r>
          </a:p>
          <a:p>
            <a:pPr>
              <a:lnSpc>
                <a:spcPct val="90000"/>
              </a:lnSpc>
              <a:buFont typeface="Wingdings" panose="05000000000000000000" pitchFamily="2" charset="2"/>
              <a:buChar char="§"/>
            </a:pPr>
            <a:r>
              <a:rPr lang="en-GB" altLang="en-US" sz="2800" dirty="0"/>
              <a:t>Reward for desired behaviour (smiley faces, praise, house points, reward chart …)</a:t>
            </a:r>
          </a:p>
          <a:p>
            <a:pPr>
              <a:lnSpc>
                <a:spcPct val="90000"/>
              </a:lnSpc>
              <a:buFont typeface="Wingdings" panose="05000000000000000000" pitchFamily="2" charset="2"/>
              <a:buChar char="§"/>
            </a:pPr>
            <a:r>
              <a:rPr lang="en-GB" altLang="en-US" sz="2800" dirty="0"/>
              <a:t>Punishments for undesirable behaviour (missing playtime, loss of ‘golden time’, detention, warnings, sanctions …)  </a:t>
            </a:r>
          </a:p>
          <a:p>
            <a:pPr>
              <a:lnSpc>
                <a:spcPct val="90000"/>
              </a:lnSpc>
              <a:buFont typeface="Wingdings" panose="05000000000000000000" pitchFamily="2" charset="2"/>
              <a:buChar char="§"/>
            </a:pPr>
            <a:r>
              <a:rPr lang="en-GB" altLang="en-US" sz="2800" dirty="0"/>
              <a:t>Have been adopted for behaviour management programmes (‘catch them being good’)</a:t>
            </a:r>
          </a:p>
          <a:p>
            <a:endParaRPr lang="en-GB" dirty="0"/>
          </a:p>
        </p:txBody>
      </p:sp>
    </p:spTree>
    <p:extLst>
      <p:ext uri="{BB962C8B-B14F-4D97-AF65-F5344CB8AC3E}">
        <p14:creationId xmlns:p14="http://schemas.microsoft.com/office/powerpoint/2010/main" val="566301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83E0B076-70B2-4BA7-B180-209E6D8013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4C1262DB-2217-4833-97B6-F2E848AE5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2">
            <a:extLst>
              <a:ext uri="{FF2B5EF4-FFF2-40B4-BE49-F238E27FC236}">
                <a16:creationId xmlns:a16="http://schemas.microsoft.com/office/drawing/2014/main" id="{96E31C53-2B4C-4EC3-ABBE-C7A406EE0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1">
            <a:extLst>
              <a:ext uri="{FF2B5EF4-FFF2-40B4-BE49-F238E27FC236}">
                <a16:creationId xmlns:a16="http://schemas.microsoft.com/office/drawing/2014/main" id="{F486E03E-69FD-4D28-99A3-92680C01B3CC}"/>
              </a:ext>
            </a:extLst>
          </p:cNvPr>
          <p:cNvSpPr>
            <a:spLocks noGrp="1"/>
          </p:cNvSpPr>
          <p:nvPr>
            <p:ph type="title"/>
          </p:nvPr>
        </p:nvSpPr>
        <p:spPr>
          <a:xfrm>
            <a:off x="1066800" y="642594"/>
            <a:ext cx="10058400" cy="1371600"/>
          </a:xfrm>
        </p:spPr>
        <p:txBody>
          <a:bodyPr>
            <a:normAutofit/>
          </a:bodyPr>
          <a:lstStyle/>
          <a:p>
            <a:r>
              <a:rPr lang="en-GB" b="1" dirty="0"/>
              <a:t>Constructivism (Piaget)</a:t>
            </a:r>
          </a:p>
        </p:txBody>
      </p:sp>
      <p:sp>
        <p:nvSpPr>
          <p:cNvPr id="3" name="Content Placeholder 2">
            <a:extLst>
              <a:ext uri="{FF2B5EF4-FFF2-40B4-BE49-F238E27FC236}">
                <a16:creationId xmlns:a16="http://schemas.microsoft.com/office/drawing/2014/main" id="{F213E46B-26FB-44F6-B913-78B08E47E074}"/>
              </a:ext>
            </a:extLst>
          </p:cNvPr>
          <p:cNvSpPr>
            <a:spLocks noGrp="1"/>
          </p:cNvSpPr>
          <p:nvPr>
            <p:ph idx="1"/>
          </p:nvPr>
        </p:nvSpPr>
        <p:spPr>
          <a:xfrm>
            <a:off x="1066800" y="2103120"/>
            <a:ext cx="6485467" cy="3931920"/>
          </a:xfrm>
        </p:spPr>
        <p:txBody>
          <a:bodyPr>
            <a:normAutofit lnSpcReduction="10000"/>
          </a:bodyPr>
          <a:lstStyle/>
          <a:p>
            <a:pPr>
              <a:buFont typeface="Wingdings" panose="05000000000000000000" pitchFamily="2" charset="2"/>
              <a:buChar char="§"/>
            </a:pPr>
            <a:r>
              <a:rPr lang="en-GB" sz="2400" dirty="0"/>
              <a:t>Constructivism is a cognitive approach to learning, rather than the focus being on observable behaviour such as behaviourism</a:t>
            </a:r>
          </a:p>
          <a:p>
            <a:pPr>
              <a:buFont typeface="Wingdings" panose="05000000000000000000" pitchFamily="2" charset="2"/>
              <a:buChar char="§"/>
            </a:pPr>
            <a:r>
              <a:rPr lang="en-GB" sz="2400" dirty="0"/>
              <a:t>Jean Piaget (1896-1980)</a:t>
            </a:r>
          </a:p>
          <a:p>
            <a:pPr>
              <a:buFont typeface="Wingdings" panose="05000000000000000000" pitchFamily="2" charset="2"/>
              <a:buChar char="§"/>
            </a:pPr>
            <a:r>
              <a:rPr lang="en-GB" sz="2400" dirty="0"/>
              <a:t>Swiss biologist</a:t>
            </a:r>
          </a:p>
          <a:p>
            <a:pPr>
              <a:buFont typeface="Wingdings" panose="05000000000000000000" pitchFamily="2" charset="2"/>
              <a:buChar char="§"/>
            </a:pPr>
            <a:r>
              <a:rPr lang="en-GB" sz="2400" dirty="0"/>
              <a:t>Observed children’s cognitive development and thinking</a:t>
            </a:r>
          </a:p>
          <a:p>
            <a:pPr>
              <a:buFont typeface="Wingdings" panose="05000000000000000000" pitchFamily="2" charset="2"/>
              <a:buChar char="§"/>
            </a:pPr>
            <a:r>
              <a:rPr lang="en-GB" sz="2400" dirty="0"/>
              <a:t>Piaget’s work centred around how children think and learn</a:t>
            </a:r>
          </a:p>
        </p:txBody>
      </p:sp>
      <p:pic>
        <p:nvPicPr>
          <p:cNvPr id="4" name="Picture 1">
            <a:extLst>
              <a:ext uri="{FF2B5EF4-FFF2-40B4-BE49-F238E27FC236}">
                <a16:creationId xmlns:a16="http://schemas.microsoft.com/office/drawing/2014/main" id="{433DD9AF-4F48-485A-90D3-D4D539F3A994}"/>
              </a:ext>
            </a:extLst>
          </p:cNvPr>
          <p:cNvPicPr>
            <a:picLocks noChangeAspect="1"/>
          </p:cNvPicPr>
          <p:nvPr/>
        </p:nvPicPr>
        <p:blipFill rotWithShape="1">
          <a:blip r:embed="rId3">
            <a:extLst>
              <a:ext uri="{28A0092B-C50C-407E-A947-70E740481C1C}">
                <a14:useLocalDpi xmlns:a14="http://schemas.microsoft.com/office/drawing/2010/main" val="0"/>
              </a:ext>
            </a:extLst>
          </a:blip>
          <a:srcRect t="4410" r="1" b="10863"/>
          <a:stretch/>
        </p:blipFill>
        <p:spPr bwMode="auto">
          <a:xfrm>
            <a:off x="8020571" y="2161488"/>
            <a:ext cx="3019646" cy="363264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8519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F6C64-CE6C-455F-9348-3D697B2E94FC}"/>
              </a:ext>
            </a:extLst>
          </p:cNvPr>
          <p:cNvSpPr>
            <a:spLocks noGrp="1"/>
          </p:cNvSpPr>
          <p:nvPr>
            <p:ph type="title"/>
          </p:nvPr>
        </p:nvSpPr>
        <p:spPr/>
        <p:txBody>
          <a:bodyPr/>
          <a:lstStyle/>
          <a:p>
            <a:r>
              <a:rPr lang="en-GB" b="1" dirty="0"/>
              <a:t>Constructivism (Piaget)</a:t>
            </a:r>
          </a:p>
        </p:txBody>
      </p:sp>
      <p:sp>
        <p:nvSpPr>
          <p:cNvPr id="3" name="Content Placeholder 2">
            <a:extLst>
              <a:ext uri="{FF2B5EF4-FFF2-40B4-BE49-F238E27FC236}">
                <a16:creationId xmlns:a16="http://schemas.microsoft.com/office/drawing/2014/main" id="{23E2DD36-57CD-4CB6-BB2D-B652AB504463}"/>
              </a:ext>
            </a:extLst>
          </p:cNvPr>
          <p:cNvSpPr>
            <a:spLocks noGrp="1"/>
          </p:cNvSpPr>
          <p:nvPr>
            <p:ph idx="1"/>
          </p:nvPr>
        </p:nvSpPr>
        <p:spPr>
          <a:xfrm>
            <a:off x="1066800" y="1861580"/>
            <a:ext cx="10058400" cy="3849624"/>
          </a:xfrm>
        </p:spPr>
        <p:txBody>
          <a:bodyPr>
            <a:noAutofit/>
          </a:bodyPr>
          <a:lstStyle/>
          <a:p>
            <a:pPr>
              <a:buFont typeface="Wingdings" panose="05000000000000000000" pitchFamily="2" charset="2"/>
              <a:buChar char="§"/>
            </a:pPr>
            <a:r>
              <a:rPr lang="en-GB" sz="2400" dirty="0"/>
              <a:t>Piaget’s theory remains the standard against which all other theories are judged</a:t>
            </a:r>
          </a:p>
          <a:p>
            <a:pPr>
              <a:buFont typeface="Wingdings" panose="05000000000000000000" pitchFamily="2" charset="2"/>
              <a:buChar char="§"/>
            </a:pPr>
            <a:r>
              <a:rPr lang="en-GB" sz="2400" dirty="0"/>
              <a:t>Children are seen as </a:t>
            </a:r>
          </a:p>
          <a:p>
            <a:pPr lvl="1">
              <a:buFont typeface="Wingdings" panose="05000000000000000000" pitchFamily="2" charset="2"/>
              <a:buChar char="§"/>
            </a:pPr>
            <a:r>
              <a:rPr lang="en-GB" sz="2200" dirty="0"/>
              <a:t>Active </a:t>
            </a:r>
          </a:p>
          <a:p>
            <a:pPr lvl="1">
              <a:buFont typeface="Wingdings" panose="05000000000000000000" pitchFamily="2" charset="2"/>
              <a:buChar char="§"/>
            </a:pPr>
            <a:r>
              <a:rPr lang="en-GB" sz="2200" dirty="0"/>
              <a:t>Learning many important lessons on their own</a:t>
            </a:r>
          </a:p>
          <a:p>
            <a:pPr lvl="1">
              <a:buFont typeface="Wingdings" panose="05000000000000000000" pitchFamily="2" charset="2"/>
              <a:buChar char="§"/>
            </a:pPr>
            <a:r>
              <a:rPr lang="en-GB" sz="2200" dirty="0"/>
              <a:t>Intrinsically motivated to learn</a:t>
            </a:r>
          </a:p>
          <a:p>
            <a:pPr>
              <a:buFont typeface="Wingdings" panose="05000000000000000000" pitchFamily="2" charset="2"/>
              <a:buChar char="§"/>
            </a:pPr>
            <a:r>
              <a:rPr lang="en-GB" sz="2400" dirty="0"/>
              <a:t>He concluded that a very young child actively seeks to make sense of the world. </a:t>
            </a:r>
          </a:p>
          <a:p>
            <a:pPr>
              <a:buFont typeface="Wingdings" panose="05000000000000000000" pitchFamily="2" charset="2"/>
              <a:buChar char="§"/>
            </a:pPr>
            <a:r>
              <a:rPr lang="en-GB" sz="2400" dirty="0"/>
              <a:t>The learning proceeds through the child’s exploration of and interaction with the environment.</a:t>
            </a:r>
          </a:p>
        </p:txBody>
      </p:sp>
    </p:spTree>
    <p:extLst>
      <p:ext uri="{BB962C8B-B14F-4D97-AF65-F5344CB8AC3E}">
        <p14:creationId xmlns:p14="http://schemas.microsoft.com/office/powerpoint/2010/main" val="4201976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4425-5533-4963-A229-557FF0C9AD26}"/>
              </a:ext>
            </a:extLst>
          </p:cNvPr>
          <p:cNvSpPr>
            <a:spLocks noGrp="1"/>
          </p:cNvSpPr>
          <p:nvPr>
            <p:ph type="title"/>
          </p:nvPr>
        </p:nvSpPr>
        <p:spPr/>
        <p:txBody>
          <a:bodyPr/>
          <a:lstStyle/>
          <a:p>
            <a:r>
              <a:rPr lang="en-GB" b="1" dirty="0"/>
              <a:t>Constructivism (Piaget)</a:t>
            </a:r>
            <a:endParaRPr lang="en-GB" dirty="0"/>
          </a:p>
        </p:txBody>
      </p:sp>
      <p:sp>
        <p:nvSpPr>
          <p:cNvPr id="3" name="Content Placeholder 2">
            <a:extLst>
              <a:ext uri="{FF2B5EF4-FFF2-40B4-BE49-F238E27FC236}">
                <a16:creationId xmlns:a16="http://schemas.microsoft.com/office/drawing/2014/main" id="{1BBA5EF9-4CFB-4F00-AF09-97666768C241}"/>
              </a:ext>
            </a:extLst>
          </p:cNvPr>
          <p:cNvSpPr>
            <a:spLocks noGrp="1"/>
          </p:cNvSpPr>
          <p:nvPr>
            <p:ph idx="1"/>
          </p:nvPr>
        </p:nvSpPr>
        <p:spPr>
          <a:xfrm>
            <a:off x="1066800" y="2103120"/>
            <a:ext cx="10058400" cy="4112286"/>
          </a:xfrm>
        </p:spPr>
        <p:txBody>
          <a:bodyPr>
            <a:normAutofit fontScale="92500" lnSpcReduction="20000"/>
          </a:bodyPr>
          <a:lstStyle/>
          <a:p>
            <a:pPr>
              <a:spcBef>
                <a:spcPct val="40000"/>
              </a:spcBef>
              <a:buFont typeface="Wingdings" panose="05000000000000000000" pitchFamily="2" charset="2"/>
              <a:buChar char="§"/>
            </a:pPr>
            <a:r>
              <a:rPr lang="en-US" altLang="en-US" sz="2400" dirty="0"/>
              <a:t>Piaget’s theory is labeled constructivist because it depicts children as constructing knowledge for themselves</a:t>
            </a:r>
          </a:p>
          <a:p>
            <a:pPr>
              <a:spcBef>
                <a:spcPct val="40000"/>
              </a:spcBef>
              <a:buFont typeface="Wingdings" panose="05000000000000000000" pitchFamily="2" charset="2"/>
              <a:buChar char="§"/>
            </a:pPr>
            <a:r>
              <a:rPr lang="en-US" altLang="en-US" sz="2400" dirty="0"/>
              <a:t>Piaget identified that very young children are intrigued by their environment and their own abilities to interact with it. </a:t>
            </a:r>
          </a:p>
          <a:p>
            <a:pPr>
              <a:spcBef>
                <a:spcPct val="40000"/>
              </a:spcBef>
              <a:buFont typeface="Wingdings" panose="05000000000000000000" pitchFamily="2" charset="2"/>
              <a:buChar char="§"/>
            </a:pPr>
            <a:r>
              <a:rPr lang="en-US" altLang="en-US" sz="2400" dirty="0"/>
              <a:t>He believed that it was through their interactions with the environment that learning proceeds, however, for learning to take place it is necessary for children to construct their knowledge by making meaning of their experiences. </a:t>
            </a:r>
            <a:endParaRPr lang="en-GB" altLang="en-US" sz="2400" dirty="0"/>
          </a:p>
          <a:p>
            <a:pPr>
              <a:spcBef>
                <a:spcPct val="40000"/>
              </a:spcBef>
              <a:buFont typeface="Wingdings" panose="05000000000000000000" pitchFamily="2" charset="2"/>
              <a:buChar char="§"/>
            </a:pPr>
            <a:r>
              <a:rPr lang="en-GB" altLang="en-US" sz="2400" dirty="0"/>
              <a:t>However, for learning to take place it is essential for children to construct their knowledge by making meaning of their experiences. </a:t>
            </a:r>
          </a:p>
          <a:p>
            <a:pPr>
              <a:spcBef>
                <a:spcPct val="40000"/>
              </a:spcBef>
              <a:buFont typeface="Wingdings" panose="05000000000000000000" pitchFamily="2" charset="2"/>
              <a:buChar char="§"/>
            </a:pPr>
            <a:r>
              <a:rPr lang="en-GB" altLang="en-US" sz="2400" dirty="0"/>
              <a:t>Piaget proposed that that the brain contains structures which allow it to make sense of the world, he referred to these as schemas. </a:t>
            </a:r>
            <a:endParaRPr lang="en-US" altLang="en-US" sz="2400" dirty="0"/>
          </a:p>
        </p:txBody>
      </p:sp>
    </p:spTree>
    <p:extLst>
      <p:ext uri="{BB962C8B-B14F-4D97-AF65-F5344CB8AC3E}">
        <p14:creationId xmlns:p14="http://schemas.microsoft.com/office/powerpoint/2010/main" val="1801112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C1FE1-EE13-4BAD-B94B-6E1274B4D43F}"/>
              </a:ext>
            </a:extLst>
          </p:cNvPr>
          <p:cNvSpPr>
            <a:spLocks noGrp="1"/>
          </p:cNvSpPr>
          <p:nvPr>
            <p:ph type="title"/>
          </p:nvPr>
        </p:nvSpPr>
        <p:spPr/>
        <p:txBody>
          <a:bodyPr/>
          <a:lstStyle/>
          <a:p>
            <a:r>
              <a:rPr lang="en-GB" b="1" dirty="0"/>
              <a:t>Mental Structures (Schemas)</a:t>
            </a:r>
          </a:p>
        </p:txBody>
      </p:sp>
      <p:sp>
        <p:nvSpPr>
          <p:cNvPr id="3" name="Content Placeholder 2">
            <a:extLst>
              <a:ext uri="{FF2B5EF4-FFF2-40B4-BE49-F238E27FC236}">
                <a16:creationId xmlns:a16="http://schemas.microsoft.com/office/drawing/2014/main" id="{6E0F8685-5A72-48C1-906D-EA20BDE82951}"/>
              </a:ext>
            </a:extLst>
          </p:cNvPr>
          <p:cNvSpPr>
            <a:spLocks noGrp="1"/>
          </p:cNvSpPr>
          <p:nvPr>
            <p:ph idx="1"/>
          </p:nvPr>
        </p:nvSpPr>
        <p:spPr/>
        <p:txBody>
          <a:bodyPr>
            <a:normAutofit/>
          </a:bodyPr>
          <a:lstStyle/>
          <a:p>
            <a:r>
              <a:rPr lang="en-GB" sz="2400" dirty="0"/>
              <a:t>Piaget believed that babies are born with schemas</a:t>
            </a:r>
          </a:p>
          <a:p>
            <a:r>
              <a:rPr lang="en-GB" sz="2400" dirty="0"/>
              <a:t> The more experiences a baby has the more schemas they construct. </a:t>
            </a:r>
          </a:p>
          <a:p>
            <a:r>
              <a:rPr lang="en-GB" sz="2400" dirty="0"/>
              <a:t>Once the baby can understand everything around them they are said to be in a state of equilibrium. This is a state where the world can be understood through existing schemas. </a:t>
            </a:r>
          </a:p>
          <a:p>
            <a:r>
              <a:rPr lang="en-GB" sz="2400" dirty="0"/>
              <a:t>A baby will probably be exposed to a huge number of new experiences, it is often the case that the existing schema can’t explain a new situation, in which case the baby finds themselves in a state of disequilibrium.</a:t>
            </a:r>
          </a:p>
        </p:txBody>
      </p:sp>
    </p:spTree>
    <p:extLst>
      <p:ext uri="{BB962C8B-B14F-4D97-AF65-F5344CB8AC3E}">
        <p14:creationId xmlns:p14="http://schemas.microsoft.com/office/powerpoint/2010/main" val="20984467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FB7B2-D469-4DFF-A7F7-FAD182E5C25E}"/>
              </a:ext>
            </a:extLst>
          </p:cNvPr>
          <p:cNvSpPr>
            <a:spLocks noGrp="1"/>
          </p:cNvSpPr>
          <p:nvPr>
            <p:ph type="title"/>
          </p:nvPr>
        </p:nvSpPr>
        <p:spPr/>
        <p:txBody>
          <a:bodyPr/>
          <a:lstStyle/>
          <a:p>
            <a:r>
              <a:rPr lang="en-GB" b="1" dirty="0"/>
              <a:t>Mental Structures (Schemas)</a:t>
            </a:r>
            <a:endParaRPr lang="en-GB" dirty="0"/>
          </a:p>
        </p:txBody>
      </p:sp>
      <p:sp>
        <p:nvSpPr>
          <p:cNvPr id="3" name="Content Placeholder 2">
            <a:extLst>
              <a:ext uri="{FF2B5EF4-FFF2-40B4-BE49-F238E27FC236}">
                <a16:creationId xmlns:a16="http://schemas.microsoft.com/office/drawing/2014/main" id="{A42B51A2-CC36-4035-956C-F0958350971B}"/>
              </a:ext>
            </a:extLst>
          </p:cNvPr>
          <p:cNvSpPr>
            <a:spLocks noGrp="1"/>
          </p:cNvSpPr>
          <p:nvPr>
            <p:ph idx="1"/>
          </p:nvPr>
        </p:nvSpPr>
        <p:spPr/>
        <p:txBody>
          <a:bodyPr>
            <a:normAutofit fontScale="92500"/>
          </a:bodyPr>
          <a:lstStyle/>
          <a:p>
            <a:pPr>
              <a:buFont typeface="Wingdings" panose="05000000000000000000" pitchFamily="2" charset="2"/>
              <a:buChar char="§"/>
            </a:pPr>
            <a:r>
              <a:rPr lang="en-GB" sz="2400" dirty="0"/>
              <a:t>Piaget believed that humans are programmed to try and make sense of the world, so being in a state of disequilibrium is a very uncomfortable place to be. </a:t>
            </a:r>
          </a:p>
          <a:p>
            <a:pPr>
              <a:buFont typeface="Wingdings" panose="05000000000000000000" pitchFamily="2" charset="2"/>
              <a:buChar char="§"/>
            </a:pPr>
            <a:r>
              <a:rPr lang="en-GB" sz="2400" dirty="0"/>
              <a:t>He identified 2 ways by which equilibrium could take place. He referred to these as Assimilation and Accommodation. </a:t>
            </a:r>
          </a:p>
          <a:p>
            <a:pPr>
              <a:buFont typeface="Wingdings" panose="05000000000000000000" pitchFamily="2" charset="2"/>
              <a:buChar char="§"/>
            </a:pPr>
            <a:r>
              <a:rPr lang="en-GB" sz="2400" b="1" dirty="0"/>
              <a:t>Assimilation</a:t>
            </a:r>
            <a:r>
              <a:rPr lang="en-GB" sz="2400" dirty="0"/>
              <a:t> is where the baby would be able to adapt the existing schema and make sense of the new experience.  </a:t>
            </a:r>
          </a:p>
          <a:p>
            <a:pPr>
              <a:buFont typeface="Wingdings" panose="05000000000000000000" pitchFamily="2" charset="2"/>
              <a:buChar char="§"/>
            </a:pPr>
            <a:r>
              <a:rPr lang="en-GB" sz="2400" b="1" dirty="0"/>
              <a:t>Accommodation</a:t>
            </a:r>
            <a:r>
              <a:rPr lang="en-GB" sz="2400" dirty="0"/>
              <a:t> on the other hand is where the experience may not fit into the existing schema on the first encounter and the schema may not be formed.</a:t>
            </a:r>
          </a:p>
          <a:p>
            <a:endParaRPr lang="en-GB" dirty="0"/>
          </a:p>
        </p:txBody>
      </p:sp>
    </p:spTree>
    <p:extLst>
      <p:ext uri="{BB962C8B-B14F-4D97-AF65-F5344CB8AC3E}">
        <p14:creationId xmlns:p14="http://schemas.microsoft.com/office/powerpoint/2010/main" val="817969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51ADB-4393-41CC-9592-0686578BD097}"/>
              </a:ext>
            </a:extLst>
          </p:cNvPr>
          <p:cNvSpPr>
            <a:spLocks noGrp="1"/>
          </p:cNvSpPr>
          <p:nvPr>
            <p:ph type="title"/>
          </p:nvPr>
        </p:nvSpPr>
        <p:spPr>
          <a:xfrm>
            <a:off x="6579450" y="727627"/>
            <a:ext cx="4957553" cy="1645920"/>
          </a:xfrm>
        </p:spPr>
        <p:txBody>
          <a:bodyPr>
            <a:normAutofit/>
          </a:bodyPr>
          <a:lstStyle/>
          <a:p>
            <a:r>
              <a:rPr lang="en-GB" b="1" dirty="0"/>
              <a:t>What is a schema?</a:t>
            </a:r>
          </a:p>
        </p:txBody>
      </p:sp>
      <p:sp>
        <p:nvSpPr>
          <p:cNvPr id="15"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6"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4" descr="gannon">
            <a:extLst>
              <a:ext uri="{FF2B5EF4-FFF2-40B4-BE49-F238E27FC236}">
                <a16:creationId xmlns:a16="http://schemas.microsoft.com/office/drawing/2014/main" id="{F2FF7022-06E8-4CDA-9386-0D4C8DF5D14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a:xfrm>
            <a:off x="1205256" y="1606397"/>
            <a:ext cx="4414438" cy="3663370"/>
          </a:xfrm>
          <a:prstGeom prst="rect">
            <a:avLst/>
          </a:prstGeom>
        </p:spPr>
      </p:pic>
      <p:sp>
        <p:nvSpPr>
          <p:cNvPr id="3" name="Content Placeholder 2">
            <a:extLst>
              <a:ext uri="{FF2B5EF4-FFF2-40B4-BE49-F238E27FC236}">
                <a16:creationId xmlns:a16="http://schemas.microsoft.com/office/drawing/2014/main" id="{F51171DD-390E-4ACB-A821-012B75B10E26}"/>
              </a:ext>
            </a:extLst>
          </p:cNvPr>
          <p:cNvSpPr>
            <a:spLocks noGrp="1"/>
          </p:cNvSpPr>
          <p:nvPr>
            <p:ph idx="1"/>
          </p:nvPr>
        </p:nvSpPr>
        <p:spPr>
          <a:xfrm>
            <a:off x="6505610" y="2119819"/>
            <a:ext cx="4957554" cy="3496120"/>
          </a:xfrm>
        </p:spPr>
        <p:txBody>
          <a:bodyPr>
            <a:normAutofit/>
          </a:bodyPr>
          <a:lstStyle/>
          <a:p>
            <a:pPr>
              <a:spcBef>
                <a:spcPct val="50000"/>
              </a:spcBef>
              <a:buFont typeface="Wingdings" panose="05000000000000000000" pitchFamily="2" charset="2"/>
              <a:buChar char="§"/>
            </a:pPr>
            <a:r>
              <a:rPr lang="en-US" altLang="en-US" sz="2400" dirty="0"/>
              <a:t>A schema is a mental process responsible for activities as simple as naming and labeling, and as complex as creating experiments/scenarios . Schemas guide </a:t>
            </a:r>
            <a:r>
              <a:rPr lang="en-US" altLang="en-US" sz="2400" dirty="0" err="1"/>
              <a:t>behaviour</a:t>
            </a:r>
            <a:r>
              <a:rPr lang="en-US" altLang="en-US" sz="2400" dirty="0"/>
              <a:t>.</a:t>
            </a:r>
          </a:p>
          <a:p>
            <a:pPr>
              <a:spcBef>
                <a:spcPct val="50000"/>
              </a:spcBef>
              <a:buFont typeface="Wingdings" panose="05000000000000000000" pitchFamily="2" charset="2"/>
              <a:buChar char="§"/>
            </a:pPr>
            <a:r>
              <a:rPr lang="en-US" altLang="en-US" sz="2400" dirty="0"/>
              <a:t>For example, a baby sees his first horse:</a:t>
            </a:r>
          </a:p>
          <a:p>
            <a:endParaRPr lang="en-GB" dirty="0"/>
          </a:p>
        </p:txBody>
      </p:sp>
    </p:spTree>
    <p:extLst>
      <p:ext uri="{BB962C8B-B14F-4D97-AF65-F5344CB8AC3E}">
        <p14:creationId xmlns:p14="http://schemas.microsoft.com/office/powerpoint/2010/main" val="14612664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3" name="Rectangle 12">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7" name="Group 16">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8" name="Straight Connector 17">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kate">
            <a:extLst>
              <a:ext uri="{FF2B5EF4-FFF2-40B4-BE49-F238E27FC236}">
                <a16:creationId xmlns:a16="http://schemas.microsoft.com/office/drawing/2014/main" id="{23F44B74-ED8C-47C2-96AB-19F62AA1E6C5}"/>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6887" r="7469" b="-1"/>
          <a:stretch/>
        </p:blipFill>
        <p:spPr>
          <a:xfrm>
            <a:off x="4646383" y="10"/>
            <a:ext cx="7545616" cy="6857990"/>
          </a:xfrm>
          <a:prstGeom prst="rect">
            <a:avLst/>
          </a:prstGeom>
        </p:spPr>
      </p:pic>
      <p:sp>
        <p:nvSpPr>
          <p:cNvPr id="24" name="Rectangle 23">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62210" cy="6858000"/>
          </a:xfrm>
          <a:prstGeom prst="rect">
            <a:avLst/>
          </a:prstGeom>
          <a:solidFill>
            <a:schemeClr val="bg1">
              <a:lumMod val="75000"/>
              <a:lumOff val="25000"/>
            </a:schemeClr>
          </a:solidFill>
          <a:ln w="6350" cap="sq" cmpd="sng" algn="ctr">
            <a:noFill/>
            <a:prstDash val="solid"/>
            <a:miter lim="800000"/>
          </a:ln>
          <a:effectLst/>
        </p:spPr>
      </p:sp>
      <p:sp>
        <p:nvSpPr>
          <p:cNvPr id="26" name="Rectangle 25">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3977" y="164592"/>
            <a:ext cx="4334256" cy="6528816"/>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D11E3544-B1C2-4FF5-8953-B61F8C58B292}"/>
              </a:ext>
            </a:extLst>
          </p:cNvPr>
          <p:cNvSpPr>
            <a:spLocks noGrp="1"/>
          </p:cNvSpPr>
          <p:nvPr>
            <p:ph type="title"/>
          </p:nvPr>
        </p:nvSpPr>
        <p:spPr>
          <a:xfrm>
            <a:off x="466524" y="1340361"/>
            <a:ext cx="3729162" cy="3341700"/>
          </a:xfrm>
        </p:spPr>
        <p:txBody>
          <a:bodyPr vert="horz" lIns="91440" tIns="45720" rIns="91440" bIns="45720" rtlCol="0" anchor="ctr">
            <a:normAutofit/>
          </a:bodyPr>
          <a:lstStyle/>
          <a:p>
            <a:pPr algn="ctr">
              <a:lnSpc>
                <a:spcPct val="83000"/>
              </a:lnSpc>
            </a:pPr>
            <a:r>
              <a:rPr lang="en-US" sz="3600" spc="-100" dirty="0">
                <a:solidFill>
                  <a:schemeClr val="tx1"/>
                </a:solidFill>
              </a:rPr>
              <a:t>Then he sees…</a:t>
            </a:r>
          </a:p>
        </p:txBody>
      </p:sp>
    </p:spTree>
    <p:extLst>
      <p:ext uri="{BB962C8B-B14F-4D97-AF65-F5344CB8AC3E}">
        <p14:creationId xmlns:p14="http://schemas.microsoft.com/office/powerpoint/2010/main" val="2592598407"/>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48DB4B7D-6E19-4B1E-A0ED-621919C15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4CB196DE-BC07-4C0A-9A6F-6FFD5F775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6" name="Rectangle 15">
            <a:extLst>
              <a:ext uri="{FF2B5EF4-FFF2-40B4-BE49-F238E27FC236}">
                <a16:creationId xmlns:a16="http://schemas.microsoft.com/office/drawing/2014/main" id="{2C13C32D-C8E0-49CB-AF18-A6A13B7FE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8" name="Group 17">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9" name="Straight Connector 18">
              <a:extLst>
                <a:ext uri="{FF2B5EF4-FFF2-40B4-BE49-F238E27FC236}">
                  <a16:creationId xmlns:a16="http://schemas.microsoft.com/office/drawing/2014/main" id="{65E3DF13-4412-4927-AA38-F077B5A4CB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569EC13-67CE-4C90-95BA-1F7D7F3D38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A59492E-0F24-4A22-B24D-A110B40311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useBgFill="1">
        <p:nvSpPr>
          <p:cNvPr id="23" name="Rectangle 22">
            <a:extLst>
              <a:ext uri="{FF2B5EF4-FFF2-40B4-BE49-F238E27FC236}">
                <a16:creationId xmlns:a16="http://schemas.microsoft.com/office/drawing/2014/main" id="{0E7CA313-2F4B-4574-8399-12EF6A1BF2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annon">
            <a:extLst>
              <a:ext uri="{FF2B5EF4-FFF2-40B4-BE49-F238E27FC236}">
                <a16:creationId xmlns:a16="http://schemas.microsoft.com/office/drawing/2014/main" id="{09DD4A43-30F5-4005-8415-2E24B0CF67E0}"/>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2" b="10454"/>
          <a:stretch/>
        </p:blipFill>
        <p:spPr>
          <a:xfrm>
            <a:off x="-1" y="10"/>
            <a:ext cx="6095997" cy="4530063"/>
          </a:xfrm>
          <a:prstGeom prst="rect">
            <a:avLst/>
          </a:prstGeom>
          <a:noFill/>
        </p:spPr>
      </p:pic>
      <p:pic>
        <p:nvPicPr>
          <p:cNvPr id="5" name="Picture 5" descr="kate">
            <a:extLst>
              <a:ext uri="{FF2B5EF4-FFF2-40B4-BE49-F238E27FC236}">
                <a16:creationId xmlns:a16="http://schemas.microsoft.com/office/drawing/2014/main" id="{3F06D06A-2D1C-45B3-A55E-6F403C2DB9C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485"/>
          <a:stretch/>
        </p:blipFill>
        <p:spPr>
          <a:xfrm>
            <a:off x="6096004" y="10"/>
            <a:ext cx="6095996" cy="4530063"/>
          </a:xfrm>
          <a:prstGeom prst="rect">
            <a:avLst/>
          </a:prstGeom>
          <a:noFill/>
        </p:spPr>
      </p:pic>
      <p:sp>
        <p:nvSpPr>
          <p:cNvPr id="25" name="Rectangle 24">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30074"/>
            <a:ext cx="12192000" cy="2327925"/>
          </a:xfrm>
          <a:prstGeom prst="rect">
            <a:avLst/>
          </a:prstGeom>
          <a:solidFill>
            <a:schemeClr val="bg1">
              <a:lumMod val="75000"/>
              <a:lumOff val="25000"/>
            </a:schemeClr>
          </a:solidFill>
          <a:ln w="6350" cap="sq" cmpd="sng" algn="ctr">
            <a:noFill/>
            <a:prstDash val="solid"/>
            <a:miter lim="800000"/>
          </a:ln>
          <a:effectLst/>
        </p:spPr>
      </p:sp>
      <p:sp>
        <p:nvSpPr>
          <p:cNvPr id="27" name="Rectangle 26">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16" y="4692768"/>
            <a:ext cx="11859768" cy="2002536"/>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D6382B2A-5D04-478E-A870-9C71795F8DB7}"/>
              </a:ext>
            </a:extLst>
          </p:cNvPr>
          <p:cNvSpPr>
            <a:spLocks noGrp="1"/>
          </p:cNvSpPr>
          <p:nvPr>
            <p:ph type="title"/>
          </p:nvPr>
        </p:nvSpPr>
        <p:spPr>
          <a:xfrm>
            <a:off x="376297" y="5256904"/>
            <a:ext cx="11439414" cy="897439"/>
          </a:xfrm>
        </p:spPr>
        <p:txBody>
          <a:bodyPr vert="horz" lIns="91440" tIns="45720" rIns="91440" bIns="45720" rtlCol="0" anchor="ctr">
            <a:normAutofit fontScale="90000"/>
          </a:bodyPr>
          <a:lstStyle/>
          <a:p>
            <a:pPr algn="ctr">
              <a:lnSpc>
                <a:spcPct val="83000"/>
              </a:lnSpc>
            </a:pPr>
            <a:r>
              <a:rPr lang="en-US" altLang="en-US" sz="3100" b="1" spc="-100" dirty="0">
                <a:solidFill>
                  <a:schemeClr val="tx1"/>
                </a:solidFill>
              </a:rPr>
              <a:t>Assimilation: </a:t>
            </a:r>
            <a:br>
              <a:rPr lang="en-US" altLang="en-US" sz="3100" spc="-100" dirty="0">
                <a:solidFill>
                  <a:schemeClr val="tx1"/>
                </a:solidFill>
              </a:rPr>
            </a:br>
            <a:r>
              <a:rPr lang="en-GB" altLang="en-US" sz="3200" dirty="0"/>
              <a:t>Through this process of assimilation the baby is able to adapt an existing schema in order to make sense of the new experience</a:t>
            </a:r>
            <a:br>
              <a:rPr lang="en-GB" altLang="en-US" sz="3200" dirty="0"/>
            </a:br>
            <a:endParaRPr lang="en-US" sz="3100" spc="-100" dirty="0">
              <a:solidFill>
                <a:schemeClr val="tx1"/>
              </a:solidFill>
            </a:endParaRPr>
          </a:p>
        </p:txBody>
      </p:sp>
    </p:spTree>
    <p:extLst>
      <p:ext uri="{BB962C8B-B14F-4D97-AF65-F5344CB8AC3E}">
        <p14:creationId xmlns:p14="http://schemas.microsoft.com/office/powerpoint/2010/main" val="3444406486"/>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31526-FA95-4DDE-8906-8C5AC4FFA8EC}"/>
              </a:ext>
            </a:extLst>
          </p:cNvPr>
          <p:cNvSpPr>
            <a:spLocks noGrp="1"/>
          </p:cNvSpPr>
          <p:nvPr>
            <p:ph type="title"/>
          </p:nvPr>
        </p:nvSpPr>
        <p:spPr/>
        <p:txBody>
          <a:bodyPr/>
          <a:lstStyle/>
          <a:p>
            <a:r>
              <a:rPr lang="en-GB" b="1" dirty="0" err="1"/>
              <a:t>Asssimilation</a:t>
            </a:r>
            <a:endParaRPr lang="en-GB" b="1" dirty="0"/>
          </a:p>
        </p:txBody>
      </p:sp>
      <p:pic>
        <p:nvPicPr>
          <p:cNvPr id="5" name="Picture 4" descr="gannon">
            <a:extLst>
              <a:ext uri="{FF2B5EF4-FFF2-40B4-BE49-F238E27FC236}">
                <a16:creationId xmlns:a16="http://schemas.microsoft.com/office/drawing/2014/main" id="{366DC8C8-9E21-4485-886B-532CBA6E85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652630" y="2764006"/>
            <a:ext cx="2527300" cy="2429480"/>
          </a:xfrm>
          <a:prstGeom prst="rect">
            <a:avLst/>
          </a:prstGeom>
          <a:noFill/>
        </p:spPr>
      </p:pic>
      <p:pic>
        <p:nvPicPr>
          <p:cNvPr id="6" name="Picture 7" descr="B0000521C3">
            <a:hlinkClick r:id="rId4"/>
            <a:extLst>
              <a:ext uri="{FF2B5EF4-FFF2-40B4-BE49-F238E27FC236}">
                <a16:creationId xmlns:a16="http://schemas.microsoft.com/office/drawing/2014/main" id="{52BDD39E-F666-4720-A2F6-F1FE2FC286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8951" y="1750318"/>
            <a:ext cx="2529880" cy="2831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B00006ZCBQ">
            <a:hlinkClick r:id="rId6"/>
            <a:extLst>
              <a:ext uri="{FF2B5EF4-FFF2-40B4-BE49-F238E27FC236}">
                <a16:creationId xmlns:a16="http://schemas.microsoft.com/office/drawing/2014/main" id="{7D29FD21-2EEF-4267-B18B-113C044370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61963" y="3891242"/>
            <a:ext cx="2527300" cy="24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descr="B00006FDM5">
            <a:extLst>
              <a:ext uri="{FF2B5EF4-FFF2-40B4-BE49-F238E27FC236}">
                <a16:creationId xmlns:a16="http://schemas.microsoft.com/office/drawing/2014/main" id="{CC994EA2-66CA-4AF5-BF2D-883CDB131A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a:xfrm>
            <a:off x="9864526" y="3978746"/>
            <a:ext cx="1508523" cy="2491709"/>
          </a:xfrm>
          <a:prstGeom prst="rect">
            <a:avLst/>
          </a:prstGeom>
          <a:noFill/>
        </p:spPr>
      </p:pic>
      <p:pic>
        <p:nvPicPr>
          <p:cNvPr id="9" name="Picture 5" descr="kate">
            <a:extLst>
              <a:ext uri="{FF2B5EF4-FFF2-40B4-BE49-F238E27FC236}">
                <a16:creationId xmlns:a16="http://schemas.microsoft.com/office/drawing/2014/main" id="{66832C3C-7C40-4963-975D-2006CF8D38F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a:xfrm>
            <a:off x="7725613" y="1587337"/>
            <a:ext cx="3117554" cy="2140382"/>
          </a:xfrm>
          <a:prstGeom prst="rect">
            <a:avLst/>
          </a:prstGeom>
          <a:noFill/>
        </p:spPr>
      </p:pic>
    </p:spTree>
    <p:extLst>
      <p:ext uri="{BB962C8B-B14F-4D97-AF65-F5344CB8AC3E}">
        <p14:creationId xmlns:p14="http://schemas.microsoft.com/office/powerpoint/2010/main" val="1187318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annon">
            <a:extLst>
              <a:ext uri="{FF2B5EF4-FFF2-40B4-BE49-F238E27FC236}">
                <a16:creationId xmlns:a16="http://schemas.microsoft.com/office/drawing/2014/main" id="{366DC8C8-9E21-4485-886B-532CBA6E85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200056" y="3869817"/>
            <a:ext cx="2527300" cy="2429480"/>
          </a:xfrm>
          <a:prstGeom prst="rect">
            <a:avLst/>
          </a:prstGeom>
          <a:noFill/>
        </p:spPr>
      </p:pic>
      <p:pic>
        <p:nvPicPr>
          <p:cNvPr id="6" name="Picture 7" descr="B0000521C3">
            <a:hlinkClick r:id="rId3"/>
            <a:extLst>
              <a:ext uri="{FF2B5EF4-FFF2-40B4-BE49-F238E27FC236}">
                <a16:creationId xmlns:a16="http://schemas.microsoft.com/office/drawing/2014/main" id="{52BDD39E-F666-4720-A2F6-F1FE2FC286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428" y="597045"/>
            <a:ext cx="2529880" cy="2831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B00006ZCBQ">
            <a:hlinkClick r:id="rId5"/>
            <a:extLst>
              <a:ext uri="{FF2B5EF4-FFF2-40B4-BE49-F238E27FC236}">
                <a16:creationId xmlns:a16="http://schemas.microsoft.com/office/drawing/2014/main" id="{7D29FD21-2EEF-4267-B18B-113C0443707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22297" y="3960231"/>
            <a:ext cx="2527300" cy="24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descr="B00006FDM5">
            <a:extLst>
              <a:ext uri="{FF2B5EF4-FFF2-40B4-BE49-F238E27FC236}">
                <a16:creationId xmlns:a16="http://schemas.microsoft.com/office/drawing/2014/main" id="{CC994EA2-66CA-4AF5-BF2D-883CDB131A4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9150262" y="3639027"/>
            <a:ext cx="1508523" cy="2491709"/>
          </a:xfrm>
          <a:prstGeom prst="rect">
            <a:avLst/>
          </a:prstGeom>
          <a:noFill/>
        </p:spPr>
      </p:pic>
      <p:pic>
        <p:nvPicPr>
          <p:cNvPr id="9" name="Picture 5" descr="kate">
            <a:extLst>
              <a:ext uri="{FF2B5EF4-FFF2-40B4-BE49-F238E27FC236}">
                <a16:creationId xmlns:a16="http://schemas.microsoft.com/office/drawing/2014/main" id="{66832C3C-7C40-4963-975D-2006CF8D38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a:xfrm>
            <a:off x="4460206" y="597045"/>
            <a:ext cx="3117554" cy="2140382"/>
          </a:xfrm>
          <a:prstGeom prst="rect">
            <a:avLst/>
          </a:prstGeom>
          <a:noFill/>
        </p:spPr>
      </p:pic>
      <p:pic>
        <p:nvPicPr>
          <p:cNvPr id="1026" name="Picture 2" descr="Image result for brown cow">
            <a:extLst>
              <a:ext uri="{FF2B5EF4-FFF2-40B4-BE49-F238E27FC236}">
                <a16:creationId xmlns:a16="http://schemas.microsoft.com/office/drawing/2014/main" id="{66CBCB9C-6D86-42F5-9105-56757B8EC68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54325" y="2374331"/>
            <a:ext cx="3827965" cy="2529393"/>
          </a:xfrm>
          <a:prstGeom prst="rect">
            <a:avLst/>
          </a:prstGeom>
          <a:noFill/>
          <a:ln w="241300">
            <a:solidFill>
              <a:srgbClr val="FF0000"/>
            </a:solidFill>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3A0315B-A057-447B-B994-4759AE317255}"/>
              </a:ext>
            </a:extLst>
          </p:cNvPr>
          <p:cNvSpPr txBox="1"/>
          <p:nvPr/>
        </p:nvSpPr>
        <p:spPr>
          <a:xfrm rot="1096084">
            <a:off x="7926018" y="1490399"/>
            <a:ext cx="4432927" cy="1200329"/>
          </a:xfrm>
          <a:prstGeom prst="rect">
            <a:avLst/>
          </a:prstGeom>
          <a:noFill/>
        </p:spPr>
        <p:txBody>
          <a:bodyPr wrap="square" rtlCol="0">
            <a:spAutoFit/>
          </a:bodyPr>
          <a:lstStyle/>
          <a:p>
            <a:r>
              <a:rPr lang="en-GB" sz="7200" b="1" dirty="0">
                <a:solidFill>
                  <a:srgbClr val="FF0000"/>
                </a:solidFill>
              </a:rPr>
              <a:t>What ???</a:t>
            </a:r>
          </a:p>
        </p:txBody>
      </p:sp>
    </p:spTree>
    <p:extLst>
      <p:ext uri="{BB962C8B-B14F-4D97-AF65-F5344CB8AC3E}">
        <p14:creationId xmlns:p14="http://schemas.microsoft.com/office/powerpoint/2010/main" val="16267413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Franklin Gothic Book" panose="02020404030301010803"/>
              <a:ea typeface="+mn-ea"/>
              <a:cs typeface="+mn-cs"/>
            </a:endParaRPr>
          </a:p>
        </p:txBody>
      </p:sp>
      <p:sp useBgFill="1">
        <p:nvSpPr>
          <p:cNvPr id="12" name="Rectangle 11">
            <a:extLst>
              <a:ext uri="{FF2B5EF4-FFF2-40B4-BE49-F238E27FC236}">
                <a16:creationId xmlns:a16="http://schemas.microsoft.com/office/drawing/2014/main" id="{48DB4B7D-6E19-4B1E-A0ED-621919C15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4CB196DE-BC07-4C0A-9A6F-6FFD5F775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6" name="Rectangle 15">
            <a:extLst>
              <a:ext uri="{FF2B5EF4-FFF2-40B4-BE49-F238E27FC236}">
                <a16:creationId xmlns:a16="http://schemas.microsoft.com/office/drawing/2014/main" id="{2C13C32D-C8E0-49CB-AF18-A6A13B7FE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8" name="Group 17">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9" name="Straight Connector 18">
              <a:extLst>
                <a:ext uri="{FF2B5EF4-FFF2-40B4-BE49-F238E27FC236}">
                  <a16:creationId xmlns:a16="http://schemas.microsoft.com/office/drawing/2014/main" id="{65E3DF13-4412-4927-AA38-F077B5A4CB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569EC13-67CE-4C90-95BA-1F7D7F3D38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A59492E-0F24-4A22-B24D-A110B40311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useBgFill="1">
        <p:nvSpPr>
          <p:cNvPr id="23" name="Rectangle 22">
            <a:extLst>
              <a:ext uri="{FF2B5EF4-FFF2-40B4-BE49-F238E27FC236}">
                <a16:creationId xmlns:a16="http://schemas.microsoft.com/office/drawing/2014/main" id="{0E7CA313-2F4B-4574-8399-12EF6A1BF2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Franklin Gothic Book" panose="02020404030301010803"/>
              <a:ea typeface="+mn-ea"/>
              <a:cs typeface="+mn-cs"/>
            </a:endParaRPr>
          </a:p>
        </p:txBody>
      </p:sp>
      <p:pic>
        <p:nvPicPr>
          <p:cNvPr id="5" name="Picture 29" descr="gannon">
            <a:extLst>
              <a:ext uri="{FF2B5EF4-FFF2-40B4-BE49-F238E27FC236}">
                <a16:creationId xmlns:a16="http://schemas.microsoft.com/office/drawing/2014/main" id="{350A428C-45B8-4F58-B96E-5750196F57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10454"/>
          <a:stretch/>
        </p:blipFill>
        <p:spPr bwMode="auto">
          <a:xfrm>
            <a:off x="2620697" y="2555162"/>
            <a:ext cx="2501660" cy="185903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30074"/>
            <a:ext cx="12192000" cy="2327925"/>
          </a:xfrm>
          <a:prstGeom prst="rect">
            <a:avLst/>
          </a:prstGeom>
          <a:solidFill>
            <a:schemeClr val="bg1">
              <a:lumMod val="75000"/>
              <a:lumOff val="25000"/>
            </a:schemeClr>
          </a:solidFill>
          <a:ln w="6350" cap="sq" cmpd="sng" algn="ctr">
            <a:noFill/>
            <a:prstDash val="solid"/>
            <a:miter lim="800000"/>
          </a:ln>
          <a:effectLst/>
        </p:spPr>
      </p:sp>
      <p:sp>
        <p:nvSpPr>
          <p:cNvPr id="27" name="Rectangle 26">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16" y="4692768"/>
            <a:ext cx="11859768" cy="2002536"/>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80E4EB90-D445-40A1-BA35-BE8655AA35D1}"/>
              </a:ext>
            </a:extLst>
          </p:cNvPr>
          <p:cNvSpPr>
            <a:spLocks noGrp="1"/>
          </p:cNvSpPr>
          <p:nvPr>
            <p:ph type="title"/>
          </p:nvPr>
        </p:nvSpPr>
        <p:spPr>
          <a:xfrm>
            <a:off x="372723" y="5238052"/>
            <a:ext cx="11439414" cy="897439"/>
          </a:xfrm>
        </p:spPr>
        <p:txBody>
          <a:bodyPr vert="horz" lIns="91440" tIns="45720" rIns="91440" bIns="45720" rtlCol="0" anchor="ctr">
            <a:normAutofit fontScale="90000"/>
          </a:bodyPr>
          <a:lstStyle/>
          <a:p>
            <a:pPr algn="ctr">
              <a:lnSpc>
                <a:spcPct val="83000"/>
              </a:lnSpc>
            </a:pPr>
            <a:r>
              <a:rPr lang="en-US" sz="4400" spc="-100" dirty="0">
                <a:solidFill>
                  <a:schemeClr val="tx1"/>
                </a:solidFill>
              </a:rPr>
              <a:t>Accommodation:</a:t>
            </a:r>
            <a:br>
              <a:rPr lang="en-US" sz="4400" spc="-100" dirty="0">
                <a:solidFill>
                  <a:schemeClr val="tx1"/>
                </a:solidFill>
              </a:rPr>
            </a:br>
            <a:r>
              <a:rPr lang="en-GB" altLang="en-US" sz="3100" dirty="0"/>
              <a:t>A new experience does not ‘fit’ with existing understandings and some adjustment (</a:t>
            </a:r>
            <a:r>
              <a:rPr lang="en-GB" altLang="en-US" sz="3100" i="1" dirty="0"/>
              <a:t>accommodation</a:t>
            </a:r>
            <a:r>
              <a:rPr lang="en-GB" altLang="en-US" sz="3100" dirty="0"/>
              <a:t>) in understanding must take place</a:t>
            </a:r>
            <a:endParaRPr lang="en-US" sz="3100" spc="-100" dirty="0">
              <a:solidFill>
                <a:schemeClr val="tx1"/>
              </a:solidFill>
            </a:endParaRPr>
          </a:p>
        </p:txBody>
      </p:sp>
      <p:pic>
        <p:nvPicPr>
          <p:cNvPr id="17" name="Picture 8" descr="B00006ZCBQ">
            <a:hlinkClick r:id="rId4"/>
            <a:extLst>
              <a:ext uri="{FF2B5EF4-FFF2-40B4-BE49-F238E27FC236}">
                <a16:creationId xmlns:a16="http://schemas.microsoft.com/office/drawing/2014/main" id="{DBB3C6E1-7981-4247-A53F-E8ACECC7AD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015" y="187487"/>
            <a:ext cx="2501983" cy="185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B0000521C3">
            <a:hlinkClick r:id="rId6"/>
            <a:extLst>
              <a:ext uri="{FF2B5EF4-FFF2-40B4-BE49-F238E27FC236}">
                <a16:creationId xmlns:a16="http://schemas.microsoft.com/office/drawing/2014/main" id="{B0C232BE-C27A-41D6-9EAA-016F2D4D97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48885" y="162696"/>
            <a:ext cx="1889655" cy="1895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 descr="Image result for brown cow">
            <a:extLst>
              <a:ext uri="{FF2B5EF4-FFF2-40B4-BE49-F238E27FC236}">
                <a16:creationId xmlns:a16="http://schemas.microsoft.com/office/drawing/2014/main" id="{CBEB6D49-B4FE-4061-8663-01A19647272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24973" y="191424"/>
            <a:ext cx="2868423" cy="1895359"/>
          </a:xfrm>
          <a:prstGeom prst="rect">
            <a:avLst/>
          </a:prstGeom>
          <a:noFill/>
          <a:ln w="241300">
            <a:noFill/>
          </a:ln>
          <a:extLst>
            <a:ext uri="{909E8E84-426E-40DD-AFC4-6F175D3DCCD1}">
              <a14:hiddenFill xmlns:a14="http://schemas.microsoft.com/office/drawing/2010/main">
                <a:solidFill>
                  <a:srgbClr val="FFFFFF"/>
                </a:solidFill>
              </a14:hiddenFill>
            </a:ext>
          </a:extLst>
        </p:spPr>
      </p:pic>
      <p:pic>
        <p:nvPicPr>
          <p:cNvPr id="26" name="Picture 9" descr="B00006FDM5">
            <a:extLst>
              <a:ext uri="{FF2B5EF4-FFF2-40B4-BE49-F238E27FC236}">
                <a16:creationId xmlns:a16="http://schemas.microsoft.com/office/drawing/2014/main" id="{1690023F-BEB0-47FB-B5C8-C80DC7A399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a:xfrm>
            <a:off x="579184" y="2573155"/>
            <a:ext cx="1312862" cy="1859036"/>
          </a:xfrm>
          <a:prstGeom prst="rect">
            <a:avLst/>
          </a:prstGeom>
          <a:noFill/>
        </p:spPr>
      </p:pic>
      <p:sp>
        <p:nvSpPr>
          <p:cNvPr id="8" name="TextBox 7">
            <a:extLst>
              <a:ext uri="{FF2B5EF4-FFF2-40B4-BE49-F238E27FC236}">
                <a16:creationId xmlns:a16="http://schemas.microsoft.com/office/drawing/2014/main" id="{13647918-2401-4D41-81FB-C24068DA8F86}"/>
              </a:ext>
            </a:extLst>
          </p:cNvPr>
          <p:cNvSpPr txBox="1"/>
          <p:nvPr/>
        </p:nvSpPr>
        <p:spPr>
          <a:xfrm>
            <a:off x="1999116" y="2010436"/>
            <a:ext cx="124316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Franklin Gothic Book" panose="02020404030301010803"/>
                <a:ea typeface="+mn-ea"/>
                <a:cs typeface="+mn-cs"/>
              </a:rPr>
              <a:t>Horses</a:t>
            </a:r>
          </a:p>
        </p:txBody>
      </p:sp>
      <p:pic>
        <p:nvPicPr>
          <p:cNvPr id="28" name="Picture 12" descr="B000096QD2">
            <a:extLst>
              <a:ext uri="{FF2B5EF4-FFF2-40B4-BE49-F238E27FC236}">
                <a16:creationId xmlns:a16="http://schemas.microsoft.com/office/drawing/2014/main" id="{585CA1A9-4FEE-4A8A-931F-1B8DEE0E78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99911" y="162696"/>
            <a:ext cx="1631720" cy="192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Image result for brown cow">
            <a:extLst>
              <a:ext uri="{FF2B5EF4-FFF2-40B4-BE49-F238E27FC236}">
                <a16:creationId xmlns:a16="http://schemas.microsoft.com/office/drawing/2014/main" id="{C7D49BA4-8D8E-4DC6-BAFB-F80CA1168B5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633935" y="2688896"/>
            <a:ext cx="2324393" cy="174329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8" descr="B000063XMQ">
            <a:hlinkClick r:id="rId12"/>
            <a:extLst>
              <a:ext uri="{FF2B5EF4-FFF2-40B4-BE49-F238E27FC236}">
                <a16:creationId xmlns:a16="http://schemas.microsoft.com/office/drawing/2014/main" id="{C36CC592-1976-432B-AC1B-A55BB06A758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24973" y="2728676"/>
            <a:ext cx="2324393" cy="172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Box 30">
            <a:extLst>
              <a:ext uri="{FF2B5EF4-FFF2-40B4-BE49-F238E27FC236}">
                <a16:creationId xmlns:a16="http://schemas.microsoft.com/office/drawing/2014/main" id="{E4A68672-85E5-4A1F-8790-567E9EFF8435}"/>
              </a:ext>
            </a:extLst>
          </p:cNvPr>
          <p:cNvSpPr txBox="1"/>
          <p:nvPr/>
        </p:nvSpPr>
        <p:spPr>
          <a:xfrm>
            <a:off x="9024396" y="2086784"/>
            <a:ext cx="97982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FFFF"/>
                </a:solidFill>
                <a:effectLst/>
                <a:uLnTx/>
                <a:uFillTx/>
                <a:latin typeface="Franklin Gothic Book" panose="02020404030301010803"/>
                <a:ea typeface="+mn-ea"/>
                <a:cs typeface="+mn-cs"/>
              </a:rPr>
              <a:t>Cows</a:t>
            </a:r>
          </a:p>
        </p:txBody>
      </p:sp>
    </p:spTree>
    <p:extLst>
      <p:ext uri="{BB962C8B-B14F-4D97-AF65-F5344CB8AC3E}">
        <p14:creationId xmlns:p14="http://schemas.microsoft.com/office/powerpoint/2010/main" val="233789238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17"/>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2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26"/>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28"/>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48DB4B7D-6E19-4B1E-A0ED-621919C15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4" name="Rectangle 13">
            <a:extLst>
              <a:ext uri="{FF2B5EF4-FFF2-40B4-BE49-F238E27FC236}">
                <a16:creationId xmlns:a16="http://schemas.microsoft.com/office/drawing/2014/main" id="{4CB196DE-BC07-4C0A-9A6F-6FFD5F775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6" name="Rectangle 15">
            <a:extLst>
              <a:ext uri="{FF2B5EF4-FFF2-40B4-BE49-F238E27FC236}">
                <a16:creationId xmlns:a16="http://schemas.microsoft.com/office/drawing/2014/main" id="{2C13C32D-C8E0-49CB-AF18-A6A13B7FE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8" name="Group 17">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9" name="Straight Connector 18">
              <a:extLst>
                <a:ext uri="{FF2B5EF4-FFF2-40B4-BE49-F238E27FC236}">
                  <a16:creationId xmlns:a16="http://schemas.microsoft.com/office/drawing/2014/main" id="{65E3DF13-4412-4927-AA38-F077B5A4CBD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569EC13-67CE-4C90-95BA-1F7D7F3D38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A59492E-0F24-4A22-B24D-A110B40311A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useBgFill="1">
        <p:nvSpPr>
          <p:cNvPr id="23" name="Rectangle 22">
            <a:extLst>
              <a:ext uri="{FF2B5EF4-FFF2-40B4-BE49-F238E27FC236}">
                <a16:creationId xmlns:a16="http://schemas.microsoft.com/office/drawing/2014/main" id="{0E7CA313-2F4B-4574-8399-12EF6A1BF2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9" descr="gannon">
            <a:extLst>
              <a:ext uri="{FF2B5EF4-FFF2-40B4-BE49-F238E27FC236}">
                <a16:creationId xmlns:a16="http://schemas.microsoft.com/office/drawing/2014/main" id="{350A428C-45B8-4F58-B96E-5750196F57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10454"/>
          <a:stretch/>
        </p:blipFill>
        <p:spPr bwMode="auto">
          <a:xfrm>
            <a:off x="2620697" y="2555162"/>
            <a:ext cx="2501660" cy="185903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30074"/>
            <a:ext cx="12192000" cy="2327925"/>
          </a:xfrm>
          <a:prstGeom prst="rect">
            <a:avLst/>
          </a:prstGeom>
          <a:solidFill>
            <a:schemeClr val="bg1">
              <a:lumMod val="75000"/>
              <a:lumOff val="25000"/>
            </a:schemeClr>
          </a:solidFill>
          <a:ln w="6350" cap="sq" cmpd="sng" algn="ctr">
            <a:noFill/>
            <a:prstDash val="solid"/>
            <a:miter lim="800000"/>
          </a:ln>
          <a:effectLst/>
        </p:spPr>
      </p:sp>
      <p:sp>
        <p:nvSpPr>
          <p:cNvPr id="27" name="Rectangle 26">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16" y="4692768"/>
            <a:ext cx="11859768" cy="2002536"/>
          </a:xfrm>
          <a:prstGeom prst="rect">
            <a:avLst/>
          </a:prstGeom>
          <a:noFill/>
          <a:ln w="6350" cap="sq" cmpd="sng" algn="ctr">
            <a:solidFill>
              <a:schemeClr val="tx1"/>
            </a:solidFill>
            <a:prstDash val="solid"/>
            <a:miter lim="800000"/>
          </a:ln>
          <a:effectLst>
            <a:softEdge rad="0"/>
          </a:effectLst>
        </p:spPr>
      </p:sp>
      <p:pic>
        <p:nvPicPr>
          <p:cNvPr id="17" name="Picture 8" descr="B00006ZCBQ">
            <a:hlinkClick r:id="rId4"/>
            <a:extLst>
              <a:ext uri="{FF2B5EF4-FFF2-40B4-BE49-F238E27FC236}">
                <a16:creationId xmlns:a16="http://schemas.microsoft.com/office/drawing/2014/main" id="{DBB3C6E1-7981-4247-A53F-E8ACECC7AD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015" y="187487"/>
            <a:ext cx="2501983" cy="1859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B0000521C3">
            <a:hlinkClick r:id="rId6"/>
            <a:extLst>
              <a:ext uri="{FF2B5EF4-FFF2-40B4-BE49-F238E27FC236}">
                <a16:creationId xmlns:a16="http://schemas.microsoft.com/office/drawing/2014/main" id="{B0C232BE-C27A-41D6-9EAA-016F2D4D97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48885" y="162696"/>
            <a:ext cx="1889655" cy="1895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 descr="Image result for brown cow">
            <a:extLst>
              <a:ext uri="{FF2B5EF4-FFF2-40B4-BE49-F238E27FC236}">
                <a16:creationId xmlns:a16="http://schemas.microsoft.com/office/drawing/2014/main" id="{CBEB6D49-B4FE-4061-8663-01A19647272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24973" y="191424"/>
            <a:ext cx="2868423" cy="1895359"/>
          </a:xfrm>
          <a:prstGeom prst="rect">
            <a:avLst/>
          </a:prstGeom>
          <a:noFill/>
          <a:ln w="241300">
            <a:noFill/>
          </a:ln>
          <a:extLst>
            <a:ext uri="{909E8E84-426E-40DD-AFC4-6F175D3DCCD1}">
              <a14:hiddenFill xmlns:a14="http://schemas.microsoft.com/office/drawing/2010/main">
                <a:solidFill>
                  <a:srgbClr val="FFFFFF"/>
                </a:solidFill>
              </a14:hiddenFill>
            </a:ext>
          </a:extLst>
        </p:spPr>
      </p:pic>
      <p:pic>
        <p:nvPicPr>
          <p:cNvPr id="26" name="Picture 9" descr="B00006FDM5">
            <a:extLst>
              <a:ext uri="{FF2B5EF4-FFF2-40B4-BE49-F238E27FC236}">
                <a16:creationId xmlns:a16="http://schemas.microsoft.com/office/drawing/2014/main" id="{1690023F-BEB0-47FB-B5C8-C80DC7A399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a:xfrm>
            <a:off x="579184" y="2573155"/>
            <a:ext cx="1312862" cy="1859036"/>
          </a:xfrm>
          <a:prstGeom prst="rect">
            <a:avLst/>
          </a:prstGeom>
          <a:noFill/>
        </p:spPr>
      </p:pic>
      <p:sp>
        <p:nvSpPr>
          <p:cNvPr id="8" name="TextBox 7">
            <a:extLst>
              <a:ext uri="{FF2B5EF4-FFF2-40B4-BE49-F238E27FC236}">
                <a16:creationId xmlns:a16="http://schemas.microsoft.com/office/drawing/2014/main" id="{13647918-2401-4D41-81FB-C24068DA8F86}"/>
              </a:ext>
            </a:extLst>
          </p:cNvPr>
          <p:cNvSpPr txBox="1"/>
          <p:nvPr/>
        </p:nvSpPr>
        <p:spPr>
          <a:xfrm>
            <a:off x="1999116" y="2010436"/>
            <a:ext cx="1243161" cy="523220"/>
          </a:xfrm>
          <a:prstGeom prst="rect">
            <a:avLst/>
          </a:prstGeom>
          <a:noFill/>
        </p:spPr>
        <p:txBody>
          <a:bodyPr wrap="none" rtlCol="0">
            <a:spAutoFit/>
          </a:bodyPr>
          <a:lstStyle/>
          <a:p>
            <a:r>
              <a:rPr lang="en-GB" sz="2800" dirty="0"/>
              <a:t>Horses</a:t>
            </a:r>
          </a:p>
        </p:txBody>
      </p:sp>
      <p:pic>
        <p:nvPicPr>
          <p:cNvPr id="28" name="Picture 12" descr="B000096QD2">
            <a:extLst>
              <a:ext uri="{FF2B5EF4-FFF2-40B4-BE49-F238E27FC236}">
                <a16:creationId xmlns:a16="http://schemas.microsoft.com/office/drawing/2014/main" id="{585CA1A9-4FEE-4A8A-931F-1B8DEE0E78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99911" y="162696"/>
            <a:ext cx="1631720" cy="192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Image result for brown cow">
            <a:extLst>
              <a:ext uri="{FF2B5EF4-FFF2-40B4-BE49-F238E27FC236}">
                <a16:creationId xmlns:a16="http://schemas.microsoft.com/office/drawing/2014/main" id="{C7D49BA4-8D8E-4DC6-BAFB-F80CA1168B5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633935" y="2688896"/>
            <a:ext cx="2324393" cy="174329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8" descr="B000063XMQ">
            <a:hlinkClick r:id="rId12"/>
            <a:extLst>
              <a:ext uri="{FF2B5EF4-FFF2-40B4-BE49-F238E27FC236}">
                <a16:creationId xmlns:a16="http://schemas.microsoft.com/office/drawing/2014/main" id="{C36CC592-1976-432B-AC1B-A55BB06A758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24973" y="2728676"/>
            <a:ext cx="2324393" cy="172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Box 30">
            <a:extLst>
              <a:ext uri="{FF2B5EF4-FFF2-40B4-BE49-F238E27FC236}">
                <a16:creationId xmlns:a16="http://schemas.microsoft.com/office/drawing/2014/main" id="{E4A68672-85E5-4A1F-8790-567E9EFF8435}"/>
              </a:ext>
            </a:extLst>
          </p:cNvPr>
          <p:cNvSpPr txBox="1"/>
          <p:nvPr/>
        </p:nvSpPr>
        <p:spPr>
          <a:xfrm>
            <a:off x="9024396" y="2086784"/>
            <a:ext cx="979820" cy="523220"/>
          </a:xfrm>
          <a:prstGeom prst="rect">
            <a:avLst/>
          </a:prstGeom>
          <a:noFill/>
        </p:spPr>
        <p:txBody>
          <a:bodyPr wrap="none" rtlCol="0">
            <a:spAutoFit/>
          </a:bodyPr>
          <a:lstStyle/>
          <a:p>
            <a:r>
              <a:rPr lang="en-GB" sz="2800" dirty="0"/>
              <a:t>Cows</a:t>
            </a:r>
          </a:p>
        </p:txBody>
      </p:sp>
      <p:pic>
        <p:nvPicPr>
          <p:cNvPr id="32" name="Picture 31" descr="Little Bouvier Roses">
            <a:extLst>
              <a:ext uri="{FF2B5EF4-FFF2-40B4-BE49-F238E27FC236}">
                <a16:creationId xmlns:a16="http://schemas.microsoft.com/office/drawing/2014/main" id="{616B0574-C747-4E0B-9027-9DC5B669947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430903" y="581009"/>
            <a:ext cx="3330194" cy="3595984"/>
          </a:xfrm>
          <a:prstGeom prst="rect">
            <a:avLst/>
          </a:prstGeom>
          <a:noFill/>
          <a:ln w="1238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1FFC575-4CE6-4733-A5FE-48C200A1A3D0}"/>
              </a:ext>
            </a:extLst>
          </p:cNvPr>
          <p:cNvSpPr txBox="1"/>
          <p:nvPr/>
        </p:nvSpPr>
        <p:spPr>
          <a:xfrm>
            <a:off x="5563882" y="1071622"/>
            <a:ext cx="806631" cy="1569660"/>
          </a:xfrm>
          <a:prstGeom prst="rect">
            <a:avLst/>
          </a:prstGeom>
          <a:noFill/>
        </p:spPr>
        <p:txBody>
          <a:bodyPr wrap="none" rtlCol="0">
            <a:spAutoFit/>
          </a:bodyPr>
          <a:lstStyle/>
          <a:p>
            <a:r>
              <a:rPr lang="en-GB" sz="9600" dirty="0">
                <a:solidFill>
                  <a:srgbClr val="FF0000"/>
                </a:solidFill>
              </a:rPr>
              <a:t>?</a:t>
            </a:r>
          </a:p>
        </p:txBody>
      </p:sp>
      <p:sp>
        <p:nvSpPr>
          <p:cNvPr id="15" name="Title 14">
            <a:extLst>
              <a:ext uri="{FF2B5EF4-FFF2-40B4-BE49-F238E27FC236}">
                <a16:creationId xmlns:a16="http://schemas.microsoft.com/office/drawing/2014/main" id="{45FB512E-8A8B-456D-A4BD-896EEBD52909}"/>
              </a:ext>
            </a:extLst>
          </p:cNvPr>
          <p:cNvSpPr>
            <a:spLocks noGrp="1"/>
          </p:cNvSpPr>
          <p:nvPr>
            <p:ph type="title"/>
          </p:nvPr>
        </p:nvSpPr>
        <p:spPr>
          <a:xfrm>
            <a:off x="937997" y="4997197"/>
            <a:ext cx="10058400" cy="1371600"/>
          </a:xfrm>
        </p:spPr>
        <p:txBody>
          <a:bodyPr/>
          <a:lstStyle/>
          <a:p>
            <a:pPr algn="ctr"/>
            <a:r>
              <a:rPr lang="en-GB" dirty="0"/>
              <a:t>What???</a:t>
            </a:r>
          </a:p>
        </p:txBody>
      </p:sp>
    </p:spTree>
    <p:extLst>
      <p:ext uri="{BB962C8B-B14F-4D97-AF65-F5344CB8AC3E}">
        <p14:creationId xmlns:p14="http://schemas.microsoft.com/office/powerpoint/2010/main" val="2021137204"/>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D083D3F6-383D-4104-A9D4-11CEE85335EB}"/>
              </a:ext>
            </a:extLst>
          </p:cNvPr>
          <p:cNvSpPr/>
          <p:nvPr/>
        </p:nvSpPr>
        <p:spPr>
          <a:xfrm>
            <a:off x="6228290" y="1687343"/>
            <a:ext cx="5352086" cy="463015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2A545B8-113E-414F-9462-350B4DE1A445}"/>
              </a:ext>
            </a:extLst>
          </p:cNvPr>
          <p:cNvSpPr/>
          <p:nvPr/>
        </p:nvSpPr>
        <p:spPr>
          <a:xfrm>
            <a:off x="529452" y="1688092"/>
            <a:ext cx="5103375" cy="4630151"/>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2">
            <a:extLst>
              <a:ext uri="{FF2B5EF4-FFF2-40B4-BE49-F238E27FC236}">
                <a16:creationId xmlns:a16="http://schemas.microsoft.com/office/drawing/2014/main" id="{50458F1C-1617-460F-B5A5-A0C4F2807EBA}"/>
              </a:ext>
            </a:extLst>
          </p:cNvPr>
          <p:cNvSpPr>
            <a:spLocks noGrp="1" noChangeArrowheads="1"/>
          </p:cNvSpPr>
          <p:nvPr>
            <p:ph type="title"/>
          </p:nvPr>
        </p:nvSpPr>
        <p:spPr>
          <a:xfrm>
            <a:off x="1066800" y="324947"/>
            <a:ext cx="10058400" cy="1371600"/>
          </a:xfrm>
        </p:spPr>
        <p:txBody>
          <a:bodyPr>
            <a:normAutofit/>
          </a:bodyPr>
          <a:lstStyle/>
          <a:p>
            <a:pPr eaLnBrk="1" hangingPunct="1"/>
            <a:r>
              <a:rPr lang="en-US" altLang="en-US" sz="3200" b="1" dirty="0">
                <a:solidFill>
                  <a:schemeClr val="tx1"/>
                </a:solidFill>
              </a:rPr>
              <a:t>Categories become increasingly complex as children learn</a:t>
            </a:r>
          </a:p>
        </p:txBody>
      </p:sp>
      <p:pic>
        <p:nvPicPr>
          <p:cNvPr id="5" name="Picture 9" descr="Little Bouvier Roses">
            <a:extLst>
              <a:ext uri="{FF2B5EF4-FFF2-40B4-BE49-F238E27FC236}">
                <a16:creationId xmlns:a16="http://schemas.microsoft.com/office/drawing/2014/main" id="{378D4C1D-B863-4FEB-B88A-D019AB231EF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849786" y="4870259"/>
            <a:ext cx="158463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B000063XMQ">
            <a:hlinkClick r:id="rId4"/>
            <a:extLst>
              <a:ext uri="{FF2B5EF4-FFF2-40B4-BE49-F238E27FC236}">
                <a16:creationId xmlns:a16="http://schemas.microsoft.com/office/drawing/2014/main" id="{51339259-A8C5-47A0-BFA0-77963D07D2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34537" y="3295764"/>
            <a:ext cx="1999882" cy="147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0" descr="kate">
            <a:extLst>
              <a:ext uri="{FF2B5EF4-FFF2-40B4-BE49-F238E27FC236}">
                <a16:creationId xmlns:a16="http://schemas.microsoft.com/office/drawing/2014/main" id="{D40FA959-0418-440C-97EE-30CFB1DE11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3434537" y="1854526"/>
            <a:ext cx="1999881" cy="1371600"/>
          </a:xfrm>
          <a:prstGeom prst="rect">
            <a:avLst/>
          </a:prstGeom>
          <a:noFill/>
        </p:spPr>
      </p:pic>
      <p:pic>
        <p:nvPicPr>
          <p:cNvPr id="8" name="Picture 29" descr="gannon">
            <a:extLst>
              <a:ext uri="{FF2B5EF4-FFF2-40B4-BE49-F238E27FC236}">
                <a16:creationId xmlns:a16="http://schemas.microsoft.com/office/drawing/2014/main" id="{3AFCC1B1-5CC7-4101-8513-BB35D88B622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2" b="10454"/>
          <a:stretch/>
        </p:blipFill>
        <p:spPr bwMode="auto">
          <a:xfrm>
            <a:off x="744836" y="3384105"/>
            <a:ext cx="1999881" cy="14861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Image result for brown cow">
            <a:extLst>
              <a:ext uri="{FF2B5EF4-FFF2-40B4-BE49-F238E27FC236}">
                <a16:creationId xmlns:a16="http://schemas.microsoft.com/office/drawing/2014/main" id="{3521C5F6-E68F-44E6-92C3-E09D617C51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2799" y="1831156"/>
            <a:ext cx="1999882" cy="1321456"/>
          </a:xfrm>
          <a:prstGeom prst="rect">
            <a:avLst/>
          </a:prstGeom>
          <a:noFill/>
          <a:ln w="241300">
            <a:noFill/>
          </a:ln>
          <a:extLst>
            <a:ext uri="{909E8E84-426E-40DD-AFC4-6F175D3DCCD1}">
              <a14:hiddenFill xmlns:a14="http://schemas.microsoft.com/office/drawing/2010/main">
                <a:solidFill>
                  <a:srgbClr val="FFFFFF"/>
                </a:solidFill>
              </a14:hiddenFill>
            </a:ext>
          </a:extLst>
        </p:spPr>
      </p:pic>
      <p:sp>
        <p:nvSpPr>
          <p:cNvPr id="13" name="Star: 16 Points 12">
            <a:extLst>
              <a:ext uri="{FF2B5EF4-FFF2-40B4-BE49-F238E27FC236}">
                <a16:creationId xmlns:a16="http://schemas.microsoft.com/office/drawing/2014/main" id="{4CD110C7-8054-4A71-A0A8-2F7273535239}"/>
              </a:ext>
            </a:extLst>
          </p:cNvPr>
          <p:cNvSpPr/>
          <p:nvPr/>
        </p:nvSpPr>
        <p:spPr>
          <a:xfrm rot="20845427">
            <a:off x="732905" y="5061635"/>
            <a:ext cx="2967942" cy="1109593"/>
          </a:xfrm>
          <a:prstGeom prst="star16">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C931A2B2-A41D-4D97-9127-C3E88C3B00D4}"/>
              </a:ext>
            </a:extLst>
          </p:cNvPr>
          <p:cNvSpPr txBox="1"/>
          <p:nvPr/>
        </p:nvSpPr>
        <p:spPr>
          <a:xfrm rot="20544366">
            <a:off x="1158733" y="5216905"/>
            <a:ext cx="2116285" cy="646331"/>
          </a:xfrm>
          <a:prstGeom prst="rect">
            <a:avLst/>
          </a:prstGeom>
          <a:noFill/>
        </p:spPr>
        <p:txBody>
          <a:bodyPr wrap="none" rtlCol="0">
            <a:spAutoFit/>
          </a:bodyPr>
          <a:lstStyle/>
          <a:p>
            <a:r>
              <a:rPr lang="en-GB" sz="3600" dirty="0"/>
              <a:t>Mammals</a:t>
            </a:r>
          </a:p>
        </p:txBody>
      </p:sp>
      <p:pic>
        <p:nvPicPr>
          <p:cNvPr id="14" name="Picture 15" descr="gaffcat">
            <a:extLst>
              <a:ext uri="{FF2B5EF4-FFF2-40B4-BE49-F238E27FC236}">
                <a16:creationId xmlns:a16="http://schemas.microsoft.com/office/drawing/2014/main" id="{E10D91C6-FF93-4905-ACE1-A057929BF69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54701" y="3767420"/>
            <a:ext cx="2012424" cy="935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3" descr="blkfinsnap">
            <a:extLst>
              <a:ext uri="{FF2B5EF4-FFF2-40B4-BE49-F238E27FC236}">
                <a16:creationId xmlns:a16="http://schemas.microsoft.com/office/drawing/2014/main" id="{72C5E365-8BD9-44E1-87BC-23F18364812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525674" y="3767419"/>
            <a:ext cx="1792632" cy="935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4" descr="cuda">
            <a:extLst>
              <a:ext uri="{FF2B5EF4-FFF2-40B4-BE49-F238E27FC236}">
                <a16:creationId xmlns:a16="http://schemas.microsoft.com/office/drawing/2014/main" id="{5CDAACBB-E45B-4FD1-B80A-179C096CC94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554701" y="2004317"/>
            <a:ext cx="1959931" cy="1291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sostingry">
            <a:extLst>
              <a:ext uri="{FF2B5EF4-FFF2-40B4-BE49-F238E27FC236}">
                <a16:creationId xmlns:a16="http://schemas.microsoft.com/office/drawing/2014/main" id="{16919AF5-2454-4AEF-8808-40AC530A655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525674" y="2004317"/>
            <a:ext cx="1738416" cy="128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2" descr="almacoj">
            <a:extLst>
              <a:ext uri="{FF2B5EF4-FFF2-40B4-BE49-F238E27FC236}">
                <a16:creationId xmlns:a16="http://schemas.microsoft.com/office/drawing/2014/main" id="{351C1092-7FF8-404D-B3AC-DC341D64B42B}"/>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525062" y="5061485"/>
            <a:ext cx="1930708" cy="102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Star: 16 Points 19">
            <a:extLst>
              <a:ext uri="{FF2B5EF4-FFF2-40B4-BE49-F238E27FC236}">
                <a16:creationId xmlns:a16="http://schemas.microsoft.com/office/drawing/2014/main" id="{93212799-2C74-4F51-82E6-8F3FAD11D2D7}"/>
              </a:ext>
            </a:extLst>
          </p:cNvPr>
          <p:cNvSpPr/>
          <p:nvPr/>
        </p:nvSpPr>
        <p:spPr>
          <a:xfrm rot="296284">
            <a:off x="8534102" y="5037858"/>
            <a:ext cx="2967942" cy="1109593"/>
          </a:xfrm>
          <a:prstGeom prst="star16">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17930928-0D9A-486C-AC6E-08AA1FB30202}"/>
              </a:ext>
            </a:extLst>
          </p:cNvPr>
          <p:cNvSpPr txBox="1"/>
          <p:nvPr/>
        </p:nvSpPr>
        <p:spPr>
          <a:xfrm rot="350132">
            <a:off x="9544997" y="5232894"/>
            <a:ext cx="989373" cy="646331"/>
          </a:xfrm>
          <a:prstGeom prst="rect">
            <a:avLst/>
          </a:prstGeom>
          <a:noFill/>
        </p:spPr>
        <p:txBody>
          <a:bodyPr wrap="none" rtlCol="0">
            <a:spAutoFit/>
          </a:bodyPr>
          <a:lstStyle/>
          <a:p>
            <a:r>
              <a:rPr lang="en-GB" sz="3600" dirty="0"/>
              <a:t>Fish</a:t>
            </a:r>
          </a:p>
        </p:txBody>
      </p:sp>
      <p:pic>
        <p:nvPicPr>
          <p:cNvPr id="22" name="Picture 19" descr="dol01th">
            <a:hlinkClick r:id="rId14"/>
            <a:extLst>
              <a:ext uri="{FF2B5EF4-FFF2-40B4-BE49-F238E27FC236}">
                <a16:creationId xmlns:a16="http://schemas.microsoft.com/office/drawing/2014/main" id="{E3627C99-C117-466B-8AFE-76FF3AD66CA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a:xfrm>
            <a:off x="4311724" y="2919692"/>
            <a:ext cx="2864032" cy="2136871"/>
          </a:xfrm>
          <a:prstGeom prst="rect">
            <a:avLst/>
          </a:prstGeom>
          <a:ln w="76200">
            <a:solidFill>
              <a:srgbClr val="FFFF00"/>
            </a:solidFill>
          </a:ln>
        </p:spPr>
      </p:pic>
      <p:sp>
        <p:nvSpPr>
          <p:cNvPr id="23" name="TextBox 22">
            <a:extLst>
              <a:ext uri="{FF2B5EF4-FFF2-40B4-BE49-F238E27FC236}">
                <a16:creationId xmlns:a16="http://schemas.microsoft.com/office/drawing/2014/main" id="{A17516BD-26DE-4FAC-90FB-DB987AFB287A}"/>
              </a:ext>
            </a:extLst>
          </p:cNvPr>
          <p:cNvSpPr txBox="1"/>
          <p:nvPr/>
        </p:nvSpPr>
        <p:spPr>
          <a:xfrm>
            <a:off x="5334796" y="3152612"/>
            <a:ext cx="806631" cy="1569660"/>
          </a:xfrm>
          <a:prstGeom prst="rect">
            <a:avLst/>
          </a:prstGeom>
          <a:noFill/>
        </p:spPr>
        <p:txBody>
          <a:bodyPr wrap="none" rtlCol="0">
            <a:spAutoFit/>
          </a:bodyPr>
          <a:lstStyle/>
          <a:p>
            <a:r>
              <a:rPr lang="en-GB" sz="9600" dirty="0">
                <a:solidFill>
                  <a:srgbClr val="FFFF00"/>
                </a:solidFill>
              </a:rPr>
              <a:t>?</a:t>
            </a:r>
          </a:p>
        </p:txBody>
      </p:sp>
    </p:spTree>
    <p:extLst>
      <p:ext uri="{BB962C8B-B14F-4D97-AF65-F5344CB8AC3E}">
        <p14:creationId xmlns:p14="http://schemas.microsoft.com/office/powerpoint/2010/main" val="37580417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51954-D77B-4A76-A33D-2425F1C88F9F}"/>
              </a:ext>
            </a:extLst>
          </p:cNvPr>
          <p:cNvSpPr>
            <a:spLocks noGrp="1"/>
          </p:cNvSpPr>
          <p:nvPr>
            <p:ph type="title"/>
          </p:nvPr>
        </p:nvSpPr>
        <p:spPr/>
        <p:txBody>
          <a:bodyPr/>
          <a:lstStyle/>
          <a:p>
            <a:r>
              <a:rPr lang="en-GB" altLang="en-US" sz="4400" b="1" dirty="0"/>
              <a:t>Equilibrium</a:t>
            </a:r>
            <a:endParaRPr lang="en-GB" dirty="0"/>
          </a:p>
        </p:txBody>
      </p:sp>
      <p:sp>
        <p:nvSpPr>
          <p:cNvPr id="3" name="Content Placeholder 2">
            <a:extLst>
              <a:ext uri="{FF2B5EF4-FFF2-40B4-BE49-F238E27FC236}">
                <a16:creationId xmlns:a16="http://schemas.microsoft.com/office/drawing/2014/main" id="{5726EE4D-B5DD-42B6-8A47-88951E16B9C9}"/>
              </a:ext>
            </a:extLst>
          </p:cNvPr>
          <p:cNvSpPr>
            <a:spLocks noGrp="1"/>
          </p:cNvSpPr>
          <p:nvPr>
            <p:ph idx="1"/>
          </p:nvPr>
        </p:nvSpPr>
        <p:spPr/>
        <p:txBody>
          <a:bodyPr>
            <a:normAutofit/>
          </a:bodyPr>
          <a:lstStyle/>
          <a:p>
            <a:pPr>
              <a:lnSpc>
                <a:spcPct val="80000"/>
              </a:lnSpc>
              <a:buFont typeface="Wingdings" panose="05000000000000000000" pitchFamily="2" charset="2"/>
              <a:buChar char="§"/>
            </a:pPr>
            <a:r>
              <a:rPr lang="en-GB" altLang="en-US" sz="3600" dirty="0"/>
              <a:t>The goal of every learner – a balance is achieved (temporarily – until another challenge to that equilibrium comes along and more accommodation is needed) </a:t>
            </a:r>
          </a:p>
          <a:p>
            <a:pPr>
              <a:lnSpc>
                <a:spcPct val="80000"/>
              </a:lnSpc>
            </a:pPr>
            <a:endParaRPr lang="en-GB" altLang="en-US" sz="2400" dirty="0"/>
          </a:p>
          <a:p>
            <a:pPr>
              <a:lnSpc>
                <a:spcPct val="80000"/>
              </a:lnSpc>
            </a:pPr>
            <a:endParaRPr lang="en-GB" altLang="en-US" sz="2400" dirty="0"/>
          </a:p>
          <a:p>
            <a:endParaRPr lang="en-GB" dirty="0"/>
          </a:p>
        </p:txBody>
      </p:sp>
    </p:spTree>
    <p:extLst>
      <p:ext uri="{BB962C8B-B14F-4D97-AF65-F5344CB8AC3E}">
        <p14:creationId xmlns:p14="http://schemas.microsoft.com/office/powerpoint/2010/main" val="34979695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84EB4-E0A8-4918-9E59-11462A13976D}"/>
              </a:ext>
            </a:extLst>
          </p:cNvPr>
          <p:cNvSpPr>
            <a:spLocks noGrp="1"/>
          </p:cNvSpPr>
          <p:nvPr>
            <p:ph type="title"/>
          </p:nvPr>
        </p:nvSpPr>
        <p:spPr/>
        <p:txBody>
          <a:bodyPr/>
          <a:lstStyle/>
          <a:p>
            <a:r>
              <a:rPr lang="en-GB" altLang="en-US" sz="4400" b="1" dirty="0">
                <a:solidFill>
                  <a:schemeClr val="tx1"/>
                </a:solidFill>
              </a:rPr>
              <a:t>Piaget’s stages of cognitive development</a:t>
            </a:r>
            <a:endParaRPr lang="en-GB" b="1" dirty="0">
              <a:solidFill>
                <a:schemeClr val="tx1"/>
              </a:solidFill>
            </a:endParaRPr>
          </a:p>
        </p:txBody>
      </p:sp>
      <p:sp>
        <p:nvSpPr>
          <p:cNvPr id="3" name="Content Placeholder 2">
            <a:extLst>
              <a:ext uri="{FF2B5EF4-FFF2-40B4-BE49-F238E27FC236}">
                <a16:creationId xmlns:a16="http://schemas.microsoft.com/office/drawing/2014/main" id="{ED70EC3D-D885-4BE7-830B-7AF78737AE46}"/>
              </a:ext>
            </a:extLst>
          </p:cNvPr>
          <p:cNvSpPr>
            <a:spLocks noGrp="1"/>
          </p:cNvSpPr>
          <p:nvPr>
            <p:ph idx="1"/>
          </p:nvPr>
        </p:nvSpPr>
        <p:spPr/>
        <p:txBody>
          <a:bodyPr>
            <a:normAutofit fontScale="92500" lnSpcReduction="10000"/>
          </a:bodyPr>
          <a:lstStyle/>
          <a:p>
            <a:pPr>
              <a:spcBef>
                <a:spcPct val="40000"/>
              </a:spcBef>
              <a:buFont typeface="Wingdings" panose="05000000000000000000" pitchFamily="2" charset="2"/>
              <a:buChar char="§"/>
            </a:pPr>
            <a:r>
              <a:rPr lang="en-US" altLang="en-US" sz="2800" dirty="0"/>
              <a:t>Piaget is also associated with the ‘stage theory’ of cognitive development</a:t>
            </a:r>
          </a:p>
          <a:p>
            <a:pPr lvl="1">
              <a:spcBef>
                <a:spcPct val="40000"/>
              </a:spcBef>
              <a:buFont typeface="Wingdings" panose="05000000000000000000" pitchFamily="2" charset="2"/>
              <a:buChar char="§"/>
            </a:pPr>
            <a:r>
              <a:rPr lang="en-US" altLang="en-US" sz="2600" dirty="0"/>
              <a:t>This has been heavily critiqued but is still highly influential in UK educational provision.</a:t>
            </a:r>
          </a:p>
          <a:p>
            <a:pPr lvl="1">
              <a:spcBef>
                <a:spcPct val="40000"/>
              </a:spcBef>
              <a:buFont typeface="Wingdings" panose="05000000000000000000" pitchFamily="2" charset="2"/>
              <a:buChar char="§"/>
            </a:pPr>
            <a:r>
              <a:rPr lang="en-US" altLang="en-US" sz="2600" dirty="0"/>
              <a:t>Piaget </a:t>
            </a:r>
            <a:r>
              <a:rPr lang="en-US" altLang="en-US" sz="2600" dirty="0" err="1"/>
              <a:t>recognised</a:t>
            </a:r>
            <a:r>
              <a:rPr lang="en-US" altLang="en-US" sz="2600" dirty="0"/>
              <a:t> that that children also need to understand rules as operations, and that these operations develop as the brain matures rather than experience. </a:t>
            </a:r>
            <a:endParaRPr lang="en-US" altLang="en-US" sz="2800" dirty="0"/>
          </a:p>
          <a:p>
            <a:pPr>
              <a:spcBef>
                <a:spcPct val="40000"/>
              </a:spcBef>
              <a:buFont typeface="Wingdings" panose="05000000000000000000" pitchFamily="2" charset="2"/>
              <a:buChar char="§"/>
            </a:pPr>
            <a:r>
              <a:rPr lang="en-US" altLang="en-US" sz="2800" dirty="0"/>
              <a:t>Children progress through FOUR stages of cognitive development, each building on the previous one</a:t>
            </a:r>
          </a:p>
          <a:p>
            <a:endParaRPr lang="en-GB" dirty="0"/>
          </a:p>
        </p:txBody>
      </p:sp>
    </p:spTree>
    <p:extLst>
      <p:ext uri="{BB962C8B-B14F-4D97-AF65-F5344CB8AC3E}">
        <p14:creationId xmlns:p14="http://schemas.microsoft.com/office/powerpoint/2010/main" val="1281296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17846-3FB7-401F-AE9E-B8EF62D99B83}"/>
              </a:ext>
            </a:extLst>
          </p:cNvPr>
          <p:cNvSpPr>
            <a:spLocks noGrp="1"/>
          </p:cNvSpPr>
          <p:nvPr>
            <p:ph type="title"/>
          </p:nvPr>
        </p:nvSpPr>
        <p:spPr>
          <a:xfrm>
            <a:off x="657242" y="471289"/>
            <a:ext cx="10877515" cy="1371600"/>
          </a:xfrm>
        </p:spPr>
        <p:txBody>
          <a:bodyPr/>
          <a:lstStyle/>
          <a:p>
            <a:r>
              <a:rPr lang="en-US" altLang="en-US" sz="4400" b="1">
                <a:latin typeface="Palatino Linotype" panose="02040502050505030304" pitchFamily="18" charset="0"/>
              </a:rPr>
              <a:t>Piaget’s Stages of Cognitive Development</a:t>
            </a:r>
            <a:endParaRPr lang="en-GB" b="1" dirty="0"/>
          </a:p>
        </p:txBody>
      </p:sp>
      <p:pic>
        <p:nvPicPr>
          <p:cNvPr id="4" name="Content Placeholder 3" descr="12673_Myers_Psy_8e_Table">
            <a:extLst>
              <a:ext uri="{FF2B5EF4-FFF2-40B4-BE49-F238E27FC236}">
                <a16:creationId xmlns:a16="http://schemas.microsoft.com/office/drawing/2014/main" id="{554E5F4A-B751-49D9-ADE8-7733C356EEB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762125" y="1798638"/>
            <a:ext cx="8667750" cy="4445791"/>
          </a:xfrm>
          <a:noFill/>
          <a:ln>
            <a:solidFill>
              <a:schemeClr val="tx1"/>
            </a:solidFill>
          </a:ln>
        </p:spPr>
      </p:pic>
    </p:spTree>
    <p:extLst>
      <p:ext uri="{BB962C8B-B14F-4D97-AF65-F5344CB8AC3E}">
        <p14:creationId xmlns:p14="http://schemas.microsoft.com/office/powerpoint/2010/main" val="40044855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Offic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Savon">
      <a:majorFont>
        <a:latin typeface="Century School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3093</TotalTime>
  <Words>1748</Words>
  <Application>Microsoft Office PowerPoint</Application>
  <PresentationFormat>Widescreen</PresentationFormat>
  <Paragraphs>151</Paragraphs>
  <Slides>31</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Calibri</vt:lpstr>
      <vt:lpstr>Century Schoolbook</vt:lpstr>
      <vt:lpstr>Franklin Gothic Book</vt:lpstr>
      <vt:lpstr>Garamond</vt:lpstr>
      <vt:lpstr>Palatino Linotype</vt:lpstr>
      <vt:lpstr>Wingdings</vt:lpstr>
      <vt:lpstr>SavonVTI</vt:lpstr>
      <vt:lpstr>Principles of Learning and Teaching</vt:lpstr>
      <vt:lpstr>Learning and Knowing?</vt:lpstr>
      <vt:lpstr>Module Learning Outcomes</vt:lpstr>
      <vt:lpstr>Assessment 1</vt:lpstr>
      <vt:lpstr>Assessment 2</vt:lpstr>
      <vt:lpstr>Evolution and Education</vt:lpstr>
      <vt:lpstr>Theories of Education</vt:lpstr>
      <vt:lpstr>Theories of Education</vt:lpstr>
      <vt:lpstr>What are Learning Theories?</vt:lpstr>
      <vt:lpstr>The Three Major Theories of Learning</vt:lpstr>
      <vt:lpstr>Behaviourism (Skinner)</vt:lpstr>
      <vt:lpstr>Operant Conditioning</vt:lpstr>
      <vt:lpstr>Pavlov’s Dogs</vt:lpstr>
      <vt:lpstr>Behaviourism in the classroom</vt:lpstr>
      <vt:lpstr>Behaviourism teaching approaches</vt:lpstr>
      <vt:lpstr>Constructivism (Piaget)</vt:lpstr>
      <vt:lpstr>Constructivism (Piaget)</vt:lpstr>
      <vt:lpstr>Constructivism (Piaget)</vt:lpstr>
      <vt:lpstr>Mental Structures (Schemas)</vt:lpstr>
      <vt:lpstr>Mental Structures (Schemas)</vt:lpstr>
      <vt:lpstr>What is a schema?</vt:lpstr>
      <vt:lpstr>Then he sees…</vt:lpstr>
      <vt:lpstr>Assimilation:  Through this process of assimilation the baby is able to adapt an existing schema in order to make sense of the new experience </vt:lpstr>
      <vt:lpstr>Asssimilation</vt:lpstr>
      <vt:lpstr>PowerPoint Presentation</vt:lpstr>
      <vt:lpstr>Accommodation: A new experience does not ‘fit’ with existing understandings and some adjustment (accommodation) in understanding must take place</vt:lpstr>
      <vt:lpstr>What???</vt:lpstr>
      <vt:lpstr>Categories become increasingly complex as children learn</vt:lpstr>
      <vt:lpstr>Equilibrium</vt:lpstr>
      <vt:lpstr>Piaget’s stages of cognitive development</vt:lpstr>
      <vt:lpstr>Piaget’s Stages of Cognitive Development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Learning and Teaching</dc:title>
  <dc:creator>Lianne Bowen</dc:creator>
  <cp:lastModifiedBy>Lianne Bowen</cp:lastModifiedBy>
  <cp:revision>21</cp:revision>
  <cp:lastPrinted>2020-09-13T15:20:04Z</cp:lastPrinted>
  <dcterms:created xsi:type="dcterms:W3CDTF">2020-09-13T13:49:06Z</dcterms:created>
  <dcterms:modified xsi:type="dcterms:W3CDTF">2020-09-17T16:53:49Z</dcterms:modified>
</cp:coreProperties>
</file>