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7" r:id="rId2"/>
    <p:sldId id="258" r:id="rId3"/>
    <p:sldId id="259" r:id="rId4"/>
    <p:sldId id="260" r:id="rId5"/>
    <p:sldId id="261" r:id="rId6"/>
    <p:sldId id="262" r:id="rId7"/>
    <p:sldId id="263" r:id="rId8"/>
    <p:sldId id="264" r:id="rId9"/>
    <p:sldId id="265" r:id="rId10"/>
    <p:sldId id="266" r:id="rId11"/>
    <p:sldId id="268" r:id="rId12"/>
  </p:sldIdLst>
  <p:sldSz cx="18288000" cy="10287000"/>
  <p:notesSz cx="6858000" cy="9144000"/>
  <p:embeddedFontLst>
    <p:embeddedFont>
      <p:font typeface="Anton" pitchFamily="2" charset="0"/>
      <p:regular r:id="rId14"/>
    </p:embeddedFont>
    <p:embeddedFont>
      <p:font typeface="Impact" panose="020B0806030902050204" pitchFamily="34" charset="0"/>
      <p:regular r:id="rId15"/>
    </p:embeddedFont>
    <p:embeddedFont>
      <p:font typeface="Libre Baskerville Bold" panose="020B0604020202020204" charset="0"/>
      <p:regular r:id="rId16"/>
    </p:embeddedFont>
    <p:embeddedFont>
      <p:font typeface="Monotype Corsiva" panose="03010101010201010101" pitchFamily="66" charset="0"/>
      <p:italic r:id="rId17"/>
    </p:embeddedFont>
    <p:embeddedFont>
      <p:font typeface="Open Sans" panose="020B0606030504020204" pitchFamily="34" charset="0"/>
      <p:regular r:id="rId18"/>
      <p:bold r:id="rId19"/>
      <p:italic r:id="rId20"/>
      <p:boldItalic r:id="rId21"/>
    </p:embeddedFont>
    <p:embeddedFont>
      <p:font typeface="Open Sans Bold" panose="020B0806030504020204" charset="0"/>
      <p:regular r:id="rId22"/>
    </p:embeddedFont>
    <p:embeddedFont>
      <p:font typeface="Times New Roman Bold" panose="02020803070505020304" pitchFamily="18" charset="0"/>
      <p:regular r:id="rId23"/>
      <p:bold r:id="rId24"/>
    </p:embeddedFont>
    <p:embeddedFont>
      <p:font typeface="Times New Roman Bold Italics"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586" autoAdjust="0"/>
  </p:normalViewPr>
  <p:slideViewPr>
    <p:cSldViewPr>
      <p:cViewPr varScale="1">
        <p:scale>
          <a:sx n="44" d="100"/>
          <a:sy n="44" d="100"/>
        </p:scale>
        <p:origin x="1330"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C590DD-3FB1-441F-8686-07C8CB35E4F5}" type="doc">
      <dgm:prSet loTypeId="urn:microsoft.com/office/officeart/2005/8/layout/list1" loCatId="list" qsTypeId="urn:microsoft.com/office/officeart/2005/8/quickstyle/simple1" qsCatId="simple" csTypeId="urn:microsoft.com/office/officeart/2005/8/colors/accent0_1" csCatId="mainScheme" phldr="1"/>
      <dgm:spPr/>
      <dgm:t>
        <a:bodyPr/>
        <a:lstStyle/>
        <a:p>
          <a:endParaRPr lang="en-GB"/>
        </a:p>
      </dgm:t>
    </dgm:pt>
    <dgm:pt modelId="{98AA4FCC-8C63-4CDF-B9EA-74ACC4518005}">
      <dgm:prSet phldrT="[Text]"/>
      <dgm:spPr/>
      <dgm:t>
        <a:bodyPr/>
        <a:lstStyle/>
        <a:p>
          <a:r>
            <a:rPr lang="en-GB" dirty="0">
              <a:latin typeface="Times New Roman" panose="02020603050405020304" pitchFamily="18" charset="0"/>
              <a:cs typeface="Times New Roman" panose="02020603050405020304" pitchFamily="18" charset="0"/>
            </a:rPr>
            <a:t>1. Owner</a:t>
          </a:r>
        </a:p>
      </dgm:t>
    </dgm:pt>
    <dgm:pt modelId="{452D1F00-5E0E-4A3D-B352-2320978A307E}" type="parTrans" cxnId="{ED6F1718-DDC3-40C4-A78A-EAD4CBAB1B90}">
      <dgm:prSet/>
      <dgm:spPr/>
      <dgm:t>
        <a:bodyPr/>
        <a:lstStyle/>
        <a:p>
          <a:endParaRPr lang="en-GB">
            <a:latin typeface="Times New Roman" panose="02020603050405020304" pitchFamily="18" charset="0"/>
            <a:cs typeface="Times New Roman" panose="02020603050405020304" pitchFamily="18" charset="0"/>
          </a:endParaRPr>
        </a:p>
      </dgm:t>
    </dgm:pt>
    <dgm:pt modelId="{1572A04E-F978-4DA7-B208-784B7D03A439}" type="sibTrans" cxnId="{ED6F1718-DDC3-40C4-A78A-EAD4CBAB1B90}">
      <dgm:prSet/>
      <dgm:spPr/>
      <dgm:t>
        <a:bodyPr/>
        <a:lstStyle/>
        <a:p>
          <a:endParaRPr lang="en-GB">
            <a:latin typeface="Times New Roman" panose="02020603050405020304" pitchFamily="18" charset="0"/>
            <a:cs typeface="Times New Roman" panose="02020603050405020304" pitchFamily="18" charset="0"/>
          </a:endParaRPr>
        </a:p>
      </dgm:t>
    </dgm:pt>
    <dgm:pt modelId="{18A87840-1D41-4CBE-B786-06E81DF6DEED}">
      <dgm:prSet phldrT="[Text]"/>
      <dgm:spPr/>
      <dgm:t>
        <a:bodyPr/>
        <a:lstStyle/>
        <a:p>
          <a:r>
            <a:rPr lang="en-GB" dirty="0">
              <a:latin typeface="Times New Roman" panose="02020603050405020304" pitchFamily="18" charset="0"/>
              <a:cs typeface="Times New Roman" panose="02020603050405020304" pitchFamily="18" charset="0"/>
            </a:rPr>
            <a:t>2. Manager</a:t>
          </a:r>
        </a:p>
      </dgm:t>
    </dgm:pt>
    <dgm:pt modelId="{5633EA08-86FF-4C65-9A13-275FC0CF9510}" type="parTrans" cxnId="{1EB59E9A-BBE4-4917-A3FC-9CADCE3C9474}">
      <dgm:prSet/>
      <dgm:spPr/>
      <dgm:t>
        <a:bodyPr/>
        <a:lstStyle/>
        <a:p>
          <a:endParaRPr lang="en-GB">
            <a:latin typeface="Times New Roman" panose="02020603050405020304" pitchFamily="18" charset="0"/>
            <a:cs typeface="Times New Roman" panose="02020603050405020304" pitchFamily="18" charset="0"/>
          </a:endParaRPr>
        </a:p>
      </dgm:t>
    </dgm:pt>
    <dgm:pt modelId="{5AF0F4C0-82C5-4BF2-9DBB-6DC6D9C1189E}" type="sibTrans" cxnId="{1EB59E9A-BBE4-4917-A3FC-9CADCE3C9474}">
      <dgm:prSet/>
      <dgm:spPr/>
      <dgm:t>
        <a:bodyPr/>
        <a:lstStyle/>
        <a:p>
          <a:endParaRPr lang="en-GB">
            <a:latin typeface="Times New Roman" panose="02020603050405020304" pitchFamily="18" charset="0"/>
            <a:cs typeface="Times New Roman" panose="02020603050405020304" pitchFamily="18" charset="0"/>
          </a:endParaRPr>
        </a:p>
      </dgm:t>
    </dgm:pt>
    <dgm:pt modelId="{9DB48F56-44F3-4C0A-9369-0A42E382DD04}">
      <dgm:prSet phldrT="[Text]"/>
      <dgm:spPr/>
      <dgm:t>
        <a:bodyPr/>
        <a:lstStyle/>
        <a:p>
          <a:r>
            <a:rPr lang="en-GB" dirty="0">
              <a:latin typeface="Times New Roman" panose="02020603050405020304" pitchFamily="18" charset="0"/>
              <a:cs typeface="Times New Roman" panose="02020603050405020304" pitchFamily="18" charset="0"/>
            </a:rPr>
            <a:t>3. Cashier</a:t>
          </a:r>
        </a:p>
      </dgm:t>
    </dgm:pt>
    <dgm:pt modelId="{AF6CE9A5-9C17-4051-BC75-513914B42885}" type="parTrans" cxnId="{3CFED571-D942-4F3C-B8FD-EEF5438CAF84}">
      <dgm:prSet/>
      <dgm:spPr/>
      <dgm:t>
        <a:bodyPr/>
        <a:lstStyle/>
        <a:p>
          <a:endParaRPr lang="en-GB">
            <a:latin typeface="Times New Roman" panose="02020603050405020304" pitchFamily="18" charset="0"/>
            <a:cs typeface="Times New Roman" panose="02020603050405020304" pitchFamily="18" charset="0"/>
          </a:endParaRPr>
        </a:p>
      </dgm:t>
    </dgm:pt>
    <dgm:pt modelId="{CD9609F0-B686-44C8-9016-1D389529497A}" type="sibTrans" cxnId="{3CFED571-D942-4F3C-B8FD-EEF5438CAF84}">
      <dgm:prSet/>
      <dgm:spPr/>
      <dgm:t>
        <a:bodyPr/>
        <a:lstStyle/>
        <a:p>
          <a:endParaRPr lang="en-GB">
            <a:latin typeface="Times New Roman" panose="02020603050405020304" pitchFamily="18" charset="0"/>
            <a:cs typeface="Times New Roman" panose="02020603050405020304" pitchFamily="18" charset="0"/>
          </a:endParaRPr>
        </a:p>
      </dgm:t>
    </dgm:pt>
    <dgm:pt modelId="{151033D3-9C94-4A12-B3B3-5C91E6E48D28}">
      <dgm:prSet/>
      <dgm:spPr/>
      <dgm:t>
        <a:bodyPr/>
        <a:lstStyle/>
        <a:p>
          <a:r>
            <a:rPr lang="en-GB" dirty="0">
              <a:latin typeface="Times New Roman" panose="02020603050405020304" pitchFamily="18" charset="0"/>
              <a:cs typeface="Times New Roman" panose="02020603050405020304" pitchFamily="18" charset="0"/>
            </a:rPr>
            <a:t>4. 3 Baristas</a:t>
          </a:r>
        </a:p>
      </dgm:t>
    </dgm:pt>
    <dgm:pt modelId="{C529F4D3-75C4-47A6-AFFA-E656C687E178}" type="parTrans" cxnId="{81E9D5BA-6367-4DC3-97E7-5C0A6570065D}">
      <dgm:prSet/>
      <dgm:spPr/>
      <dgm:t>
        <a:bodyPr/>
        <a:lstStyle/>
        <a:p>
          <a:endParaRPr lang="en-GB">
            <a:latin typeface="Times New Roman" panose="02020603050405020304" pitchFamily="18" charset="0"/>
            <a:cs typeface="Times New Roman" panose="02020603050405020304" pitchFamily="18" charset="0"/>
          </a:endParaRPr>
        </a:p>
      </dgm:t>
    </dgm:pt>
    <dgm:pt modelId="{BA4DC4D4-0A25-48EE-B411-CFE4E8E302FA}" type="sibTrans" cxnId="{81E9D5BA-6367-4DC3-97E7-5C0A6570065D}">
      <dgm:prSet/>
      <dgm:spPr/>
      <dgm:t>
        <a:bodyPr/>
        <a:lstStyle/>
        <a:p>
          <a:endParaRPr lang="en-GB">
            <a:latin typeface="Times New Roman" panose="02020603050405020304" pitchFamily="18" charset="0"/>
            <a:cs typeface="Times New Roman" panose="02020603050405020304" pitchFamily="18" charset="0"/>
          </a:endParaRPr>
        </a:p>
      </dgm:t>
    </dgm:pt>
    <dgm:pt modelId="{8618F314-0D62-4434-A02B-C55CAAFBC728}">
      <dgm:prSet/>
      <dgm:spPr/>
      <dgm:t>
        <a:bodyPr/>
        <a:lstStyle/>
        <a:p>
          <a:r>
            <a:rPr lang="en-GB" dirty="0">
              <a:latin typeface="Times New Roman" panose="02020603050405020304" pitchFamily="18" charset="0"/>
              <a:cs typeface="Times New Roman" panose="02020603050405020304" pitchFamily="18" charset="0"/>
            </a:rPr>
            <a:t>5. Accountant</a:t>
          </a:r>
        </a:p>
      </dgm:t>
    </dgm:pt>
    <dgm:pt modelId="{15EC3307-078E-40A3-BD37-ED7B2FD6FE2A}" type="parTrans" cxnId="{BE7DC32E-C148-4082-A2C7-099F4692A021}">
      <dgm:prSet/>
      <dgm:spPr/>
      <dgm:t>
        <a:bodyPr/>
        <a:lstStyle/>
        <a:p>
          <a:endParaRPr lang="en-GB">
            <a:latin typeface="Times New Roman" panose="02020603050405020304" pitchFamily="18" charset="0"/>
            <a:cs typeface="Times New Roman" panose="02020603050405020304" pitchFamily="18" charset="0"/>
          </a:endParaRPr>
        </a:p>
      </dgm:t>
    </dgm:pt>
    <dgm:pt modelId="{BF460398-43E4-4B12-9628-FD933497B477}" type="sibTrans" cxnId="{BE7DC32E-C148-4082-A2C7-099F4692A021}">
      <dgm:prSet/>
      <dgm:spPr/>
      <dgm:t>
        <a:bodyPr/>
        <a:lstStyle/>
        <a:p>
          <a:endParaRPr lang="en-GB">
            <a:latin typeface="Times New Roman" panose="02020603050405020304" pitchFamily="18" charset="0"/>
            <a:cs typeface="Times New Roman" panose="02020603050405020304" pitchFamily="18" charset="0"/>
          </a:endParaRPr>
        </a:p>
      </dgm:t>
    </dgm:pt>
    <dgm:pt modelId="{42E03D1D-99DB-45AD-B762-B8D0A3C1B0B1}">
      <dgm:prSet/>
      <dgm:spPr/>
      <dgm:t>
        <a:bodyPr/>
        <a:lstStyle/>
        <a:p>
          <a:r>
            <a:rPr lang="en-GB" dirty="0">
              <a:latin typeface="Times New Roman" panose="02020603050405020304" pitchFamily="18" charset="0"/>
              <a:cs typeface="Times New Roman" panose="02020603050405020304" pitchFamily="18" charset="0"/>
            </a:rPr>
            <a:t>6. Legal Advisor</a:t>
          </a:r>
        </a:p>
      </dgm:t>
    </dgm:pt>
    <dgm:pt modelId="{38A9E0F7-B03B-4E00-8D82-DB1224C30A8A}" type="parTrans" cxnId="{3CBCA226-D02F-4B82-A1CF-50A2EE2B5D06}">
      <dgm:prSet/>
      <dgm:spPr/>
      <dgm:t>
        <a:bodyPr/>
        <a:lstStyle/>
        <a:p>
          <a:endParaRPr lang="en-GB">
            <a:latin typeface="Times New Roman" panose="02020603050405020304" pitchFamily="18" charset="0"/>
            <a:cs typeface="Times New Roman" panose="02020603050405020304" pitchFamily="18" charset="0"/>
          </a:endParaRPr>
        </a:p>
      </dgm:t>
    </dgm:pt>
    <dgm:pt modelId="{9A3BED3E-04D4-41FC-827A-569EF580328D}" type="sibTrans" cxnId="{3CBCA226-D02F-4B82-A1CF-50A2EE2B5D06}">
      <dgm:prSet/>
      <dgm:spPr/>
      <dgm:t>
        <a:bodyPr/>
        <a:lstStyle/>
        <a:p>
          <a:endParaRPr lang="en-GB">
            <a:latin typeface="Times New Roman" panose="02020603050405020304" pitchFamily="18" charset="0"/>
            <a:cs typeface="Times New Roman" panose="02020603050405020304" pitchFamily="18" charset="0"/>
          </a:endParaRPr>
        </a:p>
      </dgm:t>
    </dgm:pt>
    <dgm:pt modelId="{9045CFC6-8AC9-4A67-BDFA-1AAC96A5C72E}">
      <dgm:prSet/>
      <dgm:spPr/>
      <dgm:t>
        <a:bodyPr/>
        <a:lstStyle/>
        <a:p>
          <a:r>
            <a:rPr lang="en-GB" dirty="0">
              <a:latin typeface="Times New Roman" panose="02020603050405020304" pitchFamily="18" charset="0"/>
              <a:cs typeface="Times New Roman" panose="02020603050405020304" pitchFamily="18" charset="0"/>
            </a:rPr>
            <a:t>7. Marketing Consultant</a:t>
          </a:r>
        </a:p>
      </dgm:t>
    </dgm:pt>
    <dgm:pt modelId="{C7135DB5-107D-47EC-A4DD-A743FE6F3FEF}" type="parTrans" cxnId="{9916E3FE-356D-4AE7-A2BE-D6713AAF6056}">
      <dgm:prSet/>
      <dgm:spPr/>
      <dgm:t>
        <a:bodyPr/>
        <a:lstStyle/>
        <a:p>
          <a:endParaRPr lang="en-GB">
            <a:latin typeface="Times New Roman" panose="02020603050405020304" pitchFamily="18" charset="0"/>
            <a:cs typeface="Times New Roman" panose="02020603050405020304" pitchFamily="18" charset="0"/>
          </a:endParaRPr>
        </a:p>
      </dgm:t>
    </dgm:pt>
    <dgm:pt modelId="{7E6860E5-F0B8-4182-92B8-729785424D93}" type="sibTrans" cxnId="{9916E3FE-356D-4AE7-A2BE-D6713AAF6056}">
      <dgm:prSet/>
      <dgm:spPr/>
      <dgm:t>
        <a:bodyPr/>
        <a:lstStyle/>
        <a:p>
          <a:endParaRPr lang="en-GB">
            <a:latin typeface="Times New Roman" panose="02020603050405020304" pitchFamily="18" charset="0"/>
            <a:cs typeface="Times New Roman" panose="02020603050405020304" pitchFamily="18" charset="0"/>
          </a:endParaRPr>
        </a:p>
      </dgm:t>
    </dgm:pt>
    <dgm:pt modelId="{2ECB5C12-C27B-4327-91EA-0A0CE88F5D34}" type="pres">
      <dgm:prSet presAssocID="{E1C590DD-3FB1-441F-8686-07C8CB35E4F5}" presName="linear" presStyleCnt="0">
        <dgm:presLayoutVars>
          <dgm:dir/>
          <dgm:animLvl val="lvl"/>
          <dgm:resizeHandles val="exact"/>
        </dgm:presLayoutVars>
      </dgm:prSet>
      <dgm:spPr/>
    </dgm:pt>
    <dgm:pt modelId="{F1151AE6-F7FC-4EC5-8C4F-60670B1CD069}" type="pres">
      <dgm:prSet presAssocID="{98AA4FCC-8C63-4CDF-B9EA-74ACC4518005}" presName="parentLin" presStyleCnt="0"/>
      <dgm:spPr/>
    </dgm:pt>
    <dgm:pt modelId="{8995FF3F-5B4D-49DE-806F-157AD9896E19}" type="pres">
      <dgm:prSet presAssocID="{98AA4FCC-8C63-4CDF-B9EA-74ACC4518005}" presName="parentLeftMargin" presStyleLbl="node1" presStyleIdx="0" presStyleCnt="7"/>
      <dgm:spPr/>
    </dgm:pt>
    <dgm:pt modelId="{1E5FB728-6CA0-4B60-8730-5B9C75268A99}" type="pres">
      <dgm:prSet presAssocID="{98AA4FCC-8C63-4CDF-B9EA-74ACC4518005}" presName="parentText" presStyleLbl="node1" presStyleIdx="0" presStyleCnt="7">
        <dgm:presLayoutVars>
          <dgm:chMax val="0"/>
          <dgm:bulletEnabled val="1"/>
        </dgm:presLayoutVars>
      </dgm:prSet>
      <dgm:spPr/>
    </dgm:pt>
    <dgm:pt modelId="{4C7BA54E-2131-4419-A9D5-E5AB3CBC5338}" type="pres">
      <dgm:prSet presAssocID="{98AA4FCC-8C63-4CDF-B9EA-74ACC4518005}" presName="negativeSpace" presStyleCnt="0"/>
      <dgm:spPr/>
    </dgm:pt>
    <dgm:pt modelId="{41CAC0FC-B3CE-4724-8EEB-400CA286E7CB}" type="pres">
      <dgm:prSet presAssocID="{98AA4FCC-8C63-4CDF-B9EA-74ACC4518005}" presName="childText" presStyleLbl="conFgAcc1" presStyleIdx="0" presStyleCnt="7">
        <dgm:presLayoutVars>
          <dgm:bulletEnabled val="1"/>
        </dgm:presLayoutVars>
      </dgm:prSet>
      <dgm:spPr/>
    </dgm:pt>
    <dgm:pt modelId="{2BFA4B23-71A6-4820-8370-F11747875ADE}" type="pres">
      <dgm:prSet presAssocID="{1572A04E-F978-4DA7-B208-784B7D03A439}" presName="spaceBetweenRectangles" presStyleCnt="0"/>
      <dgm:spPr/>
    </dgm:pt>
    <dgm:pt modelId="{B30EDFDD-2F3C-4074-BC76-24B8D64A7CAE}" type="pres">
      <dgm:prSet presAssocID="{18A87840-1D41-4CBE-B786-06E81DF6DEED}" presName="parentLin" presStyleCnt="0"/>
      <dgm:spPr/>
    </dgm:pt>
    <dgm:pt modelId="{03C508BC-A803-4F8C-B953-46772A9A06D5}" type="pres">
      <dgm:prSet presAssocID="{18A87840-1D41-4CBE-B786-06E81DF6DEED}" presName="parentLeftMargin" presStyleLbl="node1" presStyleIdx="0" presStyleCnt="7"/>
      <dgm:spPr/>
    </dgm:pt>
    <dgm:pt modelId="{5D78F35F-C781-461C-B73A-CAACD1546233}" type="pres">
      <dgm:prSet presAssocID="{18A87840-1D41-4CBE-B786-06E81DF6DEED}" presName="parentText" presStyleLbl="node1" presStyleIdx="1" presStyleCnt="7">
        <dgm:presLayoutVars>
          <dgm:chMax val="0"/>
          <dgm:bulletEnabled val="1"/>
        </dgm:presLayoutVars>
      </dgm:prSet>
      <dgm:spPr/>
    </dgm:pt>
    <dgm:pt modelId="{C4FD5F17-2F75-46D9-AA25-EECF2D852C54}" type="pres">
      <dgm:prSet presAssocID="{18A87840-1D41-4CBE-B786-06E81DF6DEED}" presName="negativeSpace" presStyleCnt="0"/>
      <dgm:spPr/>
    </dgm:pt>
    <dgm:pt modelId="{C70A7F9F-66D8-4B34-B028-0FFB98DF45F0}" type="pres">
      <dgm:prSet presAssocID="{18A87840-1D41-4CBE-B786-06E81DF6DEED}" presName="childText" presStyleLbl="conFgAcc1" presStyleIdx="1" presStyleCnt="7">
        <dgm:presLayoutVars>
          <dgm:bulletEnabled val="1"/>
        </dgm:presLayoutVars>
      </dgm:prSet>
      <dgm:spPr/>
    </dgm:pt>
    <dgm:pt modelId="{E22039F8-3D8B-4AFF-AD44-AB8F3988F6D0}" type="pres">
      <dgm:prSet presAssocID="{5AF0F4C0-82C5-4BF2-9DBB-6DC6D9C1189E}" presName="spaceBetweenRectangles" presStyleCnt="0"/>
      <dgm:spPr/>
    </dgm:pt>
    <dgm:pt modelId="{EA5C99C1-8BAF-4D39-A18A-AE3AC6D20B0A}" type="pres">
      <dgm:prSet presAssocID="{9DB48F56-44F3-4C0A-9369-0A42E382DD04}" presName="parentLin" presStyleCnt="0"/>
      <dgm:spPr/>
    </dgm:pt>
    <dgm:pt modelId="{9DE6B7AB-EA13-4E5D-A25C-2587D96C5A59}" type="pres">
      <dgm:prSet presAssocID="{9DB48F56-44F3-4C0A-9369-0A42E382DD04}" presName="parentLeftMargin" presStyleLbl="node1" presStyleIdx="1" presStyleCnt="7"/>
      <dgm:spPr/>
    </dgm:pt>
    <dgm:pt modelId="{035B452D-04CB-4D0C-B08E-F376C3F8C2F4}" type="pres">
      <dgm:prSet presAssocID="{9DB48F56-44F3-4C0A-9369-0A42E382DD04}" presName="parentText" presStyleLbl="node1" presStyleIdx="2" presStyleCnt="7">
        <dgm:presLayoutVars>
          <dgm:chMax val="0"/>
          <dgm:bulletEnabled val="1"/>
        </dgm:presLayoutVars>
      </dgm:prSet>
      <dgm:spPr/>
    </dgm:pt>
    <dgm:pt modelId="{9D5BC71B-83B6-4058-A316-AC42CA737A86}" type="pres">
      <dgm:prSet presAssocID="{9DB48F56-44F3-4C0A-9369-0A42E382DD04}" presName="negativeSpace" presStyleCnt="0"/>
      <dgm:spPr/>
    </dgm:pt>
    <dgm:pt modelId="{BB666981-75B8-4D01-AF5C-98D8E2CA7454}" type="pres">
      <dgm:prSet presAssocID="{9DB48F56-44F3-4C0A-9369-0A42E382DD04}" presName="childText" presStyleLbl="conFgAcc1" presStyleIdx="2" presStyleCnt="7">
        <dgm:presLayoutVars>
          <dgm:bulletEnabled val="1"/>
        </dgm:presLayoutVars>
      </dgm:prSet>
      <dgm:spPr/>
    </dgm:pt>
    <dgm:pt modelId="{CD95F1BB-CD0A-45A8-BD89-317D6ED25606}" type="pres">
      <dgm:prSet presAssocID="{CD9609F0-B686-44C8-9016-1D389529497A}" presName="spaceBetweenRectangles" presStyleCnt="0"/>
      <dgm:spPr/>
    </dgm:pt>
    <dgm:pt modelId="{BCC83CFE-6947-45F5-A11E-C9ED380CC86A}" type="pres">
      <dgm:prSet presAssocID="{151033D3-9C94-4A12-B3B3-5C91E6E48D28}" presName="parentLin" presStyleCnt="0"/>
      <dgm:spPr/>
    </dgm:pt>
    <dgm:pt modelId="{065DFDDB-802B-4C9D-8CCC-008C36F17E9B}" type="pres">
      <dgm:prSet presAssocID="{151033D3-9C94-4A12-B3B3-5C91E6E48D28}" presName="parentLeftMargin" presStyleLbl="node1" presStyleIdx="2" presStyleCnt="7"/>
      <dgm:spPr/>
    </dgm:pt>
    <dgm:pt modelId="{CEC8B383-53F5-45BD-9DD6-FEEC84C7AF8C}" type="pres">
      <dgm:prSet presAssocID="{151033D3-9C94-4A12-B3B3-5C91E6E48D28}" presName="parentText" presStyleLbl="node1" presStyleIdx="3" presStyleCnt="7">
        <dgm:presLayoutVars>
          <dgm:chMax val="0"/>
          <dgm:bulletEnabled val="1"/>
        </dgm:presLayoutVars>
      </dgm:prSet>
      <dgm:spPr/>
    </dgm:pt>
    <dgm:pt modelId="{AC1E4E74-F5CF-4587-B18A-D328382163AB}" type="pres">
      <dgm:prSet presAssocID="{151033D3-9C94-4A12-B3B3-5C91E6E48D28}" presName="negativeSpace" presStyleCnt="0"/>
      <dgm:spPr/>
    </dgm:pt>
    <dgm:pt modelId="{13437A19-4EF1-469C-9E0D-66E1F3B2E311}" type="pres">
      <dgm:prSet presAssocID="{151033D3-9C94-4A12-B3B3-5C91E6E48D28}" presName="childText" presStyleLbl="conFgAcc1" presStyleIdx="3" presStyleCnt="7">
        <dgm:presLayoutVars>
          <dgm:bulletEnabled val="1"/>
        </dgm:presLayoutVars>
      </dgm:prSet>
      <dgm:spPr/>
    </dgm:pt>
    <dgm:pt modelId="{37CA3E37-5171-497D-AAD0-4CB5D80D7DE9}" type="pres">
      <dgm:prSet presAssocID="{BA4DC4D4-0A25-48EE-B411-CFE4E8E302FA}" presName="spaceBetweenRectangles" presStyleCnt="0"/>
      <dgm:spPr/>
    </dgm:pt>
    <dgm:pt modelId="{91D21372-8395-47C5-8497-C6439AE58E98}" type="pres">
      <dgm:prSet presAssocID="{8618F314-0D62-4434-A02B-C55CAAFBC728}" presName="parentLin" presStyleCnt="0"/>
      <dgm:spPr/>
    </dgm:pt>
    <dgm:pt modelId="{93A13DF3-DBF5-4C6D-8000-2462961B9395}" type="pres">
      <dgm:prSet presAssocID="{8618F314-0D62-4434-A02B-C55CAAFBC728}" presName="parentLeftMargin" presStyleLbl="node1" presStyleIdx="3" presStyleCnt="7"/>
      <dgm:spPr/>
    </dgm:pt>
    <dgm:pt modelId="{58D66F26-9614-423D-929E-DF745DA36B9C}" type="pres">
      <dgm:prSet presAssocID="{8618F314-0D62-4434-A02B-C55CAAFBC728}" presName="parentText" presStyleLbl="node1" presStyleIdx="4" presStyleCnt="7">
        <dgm:presLayoutVars>
          <dgm:chMax val="0"/>
          <dgm:bulletEnabled val="1"/>
        </dgm:presLayoutVars>
      </dgm:prSet>
      <dgm:spPr/>
    </dgm:pt>
    <dgm:pt modelId="{242C3341-9DEA-43C3-BA05-0EE637629E7C}" type="pres">
      <dgm:prSet presAssocID="{8618F314-0D62-4434-A02B-C55CAAFBC728}" presName="negativeSpace" presStyleCnt="0"/>
      <dgm:spPr/>
    </dgm:pt>
    <dgm:pt modelId="{2653F53F-9410-49FD-9378-FB939BB05FEE}" type="pres">
      <dgm:prSet presAssocID="{8618F314-0D62-4434-A02B-C55CAAFBC728}" presName="childText" presStyleLbl="conFgAcc1" presStyleIdx="4" presStyleCnt="7">
        <dgm:presLayoutVars>
          <dgm:bulletEnabled val="1"/>
        </dgm:presLayoutVars>
      </dgm:prSet>
      <dgm:spPr/>
    </dgm:pt>
    <dgm:pt modelId="{4E5B3F24-4647-4BA6-B8FA-355FC5694CDE}" type="pres">
      <dgm:prSet presAssocID="{BF460398-43E4-4B12-9628-FD933497B477}" presName="spaceBetweenRectangles" presStyleCnt="0"/>
      <dgm:spPr/>
    </dgm:pt>
    <dgm:pt modelId="{7F3A1F1E-FEE8-433C-AD66-C57E4977FE8B}" type="pres">
      <dgm:prSet presAssocID="{42E03D1D-99DB-45AD-B762-B8D0A3C1B0B1}" presName="parentLin" presStyleCnt="0"/>
      <dgm:spPr/>
    </dgm:pt>
    <dgm:pt modelId="{67586F6D-F0EE-4213-A4B8-191ADA996E1F}" type="pres">
      <dgm:prSet presAssocID="{42E03D1D-99DB-45AD-B762-B8D0A3C1B0B1}" presName="parentLeftMargin" presStyleLbl="node1" presStyleIdx="4" presStyleCnt="7"/>
      <dgm:spPr/>
    </dgm:pt>
    <dgm:pt modelId="{EDDE3B2F-52CC-4F5E-835B-456194DF2A31}" type="pres">
      <dgm:prSet presAssocID="{42E03D1D-99DB-45AD-B762-B8D0A3C1B0B1}" presName="parentText" presStyleLbl="node1" presStyleIdx="5" presStyleCnt="7">
        <dgm:presLayoutVars>
          <dgm:chMax val="0"/>
          <dgm:bulletEnabled val="1"/>
        </dgm:presLayoutVars>
      </dgm:prSet>
      <dgm:spPr/>
    </dgm:pt>
    <dgm:pt modelId="{74FC1F15-616B-4DFF-829C-2F8CB06A6C3C}" type="pres">
      <dgm:prSet presAssocID="{42E03D1D-99DB-45AD-B762-B8D0A3C1B0B1}" presName="negativeSpace" presStyleCnt="0"/>
      <dgm:spPr/>
    </dgm:pt>
    <dgm:pt modelId="{AF7A1B79-24B7-4D54-85C0-31AF97B0CFFE}" type="pres">
      <dgm:prSet presAssocID="{42E03D1D-99DB-45AD-B762-B8D0A3C1B0B1}" presName="childText" presStyleLbl="conFgAcc1" presStyleIdx="5" presStyleCnt="7">
        <dgm:presLayoutVars>
          <dgm:bulletEnabled val="1"/>
        </dgm:presLayoutVars>
      </dgm:prSet>
      <dgm:spPr/>
    </dgm:pt>
    <dgm:pt modelId="{4BBF2C64-13B9-4DD7-AF59-F9224E2A1B69}" type="pres">
      <dgm:prSet presAssocID="{9A3BED3E-04D4-41FC-827A-569EF580328D}" presName="spaceBetweenRectangles" presStyleCnt="0"/>
      <dgm:spPr/>
    </dgm:pt>
    <dgm:pt modelId="{3C7E384C-5335-434E-8002-9FDB8FF625C4}" type="pres">
      <dgm:prSet presAssocID="{9045CFC6-8AC9-4A67-BDFA-1AAC96A5C72E}" presName="parentLin" presStyleCnt="0"/>
      <dgm:spPr/>
    </dgm:pt>
    <dgm:pt modelId="{E6615B6E-1C3D-4B42-9879-F708D0B74937}" type="pres">
      <dgm:prSet presAssocID="{9045CFC6-8AC9-4A67-BDFA-1AAC96A5C72E}" presName="parentLeftMargin" presStyleLbl="node1" presStyleIdx="5" presStyleCnt="7"/>
      <dgm:spPr/>
    </dgm:pt>
    <dgm:pt modelId="{0FE1B322-34CA-4EDB-8B66-D35AA2B8E713}" type="pres">
      <dgm:prSet presAssocID="{9045CFC6-8AC9-4A67-BDFA-1AAC96A5C72E}" presName="parentText" presStyleLbl="node1" presStyleIdx="6" presStyleCnt="7">
        <dgm:presLayoutVars>
          <dgm:chMax val="0"/>
          <dgm:bulletEnabled val="1"/>
        </dgm:presLayoutVars>
      </dgm:prSet>
      <dgm:spPr/>
    </dgm:pt>
    <dgm:pt modelId="{51D71695-E81E-44BE-B430-D22AB0E6D449}" type="pres">
      <dgm:prSet presAssocID="{9045CFC6-8AC9-4A67-BDFA-1AAC96A5C72E}" presName="negativeSpace" presStyleCnt="0"/>
      <dgm:spPr/>
    </dgm:pt>
    <dgm:pt modelId="{C305D82C-B3B8-4A11-B9B5-E575B042897F}" type="pres">
      <dgm:prSet presAssocID="{9045CFC6-8AC9-4A67-BDFA-1AAC96A5C72E}" presName="childText" presStyleLbl="conFgAcc1" presStyleIdx="6" presStyleCnt="7">
        <dgm:presLayoutVars>
          <dgm:bulletEnabled val="1"/>
        </dgm:presLayoutVars>
      </dgm:prSet>
      <dgm:spPr/>
    </dgm:pt>
  </dgm:ptLst>
  <dgm:cxnLst>
    <dgm:cxn modelId="{ED6F1718-DDC3-40C4-A78A-EAD4CBAB1B90}" srcId="{E1C590DD-3FB1-441F-8686-07C8CB35E4F5}" destId="{98AA4FCC-8C63-4CDF-B9EA-74ACC4518005}" srcOrd="0" destOrd="0" parTransId="{452D1F00-5E0E-4A3D-B352-2320978A307E}" sibTransId="{1572A04E-F978-4DA7-B208-784B7D03A439}"/>
    <dgm:cxn modelId="{237BC921-4E8B-459F-82CB-26E8F3C7308C}" type="presOf" srcId="{151033D3-9C94-4A12-B3B3-5C91E6E48D28}" destId="{CEC8B383-53F5-45BD-9DD6-FEEC84C7AF8C}" srcOrd="1" destOrd="0" presId="urn:microsoft.com/office/officeart/2005/8/layout/list1"/>
    <dgm:cxn modelId="{3CBCA226-D02F-4B82-A1CF-50A2EE2B5D06}" srcId="{E1C590DD-3FB1-441F-8686-07C8CB35E4F5}" destId="{42E03D1D-99DB-45AD-B762-B8D0A3C1B0B1}" srcOrd="5" destOrd="0" parTransId="{38A9E0F7-B03B-4E00-8D82-DB1224C30A8A}" sibTransId="{9A3BED3E-04D4-41FC-827A-569EF580328D}"/>
    <dgm:cxn modelId="{BE7DC32E-C148-4082-A2C7-099F4692A021}" srcId="{E1C590DD-3FB1-441F-8686-07C8CB35E4F5}" destId="{8618F314-0D62-4434-A02B-C55CAAFBC728}" srcOrd="4" destOrd="0" parTransId="{15EC3307-078E-40A3-BD37-ED7B2FD6FE2A}" sibTransId="{BF460398-43E4-4B12-9628-FD933497B477}"/>
    <dgm:cxn modelId="{6CD62243-4322-4E4C-AC78-E401E6E4A022}" type="presOf" srcId="{42E03D1D-99DB-45AD-B762-B8D0A3C1B0B1}" destId="{67586F6D-F0EE-4213-A4B8-191ADA996E1F}" srcOrd="0" destOrd="0" presId="urn:microsoft.com/office/officeart/2005/8/layout/list1"/>
    <dgm:cxn modelId="{13537C48-1B5F-434E-BBCC-B7453CFD1593}" type="presOf" srcId="{98AA4FCC-8C63-4CDF-B9EA-74ACC4518005}" destId="{8995FF3F-5B4D-49DE-806F-157AD9896E19}" srcOrd="0" destOrd="0" presId="urn:microsoft.com/office/officeart/2005/8/layout/list1"/>
    <dgm:cxn modelId="{A10E6D69-5782-4521-AEEC-AEC22FA458BA}" type="presOf" srcId="{E1C590DD-3FB1-441F-8686-07C8CB35E4F5}" destId="{2ECB5C12-C27B-4327-91EA-0A0CE88F5D34}" srcOrd="0" destOrd="0" presId="urn:microsoft.com/office/officeart/2005/8/layout/list1"/>
    <dgm:cxn modelId="{3CFED571-D942-4F3C-B8FD-EEF5438CAF84}" srcId="{E1C590DD-3FB1-441F-8686-07C8CB35E4F5}" destId="{9DB48F56-44F3-4C0A-9369-0A42E382DD04}" srcOrd="2" destOrd="0" parTransId="{AF6CE9A5-9C17-4051-BC75-513914B42885}" sibTransId="{CD9609F0-B686-44C8-9016-1D389529497A}"/>
    <dgm:cxn modelId="{819AE752-D587-4435-965C-CA9C8E724B30}" type="presOf" srcId="{9DB48F56-44F3-4C0A-9369-0A42E382DD04}" destId="{035B452D-04CB-4D0C-B08E-F376C3F8C2F4}" srcOrd="1" destOrd="0" presId="urn:microsoft.com/office/officeart/2005/8/layout/list1"/>
    <dgm:cxn modelId="{F60D3277-CB9F-48F9-BC39-283F6675BE4B}" type="presOf" srcId="{18A87840-1D41-4CBE-B786-06E81DF6DEED}" destId="{5D78F35F-C781-461C-B73A-CAACD1546233}" srcOrd="1" destOrd="0" presId="urn:microsoft.com/office/officeart/2005/8/layout/list1"/>
    <dgm:cxn modelId="{81238777-6B88-4A80-9D36-787A7FCD535E}" type="presOf" srcId="{18A87840-1D41-4CBE-B786-06E81DF6DEED}" destId="{03C508BC-A803-4F8C-B953-46772A9A06D5}" srcOrd="0" destOrd="0" presId="urn:microsoft.com/office/officeart/2005/8/layout/list1"/>
    <dgm:cxn modelId="{80F0817D-415B-487D-B22E-9CBD672FF82C}" type="presOf" srcId="{151033D3-9C94-4A12-B3B3-5C91E6E48D28}" destId="{065DFDDB-802B-4C9D-8CCC-008C36F17E9B}" srcOrd="0" destOrd="0" presId="urn:microsoft.com/office/officeart/2005/8/layout/list1"/>
    <dgm:cxn modelId="{1EB59E9A-BBE4-4917-A3FC-9CADCE3C9474}" srcId="{E1C590DD-3FB1-441F-8686-07C8CB35E4F5}" destId="{18A87840-1D41-4CBE-B786-06E81DF6DEED}" srcOrd="1" destOrd="0" parTransId="{5633EA08-86FF-4C65-9A13-275FC0CF9510}" sibTransId="{5AF0F4C0-82C5-4BF2-9DBB-6DC6D9C1189E}"/>
    <dgm:cxn modelId="{DCDF329B-D938-43A6-9C80-01E05DC66C62}" type="presOf" srcId="{42E03D1D-99DB-45AD-B762-B8D0A3C1B0B1}" destId="{EDDE3B2F-52CC-4F5E-835B-456194DF2A31}" srcOrd="1" destOrd="0" presId="urn:microsoft.com/office/officeart/2005/8/layout/list1"/>
    <dgm:cxn modelId="{1F555AAB-FF89-4487-8E94-914A254CB3D3}" type="presOf" srcId="{9045CFC6-8AC9-4A67-BDFA-1AAC96A5C72E}" destId="{0FE1B322-34CA-4EDB-8B66-D35AA2B8E713}" srcOrd="1" destOrd="0" presId="urn:microsoft.com/office/officeart/2005/8/layout/list1"/>
    <dgm:cxn modelId="{1609A0BA-2A91-456F-A8BC-C698D97755F4}" type="presOf" srcId="{98AA4FCC-8C63-4CDF-B9EA-74ACC4518005}" destId="{1E5FB728-6CA0-4B60-8730-5B9C75268A99}" srcOrd="1" destOrd="0" presId="urn:microsoft.com/office/officeart/2005/8/layout/list1"/>
    <dgm:cxn modelId="{81E9D5BA-6367-4DC3-97E7-5C0A6570065D}" srcId="{E1C590DD-3FB1-441F-8686-07C8CB35E4F5}" destId="{151033D3-9C94-4A12-B3B3-5C91E6E48D28}" srcOrd="3" destOrd="0" parTransId="{C529F4D3-75C4-47A6-AFFA-E656C687E178}" sibTransId="{BA4DC4D4-0A25-48EE-B411-CFE4E8E302FA}"/>
    <dgm:cxn modelId="{30DC3BC0-874B-43E5-B583-F93967C72939}" type="presOf" srcId="{9045CFC6-8AC9-4A67-BDFA-1AAC96A5C72E}" destId="{E6615B6E-1C3D-4B42-9879-F708D0B74937}" srcOrd="0" destOrd="0" presId="urn:microsoft.com/office/officeart/2005/8/layout/list1"/>
    <dgm:cxn modelId="{D64928C1-B586-40B5-A56D-6DF3151078A6}" type="presOf" srcId="{8618F314-0D62-4434-A02B-C55CAAFBC728}" destId="{93A13DF3-DBF5-4C6D-8000-2462961B9395}" srcOrd="0" destOrd="0" presId="urn:microsoft.com/office/officeart/2005/8/layout/list1"/>
    <dgm:cxn modelId="{056184E5-40B6-4E61-B11D-56C2F525A6AC}" type="presOf" srcId="{8618F314-0D62-4434-A02B-C55CAAFBC728}" destId="{58D66F26-9614-423D-929E-DF745DA36B9C}" srcOrd="1" destOrd="0" presId="urn:microsoft.com/office/officeart/2005/8/layout/list1"/>
    <dgm:cxn modelId="{E239D1F2-9EF6-4FAD-B02A-583A4D24C32E}" type="presOf" srcId="{9DB48F56-44F3-4C0A-9369-0A42E382DD04}" destId="{9DE6B7AB-EA13-4E5D-A25C-2587D96C5A59}" srcOrd="0" destOrd="0" presId="urn:microsoft.com/office/officeart/2005/8/layout/list1"/>
    <dgm:cxn modelId="{9916E3FE-356D-4AE7-A2BE-D6713AAF6056}" srcId="{E1C590DD-3FB1-441F-8686-07C8CB35E4F5}" destId="{9045CFC6-8AC9-4A67-BDFA-1AAC96A5C72E}" srcOrd="6" destOrd="0" parTransId="{C7135DB5-107D-47EC-A4DD-A743FE6F3FEF}" sibTransId="{7E6860E5-F0B8-4182-92B8-729785424D93}"/>
    <dgm:cxn modelId="{EBF3263C-2B46-4528-8246-E9C410C03F26}" type="presParOf" srcId="{2ECB5C12-C27B-4327-91EA-0A0CE88F5D34}" destId="{F1151AE6-F7FC-4EC5-8C4F-60670B1CD069}" srcOrd="0" destOrd="0" presId="urn:microsoft.com/office/officeart/2005/8/layout/list1"/>
    <dgm:cxn modelId="{74F9F41E-2B7E-4484-975F-5A342C807054}" type="presParOf" srcId="{F1151AE6-F7FC-4EC5-8C4F-60670B1CD069}" destId="{8995FF3F-5B4D-49DE-806F-157AD9896E19}" srcOrd="0" destOrd="0" presId="urn:microsoft.com/office/officeart/2005/8/layout/list1"/>
    <dgm:cxn modelId="{AFE3F7C9-8E6D-4791-9C09-78509A692DB1}" type="presParOf" srcId="{F1151AE6-F7FC-4EC5-8C4F-60670B1CD069}" destId="{1E5FB728-6CA0-4B60-8730-5B9C75268A99}" srcOrd="1" destOrd="0" presId="urn:microsoft.com/office/officeart/2005/8/layout/list1"/>
    <dgm:cxn modelId="{23192998-99B0-4C1B-8983-28BF74E94EAB}" type="presParOf" srcId="{2ECB5C12-C27B-4327-91EA-0A0CE88F5D34}" destId="{4C7BA54E-2131-4419-A9D5-E5AB3CBC5338}" srcOrd="1" destOrd="0" presId="urn:microsoft.com/office/officeart/2005/8/layout/list1"/>
    <dgm:cxn modelId="{1DB2D206-E1CA-4794-83BA-0C7EB808880B}" type="presParOf" srcId="{2ECB5C12-C27B-4327-91EA-0A0CE88F5D34}" destId="{41CAC0FC-B3CE-4724-8EEB-400CA286E7CB}" srcOrd="2" destOrd="0" presId="urn:microsoft.com/office/officeart/2005/8/layout/list1"/>
    <dgm:cxn modelId="{06497148-9D1D-4272-9F23-C20AA65C4CC3}" type="presParOf" srcId="{2ECB5C12-C27B-4327-91EA-0A0CE88F5D34}" destId="{2BFA4B23-71A6-4820-8370-F11747875ADE}" srcOrd="3" destOrd="0" presId="urn:microsoft.com/office/officeart/2005/8/layout/list1"/>
    <dgm:cxn modelId="{280EACB4-501A-4D32-8330-C7BEA57D0169}" type="presParOf" srcId="{2ECB5C12-C27B-4327-91EA-0A0CE88F5D34}" destId="{B30EDFDD-2F3C-4074-BC76-24B8D64A7CAE}" srcOrd="4" destOrd="0" presId="urn:microsoft.com/office/officeart/2005/8/layout/list1"/>
    <dgm:cxn modelId="{2285C82E-7B61-4DCA-AF59-20B7D92CC950}" type="presParOf" srcId="{B30EDFDD-2F3C-4074-BC76-24B8D64A7CAE}" destId="{03C508BC-A803-4F8C-B953-46772A9A06D5}" srcOrd="0" destOrd="0" presId="urn:microsoft.com/office/officeart/2005/8/layout/list1"/>
    <dgm:cxn modelId="{C56EAD02-99E3-4C49-B2AF-BEB2CDD525E3}" type="presParOf" srcId="{B30EDFDD-2F3C-4074-BC76-24B8D64A7CAE}" destId="{5D78F35F-C781-461C-B73A-CAACD1546233}" srcOrd="1" destOrd="0" presId="urn:microsoft.com/office/officeart/2005/8/layout/list1"/>
    <dgm:cxn modelId="{1E004DCF-2EB7-4F9D-B912-CEB2EFB2484A}" type="presParOf" srcId="{2ECB5C12-C27B-4327-91EA-0A0CE88F5D34}" destId="{C4FD5F17-2F75-46D9-AA25-EECF2D852C54}" srcOrd="5" destOrd="0" presId="urn:microsoft.com/office/officeart/2005/8/layout/list1"/>
    <dgm:cxn modelId="{33DDAB1F-7D0D-4D3B-9B04-8F8CB5B80DD8}" type="presParOf" srcId="{2ECB5C12-C27B-4327-91EA-0A0CE88F5D34}" destId="{C70A7F9F-66D8-4B34-B028-0FFB98DF45F0}" srcOrd="6" destOrd="0" presId="urn:microsoft.com/office/officeart/2005/8/layout/list1"/>
    <dgm:cxn modelId="{39C00F3F-D18E-4535-BBB7-C4572AE98EAC}" type="presParOf" srcId="{2ECB5C12-C27B-4327-91EA-0A0CE88F5D34}" destId="{E22039F8-3D8B-4AFF-AD44-AB8F3988F6D0}" srcOrd="7" destOrd="0" presId="urn:microsoft.com/office/officeart/2005/8/layout/list1"/>
    <dgm:cxn modelId="{A2C3D2C1-2A04-44BA-9E80-2981F917608C}" type="presParOf" srcId="{2ECB5C12-C27B-4327-91EA-0A0CE88F5D34}" destId="{EA5C99C1-8BAF-4D39-A18A-AE3AC6D20B0A}" srcOrd="8" destOrd="0" presId="urn:microsoft.com/office/officeart/2005/8/layout/list1"/>
    <dgm:cxn modelId="{384973F7-0861-4057-B614-15E5087493A2}" type="presParOf" srcId="{EA5C99C1-8BAF-4D39-A18A-AE3AC6D20B0A}" destId="{9DE6B7AB-EA13-4E5D-A25C-2587D96C5A59}" srcOrd="0" destOrd="0" presId="urn:microsoft.com/office/officeart/2005/8/layout/list1"/>
    <dgm:cxn modelId="{23FC717A-820C-4248-8663-DBC6CC113A15}" type="presParOf" srcId="{EA5C99C1-8BAF-4D39-A18A-AE3AC6D20B0A}" destId="{035B452D-04CB-4D0C-B08E-F376C3F8C2F4}" srcOrd="1" destOrd="0" presId="urn:microsoft.com/office/officeart/2005/8/layout/list1"/>
    <dgm:cxn modelId="{37418C1D-B415-427A-8EAB-FA25C703B2B1}" type="presParOf" srcId="{2ECB5C12-C27B-4327-91EA-0A0CE88F5D34}" destId="{9D5BC71B-83B6-4058-A316-AC42CA737A86}" srcOrd="9" destOrd="0" presId="urn:microsoft.com/office/officeart/2005/8/layout/list1"/>
    <dgm:cxn modelId="{140ED8C4-74AA-4C4F-9B3B-90F1FB1303F2}" type="presParOf" srcId="{2ECB5C12-C27B-4327-91EA-0A0CE88F5D34}" destId="{BB666981-75B8-4D01-AF5C-98D8E2CA7454}" srcOrd="10" destOrd="0" presId="urn:microsoft.com/office/officeart/2005/8/layout/list1"/>
    <dgm:cxn modelId="{ACA5B391-CBA4-4E13-AF46-FE710379366B}" type="presParOf" srcId="{2ECB5C12-C27B-4327-91EA-0A0CE88F5D34}" destId="{CD95F1BB-CD0A-45A8-BD89-317D6ED25606}" srcOrd="11" destOrd="0" presId="urn:microsoft.com/office/officeart/2005/8/layout/list1"/>
    <dgm:cxn modelId="{7E18C506-9991-477D-B47F-97AD0DA794BE}" type="presParOf" srcId="{2ECB5C12-C27B-4327-91EA-0A0CE88F5D34}" destId="{BCC83CFE-6947-45F5-A11E-C9ED380CC86A}" srcOrd="12" destOrd="0" presId="urn:microsoft.com/office/officeart/2005/8/layout/list1"/>
    <dgm:cxn modelId="{DF4C90A1-0A45-4036-8650-29273176E78F}" type="presParOf" srcId="{BCC83CFE-6947-45F5-A11E-C9ED380CC86A}" destId="{065DFDDB-802B-4C9D-8CCC-008C36F17E9B}" srcOrd="0" destOrd="0" presId="urn:microsoft.com/office/officeart/2005/8/layout/list1"/>
    <dgm:cxn modelId="{FD709BBE-7960-4F69-AC3D-BB853AC23B35}" type="presParOf" srcId="{BCC83CFE-6947-45F5-A11E-C9ED380CC86A}" destId="{CEC8B383-53F5-45BD-9DD6-FEEC84C7AF8C}" srcOrd="1" destOrd="0" presId="urn:microsoft.com/office/officeart/2005/8/layout/list1"/>
    <dgm:cxn modelId="{545E01C0-DCF8-4ED3-AAC0-59DB1A3485FA}" type="presParOf" srcId="{2ECB5C12-C27B-4327-91EA-0A0CE88F5D34}" destId="{AC1E4E74-F5CF-4587-B18A-D328382163AB}" srcOrd="13" destOrd="0" presId="urn:microsoft.com/office/officeart/2005/8/layout/list1"/>
    <dgm:cxn modelId="{3C221EE7-9E81-4C11-9A47-F0D3564475F9}" type="presParOf" srcId="{2ECB5C12-C27B-4327-91EA-0A0CE88F5D34}" destId="{13437A19-4EF1-469C-9E0D-66E1F3B2E311}" srcOrd="14" destOrd="0" presId="urn:microsoft.com/office/officeart/2005/8/layout/list1"/>
    <dgm:cxn modelId="{E8EB986B-2F96-42DD-8789-F4B64C99D31B}" type="presParOf" srcId="{2ECB5C12-C27B-4327-91EA-0A0CE88F5D34}" destId="{37CA3E37-5171-497D-AAD0-4CB5D80D7DE9}" srcOrd="15" destOrd="0" presId="urn:microsoft.com/office/officeart/2005/8/layout/list1"/>
    <dgm:cxn modelId="{BDE48FE2-9562-4E59-9870-2F4864A406C2}" type="presParOf" srcId="{2ECB5C12-C27B-4327-91EA-0A0CE88F5D34}" destId="{91D21372-8395-47C5-8497-C6439AE58E98}" srcOrd="16" destOrd="0" presId="urn:microsoft.com/office/officeart/2005/8/layout/list1"/>
    <dgm:cxn modelId="{A5694C56-4D88-4912-9EB4-44D1FD64CACB}" type="presParOf" srcId="{91D21372-8395-47C5-8497-C6439AE58E98}" destId="{93A13DF3-DBF5-4C6D-8000-2462961B9395}" srcOrd="0" destOrd="0" presId="urn:microsoft.com/office/officeart/2005/8/layout/list1"/>
    <dgm:cxn modelId="{15241F97-E709-476C-92C5-8C56CC7A4596}" type="presParOf" srcId="{91D21372-8395-47C5-8497-C6439AE58E98}" destId="{58D66F26-9614-423D-929E-DF745DA36B9C}" srcOrd="1" destOrd="0" presId="urn:microsoft.com/office/officeart/2005/8/layout/list1"/>
    <dgm:cxn modelId="{F3F7406D-124C-4D51-9AFA-5D8F077AD3B3}" type="presParOf" srcId="{2ECB5C12-C27B-4327-91EA-0A0CE88F5D34}" destId="{242C3341-9DEA-43C3-BA05-0EE637629E7C}" srcOrd="17" destOrd="0" presId="urn:microsoft.com/office/officeart/2005/8/layout/list1"/>
    <dgm:cxn modelId="{43092EAF-3A40-4032-81CA-F4DF1AF5EB43}" type="presParOf" srcId="{2ECB5C12-C27B-4327-91EA-0A0CE88F5D34}" destId="{2653F53F-9410-49FD-9378-FB939BB05FEE}" srcOrd="18" destOrd="0" presId="urn:microsoft.com/office/officeart/2005/8/layout/list1"/>
    <dgm:cxn modelId="{4A462F84-4283-4C80-B491-B9C8CA5ED2D8}" type="presParOf" srcId="{2ECB5C12-C27B-4327-91EA-0A0CE88F5D34}" destId="{4E5B3F24-4647-4BA6-B8FA-355FC5694CDE}" srcOrd="19" destOrd="0" presId="urn:microsoft.com/office/officeart/2005/8/layout/list1"/>
    <dgm:cxn modelId="{FD3D25D5-DE54-40D9-8DD9-7CF3918F5C43}" type="presParOf" srcId="{2ECB5C12-C27B-4327-91EA-0A0CE88F5D34}" destId="{7F3A1F1E-FEE8-433C-AD66-C57E4977FE8B}" srcOrd="20" destOrd="0" presId="urn:microsoft.com/office/officeart/2005/8/layout/list1"/>
    <dgm:cxn modelId="{F96C2912-42EE-4A0D-A8B9-AB70A74157B3}" type="presParOf" srcId="{7F3A1F1E-FEE8-433C-AD66-C57E4977FE8B}" destId="{67586F6D-F0EE-4213-A4B8-191ADA996E1F}" srcOrd="0" destOrd="0" presId="urn:microsoft.com/office/officeart/2005/8/layout/list1"/>
    <dgm:cxn modelId="{89AF717F-FCB6-4F25-9209-93711C3D52ED}" type="presParOf" srcId="{7F3A1F1E-FEE8-433C-AD66-C57E4977FE8B}" destId="{EDDE3B2F-52CC-4F5E-835B-456194DF2A31}" srcOrd="1" destOrd="0" presId="urn:microsoft.com/office/officeart/2005/8/layout/list1"/>
    <dgm:cxn modelId="{2F5271D3-C3C9-4056-8106-22D73411E44B}" type="presParOf" srcId="{2ECB5C12-C27B-4327-91EA-0A0CE88F5D34}" destId="{74FC1F15-616B-4DFF-829C-2F8CB06A6C3C}" srcOrd="21" destOrd="0" presId="urn:microsoft.com/office/officeart/2005/8/layout/list1"/>
    <dgm:cxn modelId="{42599B7D-FA04-4E42-BEF7-9EFA948CEA1F}" type="presParOf" srcId="{2ECB5C12-C27B-4327-91EA-0A0CE88F5D34}" destId="{AF7A1B79-24B7-4D54-85C0-31AF97B0CFFE}" srcOrd="22" destOrd="0" presId="urn:microsoft.com/office/officeart/2005/8/layout/list1"/>
    <dgm:cxn modelId="{298D9724-B9E0-4A47-910A-D0637F990BBC}" type="presParOf" srcId="{2ECB5C12-C27B-4327-91EA-0A0CE88F5D34}" destId="{4BBF2C64-13B9-4DD7-AF59-F9224E2A1B69}" srcOrd="23" destOrd="0" presId="urn:microsoft.com/office/officeart/2005/8/layout/list1"/>
    <dgm:cxn modelId="{AEC379BF-297B-4E0F-B31B-8D98BCC7B306}" type="presParOf" srcId="{2ECB5C12-C27B-4327-91EA-0A0CE88F5D34}" destId="{3C7E384C-5335-434E-8002-9FDB8FF625C4}" srcOrd="24" destOrd="0" presId="urn:microsoft.com/office/officeart/2005/8/layout/list1"/>
    <dgm:cxn modelId="{62EB4360-88BE-41C5-8682-B6858234B6A9}" type="presParOf" srcId="{3C7E384C-5335-434E-8002-9FDB8FF625C4}" destId="{E6615B6E-1C3D-4B42-9879-F708D0B74937}" srcOrd="0" destOrd="0" presId="urn:microsoft.com/office/officeart/2005/8/layout/list1"/>
    <dgm:cxn modelId="{C2728BC6-5EB3-481F-8649-0B5F8083C945}" type="presParOf" srcId="{3C7E384C-5335-434E-8002-9FDB8FF625C4}" destId="{0FE1B322-34CA-4EDB-8B66-D35AA2B8E713}" srcOrd="1" destOrd="0" presId="urn:microsoft.com/office/officeart/2005/8/layout/list1"/>
    <dgm:cxn modelId="{0E7F55CF-A618-4C01-A1B1-D5AC157EE757}" type="presParOf" srcId="{2ECB5C12-C27B-4327-91EA-0A0CE88F5D34}" destId="{51D71695-E81E-44BE-B430-D22AB0E6D449}" srcOrd="25" destOrd="0" presId="urn:microsoft.com/office/officeart/2005/8/layout/list1"/>
    <dgm:cxn modelId="{F334E220-C45B-4AA0-A486-152B61A7F4AE}" type="presParOf" srcId="{2ECB5C12-C27B-4327-91EA-0A0CE88F5D34}" destId="{C305D82C-B3B8-4A11-B9B5-E575B042897F}" srcOrd="26"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AC0FC-B3CE-4724-8EEB-400CA286E7CB}">
      <dsp:nvSpPr>
        <dsp:cNvPr id="0" name=""/>
        <dsp:cNvSpPr/>
      </dsp:nvSpPr>
      <dsp:spPr>
        <a:xfrm>
          <a:off x="0" y="372740"/>
          <a:ext cx="8297897" cy="529200"/>
        </a:xfrm>
        <a:prstGeom prst="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5FB728-6CA0-4B60-8730-5B9C75268A99}">
      <dsp:nvSpPr>
        <dsp:cNvPr id="0" name=""/>
        <dsp:cNvSpPr/>
      </dsp:nvSpPr>
      <dsp:spPr>
        <a:xfrm>
          <a:off x="414894" y="62780"/>
          <a:ext cx="5808527" cy="6199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49" tIns="0" rIns="219549"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1. Owner</a:t>
          </a:r>
        </a:p>
      </dsp:txBody>
      <dsp:txXfrm>
        <a:off x="445156" y="93042"/>
        <a:ext cx="5748003" cy="559396"/>
      </dsp:txXfrm>
    </dsp:sp>
    <dsp:sp modelId="{C70A7F9F-66D8-4B34-B028-0FFB98DF45F0}">
      <dsp:nvSpPr>
        <dsp:cNvPr id="0" name=""/>
        <dsp:cNvSpPr/>
      </dsp:nvSpPr>
      <dsp:spPr>
        <a:xfrm>
          <a:off x="0" y="1325300"/>
          <a:ext cx="8297897" cy="529200"/>
        </a:xfrm>
        <a:prstGeom prst="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78F35F-C781-461C-B73A-CAACD1546233}">
      <dsp:nvSpPr>
        <dsp:cNvPr id="0" name=""/>
        <dsp:cNvSpPr/>
      </dsp:nvSpPr>
      <dsp:spPr>
        <a:xfrm>
          <a:off x="414894" y="1015340"/>
          <a:ext cx="5808527" cy="6199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49" tIns="0" rIns="219549"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2. Manager</a:t>
          </a:r>
        </a:p>
      </dsp:txBody>
      <dsp:txXfrm>
        <a:off x="445156" y="1045602"/>
        <a:ext cx="5748003" cy="559396"/>
      </dsp:txXfrm>
    </dsp:sp>
    <dsp:sp modelId="{BB666981-75B8-4D01-AF5C-98D8E2CA7454}">
      <dsp:nvSpPr>
        <dsp:cNvPr id="0" name=""/>
        <dsp:cNvSpPr/>
      </dsp:nvSpPr>
      <dsp:spPr>
        <a:xfrm>
          <a:off x="0" y="2277860"/>
          <a:ext cx="8297897" cy="529200"/>
        </a:xfrm>
        <a:prstGeom prst="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5B452D-04CB-4D0C-B08E-F376C3F8C2F4}">
      <dsp:nvSpPr>
        <dsp:cNvPr id="0" name=""/>
        <dsp:cNvSpPr/>
      </dsp:nvSpPr>
      <dsp:spPr>
        <a:xfrm>
          <a:off x="414894" y="1967900"/>
          <a:ext cx="5808527" cy="6199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49" tIns="0" rIns="219549"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3. Cashier</a:t>
          </a:r>
        </a:p>
      </dsp:txBody>
      <dsp:txXfrm>
        <a:off x="445156" y="1998162"/>
        <a:ext cx="5748003" cy="559396"/>
      </dsp:txXfrm>
    </dsp:sp>
    <dsp:sp modelId="{13437A19-4EF1-469C-9E0D-66E1F3B2E311}">
      <dsp:nvSpPr>
        <dsp:cNvPr id="0" name=""/>
        <dsp:cNvSpPr/>
      </dsp:nvSpPr>
      <dsp:spPr>
        <a:xfrm>
          <a:off x="0" y="3230420"/>
          <a:ext cx="8297897" cy="529200"/>
        </a:xfrm>
        <a:prstGeom prst="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C8B383-53F5-45BD-9DD6-FEEC84C7AF8C}">
      <dsp:nvSpPr>
        <dsp:cNvPr id="0" name=""/>
        <dsp:cNvSpPr/>
      </dsp:nvSpPr>
      <dsp:spPr>
        <a:xfrm>
          <a:off x="414894" y="2920460"/>
          <a:ext cx="5808527" cy="6199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49" tIns="0" rIns="219549"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4. 3 Baristas</a:t>
          </a:r>
        </a:p>
      </dsp:txBody>
      <dsp:txXfrm>
        <a:off x="445156" y="2950722"/>
        <a:ext cx="5748003" cy="559396"/>
      </dsp:txXfrm>
    </dsp:sp>
    <dsp:sp modelId="{2653F53F-9410-49FD-9378-FB939BB05FEE}">
      <dsp:nvSpPr>
        <dsp:cNvPr id="0" name=""/>
        <dsp:cNvSpPr/>
      </dsp:nvSpPr>
      <dsp:spPr>
        <a:xfrm>
          <a:off x="0" y="4182980"/>
          <a:ext cx="8297897" cy="529200"/>
        </a:xfrm>
        <a:prstGeom prst="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D66F26-9614-423D-929E-DF745DA36B9C}">
      <dsp:nvSpPr>
        <dsp:cNvPr id="0" name=""/>
        <dsp:cNvSpPr/>
      </dsp:nvSpPr>
      <dsp:spPr>
        <a:xfrm>
          <a:off x="414894" y="3873020"/>
          <a:ext cx="5808527" cy="6199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49" tIns="0" rIns="219549"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5. Accountant</a:t>
          </a:r>
        </a:p>
      </dsp:txBody>
      <dsp:txXfrm>
        <a:off x="445156" y="3903282"/>
        <a:ext cx="5748003" cy="559396"/>
      </dsp:txXfrm>
    </dsp:sp>
    <dsp:sp modelId="{AF7A1B79-24B7-4D54-85C0-31AF97B0CFFE}">
      <dsp:nvSpPr>
        <dsp:cNvPr id="0" name=""/>
        <dsp:cNvSpPr/>
      </dsp:nvSpPr>
      <dsp:spPr>
        <a:xfrm>
          <a:off x="0" y="5135540"/>
          <a:ext cx="8297897" cy="529200"/>
        </a:xfrm>
        <a:prstGeom prst="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DE3B2F-52CC-4F5E-835B-456194DF2A31}">
      <dsp:nvSpPr>
        <dsp:cNvPr id="0" name=""/>
        <dsp:cNvSpPr/>
      </dsp:nvSpPr>
      <dsp:spPr>
        <a:xfrm>
          <a:off x="414894" y="4825580"/>
          <a:ext cx="5808527" cy="6199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49" tIns="0" rIns="219549"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6. Legal Advisor</a:t>
          </a:r>
        </a:p>
      </dsp:txBody>
      <dsp:txXfrm>
        <a:off x="445156" y="4855842"/>
        <a:ext cx="5748003" cy="559396"/>
      </dsp:txXfrm>
    </dsp:sp>
    <dsp:sp modelId="{C305D82C-B3B8-4A11-B9B5-E575B042897F}">
      <dsp:nvSpPr>
        <dsp:cNvPr id="0" name=""/>
        <dsp:cNvSpPr/>
      </dsp:nvSpPr>
      <dsp:spPr>
        <a:xfrm>
          <a:off x="0" y="6088100"/>
          <a:ext cx="8297897" cy="529200"/>
        </a:xfrm>
        <a:prstGeom prst="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E1B322-34CA-4EDB-8B66-D35AA2B8E713}">
      <dsp:nvSpPr>
        <dsp:cNvPr id="0" name=""/>
        <dsp:cNvSpPr/>
      </dsp:nvSpPr>
      <dsp:spPr>
        <a:xfrm>
          <a:off x="414894" y="5778140"/>
          <a:ext cx="5808527" cy="6199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49" tIns="0" rIns="219549"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7. Marketing Consultant</a:t>
          </a:r>
        </a:p>
      </dsp:txBody>
      <dsp:txXfrm>
        <a:off x="445156" y="5808402"/>
        <a:ext cx="5748003"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918"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1048919"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9634CA-023F-4E70-8201-7F90D5F98538}" type="datetimeFigureOut">
              <a:rPr lang="en-IN" smtClean="0"/>
              <a:t>10-12-2024</a:t>
            </a:fld>
            <a:endParaRPr lang="en-IN"/>
          </a:p>
        </p:txBody>
      </p:sp>
      <p:sp>
        <p:nvSpPr>
          <p:cNvPr id="1048920"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1048921"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922"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1048923"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A3E1C9-7B62-4A7F-A830-8F919DA361DA}"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Slide Image Placeholder 1"/>
          <p:cNvSpPr>
            <a:spLocks noGrp="1" noRot="1" noChangeAspect="1"/>
          </p:cNvSpPr>
          <p:nvPr>
            <p:ph type="sldImg"/>
          </p:nvPr>
        </p:nvSpPr>
        <p:spPr/>
      </p:sp>
      <p:sp>
        <p:nvSpPr>
          <p:cNvPr id="1048599" name="Notes Placeholder 2"/>
          <p:cNvSpPr>
            <a:spLocks noGrp="1"/>
          </p:cNvSpPr>
          <p:nvPr>
            <p:ph type="body" idx="1"/>
          </p:nvPr>
        </p:nvSpPr>
        <p:spPr/>
        <p:txBody>
          <a:bodyPr/>
          <a:lstStyle/>
          <a:p>
            <a:endParaRPr lang="en-IN" dirty="0"/>
          </a:p>
        </p:txBody>
      </p:sp>
      <p:sp>
        <p:nvSpPr>
          <p:cNvPr id="1048600" name="Slide Number Placeholder 3"/>
          <p:cNvSpPr>
            <a:spLocks noGrp="1"/>
          </p:cNvSpPr>
          <p:nvPr>
            <p:ph type="sldNum" sz="quarter" idx="5"/>
          </p:nvPr>
        </p:nvSpPr>
        <p:spPr/>
        <p:txBody>
          <a:bodyPr/>
          <a:lstStyle/>
          <a:p>
            <a:fld id="{62A3E1C9-7B62-4A7F-A830-8F919DA361DA}" type="slidenum">
              <a:rPr lang="en-IN" smtClean="0"/>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9" name="Slide Image Placeholder 1"/>
          <p:cNvSpPr>
            <a:spLocks noGrp="1" noRot="1" noChangeAspect="1"/>
          </p:cNvSpPr>
          <p:nvPr>
            <p:ph type="sldImg"/>
          </p:nvPr>
        </p:nvSpPr>
        <p:spPr/>
      </p:sp>
      <p:sp>
        <p:nvSpPr>
          <p:cNvPr id="1048610"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Known as an Eco-friendly coffee shop, </a:t>
            </a:r>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focuses on offering coffee, tea and sustainable snacks through using reusable cups and compostable packaging. This cafe has capitalized on the increasing demand among consumers for sustainable business opportunities through organic products, the minimization of waste production, and ethical sourcing. </a:t>
            </a:r>
            <a:endParaRPr lang="en-IN" dirty="0"/>
          </a:p>
        </p:txBody>
      </p:sp>
      <p:sp>
        <p:nvSpPr>
          <p:cNvPr id="1048611" name="Slide Number Placeholder 3"/>
          <p:cNvSpPr>
            <a:spLocks noGrp="1"/>
          </p:cNvSpPr>
          <p:nvPr>
            <p:ph type="sldNum" sz="quarter" idx="5"/>
          </p:nvPr>
        </p:nvSpPr>
        <p:spPr/>
        <p:txBody>
          <a:bodyPr/>
          <a:lstStyle/>
          <a:p>
            <a:fld id="{62A3E1C9-7B62-4A7F-A830-8F919DA361DA}" type="slidenum">
              <a:rPr lang="en-IN" smtClean="0"/>
              <a:t>2</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0" name="Slide Image Placeholder 1"/>
          <p:cNvSpPr>
            <a:spLocks noGrp="1" noRot="1" noChangeAspect="1"/>
          </p:cNvSpPr>
          <p:nvPr>
            <p:ph type="sldImg"/>
          </p:nvPr>
        </p:nvSpPr>
        <p:spPr/>
      </p:sp>
      <p:sp>
        <p:nvSpPr>
          <p:cNvPr id="1048681" name="Notes Placeholder 2"/>
          <p:cNvSpPr>
            <a:spLocks noGrp="1"/>
          </p:cNvSpPr>
          <p:nvPr>
            <p:ph type="body" idx="1"/>
          </p:nvPr>
        </p:nvSpPr>
        <p:spPr/>
        <p:txBody>
          <a:bodyPr/>
          <a:lstStyle/>
          <a:p>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sells organic products focusing on sustainability. The café reduces waste and provides eco-friendly alternatives that encourage environmentally friendly and healthy consumer behaviour. This cafe aims to educate customers on low-waste lifestyles through the operations and products of the café (White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2019).</a:t>
            </a:r>
            <a:endParaRPr lang="en-IN" dirty="0"/>
          </a:p>
        </p:txBody>
      </p:sp>
      <p:sp>
        <p:nvSpPr>
          <p:cNvPr id="1048682" name="Slide Number Placeholder 3"/>
          <p:cNvSpPr>
            <a:spLocks noGrp="1"/>
          </p:cNvSpPr>
          <p:nvPr>
            <p:ph type="sldNum" sz="quarter" idx="5"/>
          </p:nvPr>
        </p:nvSpPr>
        <p:spPr/>
        <p:txBody>
          <a:bodyPr/>
          <a:lstStyle/>
          <a:p>
            <a:fld id="{62A3E1C9-7B62-4A7F-A830-8F919DA361DA}" type="slidenum">
              <a:rPr lang="en-IN" smtClean="0"/>
              <a:t>3</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52" name="Slide Image Placeholder 1"/>
          <p:cNvSpPr>
            <a:spLocks noGrp="1" noRot="1" noChangeAspect="1"/>
          </p:cNvSpPr>
          <p:nvPr>
            <p:ph type="sldImg"/>
          </p:nvPr>
        </p:nvSpPr>
        <p:spPr/>
      </p:sp>
      <p:sp>
        <p:nvSpPr>
          <p:cNvPr id="1048753" name="Notes Placeholder 2"/>
          <p:cNvSpPr>
            <a:spLocks noGrp="1"/>
          </p:cNvSpPr>
          <p:nvPr>
            <p:ph type="body" idx="1"/>
          </p:nvPr>
        </p:nvSpPr>
        <p:spPr/>
        <p:txBody>
          <a:bodyPr/>
          <a:lstStyle/>
          <a:p>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operates as an individual proprietorship, thus ensuring streamlined decision-making and control over the operations. This structure benefits it with minimal regulatory requirements, tax advantages and privacy. It also enables the founder to make quick alterations without board meetings from outside (Nilsson, 2020).</a:t>
            </a:r>
            <a:endParaRPr lang="en-IN" dirty="0"/>
          </a:p>
        </p:txBody>
      </p:sp>
      <p:sp>
        <p:nvSpPr>
          <p:cNvPr id="1048754" name="Slide Number Placeholder 3"/>
          <p:cNvSpPr>
            <a:spLocks noGrp="1"/>
          </p:cNvSpPr>
          <p:nvPr>
            <p:ph type="sldNum" sz="quarter" idx="5"/>
          </p:nvPr>
        </p:nvSpPr>
        <p:spPr/>
        <p:txBody>
          <a:bodyPr/>
          <a:lstStyle/>
          <a:p>
            <a:fld id="{62A3E1C9-7B62-4A7F-A830-8F919DA361DA}" type="slidenum">
              <a:rPr lang="en-IN" smtClean="0"/>
              <a:t>4</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68" name="Slide Image Placeholder 1"/>
          <p:cNvSpPr>
            <a:spLocks noGrp="1" noRot="1" noChangeAspect="1"/>
          </p:cNvSpPr>
          <p:nvPr>
            <p:ph type="sldImg"/>
          </p:nvPr>
        </p:nvSpPr>
        <p:spPr/>
      </p:sp>
      <p:sp>
        <p:nvSpPr>
          <p:cNvPr id="1048769"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company chooses to operate as a sole proprietorship which means that </a:t>
            </a:r>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will be subjected to extensively low start-up costs and fewer legal requirements. The business will be incorporated as a sole trader, however, licenses along with tax returns will ensure compliance with regional laws and hygiene codes (</a:t>
            </a:r>
            <a:r>
              <a:rPr lang="en-GB" sz="1800" dirty="0" err="1">
                <a:effectLst/>
                <a:latin typeface="Times New Roman" panose="02020603050405020304" pitchFamily="18" charset="0"/>
                <a:ea typeface="Times New Roman" panose="02020603050405020304" pitchFamily="18" charset="0"/>
              </a:rPr>
              <a:t>Cavric</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2020).</a:t>
            </a:r>
            <a:endParaRPr lang="en-IN" dirty="0"/>
          </a:p>
        </p:txBody>
      </p:sp>
      <p:sp>
        <p:nvSpPr>
          <p:cNvPr id="1048770" name="Slide Number Placeholder 3"/>
          <p:cNvSpPr>
            <a:spLocks noGrp="1"/>
          </p:cNvSpPr>
          <p:nvPr>
            <p:ph type="sldNum" sz="quarter" idx="5"/>
          </p:nvPr>
        </p:nvSpPr>
        <p:spPr/>
        <p:txBody>
          <a:bodyPr/>
          <a:lstStyle/>
          <a:p>
            <a:fld id="{62A3E1C9-7B62-4A7F-A830-8F919DA361DA}" type="slidenum">
              <a:rPr lang="en-IN" smtClean="0"/>
              <a:t>5</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81" name="Slide Image Placeholder 1"/>
          <p:cNvSpPr>
            <a:spLocks noGrp="1" noRot="1" noChangeAspect="1"/>
          </p:cNvSpPr>
          <p:nvPr>
            <p:ph type="sldImg"/>
          </p:nvPr>
        </p:nvSpPr>
        <p:spPr/>
      </p:sp>
      <p:sp>
        <p:nvSpPr>
          <p:cNvPr id="1048782"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management organization of </a:t>
            </a:r>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will be entirely operated under the founder, which will guarantee adherence to the company’s mission focusing on sustainability. A solution involves training staff in sustainability, with professionals in accounting, legal issues and marketing. This will further enhance the effectiveness of business functioning and brand image in long-term phenomenon (Abubakar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2019).</a:t>
            </a:r>
            <a:endParaRPr lang="en-IN" dirty="0"/>
          </a:p>
        </p:txBody>
      </p:sp>
      <p:sp>
        <p:nvSpPr>
          <p:cNvPr id="1048783" name="Slide Number Placeholder 3"/>
          <p:cNvSpPr>
            <a:spLocks noGrp="1"/>
          </p:cNvSpPr>
          <p:nvPr>
            <p:ph type="sldNum" sz="quarter" idx="5"/>
          </p:nvPr>
        </p:nvSpPr>
        <p:spPr/>
        <p:txBody>
          <a:bodyPr/>
          <a:lstStyle/>
          <a:p>
            <a:fld id="{62A3E1C9-7B62-4A7F-A830-8F919DA361DA}" type="slidenum">
              <a:rPr lang="en-IN" smtClean="0"/>
              <a:t>6</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08" name="Slide Image Placeholder 1"/>
          <p:cNvSpPr>
            <a:spLocks noGrp="1" noRot="1" noChangeAspect="1"/>
          </p:cNvSpPr>
          <p:nvPr>
            <p:ph type="sldImg"/>
          </p:nvPr>
        </p:nvSpPr>
        <p:spPr/>
      </p:sp>
      <p:sp>
        <p:nvSpPr>
          <p:cNvPr id="1048809"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SWOT Analysis provide a clear overview of the strategic insights and decision-making abilities of the </a:t>
            </a:r>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by highlighting its strengths, weaknesses, opportunities and threats. </a:t>
            </a:r>
          </a:p>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The SWOT analysis showcased that there is a strong desire for </a:t>
            </a:r>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from a sustainability point of view, however, the lack of mass targeting and high costs of sourcing can restrain the profitability as well. Some issues that arise from high sourcing costs, rigidity in the supply chain and narrow specifications can be mitigated through local sourcing and government incentives. However, the threat of competition arises from large brand-name rivals and changing customers’ needs could act as threats (</a:t>
            </a:r>
            <a:r>
              <a:rPr lang="en-GB" sz="1800" dirty="0" err="1">
                <a:effectLst/>
                <a:latin typeface="Times New Roman" panose="02020603050405020304" pitchFamily="18" charset="0"/>
                <a:ea typeface="Times New Roman" panose="02020603050405020304" pitchFamily="18" charset="0"/>
              </a:rPr>
              <a:t>Lingnau</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2019). </a:t>
            </a:r>
            <a:r>
              <a:rPr lang="en-US" sz="1800" b="0" i="0" u="none" strike="noStrike" dirty="0">
                <a:solidFill>
                  <a:srgbClr val="000000"/>
                </a:solidFill>
                <a:effectLst/>
                <a:latin typeface="Times New Roman" panose="02020603050405020304" pitchFamily="18" charset="0"/>
              </a:rPr>
              <a:t>Major strengths of </a:t>
            </a:r>
            <a:r>
              <a:rPr lang="en-US" sz="1800" b="0" i="0" u="none" strike="noStrike" dirty="0" err="1">
                <a:solidFill>
                  <a:srgbClr val="000000"/>
                </a:solidFill>
                <a:effectLst/>
                <a:latin typeface="Times New Roman" panose="02020603050405020304" pitchFamily="18" charset="0"/>
              </a:rPr>
              <a:t>BrewGreen</a:t>
            </a:r>
            <a:r>
              <a:rPr lang="en-US" sz="1800" b="0" i="0" u="none" strike="noStrike" dirty="0">
                <a:solidFill>
                  <a:srgbClr val="000000"/>
                </a:solidFill>
                <a:effectLst/>
                <a:latin typeface="Times New Roman" panose="02020603050405020304" pitchFamily="18" charset="0"/>
              </a:rPr>
              <a:t> Cafe include its customer-oriented approach and ecological orientation. For instance, direct competitors include local eco-friendly cafes such as Blue Tokai Coffee and The Coffee Bond. With the increasing trend in green consumerism, as shown by a 21% increase in sales of sustainable products, </a:t>
            </a:r>
            <a:r>
              <a:rPr lang="en-US" sz="1800" b="0" i="0" u="none" strike="noStrike" dirty="0" err="1">
                <a:solidFill>
                  <a:srgbClr val="000000"/>
                </a:solidFill>
                <a:effectLst/>
                <a:latin typeface="Times New Roman" panose="02020603050405020304" pitchFamily="18" charset="0"/>
              </a:rPr>
              <a:t>BrewGreen</a:t>
            </a:r>
            <a:r>
              <a:rPr lang="en-US" sz="1800" b="0" i="0" u="none" strike="noStrike" dirty="0">
                <a:solidFill>
                  <a:srgbClr val="000000"/>
                </a:solidFill>
                <a:effectLst/>
                <a:latin typeface="Times New Roman" panose="02020603050405020304" pitchFamily="18" charset="0"/>
              </a:rPr>
              <a:t> is in an excellent position. Its commitment to ethical sourcing, certified by the Fair Trade and Rainforest Alliance, is a unique selling point for </a:t>
            </a:r>
            <a:r>
              <a:rPr lang="en-US" sz="1800" b="0" i="0" u="none" strike="noStrike" dirty="0" err="1">
                <a:solidFill>
                  <a:srgbClr val="000000"/>
                </a:solidFill>
                <a:effectLst/>
                <a:latin typeface="Times New Roman" panose="02020603050405020304" pitchFamily="18" charset="0"/>
              </a:rPr>
              <a:t>BrewGreen</a:t>
            </a:r>
            <a:r>
              <a:rPr lang="en-US" sz="1800" b="0" i="0" u="none" strike="noStrike" dirty="0">
                <a:solidFill>
                  <a:srgbClr val="000000"/>
                </a:solidFill>
                <a:effectLst/>
                <a:latin typeface="Times New Roman" panose="02020603050405020304" pitchFamily="18" charset="0"/>
              </a:rPr>
              <a:t> Cafe. Its collaborations with sustainable suppliers, like Organic India for teas and Fair Trade USA for coffee beans, highlight its dedication to environmental and social responsibility, appealing to conscious consumers.</a:t>
            </a:r>
            <a:endParaRPr lang="en-US" dirty="0">
              <a:effectLst/>
            </a:endParaRPr>
          </a:p>
          <a:p>
            <a:pPr marL="0" marR="0" lvl="0" indent="0" algn="l" defTabSz="914400" rtl="0" eaLnBrk="1" fontAlgn="auto" latinLnBrk="0" hangingPunct="1">
              <a:lnSpc>
                <a:spcPct val="100000"/>
              </a:lnSpc>
              <a:spcBef>
                <a:spcPts val="0"/>
              </a:spcBef>
              <a:spcAft>
                <a:spcPts val="0"/>
              </a:spcAft>
              <a:buClrTx/>
              <a:buSzTx/>
              <a:buFontTx/>
              <a:buNone/>
            </a:pPr>
            <a:endParaRPr lang="en-US" dirty="0">
              <a:effectLst/>
            </a:endParaRPr>
          </a:p>
          <a:p>
            <a:pPr marL="0" marR="0" lvl="0" indent="0" algn="l" defTabSz="914400" rtl="0" eaLnBrk="1" fontAlgn="auto" latinLnBrk="0" hangingPunct="1">
              <a:lnSpc>
                <a:spcPct val="100000"/>
              </a:lnSpc>
              <a:spcBef>
                <a:spcPts val="0"/>
              </a:spcBef>
              <a:spcAft>
                <a:spcPts val="0"/>
              </a:spcAft>
              <a:buClrTx/>
              <a:buSzTx/>
              <a:buFontTx/>
              <a:buNone/>
            </a:pPr>
            <a:endParaRPr lang="en-IN" dirty="0"/>
          </a:p>
        </p:txBody>
      </p:sp>
      <p:sp>
        <p:nvSpPr>
          <p:cNvPr id="1048810" name="Slide Number Placeholder 3"/>
          <p:cNvSpPr>
            <a:spLocks noGrp="1"/>
          </p:cNvSpPr>
          <p:nvPr>
            <p:ph type="sldNum" sz="quarter" idx="5"/>
          </p:nvPr>
        </p:nvSpPr>
        <p:spPr/>
        <p:txBody>
          <a:bodyPr/>
          <a:lstStyle/>
          <a:p>
            <a:fld id="{62A3E1C9-7B62-4A7F-A830-8F919DA361DA}" type="slidenum">
              <a:rPr lang="en-IN" smtClean="0"/>
              <a:t>7</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24" name="Slide Image Placeholder 1"/>
          <p:cNvSpPr>
            <a:spLocks noGrp="1" noRot="1" noChangeAspect="1"/>
          </p:cNvSpPr>
          <p:nvPr>
            <p:ph type="sldImg"/>
          </p:nvPr>
        </p:nvSpPr>
        <p:spPr/>
      </p:sp>
      <p:sp>
        <p:nvSpPr>
          <p:cNvPr id="1048825"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projected earnings of </a:t>
            </a:r>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indicate financial progression for the business as it rises from £13,500 in its first month to £114,000 by the twelfth month. This positive cash flow has encouraged sustaining expenditure on sustainability while at the same time controlling manufacturing and overhead costs such as staff wage, rent and material purchases for restocking.</a:t>
            </a:r>
            <a:endParaRPr lang="en-IN" dirty="0"/>
          </a:p>
        </p:txBody>
      </p:sp>
      <p:sp>
        <p:nvSpPr>
          <p:cNvPr id="1048826" name="Slide Number Placeholder 3"/>
          <p:cNvSpPr>
            <a:spLocks noGrp="1"/>
          </p:cNvSpPr>
          <p:nvPr>
            <p:ph type="sldNum" sz="quarter" idx="5"/>
          </p:nvPr>
        </p:nvSpPr>
        <p:spPr/>
        <p:txBody>
          <a:bodyPr/>
          <a:lstStyle/>
          <a:p>
            <a:fld id="{62A3E1C9-7B62-4A7F-A830-8F919DA361DA}" type="slidenum">
              <a:rPr lang="en-IN" smtClean="0"/>
              <a:t>8</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42" name="Slide Image Placeholder 1"/>
          <p:cNvSpPr>
            <a:spLocks noGrp="1" noRot="1" noChangeAspect="1"/>
          </p:cNvSpPr>
          <p:nvPr>
            <p:ph type="sldImg"/>
          </p:nvPr>
        </p:nvSpPr>
        <p:spPr/>
      </p:sp>
      <p:sp>
        <p:nvSpPr>
          <p:cNvPr id="1048843" name="Notes Placeholder 2"/>
          <p:cNvSpPr>
            <a:spLocks noGrp="1"/>
          </p:cNvSpPr>
          <p:nvPr>
            <p:ph type="body" idx="1"/>
          </p:nvPr>
        </p:nvSpPr>
        <p:spPr/>
        <p:txBody>
          <a:bodyPr/>
          <a:lstStyle/>
          <a:p>
            <a:r>
              <a:rPr lang="en-GB" sz="1800" dirty="0" err="1">
                <a:effectLst/>
                <a:latin typeface="Times New Roman" panose="02020603050405020304" pitchFamily="18" charset="0"/>
                <a:ea typeface="Times New Roman" panose="02020603050405020304" pitchFamily="18" charset="0"/>
              </a:rPr>
              <a:t>BrewGreen</a:t>
            </a:r>
            <a:r>
              <a:rPr lang="en-GB" sz="1800" dirty="0">
                <a:effectLst/>
                <a:latin typeface="Times New Roman" panose="02020603050405020304" pitchFamily="18" charset="0"/>
                <a:ea typeface="Times New Roman" panose="02020603050405020304" pitchFamily="18" charset="0"/>
              </a:rPr>
              <a:t> Cafe started its well-equipped business as the business model is anchored on sustainability and healthy living. However, if the costs of production, marketing mix and legal requirements have been well controlled, the cafe stands a good chance due to the increasing demand for green products (Freya, 2015).</a:t>
            </a:r>
            <a:endParaRPr lang="en-IN" dirty="0"/>
          </a:p>
        </p:txBody>
      </p:sp>
      <p:sp>
        <p:nvSpPr>
          <p:cNvPr id="1048844" name="Slide Number Placeholder 3"/>
          <p:cNvSpPr>
            <a:spLocks noGrp="1"/>
          </p:cNvSpPr>
          <p:nvPr>
            <p:ph type="sldNum" sz="quarter" idx="5"/>
          </p:nvPr>
        </p:nvSpPr>
        <p:spPr/>
        <p:txBody>
          <a:bodyPr/>
          <a:lstStyle/>
          <a:p>
            <a:fld id="{62A3E1C9-7B62-4A7F-A830-8F919DA361DA}" type="slidenum">
              <a:rPr lang="en-IN" smtClean="0"/>
              <a:t>9</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863" name="Title 1"/>
          <p:cNvSpPr>
            <a:spLocks noGrp="1"/>
          </p:cNvSpPr>
          <p:nvPr>
            <p:ph type="ctrTitle"/>
          </p:nvPr>
        </p:nvSpPr>
        <p:spPr>
          <a:xfrm>
            <a:off x="685800" y="2130425"/>
            <a:ext cx="7772400" cy="1470025"/>
          </a:xfrm>
        </p:spPr>
        <p:txBody>
          <a:bodyPr/>
          <a:lstStyle/>
          <a:p>
            <a:r>
              <a:rPr lang="en-US"/>
              <a:t>Click to edit Master title style</a:t>
            </a:r>
          </a:p>
        </p:txBody>
      </p:sp>
      <p:sp>
        <p:nvSpPr>
          <p:cNvPr id="1048864"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048865" name="Date Placeholder 3"/>
          <p:cNvSpPr>
            <a:spLocks noGrp="1"/>
          </p:cNvSpPr>
          <p:nvPr>
            <p:ph type="dt" sz="half" idx="10"/>
          </p:nvPr>
        </p:nvSpPr>
        <p:spPr/>
        <p:txBody>
          <a:bodyPr/>
          <a:lstStyle/>
          <a:p>
            <a:fld id="{1D8BD707-D9CF-40AE-B4C6-C98DA3205C09}" type="datetimeFigureOut">
              <a:rPr lang="en-US" smtClean="0"/>
              <a:t>12/10/2024</a:t>
            </a:fld>
            <a:endParaRPr lang="en-US"/>
          </a:p>
        </p:txBody>
      </p:sp>
      <p:sp>
        <p:nvSpPr>
          <p:cNvPr id="1048866" name="Footer Placeholder 4"/>
          <p:cNvSpPr>
            <a:spLocks noGrp="1"/>
          </p:cNvSpPr>
          <p:nvPr>
            <p:ph type="ftr" sz="quarter" idx="11"/>
          </p:nvPr>
        </p:nvSpPr>
        <p:spPr/>
        <p:txBody>
          <a:bodyPr/>
          <a:lstStyle/>
          <a:p>
            <a:endParaRPr lang="en-US"/>
          </a:p>
        </p:txBody>
      </p:sp>
      <p:sp>
        <p:nvSpPr>
          <p:cNvPr id="1048867"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877" name="Title 1"/>
          <p:cNvSpPr>
            <a:spLocks noGrp="1"/>
          </p:cNvSpPr>
          <p:nvPr>
            <p:ph type="title"/>
          </p:nvPr>
        </p:nvSpPr>
        <p:spPr/>
        <p:txBody>
          <a:bodyPr/>
          <a:lstStyle/>
          <a:p>
            <a:r>
              <a:rPr lang="en-US"/>
              <a:t>Click to edit Master title style</a:t>
            </a:r>
          </a:p>
        </p:txBody>
      </p:sp>
      <p:sp>
        <p:nvSpPr>
          <p:cNvPr id="1048878"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79" name="Date Placeholder 3"/>
          <p:cNvSpPr>
            <a:spLocks noGrp="1"/>
          </p:cNvSpPr>
          <p:nvPr>
            <p:ph type="dt" sz="half" idx="10"/>
          </p:nvPr>
        </p:nvSpPr>
        <p:spPr/>
        <p:txBody>
          <a:bodyPr/>
          <a:lstStyle/>
          <a:p>
            <a:fld id="{1D8BD707-D9CF-40AE-B4C6-C98DA3205C09}" type="datetimeFigureOut">
              <a:rPr lang="en-US" smtClean="0"/>
              <a:t>12/10/2024</a:t>
            </a:fld>
            <a:endParaRPr lang="en-US"/>
          </a:p>
        </p:txBody>
      </p:sp>
      <p:sp>
        <p:nvSpPr>
          <p:cNvPr id="1048880" name="Footer Placeholder 4"/>
          <p:cNvSpPr>
            <a:spLocks noGrp="1"/>
          </p:cNvSpPr>
          <p:nvPr>
            <p:ph type="ftr" sz="quarter" idx="11"/>
          </p:nvPr>
        </p:nvSpPr>
        <p:spPr/>
        <p:txBody>
          <a:bodyPr/>
          <a:lstStyle/>
          <a:p>
            <a:endParaRPr lang="en-US"/>
          </a:p>
        </p:txBody>
      </p:sp>
      <p:sp>
        <p:nvSpPr>
          <p:cNvPr id="1048881"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893"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1048894"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895" name="Date Placeholder 3"/>
          <p:cNvSpPr>
            <a:spLocks noGrp="1"/>
          </p:cNvSpPr>
          <p:nvPr>
            <p:ph type="dt" sz="half" idx="10"/>
          </p:nvPr>
        </p:nvSpPr>
        <p:spPr/>
        <p:txBody>
          <a:bodyPr/>
          <a:lstStyle/>
          <a:p>
            <a:fld id="{1D8BD707-D9CF-40AE-B4C6-C98DA3205C09}" type="datetimeFigureOut">
              <a:rPr lang="en-US" smtClean="0"/>
              <a:t>12/10/2024</a:t>
            </a:fld>
            <a:endParaRPr lang="en-US"/>
          </a:p>
        </p:txBody>
      </p:sp>
      <p:sp>
        <p:nvSpPr>
          <p:cNvPr id="1048896" name="Footer Placeholder 4"/>
          <p:cNvSpPr>
            <a:spLocks noGrp="1"/>
          </p:cNvSpPr>
          <p:nvPr>
            <p:ph type="ftr" sz="quarter" idx="11"/>
          </p:nvPr>
        </p:nvSpPr>
        <p:spPr/>
        <p:txBody>
          <a:bodyPr/>
          <a:lstStyle/>
          <a:p>
            <a:endParaRPr lang="en-US"/>
          </a:p>
        </p:txBody>
      </p:sp>
      <p:sp>
        <p:nvSpPr>
          <p:cNvPr id="1048897"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898" name="Title 1"/>
          <p:cNvSpPr>
            <a:spLocks noGrp="1"/>
          </p:cNvSpPr>
          <p:nvPr>
            <p:ph type="title"/>
          </p:nvPr>
        </p:nvSpPr>
        <p:spPr/>
        <p:txBody>
          <a:bodyPr/>
          <a:lstStyle/>
          <a:p>
            <a:r>
              <a:rPr lang="en-US"/>
              <a:t>Click to edit Master title style</a:t>
            </a:r>
          </a:p>
        </p:txBody>
      </p:sp>
      <p:sp>
        <p:nvSpPr>
          <p:cNvPr id="1048899"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00"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01" name="Date Placeholder 4"/>
          <p:cNvSpPr>
            <a:spLocks noGrp="1"/>
          </p:cNvSpPr>
          <p:nvPr>
            <p:ph type="dt" sz="half" idx="10"/>
          </p:nvPr>
        </p:nvSpPr>
        <p:spPr/>
        <p:txBody>
          <a:bodyPr/>
          <a:lstStyle/>
          <a:p>
            <a:fld id="{1D8BD707-D9CF-40AE-B4C6-C98DA3205C09}" type="datetimeFigureOut">
              <a:rPr lang="en-US" smtClean="0"/>
              <a:t>12/10/2024</a:t>
            </a:fld>
            <a:endParaRPr lang="en-US"/>
          </a:p>
        </p:txBody>
      </p:sp>
      <p:sp>
        <p:nvSpPr>
          <p:cNvPr id="1048902" name="Footer Placeholder 5"/>
          <p:cNvSpPr>
            <a:spLocks noGrp="1"/>
          </p:cNvSpPr>
          <p:nvPr>
            <p:ph type="ftr" sz="quarter" idx="11"/>
          </p:nvPr>
        </p:nvSpPr>
        <p:spPr/>
        <p:txBody>
          <a:bodyPr/>
          <a:lstStyle/>
          <a:p>
            <a:endParaRPr lang="en-US"/>
          </a:p>
        </p:txBody>
      </p:sp>
      <p:sp>
        <p:nvSpPr>
          <p:cNvPr id="1048903"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904" name="Title 1"/>
          <p:cNvSpPr>
            <a:spLocks noGrp="1"/>
          </p:cNvSpPr>
          <p:nvPr>
            <p:ph type="title"/>
          </p:nvPr>
        </p:nvSpPr>
        <p:spPr/>
        <p:txBody>
          <a:bodyPr/>
          <a:lstStyle/>
          <a:p>
            <a:r>
              <a:rPr lang="en-US"/>
              <a:t>Click to edit Master title style</a:t>
            </a:r>
          </a:p>
        </p:txBody>
      </p:sp>
      <p:sp>
        <p:nvSpPr>
          <p:cNvPr id="1048905"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906"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07"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908"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09" name="Date Placeholder 6"/>
          <p:cNvSpPr>
            <a:spLocks noGrp="1"/>
          </p:cNvSpPr>
          <p:nvPr>
            <p:ph type="dt" sz="half" idx="10"/>
          </p:nvPr>
        </p:nvSpPr>
        <p:spPr/>
        <p:txBody>
          <a:bodyPr/>
          <a:lstStyle/>
          <a:p>
            <a:fld id="{1D8BD707-D9CF-40AE-B4C6-C98DA3205C09}" type="datetimeFigureOut">
              <a:rPr lang="en-US" smtClean="0"/>
              <a:t>12/10/2024</a:t>
            </a:fld>
            <a:endParaRPr lang="en-US"/>
          </a:p>
        </p:txBody>
      </p:sp>
      <p:sp>
        <p:nvSpPr>
          <p:cNvPr id="1048910" name="Footer Placeholder 7"/>
          <p:cNvSpPr>
            <a:spLocks noGrp="1"/>
          </p:cNvSpPr>
          <p:nvPr>
            <p:ph type="ftr" sz="quarter" idx="11"/>
          </p:nvPr>
        </p:nvSpPr>
        <p:spPr/>
        <p:txBody>
          <a:bodyPr/>
          <a:lstStyle/>
          <a:p>
            <a:endParaRPr lang="en-US"/>
          </a:p>
        </p:txBody>
      </p:sp>
      <p:sp>
        <p:nvSpPr>
          <p:cNvPr id="1048911"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868" name="Title 1"/>
          <p:cNvSpPr>
            <a:spLocks noGrp="1"/>
          </p:cNvSpPr>
          <p:nvPr>
            <p:ph type="title"/>
          </p:nvPr>
        </p:nvSpPr>
        <p:spPr/>
        <p:txBody>
          <a:bodyPr/>
          <a:lstStyle/>
          <a:p>
            <a:r>
              <a:rPr lang="en-US"/>
              <a:t>Click to edit Master title style</a:t>
            </a:r>
          </a:p>
        </p:txBody>
      </p:sp>
      <p:sp>
        <p:nvSpPr>
          <p:cNvPr id="1048869" name="Date Placeholder 2"/>
          <p:cNvSpPr>
            <a:spLocks noGrp="1"/>
          </p:cNvSpPr>
          <p:nvPr>
            <p:ph type="dt" sz="half" idx="10"/>
          </p:nvPr>
        </p:nvSpPr>
        <p:spPr/>
        <p:txBody>
          <a:bodyPr/>
          <a:lstStyle/>
          <a:p>
            <a:fld id="{1D8BD707-D9CF-40AE-B4C6-C98DA3205C09}" type="datetimeFigureOut">
              <a:rPr lang="en-US" smtClean="0"/>
              <a:t>12/10/2024</a:t>
            </a:fld>
            <a:endParaRPr lang="en-US"/>
          </a:p>
        </p:txBody>
      </p:sp>
      <p:sp>
        <p:nvSpPr>
          <p:cNvPr id="1048870" name="Footer Placeholder 3"/>
          <p:cNvSpPr>
            <a:spLocks noGrp="1"/>
          </p:cNvSpPr>
          <p:nvPr>
            <p:ph type="ftr" sz="quarter" idx="11"/>
          </p:nvPr>
        </p:nvSpPr>
        <p:spPr/>
        <p:txBody>
          <a:bodyPr/>
          <a:lstStyle/>
          <a:p>
            <a:endParaRPr lang="en-US"/>
          </a:p>
        </p:txBody>
      </p:sp>
      <p:sp>
        <p:nvSpPr>
          <p:cNvPr id="1048871"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581" name="Date Placeholder 1"/>
          <p:cNvSpPr>
            <a:spLocks noGrp="1"/>
          </p:cNvSpPr>
          <p:nvPr>
            <p:ph type="dt" sz="half" idx="10"/>
          </p:nvPr>
        </p:nvSpPr>
        <p:spPr/>
        <p:txBody>
          <a:bodyPr/>
          <a:lstStyle/>
          <a:p>
            <a:fld id="{1D8BD707-D9CF-40AE-B4C6-C98DA3205C09}" type="datetimeFigureOut">
              <a:rPr lang="en-US" smtClean="0"/>
              <a:t>12/10/2024</a:t>
            </a:fld>
            <a:endParaRPr lang="en-US"/>
          </a:p>
        </p:txBody>
      </p:sp>
      <p:sp>
        <p:nvSpPr>
          <p:cNvPr id="1048582" name="Footer Placeholder 2"/>
          <p:cNvSpPr>
            <a:spLocks noGrp="1"/>
          </p:cNvSpPr>
          <p:nvPr>
            <p:ph type="ftr" sz="quarter" idx="11"/>
          </p:nvPr>
        </p:nvSpPr>
        <p:spPr/>
        <p:txBody>
          <a:bodyPr/>
          <a:lstStyle/>
          <a:p>
            <a:endParaRPr lang="en-US"/>
          </a:p>
        </p:txBody>
      </p:sp>
      <p:sp>
        <p:nvSpPr>
          <p:cNvPr id="1048583"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91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104891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1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915" name="Date Placeholder 4"/>
          <p:cNvSpPr>
            <a:spLocks noGrp="1"/>
          </p:cNvSpPr>
          <p:nvPr>
            <p:ph type="dt" sz="half" idx="10"/>
          </p:nvPr>
        </p:nvSpPr>
        <p:spPr/>
        <p:txBody>
          <a:bodyPr/>
          <a:lstStyle/>
          <a:p>
            <a:fld id="{1D8BD707-D9CF-40AE-B4C6-C98DA3205C09}" type="datetimeFigureOut">
              <a:rPr lang="en-US" smtClean="0"/>
              <a:t>12/10/2024</a:t>
            </a:fld>
            <a:endParaRPr lang="en-US"/>
          </a:p>
        </p:txBody>
      </p:sp>
      <p:sp>
        <p:nvSpPr>
          <p:cNvPr id="1048916" name="Footer Placeholder 5"/>
          <p:cNvSpPr>
            <a:spLocks noGrp="1"/>
          </p:cNvSpPr>
          <p:nvPr>
            <p:ph type="ftr" sz="quarter" idx="11"/>
          </p:nvPr>
        </p:nvSpPr>
        <p:spPr/>
        <p:txBody>
          <a:bodyPr/>
          <a:lstStyle/>
          <a:p>
            <a:endParaRPr lang="en-US"/>
          </a:p>
        </p:txBody>
      </p:sp>
      <p:sp>
        <p:nvSpPr>
          <p:cNvPr id="104891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88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104888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4888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885" name="Date Placeholder 4"/>
          <p:cNvSpPr>
            <a:spLocks noGrp="1"/>
          </p:cNvSpPr>
          <p:nvPr>
            <p:ph type="dt" sz="half" idx="10"/>
          </p:nvPr>
        </p:nvSpPr>
        <p:spPr/>
        <p:txBody>
          <a:bodyPr/>
          <a:lstStyle/>
          <a:p>
            <a:fld id="{1D8BD707-D9CF-40AE-B4C6-C98DA3205C09}" type="datetimeFigureOut">
              <a:rPr lang="en-US" smtClean="0"/>
              <a:t>12/10/2024</a:t>
            </a:fld>
            <a:endParaRPr lang="en-US"/>
          </a:p>
        </p:txBody>
      </p:sp>
      <p:sp>
        <p:nvSpPr>
          <p:cNvPr id="1048886" name="Footer Placeholder 5"/>
          <p:cNvSpPr>
            <a:spLocks noGrp="1"/>
          </p:cNvSpPr>
          <p:nvPr>
            <p:ph type="ftr" sz="quarter" idx="11"/>
          </p:nvPr>
        </p:nvSpPr>
        <p:spPr/>
        <p:txBody>
          <a:bodyPr/>
          <a:lstStyle/>
          <a:p>
            <a:endParaRPr lang="en-US"/>
          </a:p>
        </p:txBody>
      </p:sp>
      <p:sp>
        <p:nvSpPr>
          <p:cNvPr id="104888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888" name="Title 1"/>
          <p:cNvSpPr>
            <a:spLocks noGrp="1"/>
          </p:cNvSpPr>
          <p:nvPr>
            <p:ph type="title"/>
          </p:nvPr>
        </p:nvSpPr>
        <p:spPr/>
        <p:txBody>
          <a:bodyPr/>
          <a:lstStyle/>
          <a:p>
            <a:r>
              <a:rPr lang="en-US"/>
              <a:t>Click to edit Master title style</a:t>
            </a:r>
          </a:p>
        </p:txBody>
      </p:sp>
      <p:sp>
        <p:nvSpPr>
          <p:cNvPr id="1048889"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90" name="Date Placeholder 3"/>
          <p:cNvSpPr>
            <a:spLocks noGrp="1"/>
          </p:cNvSpPr>
          <p:nvPr>
            <p:ph type="dt" sz="half" idx="10"/>
          </p:nvPr>
        </p:nvSpPr>
        <p:spPr/>
        <p:txBody>
          <a:bodyPr/>
          <a:lstStyle/>
          <a:p>
            <a:fld id="{1D8BD707-D9CF-40AE-B4C6-C98DA3205C09}" type="datetimeFigureOut">
              <a:rPr lang="en-US" smtClean="0"/>
              <a:t>12/10/2024</a:t>
            </a:fld>
            <a:endParaRPr lang="en-US"/>
          </a:p>
        </p:txBody>
      </p:sp>
      <p:sp>
        <p:nvSpPr>
          <p:cNvPr id="1048891" name="Footer Placeholder 4"/>
          <p:cNvSpPr>
            <a:spLocks noGrp="1"/>
          </p:cNvSpPr>
          <p:nvPr>
            <p:ph type="ftr" sz="quarter" idx="11"/>
          </p:nvPr>
        </p:nvSpPr>
        <p:spPr/>
        <p:txBody>
          <a:bodyPr/>
          <a:lstStyle/>
          <a:p>
            <a:endParaRPr lang="en-US"/>
          </a:p>
        </p:txBody>
      </p:sp>
      <p:sp>
        <p:nvSpPr>
          <p:cNvPr id="1048892"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87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104887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74" name="Date Placeholder 3"/>
          <p:cNvSpPr>
            <a:spLocks noGrp="1"/>
          </p:cNvSpPr>
          <p:nvPr>
            <p:ph type="dt" sz="half" idx="10"/>
          </p:nvPr>
        </p:nvSpPr>
        <p:spPr/>
        <p:txBody>
          <a:bodyPr/>
          <a:lstStyle/>
          <a:p>
            <a:fld id="{1D8BD707-D9CF-40AE-B4C6-C98DA3205C09}" type="datetimeFigureOut">
              <a:rPr lang="en-US" smtClean="0"/>
              <a:t>12/10/2024</a:t>
            </a:fld>
            <a:endParaRPr lang="en-US"/>
          </a:p>
        </p:txBody>
      </p:sp>
      <p:sp>
        <p:nvSpPr>
          <p:cNvPr id="1048875" name="Footer Placeholder 4"/>
          <p:cNvSpPr>
            <a:spLocks noGrp="1"/>
          </p:cNvSpPr>
          <p:nvPr>
            <p:ph type="ftr" sz="quarter" idx="11"/>
          </p:nvPr>
        </p:nvSpPr>
        <p:spPr/>
        <p:txBody>
          <a:bodyPr/>
          <a:lstStyle/>
          <a:p>
            <a:endParaRPr lang="en-US"/>
          </a:p>
        </p:txBody>
      </p:sp>
      <p:sp>
        <p:nvSpPr>
          <p:cNvPr id="104887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12/10/2024</a:t>
            </a:fld>
            <a:endParaRPr lang="en-US"/>
          </a:p>
        </p:txBody>
      </p:sp>
      <p:sp>
        <p:nvSpPr>
          <p:cNvPr id="1048579"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1.png"/><Relationship Id="rId7"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2.png"/><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png"/><Relationship Id="rId7"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diagramLayout" Target="../diagrams/layout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20.pn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1.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1.png"/><Relationship Id="rId7"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07/s00187-019-00276-x" TargetMode="External"/><Relationship Id="rId3" Type="http://schemas.openxmlformats.org/officeDocument/2006/relationships/image" Target="../media/image2.png"/><Relationship Id="rId7" Type="http://schemas.openxmlformats.org/officeDocument/2006/relationships/hyperlink" Target="https://doi.org/10.13140/RG.2.1.1200.6882"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researchgate.net/profile/Venelin-Terziev/publication/345437254_Libraries_and_tourism_-_possibilities_for_integration_and_new_directions_for_sustainable_social_development/links/5fa6c000a6fdcc06241d5770/Libraries-and-tourism-possibilities-for-integration-and-new-directions-for-sustainable-social-development.pdf%23page=58" TargetMode="External"/><Relationship Id="rId5" Type="http://schemas.openxmlformats.org/officeDocument/2006/relationships/hyperlink" Target="https://doi.org/10.1016/j.jik.2017.07.003" TargetMode="External"/><Relationship Id="rId10" Type="http://schemas.openxmlformats.org/officeDocument/2006/relationships/hyperlink" Target="https://hbr.org/2019/07/the-elusive-green-consumer" TargetMode="External"/><Relationship Id="rId4" Type="http://schemas.openxmlformats.org/officeDocument/2006/relationships/image" Target="../media/image7.jpeg"/><Relationship Id="rId9" Type="http://schemas.openxmlformats.org/officeDocument/2006/relationships/hyperlink" Target="https://researchportal.hkr.se/ws/portalfiles/portal/63603519/IFM13_Nilsson.pd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4"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585"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grpSp>
        <p:nvGrpSpPr>
          <p:cNvPr id="26" name="Group 4"/>
          <p:cNvGrpSpPr/>
          <p:nvPr/>
        </p:nvGrpSpPr>
        <p:grpSpPr>
          <a:xfrm>
            <a:off x="4853716" y="1853608"/>
            <a:ext cx="12531605" cy="8105604"/>
            <a:chOff x="0" y="0"/>
            <a:chExt cx="3300505" cy="1788059"/>
          </a:xfrm>
        </p:grpSpPr>
        <p:sp>
          <p:nvSpPr>
            <p:cNvPr id="1048586" name="Freeform 5"/>
            <p:cNvSpPr/>
            <p:nvPr/>
          </p:nvSpPr>
          <p:spPr>
            <a:xfrm>
              <a:off x="0" y="0"/>
              <a:ext cx="3300505" cy="1788059"/>
            </a:xfrm>
            <a:custGeom>
              <a:avLst/>
              <a:gdLst/>
              <a:ahLst/>
              <a:cxnLst/>
              <a:rect l="l" t="t" r="r" b="b"/>
              <a:pathLst>
                <a:path w="3300505" h="1788059">
                  <a:moveTo>
                    <a:pt x="0" y="0"/>
                  </a:moveTo>
                  <a:lnTo>
                    <a:pt x="3300505" y="0"/>
                  </a:lnTo>
                  <a:lnTo>
                    <a:pt x="3300505" y="1788059"/>
                  </a:lnTo>
                  <a:lnTo>
                    <a:pt x="0" y="1788059"/>
                  </a:lnTo>
                  <a:close/>
                </a:path>
              </a:pathLst>
            </a:custGeom>
            <a:solidFill>
              <a:srgbClr val="64341E"/>
            </a:solidFill>
          </p:spPr>
        </p:sp>
        <p:sp>
          <p:nvSpPr>
            <p:cNvPr id="1048587" name="TextBox 6"/>
            <p:cNvSpPr txBox="1"/>
            <p:nvPr/>
          </p:nvSpPr>
          <p:spPr>
            <a:xfrm>
              <a:off x="0" y="-38100"/>
              <a:ext cx="3300505" cy="1826159"/>
            </a:xfrm>
            <a:prstGeom prst="rect">
              <a:avLst/>
            </a:prstGeom>
          </p:spPr>
          <p:txBody>
            <a:bodyPr lIns="50800" tIns="50800" rIns="50800" bIns="50800" rtlCol="0" anchor="ctr"/>
            <a:lstStyle/>
            <a:p>
              <a:pPr algn="ctr">
                <a:lnSpc>
                  <a:spcPts val="2940"/>
                </a:lnSpc>
              </a:pPr>
              <a:endParaRPr/>
            </a:p>
          </p:txBody>
        </p:sp>
      </p:grpSp>
      <p:grpSp>
        <p:nvGrpSpPr>
          <p:cNvPr id="27" name="Group 7"/>
          <p:cNvGrpSpPr/>
          <p:nvPr/>
        </p:nvGrpSpPr>
        <p:grpSpPr>
          <a:xfrm>
            <a:off x="0" y="2146183"/>
            <a:ext cx="7794070" cy="6021263"/>
            <a:chOff x="0" y="0"/>
            <a:chExt cx="1207505" cy="932851"/>
          </a:xfrm>
        </p:grpSpPr>
        <p:sp>
          <p:nvSpPr>
            <p:cNvPr id="1048588" name="Freeform 8"/>
            <p:cNvSpPr/>
            <p:nvPr/>
          </p:nvSpPr>
          <p:spPr>
            <a:xfrm>
              <a:off x="0" y="0"/>
              <a:ext cx="1207505" cy="932851"/>
            </a:xfrm>
            <a:custGeom>
              <a:avLst/>
              <a:gdLst/>
              <a:ahLst/>
              <a:cxnLst/>
              <a:rect l="l" t="t" r="r" b="b"/>
              <a:pathLst>
                <a:path w="1207505" h="932851">
                  <a:moveTo>
                    <a:pt x="0" y="0"/>
                  </a:moveTo>
                  <a:lnTo>
                    <a:pt x="1207505" y="0"/>
                  </a:lnTo>
                  <a:lnTo>
                    <a:pt x="1207505" y="932851"/>
                  </a:lnTo>
                  <a:lnTo>
                    <a:pt x="0" y="932851"/>
                  </a:lnTo>
                  <a:close/>
                </a:path>
              </a:pathLst>
            </a:custGeom>
            <a:blipFill>
              <a:blip r:embed="rId5"/>
              <a:stretch>
                <a:fillRect l="-7977" r="-7977"/>
              </a:stretch>
            </a:blipFill>
          </p:spPr>
        </p:sp>
      </p:grpSp>
      <p:sp>
        <p:nvSpPr>
          <p:cNvPr id="1048589" name="TextBox 9"/>
          <p:cNvSpPr txBox="1"/>
          <p:nvPr/>
        </p:nvSpPr>
        <p:spPr>
          <a:xfrm>
            <a:off x="8049101" y="4580202"/>
            <a:ext cx="8672013" cy="1244345"/>
          </a:xfrm>
          <a:prstGeom prst="rect">
            <a:avLst/>
          </a:prstGeom>
        </p:spPr>
        <p:txBody>
          <a:bodyPr lIns="0" tIns="0" rIns="0" bIns="0" rtlCol="0" anchor="t">
            <a:spAutoFit/>
          </a:bodyPr>
          <a:lstStyle/>
          <a:p>
            <a:pPr marL="0" lvl="0" indent="0" algn="ctr">
              <a:lnSpc>
                <a:spcPts val="4899"/>
              </a:lnSpc>
              <a:spcBef>
                <a:spcPct val="0"/>
              </a:spcBef>
            </a:pPr>
            <a:r>
              <a:rPr lang="en-US" sz="4800" b="1" spc="157" dirty="0">
                <a:solidFill>
                  <a:srgbClr val="FFFFFF"/>
                </a:solidFill>
                <a:latin typeface="Monotype Corsiva" panose="03010101010201010101" pitchFamily="66" charset="0"/>
                <a:ea typeface="Libre Baskerville Bold"/>
                <a:cs typeface="Libre Baskerville Bold"/>
                <a:sym typeface="Libre Baskerville Bold"/>
              </a:rPr>
              <a:t>Insights from </a:t>
            </a:r>
            <a:r>
              <a:rPr lang="en-US" sz="4800" b="1" spc="157" dirty="0" err="1">
                <a:solidFill>
                  <a:srgbClr val="FFFFFF"/>
                </a:solidFill>
                <a:latin typeface="Monotype Corsiva" panose="03010101010201010101" pitchFamily="66" charset="0"/>
                <a:ea typeface="Libre Baskerville Bold"/>
                <a:cs typeface="Libre Baskerville Bold"/>
                <a:sym typeface="Libre Baskerville Bold"/>
              </a:rPr>
              <a:t>BrewGreen</a:t>
            </a:r>
            <a:r>
              <a:rPr lang="en-US" sz="4800" b="1" spc="157" dirty="0">
                <a:solidFill>
                  <a:srgbClr val="FFFFFF"/>
                </a:solidFill>
                <a:latin typeface="Monotype Corsiva" panose="03010101010201010101" pitchFamily="66" charset="0"/>
                <a:ea typeface="Libre Baskerville Bold"/>
                <a:cs typeface="Libre Baskerville Bold"/>
                <a:sym typeface="Libre Baskerville Bold"/>
              </a:rPr>
              <a:t> Cafe</a:t>
            </a:r>
          </a:p>
        </p:txBody>
      </p:sp>
      <p:sp>
        <p:nvSpPr>
          <p:cNvPr id="1048590" name="TextBox 10"/>
          <p:cNvSpPr txBox="1"/>
          <p:nvPr/>
        </p:nvSpPr>
        <p:spPr>
          <a:xfrm>
            <a:off x="7885441" y="2201403"/>
            <a:ext cx="9408509" cy="2489200"/>
          </a:xfrm>
          <a:prstGeom prst="rect">
            <a:avLst/>
          </a:prstGeom>
        </p:spPr>
        <p:txBody>
          <a:bodyPr lIns="0" tIns="0" rIns="0" bIns="0" rtlCol="0" anchor="t">
            <a:spAutoFit/>
          </a:bodyPr>
          <a:lstStyle/>
          <a:p>
            <a:pPr marL="0" lvl="0" indent="0" algn="ctr">
              <a:lnSpc>
                <a:spcPts val="9800"/>
              </a:lnSpc>
              <a:spcBef>
                <a:spcPct val="0"/>
              </a:spcBef>
            </a:pPr>
            <a:r>
              <a:rPr lang="en-US" sz="6600" dirty="0">
                <a:solidFill>
                  <a:srgbClr val="B6894E"/>
                </a:solidFill>
                <a:latin typeface="Impact" panose="020B0806030902050204" pitchFamily="34" charset="0"/>
                <a:ea typeface="Anton"/>
                <a:cs typeface="Anton"/>
                <a:sym typeface="Anton"/>
              </a:rPr>
              <a:t>Navigating Sustainability Journey</a:t>
            </a:r>
          </a:p>
        </p:txBody>
      </p:sp>
      <p:grpSp>
        <p:nvGrpSpPr>
          <p:cNvPr id="28" name="Group 11"/>
          <p:cNvGrpSpPr/>
          <p:nvPr/>
        </p:nvGrpSpPr>
        <p:grpSpPr>
          <a:xfrm>
            <a:off x="0" y="6765240"/>
            <a:ext cx="7854829" cy="3193972"/>
            <a:chOff x="0" y="0"/>
            <a:chExt cx="2163868" cy="778065"/>
          </a:xfrm>
        </p:grpSpPr>
        <p:sp>
          <p:nvSpPr>
            <p:cNvPr id="1048591" name="Freeform 12"/>
            <p:cNvSpPr/>
            <p:nvPr/>
          </p:nvSpPr>
          <p:spPr>
            <a:xfrm>
              <a:off x="0" y="0"/>
              <a:ext cx="2163869" cy="778065"/>
            </a:xfrm>
            <a:custGeom>
              <a:avLst/>
              <a:gdLst/>
              <a:ahLst/>
              <a:cxnLst/>
              <a:rect l="l" t="t" r="r" b="b"/>
              <a:pathLst>
                <a:path w="2163869" h="778065">
                  <a:moveTo>
                    <a:pt x="0" y="0"/>
                  </a:moveTo>
                  <a:lnTo>
                    <a:pt x="2163869" y="0"/>
                  </a:lnTo>
                  <a:lnTo>
                    <a:pt x="2163869" y="778065"/>
                  </a:lnTo>
                  <a:lnTo>
                    <a:pt x="0" y="778065"/>
                  </a:lnTo>
                  <a:close/>
                </a:path>
              </a:pathLst>
            </a:custGeom>
            <a:solidFill>
              <a:srgbClr val="4B573E"/>
            </a:solidFill>
          </p:spPr>
        </p:sp>
        <p:sp>
          <p:nvSpPr>
            <p:cNvPr id="1048592" name="TextBox 13"/>
            <p:cNvSpPr txBox="1"/>
            <p:nvPr/>
          </p:nvSpPr>
          <p:spPr>
            <a:xfrm>
              <a:off x="0" y="-38100"/>
              <a:ext cx="2163868" cy="816165"/>
            </a:xfrm>
            <a:prstGeom prst="rect">
              <a:avLst/>
            </a:prstGeom>
          </p:spPr>
          <p:txBody>
            <a:bodyPr lIns="46797" tIns="46797" rIns="46797" bIns="46797" rtlCol="0" anchor="ctr"/>
            <a:lstStyle/>
            <a:p>
              <a:pPr algn="ctr">
                <a:lnSpc>
                  <a:spcPts val="2939"/>
                </a:lnSpc>
              </a:pPr>
              <a:endParaRPr/>
            </a:p>
          </p:txBody>
        </p:sp>
      </p:grpSp>
      <p:grpSp>
        <p:nvGrpSpPr>
          <p:cNvPr id="29" name="Group 14"/>
          <p:cNvGrpSpPr/>
          <p:nvPr/>
        </p:nvGrpSpPr>
        <p:grpSpPr>
          <a:xfrm>
            <a:off x="424954" y="7041235"/>
            <a:ext cx="2264690" cy="2264690"/>
            <a:chOff x="0" y="0"/>
            <a:chExt cx="812800" cy="812800"/>
          </a:xfrm>
        </p:grpSpPr>
        <p:sp>
          <p:nvSpPr>
            <p:cNvPr id="1048593" name="Freeform 15"/>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6"/>
              <a:stretch>
                <a:fillRect t="-45718" b="-4093"/>
              </a:stretch>
            </a:blipFill>
          </p:spPr>
        </p:sp>
      </p:grpSp>
      <p:grpSp>
        <p:nvGrpSpPr>
          <p:cNvPr id="30" name="Group 16"/>
          <p:cNvGrpSpPr/>
          <p:nvPr/>
        </p:nvGrpSpPr>
        <p:grpSpPr>
          <a:xfrm>
            <a:off x="3264690" y="6897149"/>
            <a:ext cx="2264690" cy="2264690"/>
            <a:chOff x="0" y="0"/>
            <a:chExt cx="812800" cy="812800"/>
          </a:xfrm>
        </p:grpSpPr>
        <p:sp>
          <p:nvSpPr>
            <p:cNvPr id="1048594" name="Freeform 17"/>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7"/>
              <a:stretch>
                <a:fillRect l="-97909" t="-2952" r="-32479" b="-50544"/>
              </a:stretch>
            </a:blipFill>
          </p:spPr>
        </p:sp>
      </p:grpSp>
      <p:grpSp>
        <p:nvGrpSpPr>
          <p:cNvPr id="31" name="Group 18"/>
          <p:cNvGrpSpPr/>
          <p:nvPr/>
        </p:nvGrpSpPr>
        <p:grpSpPr>
          <a:xfrm>
            <a:off x="5590139" y="6765240"/>
            <a:ext cx="2264690" cy="2264690"/>
            <a:chOff x="0" y="0"/>
            <a:chExt cx="812800" cy="812800"/>
          </a:xfrm>
        </p:grpSpPr>
        <p:sp>
          <p:nvSpPr>
            <p:cNvPr id="1048595" name="Freeform 19"/>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8"/>
              <a:stretch>
                <a:fillRect t="-10422" b="-10422"/>
              </a:stretch>
            </a:blipFill>
          </p:spPr>
        </p:sp>
      </p:grpSp>
      <p:sp>
        <p:nvSpPr>
          <p:cNvPr id="1048596" name="TextBox 20"/>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a:solidFill>
                  <a:srgbClr val="64341E"/>
                </a:solidFill>
                <a:latin typeface="Anton"/>
                <a:ea typeface="Anton"/>
                <a:cs typeface="Anton"/>
                <a:sym typeface="Anton"/>
              </a:rPr>
              <a:t>BrewGreen Cafe </a:t>
            </a:r>
          </a:p>
        </p:txBody>
      </p:sp>
      <p:sp>
        <p:nvSpPr>
          <p:cNvPr id="1048597" name="TextBox 9"/>
          <p:cNvSpPr txBox="1"/>
          <p:nvPr/>
        </p:nvSpPr>
        <p:spPr>
          <a:xfrm>
            <a:off x="8677163" y="5424564"/>
            <a:ext cx="9040261" cy="4321952"/>
          </a:xfrm>
          <a:prstGeom prst="rect">
            <a:avLst/>
          </a:prstGeom>
        </p:spPr>
        <p:txBody>
          <a:bodyPr wrap="square" lIns="0" tIns="0" rIns="0" bIns="0" rtlCol="0" anchor="t">
            <a:spAutoFit/>
          </a:bodyPr>
          <a:lstStyle/>
          <a:p>
            <a:pPr marL="0" lvl="0" indent="0" algn="l">
              <a:lnSpc>
                <a:spcPts val="4899"/>
              </a:lnSpc>
              <a:spcBef>
                <a:spcPct val="0"/>
              </a:spcBef>
            </a:pPr>
            <a:r>
              <a:rPr lang="en-US" sz="2400" b="1" spc="157" dirty="0">
                <a:solidFill>
                  <a:srgbClr val="FFFFFF"/>
                </a:solidFill>
                <a:latin typeface="Libre Baskerville Bold"/>
                <a:ea typeface="Libre Baskerville Bold"/>
                <a:cs typeface="Libre Baskerville Bold"/>
                <a:sym typeface="Libre Baskerville Bold"/>
              </a:rPr>
              <a:t>Program of study: BA (Hons) Business Management </a:t>
            </a:r>
          </a:p>
          <a:p>
            <a:pPr marL="0" lvl="0" indent="0" algn="l">
              <a:lnSpc>
                <a:spcPts val="4899"/>
              </a:lnSpc>
              <a:spcBef>
                <a:spcPct val="0"/>
              </a:spcBef>
            </a:pPr>
            <a:r>
              <a:rPr lang="en-US" sz="2400" b="1" spc="157" dirty="0">
                <a:solidFill>
                  <a:srgbClr val="FFFFFF"/>
                </a:solidFill>
                <a:latin typeface="Libre Baskerville Bold"/>
                <a:ea typeface="Libre Baskerville Bold"/>
                <a:cs typeface="Libre Baskerville Bold"/>
                <a:sym typeface="Libre Baskerville Bold"/>
              </a:rPr>
              <a:t>Student name: Jasmine Kaur</a:t>
            </a:r>
          </a:p>
          <a:p>
            <a:pPr marL="0" lvl="0" indent="0" algn="l">
              <a:lnSpc>
                <a:spcPts val="4899"/>
              </a:lnSpc>
              <a:spcBef>
                <a:spcPct val="0"/>
              </a:spcBef>
            </a:pPr>
            <a:r>
              <a:rPr lang="en-US" sz="2400" b="1" spc="157" dirty="0">
                <a:solidFill>
                  <a:srgbClr val="FFFFFF"/>
                </a:solidFill>
                <a:latin typeface="Libre Baskerville Bold"/>
                <a:ea typeface="Libre Baskerville Bold"/>
                <a:cs typeface="Libre Baskerville Bold"/>
                <a:sym typeface="Libre Baskerville Bold"/>
              </a:rPr>
              <a:t>Student ID: 2222522</a:t>
            </a:r>
          </a:p>
          <a:p>
            <a:pPr marL="0" lvl="0" indent="0" algn="l">
              <a:lnSpc>
                <a:spcPts val="4899"/>
              </a:lnSpc>
              <a:spcBef>
                <a:spcPct val="0"/>
              </a:spcBef>
            </a:pPr>
            <a:r>
              <a:rPr lang="en-US" sz="2400" b="1" spc="157" dirty="0">
                <a:solidFill>
                  <a:srgbClr val="FFFFFF"/>
                </a:solidFill>
                <a:latin typeface="Libre Baskerville Bold"/>
                <a:ea typeface="Libre Baskerville Bold"/>
                <a:cs typeface="Libre Baskerville Bold"/>
                <a:sym typeface="Libre Baskerville Bold"/>
              </a:rPr>
              <a:t>Module name: Entrepreneurship </a:t>
            </a:r>
          </a:p>
          <a:p>
            <a:pPr marL="0" lvl="0" indent="0" algn="l">
              <a:lnSpc>
                <a:spcPts val="4899"/>
              </a:lnSpc>
              <a:spcBef>
                <a:spcPct val="0"/>
              </a:spcBef>
            </a:pPr>
            <a:r>
              <a:rPr lang="en-US" sz="2400" b="1" spc="157" dirty="0">
                <a:solidFill>
                  <a:srgbClr val="FFFFFF"/>
                </a:solidFill>
                <a:latin typeface="Libre Baskerville Bold"/>
                <a:ea typeface="Libre Baskerville Bold"/>
                <a:cs typeface="Libre Baskerville Bold"/>
                <a:sym typeface="Libre Baskerville Bold"/>
              </a:rPr>
              <a:t>Module code: LCBB5001 </a:t>
            </a:r>
          </a:p>
          <a:p>
            <a:pPr marL="0" lvl="0" indent="0" algn="l">
              <a:lnSpc>
                <a:spcPts val="4899"/>
              </a:lnSpc>
              <a:spcBef>
                <a:spcPct val="0"/>
              </a:spcBef>
            </a:pPr>
            <a:r>
              <a:rPr lang="en-US" sz="2400" b="1" spc="157" dirty="0">
                <a:solidFill>
                  <a:srgbClr val="FFFFFF"/>
                </a:solidFill>
                <a:latin typeface="Libre Baskerville Bold"/>
                <a:ea typeface="Libre Baskerville Bold"/>
                <a:cs typeface="Libre Baskerville Bold"/>
                <a:sym typeface="Libre Baskerville Bold"/>
              </a:rPr>
              <a:t>Lecturer’s name: Dr Said Osman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1"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grpSp>
        <p:nvGrpSpPr>
          <p:cNvPr id="36" name="Group 3"/>
          <p:cNvGrpSpPr/>
          <p:nvPr/>
        </p:nvGrpSpPr>
        <p:grpSpPr>
          <a:xfrm>
            <a:off x="11848103" y="1683692"/>
            <a:ext cx="3576295" cy="6946247"/>
            <a:chOff x="0" y="0"/>
            <a:chExt cx="941905" cy="1829464"/>
          </a:xfrm>
        </p:grpSpPr>
        <p:sp>
          <p:nvSpPr>
            <p:cNvPr id="1048602" name="Freeform 4"/>
            <p:cNvSpPr/>
            <p:nvPr/>
          </p:nvSpPr>
          <p:spPr>
            <a:xfrm>
              <a:off x="0" y="0"/>
              <a:ext cx="941905" cy="1829464"/>
            </a:xfrm>
            <a:custGeom>
              <a:avLst/>
              <a:gdLst/>
              <a:ahLst/>
              <a:cxnLst/>
              <a:rect l="l" t="t" r="r" b="b"/>
              <a:pathLst>
                <a:path w="941905" h="1829464">
                  <a:moveTo>
                    <a:pt x="0" y="0"/>
                  </a:moveTo>
                  <a:lnTo>
                    <a:pt x="941905" y="0"/>
                  </a:lnTo>
                  <a:lnTo>
                    <a:pt x="941905" y="1829464"/>
                  </a:lnTo>
                  <a:lnTo>
                    <a:pt x="0" y="1829464"/>
                  </a:lnTo>
                  <a:close/>
                </a:path>
              </a:pathLst>
            </a:custGeom>
            <a:solidFill>
              <a:srgbClr val="64341E"/>
            </a:solidFill>
          </p:spPr>
        </p:sp>
        <p:sp>
          <p:nvSpPr>
            <p:cNvPr id="1048603" name="TextBox 5"/>
            <p:cNvSpPr txBox="1"/>
            <p:nvPr/>
          </p:nvSpPr>
          <p:spPr>
            <a:xfrm>
              <a:off x="0" y="-38100"/>
              <a:ext cx="941905" cy="1867564"/>
            </a:xfrm>
            <a:prstGeom prst="rect">
              <a:avLst/>
            </a:prstGeom>
          </p:spPr>
          <p:txBody>
            <a:bodyPr lIns="50800" tIns="50800" rIns="50800" bIns="50800" rtlCol="0" anchor="ctr"/>
            <a:lstStyle/>
            <a:p>
              <a:pPr algn="ctr">
                <a:lnSpc>
                  <a:spcPts val="2940"/>
                </a:lnSpc>
              </a:pPr>
              <a:endParaRPr/>
            </a:p>
          </p:txBody>
        </p:sp>
      </p:grpSp>
      <p:sp>
        <p:nvSpPr>
          <p:cNvPr id="1048604" name="Freeform 6"/>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grpSp>
        <p:nvGrpSpPr>
          <p:cNvPr id="37" name="Group 7"/>
          <p:cNvGrpSpPr/>
          <p:nvPr/>
        </p:nvGrpSpPr>
        <p:grpSpPr>
          <a:xfrm>
            <a:off x="10443304" y="2071379"/>
            <a:ext cx="6385893" cy="6170872"/>
            <a:chOff x="0" y="0"/>
            <a:chExt cx="989342" cy="956030"/>
          </a:xfrm>
        </p:grpSpPr>
        <p:sp>
          <p:nvSpPr>
            <p:cNvPr id="1048605" name="Freeform 8"/>
            <p:cNvSpPr/>
            <p:nvPr/>
          </p:nvSpPr>
          <p:spPr>
            <a:xfrm>
              <a:off x="0" y="0"/>
              <a:ext cx="989342" cy="956030"/>
            </a:xfrm>
            <a:custGeom>
              <a:avLst/>
              <a:gdLst/>
              <a:ahLst/>
              <a:cxnLst/>
              <a:rect l="l" t="t" r="r" b="b"/>
              <a:pathLst>
                <a:path w="989342" h="956030">
                  <a:moveTo>
                    <a:pt x="0" y="0"/>
                  </a:moveTo>
                  <a:lnTo>
                    <a:pt x="989342" y="0"/>
                  </a:lnTo>
                  <a:lnTo>
                    <a:pt x="989342" y="956030"/>
                  </a:lnTo>
                  <a:lnTo>
                    <a:pt x="0" y="956030"/>
                  </a:lnTo>
                  <a:close/>
                </a:path>
              </a:pathLst>
            </a:custGeom>
            <a:blipFill>
              <a:blip r:embed="rId5"/>
              <a:stretch>
                <a:fillRect l="-22429" r="-22429"/>
              </a:stretch>
            </a:blipFill>
          </p:spPr>
        </p:sp>
      </p:grpSp>
      <p:sp>
        <p:nvSpPr>
          <p:cNvPr id="1048606" name="TextBox 9"/>
          <p:cNvSpPr txBox="1"/>
          <p:nvPr/>
        </p:nvSpPr>
        <p:spPr>
          <a:xfrm>
            <a:off x="3261711" y="2635058"/>
            <a:ext cx="8299541" cy="1066673"/>
          </a:xfrm>
          <a:prstGeom prst="rect">
            <a:avLst/>
          </a:prstGeom>
        </p:spPr>
        <p:txBody>
          <a:bodyPr lIns="0" tIns="0" rIns="0" bIns="0" rtlCol="0" anchor="t">
            <a:spAutoFit/>
          </a:bodyPr>
          <a:lstStyle/>
          <a:p>
            <a:pPr marL="0" lvl="0" indent="0" algn="l">
              <a:lnSpc>
                <a:spcPts val="8399"/>
              </a:lnSpc>
            </a:pPr>
            <a:r>
              <a:rPr lang="en-US" sz="5999" spc="455">
                <a:solidFill>
                  <a:srgbClr val="4B573E"/>
                </a:solidFill>
                <a:latin typeface="Anton"/>
                <a:ea typeface="Anton"/>
                <a:cs typeface="Anton"/>
                <a:sym typeface="Anton"/>
              </a:rPr>
              <a:t>INTRODUCTION</a:t>
            </a:r>
          </a:p>
        </p:txBody>
      </p:sp>
      <p:sp>
        <p:nvSpPr>
          <p:cNvPr id="1048607" name="TextBox 10"/>
          <p:cNvSpPr txBox="1"/>
          <p:nvPr/>
        </p:nvSpPr>
        <p:spPr>
          <a:xfrm>
            <a:off x="838200" y="4157975"/>
            <a:ext cx="8723474" cy="4667250"/>
          </a:xfrm>
          <a:prstGeom prst="rect">
            <a:avLst/>
          </a:prstGeom>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GB" sz="3000" u="none" strike="noStrike" dirty="0" err="1">
                <a:effectLst/>
                <a:latin typeface="Times New Roman" panose="02020603050405020304" pitchFamily="18" charset="0"/>
                <a:ea typeface="Times New Roman" panose="02020603050405020304" pitchFamily="18" charset="0"/>
              </a:rPr>
              <a:t>BrewGreen</a:t>
            </a:r>
            <a:r>
              <a:rPr lang="en-GB" sz="3000" u="none" strike="noStrike" dirty="0">
                <a:effectLst/>
                <a:latin typeface="Times New Roman" panose="02020603050405020304" pitchFamily="18" charset="0"/>
                <a:ea typeface="Times New Roman" panose="02020603050405020304" pitchFamily="18" charset="0"/>
              </a:rPr>
              <a:t> Cafe is known as an ecological and organic coffee shop serving green coffee, teas and snacks.</a:t>
            </a:r>
            <a:endParaRPr lang="en-IN" sz="3000" u="none" strike="noStrike" dirty="0">
              <a:effectLst/>
              <a:latin typeface="Times New Roman" panose="02020603050405020304" pitchFamily="18" charset="0"/>
              <a:ea typeface="Times New Roman" panose="02020603050405020304" pitchFamily="18" charset="0"/>
            </a:endParaRPr>
          </a:p>
          <a:p>
            <a:pPr marL="457200" lvl="0" indent="-457200" algn="just">
              <a:lnSpc>
                <a:spcPct val="150000"/>
              </a:lnSpc>
              <a:buFont typeface="Arial" panose="020B0604020202020204" pitchFamily="34" charset="0"/>
              <a:buChar char="•"/>
            </a:pPr>
            <a:r>
              <a:rPr lang="en-GB" sz="3000" u="none" strike="noStrike" dirty="0">
                <a:effectLst/>
                <a:latin typeface="Times New Roman" panose="02020603050405020304" pitchFamily="18" charset="0"/>
                <a:ea typeface="Times New Roman" panose="02020603050405020304" pitchFamily="18" charset="0"/>
              </a:rPr>
              <a:t>It focuses on the green environment and waste reduction by using reusable cups and compostable packaging.</a:t>
            </a:r>
            <a:endParaRPr lang="en-IN" sz="3000" dirty="0">
              <a:latin typeface="Times New Roman" panose="02020603050405020304" pitchFamily="18" charset="0"/>
              <a:ea typeface="Times New Roman" panose="02020603050405020304" pitchFamily="18" charset="0"/>
            </a:endParaRPr>
          </a:p>
          <a:p>
            <a:pPr marL="457200" lvl="0" indent="-457200" algn="just">
              <a:lnSpc>
                <a:spcPct val="150000"/>
              </a:lnSpc>
              <a:buFont typeface="Arial" panose="020B0604020202020204" pitchFamily="34" charset="0"/>
              <a:buChar char="•"/>
            </a:pPr>
            <a:r>
              <a:rPr lang="en-GB" sz="3000" dirty="0">
                <a:effectLst/>
                <a:latin typeface="Times New Roman" panose="02020603050405020304" pitchFamily="18" charset="0"/>
                <a:ea typeface="Times New Roman" panose="02020603050405020304" pitchFamily="18" charset="0"/>
              </a:rPr>
              <a:t>This cafe promotes healthy and ethical living.</a:t>
            </a:r>
            <a:endParaRPr lang="en-US" sz="3000" dirty="0">
              <a:latin typeface="Times New Roman Bold"/>
              <a:ea typeface="Times New Roman Bold"/>
              <a:cs typeface="Times New Roman Bold"/>
              <a:sym typeface="Times New Roman Bold"/>
            </a:endParaRPr>
          </a:p>
        </p:txBody>
      </p:sp>
      <p:sp>
        <p:nvSpPr>
          <p:cNvPr id="1048608" name="TextBox 15"/>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a:solidFill>
                  <a:srgbClr val="64341E"/>
                </a:solidFill>
                <a:latin typeface="Anton"/>
                <a:ea typeface="Anton"/>
                <a:cs typeface="Anton"/>
                <a:sym typeface="Anton"/>
              </a:rPr>
              <a:t>BrewGreen Cafe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Group 2"/>
          <p:cNvGrpSpPr/>
          <p:nvPr/>
        </p:nvGrpSpPr>
        <p:grpSpPr>
          <a:xfrm>
            <a:off x="0" y="0"/>
            <a:ext cx="6071551" cy="10287000"/>
            <a:chOff x="0" y="0"/>
            <a:chExt cx="1599092" cy="2709333"/>
          </a:xfrm>
        </p:grpSpPr>
        <p:sp>
          <p:nvSpPr>
            <p:cNvPr id="1048612" name="Freeform 3"/>
            <p:cNvSpPr/>
            <p:nvPr/>
          </p:nvSpPr>
          <p:spPr>
            <a:xfrm>
              <a:off x="0" y="0"/>
              <a:ext cx="1599092" cy="2709333"/>
            </a:xfrm>
            <a:custGeom>
              <a:avLst/>
              <a:gdLst/>
              <a:ahLst/>
              <a:cxnLst/>
              <a:rect l="l" t="t" r="r" b="b"/>
              <a:pathLst>
                <a:path w="1599092" h="2709333">
                  <a:moveTo>
                    <a:pt x="0" y="0"/>
                  </a:moveTo>
                  <a:lnTo>
                    <a:pt x="1599092" y="0"/>
                  </a:lnTo>
                  <a:lnTo>
                    <a:pt x="1599092" y="2709333"/>
                  </a:lnTo>
                  <a:lnTo>
                    <a:pt x="0" y="2709333"/>
                  </a:lnTo>
                  <a:close/>
                </a:path>
              </a:pathLst>
            </a:custGeom>
            <a:solidFill>
              <a:srgbClr val="4B573E"/>
            </a:solidFill>
          </p:spPr>
        </p:sp>
        <p:sp>
          <p:nvSpPr>
            <p:cNvPr id="1048613" name="TextBox 4"/>
            <p:cNvSpPr txBox="1"/>
            <p:nvPr/>
          </p:nvSpPr>
          <p:spPr>
            <a:xfrm>
              <a:off x="0" y="-38100"/>
              <a:ext cx="1599092" cy="2747433"/>
            </a:xfrm>
            <a:prstGeom prst="rect">
              <a:avLst/>
            </a:prstGeom>
          </p:spPr>
          <p:txBody>
            <a:bodyPr lIns="50800" tIns="50800" rIns="50800" bIns="50800" rtlCol="0" anchor="ctr"/>
            <a:lstStyle/>
            <a:p>
              <a:pPr algn="ctr">
                <a:lnSpc>
                  <a:spcPts val="2940"/>
                </a:lnSpc>
              </a:pPr>
              <a:endParaRPr/>
            </a:p>
          </p:txBody>
        </p:sp>
      </p:grpSp>
      <p:sp>
        <p:nvSpPr>
          <p:cNvPr id="1048614" name="Freeform 5"/>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615" name="Freeform 6"/>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grpSp>
        <p:nvGrpSpPr>
          <p:cNvPr id="42" name="Group 7"/>
          <p:cNvGrpSpPr/>
          <p:nvPr/>
        </p:nvGrpSpPr>
        <p:grpSpPr>
          <a:xfrm>
            <a:off x="1283795" y="2916140"/>
            <a:ext cx="3912801" cy="1283919"/>
            <a:chOff x="0" y="0"/>
            <a:chExt cx="1030532" cy="338151"/>
          </a:xfrm>
        </p:grpSpPr>
        <p:sp>
          <p:nvSpPr>
            <p:cNvPr id="1048616" name="Freeform 8"/>
            <p:cNvSpPr/>
            <p:nvPr/>
          </p:nvSpPr>
          <p:spPr>
            <a:xfrm>
              <a:off x="0" y="0"/>
              <a:ext cx="1030532" cy="338151"/>
            </a:xfrm>
            <a:custGeom>
              <a:avLst/>
              <a:gdLst/>
              <a:ahLst/>
              <a:cxnLst/>
              <a:rect l="l" t="t" r="r" b="b"/>
              <a:pathLst>
                <a:path w="1030532" h="338151">
                  <a:moveTo>
                    <a:pt x="0" y="0"/>
                  </a:moveTo>
                  <a:lnTo>
                    <a:pt x="1030532" y="0"/>
                  </a:lnTo>
                  <a:lnTo>
                    <a:pt x="1030532" y="338151"/>
                  </a:lnTo>
                  <a:lnTo>
                    <a:pt x="0" y="338151"/>
                  </a:lnTo>
                  <a:close/>
                </a:path>
              </a:pathLst>
            </a:custGeom>
            <a:solidFill>
              <a:srgbClr val="FFFFFF"/>
            </a:solidFill>
            <a:ln w="19050" cap="sq">
              <a:solidFill>
                <a:srgbClr val="D9D9D9"/>
              </a:solidFill>
              <a:prstDash val="solid"/>
              <a:miter/>
            </a:ln>
          </p:spPr>
        </p:sp>
        <p:sp>
          <p:nvSpPr>
            <p:cNvPr id="1048617" name="TextBox 9"/>
            <p:cNvSpPr txBox="1"/>
            <p:nvPr/>
          </p:nvSpPr>
          <p:spPr>
            <a:xfrm>
              <a:off x="0" y="-38100"/>
              <a:ext cx="1030532" cy="376251"/>
            </a:xfrm>
            <a:prstGeom prst="rect">
              <a:avLst/>
            </a:prstGeom>
          </p:spPr>
          <p:txBody>
            <a:bodyPr lIns="50800" tIns="50800" rIns="50800" bIns="50800" rtlCol="0" anchor="ctr"/>
            <a:lstStyle/>
            <a:p>
              <a:pPr algn="ctr">
                <a:lnSpc>
                  <a:spcPts val="2940"/>
                </a:lnSpc>
              </a:pPr>
              <a:endParaRPr/>
            </a:p>
          </p:txBody>
        </p:sp>
      </p:grpSp>
      <p:grpSp>
        <p:nvGrpSpPr>
          <p:cNvPr id="43" name="Group 10"/>
          <p:cNvGrpSpPr/>
          <p:nvPr/>
        </p:nvGrpSpPr>
        <p:grpSpPr>
          <a:xfrm>
            <a:off x="1380004" y="3032635"/>
            <a:ext cx="1050930" cy="1050930"/>
            <a:chOff x="0" y="0"/>
            <a:chExt cx="812800" cy="812800"/>
          </a:xfrm>
        </p:grpSpPr>
        <p:sp>
          <p:nvSpPr>
            <p:cNvPr id="1048618" name="Freeform 11"/>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5"/>
              <a:stretch>
                <a:fillRect l="-25187" r="-25187"/>
              </a:stretch>
            </a:blipFill>
          </p:spPr>
        </p:sp>
      </p:grpSp>
      <p:sp>
        <p:nvSpPr>
          <p:cNvPr id="1048619" name="TextBox 12"/>
          <p:cNvSpPr txBox="1"/>
          <p:nvPr/>
        </p:nvSpPr>
        <p:spPr>
          <a:xfrm>
            <a:off x="2595968" y="3090969"/>
            <a:ext cx="3467699" cy="426593"/>
          </a:xfrm>
          <a:prstGeom prst="rect">
            <a:avLst/>
          </a:prstGeom>
        </p:spPr>
        <p:txBody>
          <a:bodyPr lIns="0" tIns="0" rIns="0" bIns="0" rtlCol="0" anchor="t">
            <a:spAutoFit/>
          </a:bodyPr>
          <a:lstStyle/>
          <a:p>
            <a:pPr marL="0" lvl="0" indent="0" algn="l">
              <a:lnSpc>
                <a:spcPts val="3359"/>
              </a:lnSpc>
              <a:spcBef>
                <a:spcPct val="0"/>
              </a:spcBef>
            </a:pPr>
            <a:r>
              <a:rPr lang="en-US" sz="2400" b="1" spc="108">
                <a:solidFill>
                  <a:srgbClr val="64341E"/>
                </a:solidFill>
                <a:latin typeface="Open Sans Bold"/>
                <a:ea typeface="Open Sans Bold"/>
                <a:cs typeface="Open Sans Bold"/>
                <a:sym typeface="Open Sans Bold"/>
              </a:rPr>
              <a:t>Robusta Beans</a:t>
            </a:r>
          </a:p>
        </p:txBody>
      </p:sp>
      <p:sp>
        <p:nvSpPr>
          <p:cNvPr id="1048620" name="TextBox 13"/>
          <p:cNvSpPr txBox="1"/>
          <p:nvPr/>
        </p:nvSpPr>
        <p:spPr>
          <a:xfrm>
            <a:off x="3797349" y="3730088"/>
            <a:ext cx="1101718" cy="257175"/>
          </a:xfrm>
          <a:prstGeom prst="rect">
            <a:avLst/>
          </a:prstGeom>
        </p:spPr>
        <p:txBody>
          <a:bodyPr lIns="0" tIns="0" rIns="0" bIns="0" rtlCol="0" anchor="t">
            <a:spAutoFit/>
          </a:bodyPr>
          <a:lstStyle/>
          <a:p>
            <a:pPr marL="0" lvl="0" indent="0" algn="just">
              <a:lnSpc>
                <a:spcPts val="2100"/>
              </a:lnSpc>
              <a:spcBef>
                <a:spcPct val="0"/>
              </a:spcBef>
            </a:pPr>
            <a:r>
              <a:rPr lang="en-US" sz="1500">
                <a:solidFill>
                  <a:srgbClr val="737373"/>
                </a:solidFill>
                <a:latin typeface="Open Sans"/>
                <a:ea typeface="Open Sans"/>
                <a:cs typeface="Open Sans"/>
                <a:sym typeface="Open Sans"/>
              </a:rPr>
              <a:t>4.5/5</a:t>
            </a:r>
          </a:p>
        </p:txBody>
      </p:sp>
      <p:grpSp>
        <p:nvGrpSpPr>
          <p:cNvPr id="44" name="Group 14"/>
          <p:cNvGrpSpPr/>
          <p:nvPr/>
        </p:nvGrpSpPr>
        <p:grpSpPr>
          <a:xfrm>
            <a:off x="2595968" y="3768442"/>
            <a:ext cx="219184" cy="208910"/>
            <a:chOff x="0" y="0"/>
            <a:chExt cx="812800" cy="774700"/>
          </a:xfrm>
        </p:grpSpPr>
        <p:sp>
          <p:nvSpPr>
            <p:cNvPr id="1048621" name="Freeform 15"/>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22" name="TextBox 16"/>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45" name="Group 17"/>
          <p:cNvGrpSpPr/>
          <p:nvPr/>
        </p:nvGrpSpPr>
        <p:grpSpPr>
          <a:xfrm>
            <a:off x="2815151" y="3768442"/>
            <a:ext cx="219184" cy="208910"/>
            <a:chOff x="0" y="0"/>
            <a:chExt cx="812800" cy="774700"/>
          </a:xfrm>
        </p:grpSpPr>
        <p:sp>
          <p:nvSpPr>
            <p:cNvPr id="1048623" name="Freeform 18"/>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24" name="TextBox 19"/>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46" name="Group 20"/>
          <p:cNvGrpSpPr/>
          <p:nvPr/>
        </p:nvGrpSpPr>
        <p:grpSpPr>
          <a:xfrm>
            <a:off x="3034335" y="3768442"/>
            <a:ext cx="219184" cy="208910"/>
            <a:chOff x="0" y="0"/>
            <a:chExt cx="812800" cy="774700"/>
          </a:xfrm>
        </p:grpSpPr>
        <p:sp>
          <p:nvSpPr>
            <p:cNvPr id="1048625" name="Freeform 21"/>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26" name="TextBox 22"/>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47" name="Group 23"/>
          <p:cNvGrpSpPr/>
          <p:nvPr/>
        </p:nvGrpSpPr>
        <p:grpSpPr>
          <a:xfrm>
            <a:off x="3253519" y="3768442"/>
            <a:ext cx="219184" cy="208910"/>
            <a:chOff x="0" y="0"/>
            <a:chExt cx="812800" cy="774700"/>
          </a:xfrm>
        </p:grpSpPr>
        <p:sp>
          <p:nvSpPr>
            <p:cNvPr id="1048627" name="Freeform 24"/>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28" name="TextBox 25"/>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48" name="Group 26"/>
          <p:cNvGrpSpPr/>
          <p:nvPr/>
        </p:nvGrpSpPr>
        <p:grpSpPr>
          <a:xfrm>
            <a:off x="3472703" y="3768442"/>
            <a:ext cx="219184" cy="208910"/>
            <a:chOff x="0" y="0"/>
            <a:chExt cx="812800" cy="774700"/>
          </a:xfrm>
        </p:grpSpPr>
        <p:sp>
          <p:nvSpPr>
            <p:cNvPr id="1048629" name="Freeform 27"/>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gradFill rotWithShape="1">
              <a:gsLst>
                <a:gs pos="0">
                  <a:srgbClr val="B6894E">
                    <a:alpha val="100000"/>
                  </a:srgbClr>
                </a:gs>
                <a:gs pos="100000">
                  <a:srgbClr val="FFFFFF">
                    <a:alpha val="100000"/>
                  </a:srgbClr>
                </a:gs>
              </a:gsLst>
              <a:lin ang="0"/>
            </a:gradFill>
          </p:spPr>
        </p:sp>
        <p:sp>
          <p:nvSpPr>
            <p:cNvPr id="1048630" name="TextBox 28"/>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49" name="Group 29"/>
          <p:cNvGrpSpPr/>
          <p:nvPr/>
        </p:nvGrpSpPr>
        <p:grpSpPr>
          <a:xfrm>
            <a:off x="1283795" y="4457066"/>
            <a:ext cx="3912801" cy="1283919"/>
            <a:chOff x="0" y="0"/>
            <a:chExt cx="1030532" cy="338151"/>
          </a:xfrm>
        </p:grpSpPr>
        <p:sp>
          <p:nvSpPr>
            <p:cNvPr id="1048631" name="Freeform 30"/>
            <p:cNvSpPr/>
            <p:nvPr/>
          </p:nvSpPr>
          <p:spPr>
            <a:xfrm>
              <a:off x="0" y="0"/>
              <a:ext cx="1030532" cy="338151"/>
            </a:xfrm>
            <a:custGeom>
              <a:avLst/>
              <a:gdLst/>
              <a:ahLst/>
              <a:cxnLst/>
              <a:rect l="l" t="t" r="r" b="b"/>
              <a:pathLst>
                <a:path w="1030532" h="338151">
                  <a:moveTo>
                    <a:pt x="0" y="0"/>
                  </a:moveTo>
                  <a:lnTo>
                    <a:pt x="1030532" y="0"/>
                  </a:lnTo>
                  <a:lnTo>
                    <a:pt x="1030532" y="338151"/>
                  </a:lnTo>
                  <a:lnTo>
                    <a:pt x="0" y="338151"/>
                  </a:lnTo>
                  <a:close/>
                </a:path>
              </a:pathLst>
            </a:custGeom>
            <a:solidFill>
              <a:srgbClr val="64341E"/>
            </a:solidFill>
            <a:ln w="19050" cap="sq">
              <a:solidFill>
                <a:srgbClr val="B6894E"/>
              </a:solidFill>
              <a:prstDash val="solid"/>
              <a:miter/>
            </a:ln>
          </p:spPr>
        </p:sp>
        <p:sp>
          <p:nvSpPr>
            <p:cNvPr id="1048632" name="TextBox 31"/>
            <p:cNvSpPr txBox="1"/>
            <p:nvPr/>
          </p:nvSpPr>
          <p:spPr>
            <a:xfrm>
              <a:off x="0" y="-38100"/>
              <a:ext cx="1030532" cy="376251"/>
            </a:xfrm>
            <a:prstGeom prst="rect">
              <a:avLst/>
            </a:prstGeom>
          </p:spPr>
          <p:txBody>
            <a:bodyPr lIns="50800" tIns="50800" rIns="50800" bIns="50800" rtlCol="0" anchor="ctr"/>
            <a:lstStyle/>
            <a:p>
              <a:pPr algn="ctr">
                <a:lnSpc>
                  <a:spcPts val="2940"/>
                </a:lnSpc>
              </a:pPr>
              <a:endParaRPr/>
            </a:p>
          </p:txBody>
        </p:sp>
      </p:grpSp>
      <p:grpSp>
        <p:nvGrpSpPr>
          <p:cNvPr id="50" name="Group 32"/>
          <p:cNvGrpSpPr/>
          <p:nvPr/>
        </p:nvGrpSpPr>
        <p:grpSpPr>
          <a:xfrm>
            <a:off x="1380004" y="4573561"/>
            <a:ext cx="1050930" cy="1050930"/>
            <a:chOff x="0" y="0"/>
            <a:chExt cx="812800" cy="812800"/>
          </a:xfrm>
        </p:grpSpPr>
        <p:sp>
          <p:nvSpPr>
            <p:cNvPr id="1048633" name="Freeform 33"/>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6"/>
              <a:stretch>
                <a:fillRect l="-25000" r="-25000"/>
              </a:stretch>
            </a:blipFill>
          </p:spPr>
        </p:sp>
      </p:grpSp>
      <p:sp>
        <p:nvSpPr>
          <p:cNvPr id="1048634" name="TextBox 34"/>
          <p:cNvSpPr txBox="1"/>
          <p:nvPr/>
        </p:nvSpPr>
        <p:spPr>
          <a:xfrm>
            <a:off x="2595968" y="4631895"/>
            <a:ext cx="3467699" cy="426593"/>
          </a:xfrm>
          <a:prstGeom prst="rect">
            <a:avLst/>
          </a:prstGeom>
        </p:spPr>
        <p:txBody>
          <a:bodyPr lIns="0" tIns="0" rIns="0" bIns="0" rtlCol="0" anchor="t">
            <a:spAutoFit/>
          </a:bodyPr>
          <a:lstStyle/>
          <a:p>
            <a:pPr marL="0" lvl="0" indent="0" algn="l">
              <a:lnSpc>
                <a:spcPts val="3359"/>
              </a:lnSpc>
              <a:spcBef>
                <a:spcPct val="0"/>
              </a:spcBef>
            </a:pPr>
            <a:r>
              <a:rPr lang="en-US" sz="2400" b="1" spc="108" dirty="0" err="1">
                <a:solidFill>
                  <a:srgbClr val="FFFFFF"/>
                </a:solidFill>
                <a:latin typeface="Open Sans Bold"/>
                <a:ea typeface="Open Sans Bold"/>
                <a:cs typeface="Open Sans Bold"/>
                <a:sym typeface="Open Sans Bold"/>
              </a:rPr>
              <a:t>Liberica</a:t>
            </a:r>
            <a:r>
              <a:rPr lang="en-US" sz="2400" b="1" spc="108" dirty="0">
                <a:solidFill>
                  <a:srgbClr val="FFFFFF"/>
                </a:solidFill>
                <a:latin typeface="Open Sans Bold"/>
                <a:ea typeface="Open Sans Bold"/>
                <a:cs typeface="Open Sans Bold"/>
                <a:sym typeface="Open Sans Bold"/>
              </a:rPr>
              <a:t> Seeds</a:t>
            </a:r>
          </a:p>
        </p:txBody>
      </p:sp>
      <p:sp>
        <p:nvSpPr>
          <p:cNvPr id="1048635" name="TextBox 35"/>
          <p:cNvSpPr txBox="1"/>
          <p:nvPr/>
        </p:nvSpPr>
        <p:spPr>
          <a:xfrm>
            <a:off x="3797349" y="5271014"/>
            <a:ext cx="1101718" cy="257175"/>
          </a:xfrm>
          <a:prstGeom prst="rect">
            <a:avLst/>
          </a:prstGeom>
        </p:spPr>
        <p:txBody>
          <a:bodyPr lIns="0" tIns="0" rIns="0" bIns="0" rtlCol="0" anchor="t">
            <a:spAutoFit/>
          </a:bodyPr>
          <a:lstStyle/>
          <a:p>
            <a:pPr marL="0" lvl="0" indent="0" algn="just">
              <a:lnSpc>
                <a:spcPts val="2100"/>
              </a:lnSpc>
              <a:spcBef>
                <a:spcPct val="0"/>
              </a:spcBef>
            </a:pPr>
            <a:r>
              <a:rPr lang="en-US" sz="1500">
                <a:solidFill>
                  <a:srgbClr val="FFFFFF"/>
                </a:solidFill>
                <a:latin typeface="Open Sans"/>
                <a:ea typeface="Open Sans"/>
                <a:cs typeface="Open Sans"/>
                <a:sym typeface="Open Sans"/>
              </a:rPr>
              <a:t>4.7/5</a:t>
            </a:r>
          </a:p>
        </p:txBody>
      </p:sp>
      <p:grpSp>
        <p:nvGrpSpPr>
          <p:cNvPr id="51" name="Group 36"/>
          <p:cNvGrpSpPr/>
          <p:nvPr/>
        </p:nvGrpSpPr>
        <p:grpSpPr>
          <a:xfrm>
            <a:off x="2595968" y="5309368"/>
            <a:ext cx="219184" cy="208910"/>
            <a:chOff x="0" y="0"/>
            <a:chExt cx="812800" cy="774700"/>
          </a:xfrm>
        </p:grpSpPr>
        <p:sp>
          <p:nvSpPr>
            <p:cNvPr id="1048636" name="Freeform 37"/>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37" name="TextBox 38"/>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52" name="Group 39"/>
          <p:cNvGrpSpPr/>
          <p:nvPr/>
        </p:nvGrpSpPr>
        <p:grpSpPr>
          <a:xfrm>
            <a:off x="2815151" y="5309368"/>
            <a:ext cx="219184" cy="208910"/>
            <a:chOff x="0" y="0"/>
            <a:chExt cx="812800" cy="774700"/>
          </a:xfrm>
        </p:grpSpPr>
        <p:sp>
          <p:nvSpPr>
            <p:cNvPr id="1048638" name="Freeform 40"/>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39" name="TextBox 41"/>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53" name="Group 42"/>
          <p:cNvGrpSpPr/>
          <p:nvPr/>
        </p:nvGrpSpPr>
        <p:grpSpPr>
          <a:xfrm>
            <a:off x="3034335" y="5309368"/>
            <a:ext cx="219184" cy="208910"/>
            <a:chOff x="0" y="0"/>
            <a:chExt cx="812800" cy="774700"/>
          </a:xfrm>
        </p:grpSpPr>
        <p:sp>
          <p:nvSpPr>
            <p:cNvPr id="1048640" name="Freeform 43"/>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41" name="TextBox 44"/>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54" name="Group 45"/>
          <p:cNvGrpSpPr/>
          <p:nvPr/>
        </p:nvGrpSpPr>
        <p:grpSpPr>
          <a:xfrm>
            <a:off x="3253519" y="5309368"/>
            <a:ext cx="219184" cy="208910"/>
            <a:chOff x="0" y="0"/>
            <a:chExt cx="812800" cy="774700"/>
          </a:xfrm>
        </p:grpSpPr>
        <p:sp>
          <p:nvSpPr>
            <p:cNvPr id="1048642" name="Freeform 46"/>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43" name="TextBox 47"/>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55" name="Group 48"/>
          <p:cNvGrpSpPr/>
          <p:nvPr/>
        </p:nvGrpSpPr>
        <p:grpSpPr>
          <a:xfrm>
            <a:off x="3472703" y="5309368"/>
            <a:ext cx="219184" cy="208910"/>
            <a:chOff x="0" y="0"/>
            <a:chExt cx="812800" cy="774700"/>
          </a:xfrm>
        </p:grpSpPr>
        <p:sp>
          <p:nvSpPr>
            <p:cNvPr id="1048644" name="Freeform 49"/>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gradFill rotWithShape="1">
              <a:gsLst>
                <a:gs pos="0">
                  <a:srgbClr val="B6894E">
                    <a:alpha val="100000"/>
                  </a:srgbClr>
                </a:gs>
                <a:gs pos="50000">
                  <a:srgbClr val="CAA06A">
                    <a:alpha val="100000"/>
                  </a:srgbClr>
                </a:gs>
                <a:gs pos="100000">
                  <a:srgbClr val="FFFFFF">
                    <a:alpha val="100000"/>
                  </a:srgbClr>
                </a:gs>
              </a:gsLst>
              <a:lin ang="0"/>
            </a:gradFill>
          </p:spPr>
        </p:sp>
        <p:sp>
          <p:nvSpPr>
            <p:cNvPr id="1048645" name="TextBox 50"/>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56" name="Group 51"/>
          <p:cNvGrpSpPr/>
          <p:nvPr/>
        </p:nvGrpSpPr>
        <p:grpSpPr>
          <a:xfrm>
            <a:off x="5441992" y="2916140"/>
            <a:ext cx="3912801" cy="1283919"/>
            <a:chOff x="0" y="0"/>
            <a:chExt cx="1030532" cy="338151"/>
          </a:xfrm>
        </p:grpSpPr>
        <p:sp>
          <p:nvSpPr>
            <p:cNvPr id="1048646" name="Freeform 52"/>
            <p:cNvSpPr/>
            <p:nvPr/>
          </p:nvSpPr>
          <p:spPr>
            <a:xfrm>
              <a:off x="0" y="0"/>
              <a:ext cx="1030532" cy="338151"/>
            </a:xfrm>
            <a:custGeom>
              <a:avLst/>
              <a:gdLst/>
              <a:ahLst/>
              <a:cxnLst/>
              <a:rect l="l" t="t" r="r" b="b"/>
              <a:pathLst>
                <a:path w="1030532" h="338151">
                  <a:moveTo>
                    <a:pt x="0" y="0"/>
                  </a:moveTo>
                  <a:lnTo>
                    <a:pt x="1030532" y="0"/>
                  </a:lnTo>
                  <a:lnTo>
                    <a:pt x="1030532" y="338151"/>
                  </a:lnTo>
                  <a:lnTo>
                    <a:pt x="0" y="338151"/>
                  </a:lnTo>
                  <a:close/>
                </a:path>
              </a:pathLst>
            </a:custGeom>
            <a:solidFill>
              <a:srgbClr val="B6894E"/>
            </a:solidFill>
            <a:ln w="19050" cap="sq">
              <a:solidFill>
                <a:srgbClr val="D9D9D9"/>
              </a:solidFill>
              <a:prstDash val="solid"/>
              <a:miter/>
            </a:ln>
          </p:spPr>
        </p:sp>
        <p:sp>
          <p:nvSpPr>
            <p:cNvPr id="1048647" name="TextBox 53"/>
            <p:cNvSpPr txBox="1"/>
            <p:nvPr/>
          </p:nvSpPr>
          <p:spPr>
            <a:xfrm>
              <a:off x="0" y="-38100"/>
              <a:ext cx="1030532" cy="376251"/>
            </a:xfrm>
            <a:prstGeom prst="rect">
              <a:avLst/>
            </a:prstGeom>
          </p:spPr>
          <p:txBody>
            <a:bodyPr lIns="50800" tIns="50800" rIns="50800" bIns="50800" rtlCol="0" anchor="ctr"/>
            <a:lstStyle/>
            <a:p>
              <a:pPr algn="ctr">
                <a:lnSpc>
                  <a:spcPts val="2940"/>
                </a:lnSpc>
              </a:pPr>
              <a:endParaRPr/>
            </a:p>
          </p:txBody>
        </p:sp>
      </p:grpSp>
      <p:grpSp>
        <p:nvGrpSpPr>
          <p:cNvPr id="57" name="Group 54"/>
          <p:cNvGrpSpPr/>
          <p:nvPr/>
        </p:nvGrpSpPr>
        <p:grpSpPr>
          <a:xfrm>
            <a:off x="5538201" y="3032635"/>
            <a:ext cx="1050930" cy="1050930"/>
            <a:chOff x="0" y="0"/>
            <a:chExt cx="812800" cy="812800"/>
          </a:xfrm>
        </p:grpSpPr>
        <p:sp>
          <p:nvSpPr>
            <p:cNvPr id="1048648" name="Freeform 55"/>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7"/>
              <a:stretch>
                <a:fillRect t="-10790" b="-10790"/>
              </a:stretch>
            </a:blipFill>
          </p:spPr>
        </p:sp>
      </p:grpSp>
      <p:sp>
        <p:nvSpPr>
          <p:cNvPr id="1048649" name="TextBox 56"/>
          <p:cNvSpPr txBox="1"/>
          <p:nvPr/>
        </p:nvSpPr>
        <p:spPr>
          <a:xfrm>
            <a:off x="6754165" y="3090969"/>
            <a:ext cx="3148160" cy="426593"/>
          </a:xfrm>
          <a:prstGeom prst="rect">
            <a:avLst/>
          </a:prstGeom>
        </p:spPr>
        <p:txBody>
          <a:bodyPr lIns="0" tIns="0" rIns="0" bIns="0" rtlCol="0" anchor="t">
            <a:spAutoFit/>
          </a:bodyPr>
          <a:lstStyle/>
          <a:p>
            <a:pPr marL="0" lvl="0" indent="0" algn="l">
              <a:lnSpc>
                <a:spcPts val="3359"/>
              </a:lnSpc>
              <a:spcBef>
                <a:spcPct val="0"/>
              </a:spcBef>
            </a:pPr>
            <a:r>
              <a:rPr lang="en-US" sz="2400" b="1" spc="108">
                <a:solidFill>
                  <a:srgbClr val="FFFFFF"/>
                </a:solidFill>
                <a:latin typeface="Open Sans Bold"/>
                <a:ea typeface="Open Sans Bold"/>
                <a:cs typeface="Open Sans Bold"/>
                <a:sym typeface="Open Sans Bold"/>
              </a:rPr>
              <a:t>Arabica beans</a:t>
            </a:r>
          </a:p>
        </p:txBody>
      </p:sp>
      <p:sp>
        <p:nvSpPr>
          <p:cNvPr id="1048650" name="TextBox 57"/>
          <p:cNvSpPr txBox="1"/>
          <p:nvPr/>
        </p:nvSpPr>
        <p:spPr>
          <a:xfrm>
            <a:off x="7955546" y="3730088"/>
            <a:ext cx="641696" cy="257175"/>
          </a:xfrm>
          <a:prstGeom prst="rect">
            <a:avLst/>
          </a:prstGeom>
        </p:spPr>
        <p:txBody>
          <a:bodyPr lIns="0" tIns="0" rIns="0" bIns="0" rtlCol="0" anchor="t">
            <a:spAutoFit/>
          </a:bodyPr>
          <a:lstStyle/>
          <a:p>
            <a:pPr marL="0" lvl="0" indent="0" algn="just">
              <a:lnSpc>
                <a:spcPts val="2100"/>
              </a:lnSpc>
              <a:spcBef>
                <a:spcPct val="0"/>
              </a:spcBef>
            </a:pPr>
            <a:r>
              <a:rPr lang="en-US" sz="1500">
                <a:solidFill>
                  <a:srgbClr val="000000"/>
                </a:solidFill>
                <a:latin typeface="Open Sans"/>
                <a:ea typeface="Open Sans"/>
                <a:cs typeface="Open Sans"/>
                <a:sym typeface="Open Sans"/>
              </a:rPr>
              <a:t>5/5</a:t>
            </a:r>
          </a:p>
        </p:txBody>
      </p:sp>
      <p:grpSp>
        <p:nvGrpSpPr>
          <p:cNvPr id="58" name="Group 58"/>
          <p:cNvGrpSpPr/>
          <p:nvPr/>
        </p:nvGrpSpPr>
        <p:grpSpPr>
          <a:xfrm>
            <a:off x="6754165" y="3768442"/>
            <a:ext cx="219184" cy="208910"/>
            <a:chOff x="0" y="0"/>
            <a:chExt cx="812800" cy="774700"/>
          </a:xfrm>
        </p:grpSpPr>
        <p:sp>
          <p:nvSpPr>
            <p:cNvPr id="1048651" name="Freeform 59"/>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52" name="TextBox 60"/>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59" name="Group 61"/>
          <p:cNvGrpSpPr/>
          <p:nvPr/>
        </p:nvGrpSpPr>
        <p:grpSpPr>
          <a:xfrm>
            <a:off x="6973349" y="3768442"/>
            <a:ext cx="219184" cy="208910"/>
            <a:chOff x="0" y="0"/>
            <a:chExt cx="812800" cy="774700"/>
          </a:xfrm>
        </p:grpSpPr>
        <p:sp>
          <p:nvSpPr>
            <p:cNvPr id="1048653" name="Freeform 62"/>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54" name="TextBox 63"/>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0" name="Group 64"/>
          <p:cNvGrpSpPr/>
          <p:nvPr/>
        </p:nvGrpSpPr>
        <p:grpSpPr>
          <a:xfrm>
            <a:off x="7192532" y="3768442"/>
            <a:ext cx="219184" cy="208910"/>
            <a:chOff x="0" y="0"/>
            <a:chExt cx="812800" cy="774700"/>
          </a:xfrm>
        </p:grpSpPr>
        <p:sp>
          <p:nvSpPr>
            <p:cNvPr id="1048655" name="Freeform 65"/>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56" name="TextBox 66"/>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1" name="Group 67"/>
          <p:cNvGrpSpPr/>
          <p:nvPr/>
        </p:nvGrpSpPr>
        <p:grpSpPr>
          <a:xfrm>
            <a:off x="7411716" y="3768442"/>
            <a:ext cx="219184" cy="208910"/>
            <a:chOff x="0" y="0"/>
            <a:chExt cx="812800" cy="774700"/>
          </a:xfrm>
        </p:grpSpPr>
        <p:sp>
          <p:nvSpPr>
            <p:cNvPr id="1048657" name="Freeform 68"/>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58" name="TextBox 69"/>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2" name="Group 70"/>
          <p:cNvGrpSpPr/>
          <p:nvPr/>
        </p:nvGrpSpPr>
        <p:grpSpPr>
          <a:xfrm>
            <a:off x="7630900" y="3768442"/>
            <a:ext cx="219184" cy="208910"/>
            <a:chOff x="0" y="0"/>
            <a:chExt cx="812800" cy="774700"/>
          </a:xfrm>
        </p:grpSpPr>
        <p:sp>
          <p:nvSpPr>
            <p:cNvPr id="1048659" name="Freeform 71"/>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60" name="TextBox 72"/>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3" name="Group 73"/>
          <p:cNvGrpSpPr/>
          <p:nvPr/>
        </p:nvGrpSpPr>
        <p:grpSpPr>
          <a:xfrm>
            <a:off x="5441992" y="4457066"/>
            <a:ext cx="3912801" cy="1283919"/>
            <a:chOff x="0" y="0"/>
            <a:chExt cx="1030532" cy="338151"/>
          </a:xfrm>
        </p:grpSpPr>
        <p:sp>
          <p:nvSpPr>
            <p:cNvPr id="1048661" name="Freeform 74"/>
            <p:cNvSpPr/>
            <p:nvPr/>
          </p:nvSpPr>
          <p:spPr>
            <a:xfrm>
              <a:off x="0" y="0"/>
              <a:ext cx="1030532" cy="338151"/>
            </a:xfrm>
            <a:custGeom>
              <a:avLst/>
              <a:gdLst/>
              <a:ahLst/>
              <a:cxnLst/>
              <a:rect l="l" t="t" r="r" b="b"/>
              <a:pathLst>
                <a:path w="1030532" h="338151">
                  <a:moveTo>
                    <a:pt x="0" y="0"/>
                  </a:moveTo>
                  <a:lnTo>
                    <a:pt x="1030532" y="0"/>
                  </a:lnTo>
                  <a:lnTo>
                    <a:pt x="1030532" y="338151"/>
                  </a:lnTo>
                  <a:lnTo>
                    <a:pt x="0" y="338151"/>
                  </a:lnTo>
                  <a:close/>
                </a:path>
              </a:pathLst>
            </a:custGeom>
            <a:solidFill>
              <a:srgbClr val="FFFFFF"/>
            </a:solidFill>
            <a:ln w="19050" cap="sq">
              <a:solidFill>
                <a:srgbClr val="D9D9D9"/>
              </a:solidFill>
              <a:prstDash val="solid"/>
              <a:miter/>
            </a:ln>
          </p:spPr>
        </p:sp>
        <p:sp>
          <p:nvSpPr>
            <p:cNvPr id="1048662" name="TextBox 75"/>
            <p:cNvSpPr txBox="1"/>
            <p:nvPr/>
          </p:nvSpPr>
          <p:spPr>
            <a:xfrm>
              <a:off x="0" y="-38100"/>
              <a:ext cx="1030532" cy="376251"/>
            </a:xfrm>
            <a:prstGeom prst="rect">
              <a:avLst/>
            </a:prstGeom>
          </p:spPr>
          <p:txBody>
            <a:bodyPr lIns="50800" tIns="50800" rIns="50800" bIns="50800" rtlCol="0" anchor="ctr"/>
            <a:lstStyle/>
            <a:p>
              <a:pPr algn="ctr">
                <a:lnSpc>
                  <a:spcPts val="2940"/>
                </a:lnSpc>
              </a:pPr>
              <a:endParaRPr/>
            </a:p>
          </p:txBody>
        </p:sp>
      </p:grpSp>
      <p:grpSp>
        <p:nvGrpSpPr>
          <p:cNvPr id="64" name="Group 76"/>
          <p:cNvGrpSpPr/>
          <p:nvPr/>
        </p:nvGrpSpPr>
        <p:grpSpPr>
          <a:xfrm>
            <a:off x="5538201" y="4573561"/>
            <a:ext cx="1050930" cy="1050930"/>
            <a:chOff x="0" y="0"/>
            <a:chExt cx="812800" cy="812800"/>
          </a:xfrm>
        </p:grpSpPr>
        <p:sp>
          <p:nvSpPr>
            <p:cNvPr id="1048663" name="Freeform 77"/>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8"/>
              <a:stretch>
                <a:fillRect l="-25000" r="-25000"/>
              </a:stretch>
            </a:blipFill>
          </p:spPr>
        </p:sp>
      </p:grpSp>
      <p:sp>
        <p:nvSpPr>
          <p:cNvPr id="1048664" name="TextBox 78"/>
          <p:cNvSpPr txBox="1"/>
          <p:nvPr/>
        </p:nvSpPr>
        <p:spPr>
          <a:xfrm>
            <a:off x="6754165" y="4631895"/>
            <a:ext cx="3148160" cy="426593"/>
          </a:xfrm>
          <a:prstGeom prst="rect">
            <a:avLst/>
          </a:prstGeom>
        </p:spPr>
        <p:txBody>
          <a:bodyPr lIns="0" tIns="0" rIns="0" bIns="0" rtlCol="0" anchor="t">
            <a:spAutoFit/>
          </a:bodyPr>
          <a:lstStyle/>
          <a:p>
            <a:pPr marL="0" lvl="0" indent="0" algn="l">
              <a:lnSpc>
                <a:spcPts val="3359"/>
              </a:lnSpc>
              <a:spcBef>
                <a:spcPct val="0"/>
              </a:spcBef>
            </a:pPr>
            <a:r>
              <a:rPr lang="en-US" sz="2400" b="1" spc="108">
                <a:solidFill>
                  <a:srgbClr val="64341E"/>
                </a:solidFill>
                <a:latin typeface="Open Sans Bold"/>
                <a:ea typeface="Open Sans Bold"/>
                <a:cs typeface="Open Sans Bold"/>
                <a:sym typeface="Open Sans Bold"/>
              </a:rPr>
              <a:t>Excelsa Seeds</a:t>
            </a:r>
          </a:p>
        </p:txBody>
      </p:sp>
      <p:sp>
        <p:nvSpPr>
          <p:cNvPr id="1048665" name="TextBox 79"/>
          <p:cNvSpPr txBox="1"/>
          <p:nvPr/>
        </p:nvSpPr>
        <p:spPr>
          <a:xfrm>
            <a:off x="7955546" y="5271014"/>
            <a:ext cx="641696" cy="257175"/>
          </a:xfrm>
          <a:prstGeom prst="rect">
            <a:avLst/>
          </a:prstGeom>
        </p:spPr>
        <p:txBody>
          <a:bodyPr lIns="0" tIns="0" rIns="0" bIns="0" rtlCol="0" anchor="t">
            <a:spAutoFit/>
          </a:bodyPr>
          <a:lstStyle/>
          <a:p>
            <a:pPr marL="0" lvl="0" indent="0" algn="just">
              <a:lnSpc>
                <a:spcPts val="2100"/>
              </a:lnSpc>
              <a:spcBef>
                <a:spcPct val="0"/>
              </a:spcBef>
            </a:pPr>
            <a:r>
              <a:rPr lang="en-US" sz="1500">
                <a:solidFill>
                  <a:srgbClr val="737373"/>
                </a:solidFill>
                <a:latin typeface="Open Sans"/>
                <a:ea typeface="Open Sans"/>
                <a:cs typeface="Open Sans"/>
                <a:sym typeface="Open Sans"/>
              </a:rPr>
              <a:t>4/5</a:t>
            </a:r>
          </a:p>
        </p:txBody>
      </p:sp>
      <p:grpSp>
        <p:nvGrpSpPr>
          <p:cNvPr id="65" name="Group 80"/>
          <p:cNvGrpSpPr/>
          <p:nvPr/>
        </p:nvGrpSpPr>
        <p:grpSpPr>
          <a:xfrm>
            <a:off x="6754165" y="5309368"/>
            <a:ext cx="219184" cy="208910"/>
            <a:chOff x="0" y="0"/>
            <a:chExt cx="812800" cy="774700"/>
          </a:xfrm>
        </p:grpSpPr>
        <p:sp>
          <p:nvSpPr>
            <p:cNvPr id="1048666" name="Freeform 81"/>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67" name="TextBox 82"/>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6" name="Group 83"/>
          <p:cNvGrpSpPr/>
          <p:nvPr/>
        </p:nvGrpSpPr>
        <p:grpSpPr>
          <a:xfrm>
            <a:off x="6973349" y="5309368"/>
            <a:ext cx="219184" cy="208910"/>
            <a:chOff x="0" y="0"/>
            <a:chExt cx="812800" cy="774700"/>
          </a:xfrm>
        </p:grpSpPr>
        <p:sp>
          <p:nvSpPr>
            <p:cNvPr id="1048668" name="Freeform 84"/>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69" name="TextBox 85"/>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7" name="Group 86"/>
          <p:cNvGrpSpPr/>
          <p:nvPr/>
        </p:nvGrpSpPr>
        <p:grpSpPr>
          <a:xfrm>
            <a:off x="7192532" y="5309368"/>
            <a:ext cx="219184" cy="208910"/>
            <a:chOff x="0" y="0"/>
            <a:chExt cx="812800" cy="774700"/>
          </a:xfrm>
        </p:grpSpPr>
        <p:sp>
          <p:nvSpPr>
            <p:cNvPr id="1048670" name="Freeform 87"/>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71" name="TextBox 88"/>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8" name="Group 89"/>
          <p:cNvGrpSpPr/>
          <p:nvPr/>
        </p:nvGrpSpPr>
        <p:grpSpPr>
          <a:xfrm>
            <a:off x="7411716" y="5309368"/>
            <a:ext cx="219184" cy="208910"/>
            <a:chOff x="0" y="0"/>
            <a:chExt cx="812800" cy="774700"/>
          </a:xfrm>
        </p:grpSpPr>
        <p:sp>
          <p:nvSpPr>
            <p:cNvPr id="1048672" name="Freeform 90"/>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673" name="TextBox 91"/>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69" name="Group 92"/>
          <p:cNvGrpSpPr/>
          <p:nvPr/>
        </p:nvGrpSpPr>
        <p:grpSpPr>
          <a:xfrm>
            <a:off x="7630900" y="5309368"/>
            <a:ext cx="219184" cy="208910"/>
            <a:chOff x="0" y="0"/>
            <a:chExt cx="812800" cy="774700"/>
          </a:xfrm>
        </p:grpSpPr>
        <p:sp>
          <p:nvSpPr>
            <p:cNvPr id="1048674" name="Freeform 93"/>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D9D9D9"/>
            </a:solidFill>
          </p:spPr>
        </p:sp>
        <p:sp>
          <p:nvSpPr>
            <p:cNvPr id="1048675" name="TextBox 94"/>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70" name="Group 95"/>
          <p:cNvGrpSpPr/>
          <p:nvPr/>
        </p:nvGrpSpPr>
        <p:grpSpPr>
          <a:xfrm>
            <a:off x="1283795" y="5995481"/>
            <a:ext cx="8070998" cy="2148385"/>
            <a:chOff x="0" y="0"/>
            <a:chExt cx="1250409" cy="332841"/>
          </a:xfrm>
        </p:grpSpPr>
        <p:sp>
          <p:nvSpPr>
            <p:cNvPr id="1048676" name="Freeform 96"/>
            <p:cNvSpPr/>
            <p:nvPr/>
          </p:nvSpPr>
          <p:spPr>
            <a:xfrm>
              <a:off x="0" y="0"/>
              <a:ext cx="1250409" cy="332841"/>
            </a:xfrm>
            <a:custGeom>
              <a:avLst/>
              <a:gdLst/>
              <a:ahLst/>
              <a:cxnLst/>
              <a:rect l="l" t="t" r="r" b="b"/>
              <a:pathLst>
                <a:path w="1250409" h="332841">
                  <a:moveTo>
                    <a:pt x="0" y="0"/>
                  </a:moveTo>
                  <a:lnTo>
                    <a:pt x="1250409" y="0"/>
                  </a:lnTo>
                  <a:lnTo>
                    <a:pt x="1250409" y="332841"/>
                  </a:lnTo>
                  <a:lnTo>
                    <a:pt x="0" y="332841"/>
                  </a:lnTo>
                  <a:close/>
                </a:path>
              </a:pathLst>
            </a:custGeom>
            <a:blipFill>
              <a:blip r:embed="rId9"/>
              <a:stretch>
                <a:fillRect t="-91053" b="-59711"/>
              </a:stretch>
            </a:blipFill>
          </p:spPr>
        </p:sp>
      </p:grpSp>
      <p:sp>
        <p:nvSpPr>
          <p:cNvPr id="1048677" name="TextBox 97"/>
          <p:cNvSpPr txBox="1"/>
          <p:nvPr/>
        </p:nvSpPr>
        <p:spPr>
          <a:xfrm>
            <a:off x="6903910" y="1041766"/>
            <a:ext cx="8556516" cy="1919985"/>
          </a:xfrm>
          <a:prstGeom prst="rect">
            <a:avLst/>
          </a:prstGeom>
        </p:spPr>
        <p:txBody>
          <a:bodyPr lIns="0" tIns="0" rIns="0" bIns="0" rtlCol="0" anchor="t">
            <a:spAutoFit/>
          </a:bodyPr>
          <a:lstStyle/>
          <a:p>
            <a:pPr marL="0" lvl="0" indent="0" algn="l">
              <a:lnSpc>
                <a:spcPts val="7559"/>
              </a:lnSpc>
            </a:pPr>
            <a:r>
              <a:rPr lang="en-US" sz="5399" spc="107" dirty="0">
                <a:solidFill>
                  <a:srgbClr val="4B573E"/>
                </a:solidFill>
                <a:latin typeface="Anton"/>
                <a:ea typeface="Anton"/>
                <a:cs typeface="Anton"/>
                <a:sym typeface="Anton"/>
              </a:rPr>
              <a:t>OVERVIEW OF THE BUSINESS IDEA</a:t>
            </a:r>
          </a:p>
        </p:txBody>
      </p:sp>
      <p:sp>
        <p:nvSpPr>
          <p:cNvPr id="1048678" name="TextBox 98"/>
          <p:cNvSpPr txBox="1"/>
          <p:nvPr/>
        </p:nvSpPr>
        <p:spPr>
          <a:xfrm>
            <a:off x="9679440" y="3635092"/>
            <a:ext cx="7853932" cy="4079446"/>
          </a:xfrm>
          <a:prstGeom prst="rect">
            <a:avLst/>
          </a:prstGeom>
        </p:spPr>
        <p:txBody>
          <a:bodyPr wrap="square" lIns="0" tIns="0" rIns="0" bIns="0" rtlCol="0" anchor="t">
            <a:spAutoFit/>
          </a:bodyPr>
          <a:lstStyle/>
          <a:p>
            <a:pPr marL="711757" lvl="1" indent="-355879" algn="just">
              <a:lnSpc>
                <a:spcPts val="4615"/>
              </a:lnSpc>
              <a:buFont typeface="Arial"/>
              <a:buChar char="•"/>
            </a:pPr>
            <a:r>
              <a:rPr lang="en-US" sz="3000" dirty="0">
                <a:latin typeface="Times New Roman"/>
                <a:ea typeface="Times New Roman"/>
                <a:cs typeface="Times New Roman"/>
                <a:sym typeface="Times New Roman"/>
              </a:rPr>
              <a:t>Eco-friendly coffee shop offering organic coffee and natural snacks.</a:t>
            </a:r>
          </a:p>
          <a:p>
            <a:pPr marL="711757" lvl="1" indent="-355879" algn="just">
              <a:lnSpc>
                <a:spcPts val="4615"/>
              </a:lnSpc>
              <a:buFont typeface="Arial"/>
              <a:buChar char="•"/>
            </a:pPr>
            <a:r>
              <a:rPr lang="en-US" sz="3000" dirty="0">
                <a:latin typeface="Times New Roman"/>
                <a:ea typeface="Times New Roman"/>
                <a:cs typeface="Times New Roman"/>
                <a:sym typeface="Times New Roman"/>
              </a:rPr>
              <a:t>Polythene usage is minimized, recyclable materials only, and raw materials are procured ethically.</a:t>
            </a:r>
          </a:p>
          <a:p>
            <a:pPr marL="711757" lvl="1" indent="-355879" algn="just">
              <a:lnSpc>
                <a:spcPts val="4615"/>
              </a:lnSpc>
              <a:buFont typeface="Arial"/>
              <a:buChar char="•"/>
            </a:pPr>
            <a:r>
              <a:rPr lang="en-US" sz="3000" dirty="0">
                <a:latin typeface="Times New Roman"/>
                <a:ea typeface="Times New Roman"/>
                <a:cs typeface="Times New Roman"/>
                <a:sym typeface="Times New Roman"/>
              </a:rPr>
              <a:t>An emphasis on social accountability and sustainability. </a:t>
            </a:r>
          </a:p>
        </p:txBody>
      </p:sp>
      <p:sp>
        <p:nvSpPr>
          <p:cNvPr id="1048679" name="TextBox 99"/>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a:solidFill>
                  <a:srgbClr val="FFFFFF"/>
                </a:solidFill>
                <a:latin typeface="Anton"/>
                <a:ea typeface="Anton"/>
                <a:cs typeface="Anton"/>
                <a:sym typeface="Anton"/>
              </a:rPr>
              <a:t>BrewGreen Cafe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3"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684"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grpSp>
        <p:nvGrpSpPr>
          <p:cNvPr id="74" name="Group 4"/>
          <p:cNvGrpSpPr/>
          <p:nvPr/>
        </p:nvGrpSpPr>
        <p:grpSpPr>
          <a:xfrm>
            <a:off x="1201954" y="1725010"/>
            <a:ext cx="7082426" cy="8493766"/>
            <a:chOff x="0" y="0"/>
            <a:chExt cx="1865330" cy="2237041"/>
          </a:xfrm>
        </p:grpSpPr>
        <p:sp>
          <p:nvSpPr>
            <p:cNvPr id="1048685" name="Freeform 5"/>
            <p:cNvSpPr/>
            <p:nvPr/>
          </p:nvSpPr>
          <p:spPr>
            <a:xfrm>
              <a:off x="0" y="0"/>
              <a:ext cx="1865330" cy="2237041"/>
            </a:xfrm>
            <a:custGeom>
              <a:avLst/>
              <a:gdLst/>
              <a:ahLst/>
              <a:cxnLst/>
              <a:rect l="l" t="t" r="r" b="b"/>
              <a:pathLst>
                <a:path w="1865330" h="2237041">
                  <a:moveTo>
                    <a:pt x="0" y="0"/>
                  </a:moveTo>
                  <a:lnTo>
                    <a:pt x="1865330" y="0"/>
                  </a:lnTo>
                  <a:lnTo>
                    <a:pt x="1865330" y="2237041"/>
                  </a:lnTo>
                  <a:lnTo>
                    <a:pt x="0" y="2237041"/>
                  </a:lnTo>
                  <a:close/>
                </a:path>
              </a:pathLst>
            </a:custGeom>
            <a:solidFill>
              <a:srgbClr val="B6894E"/>
            </a:solidFill>
          </p:spPr>
        </p:sp>
        <p:sp>
          <p:nvSpPr>
            <p:cNvPr id="1048686" name="TextBox 6"/>
            <p:cNvSpPr txBox="1"/>
            <p:nvPr/>
          </p:nvSpPr>
          <p:spPr>
            <a:xfrm>
              <a:off x="0" y="-38100"/>
              <a:ext cx="1865330" cy="2275141"/>
            </a:xfrm>
            <a:prstGeom prst="rect">
              <a:avLst/>
            </a:prstGeom>
          </p:spPr>
          <p:txBody>
            <a:bodyPr lIns="50800" tIns="50800" rIns="50800" bIns="50800" rtlCol="0" anchor="ctr"/>
            <a:lstStyle/>
            <a:p>
              <a:pPr algn="ctr">
                <a:lnSpc>
                  <a:spcPts val="2940"/>
                </a:lnSpc>
              </a:pPr>
              <a:endParaRPr/>
            </a:p>
          </p:txBody>
        </p:sp>
      </p:grpSp>
      <p:grpSp>
        <p:nvGrpSpPr>
          <p:cNvPr id="75" name="Group 7"/>
          <p:cNvGrpSpPr/>
          <p:nvPr/>
        </p:nvGrpSpPr>
        <p:grpSpPr>
          <a:xfrm>
            <a:off x="0" y="5865852"/>
            <a:ext cx="18288000" cy="3662215"/>
            <a:chOff x="0" y="0"/>
            <a:chExt cx="4816593" cy="964534"/>
          </a:xfrm>
        </p:grpSpPr>
        <p:sp>
          <p:nvSpPr>
            <p:cNvPr id="1048687" name="Freeform 8"/>
            <p:cNvSpPr/>
            <p:nvPr/>
          </p:nvSpPr>
          <p:spPr>
            <a:xfrm>
              <a:off x="0" y="0"/>
              <a:ext cx="4816592" cy="964534"/>
            </a:xfrm>
            <a:custGeom>
              <a:avLst/>
              <a:gdLst/>
              <a:ahLst/>
              <a:cxnLst/>
              <a:rect l="l" t="t" r="r" b="b"/>
              <a:pathLst>
                <a:path w="4816592" h="964534">
                  <a:moveTo>
                    <a:pt x="0" y="0"/>
                  </a:moveTo>
                  <a:lnTo>
                    <a:pt x="4816592" y="0"/>
                  </a:lnTo>
                  <a:lnTo>
                    <a:pt x="4816592" y="964534"/>
                  </a:lnTo>
                  <a:lnTo>
                    <a:pt x="0" y="964534"/>
                  </a:lnTo>
                  <a:close/>
                </a:path>
              </a:pathLst>
            </a:custGeom>
            <a:solidFill>
              <a:srgbClr val="4B573E"/>
            </a:solidFill>
          </p:spPr>
        </p:sp>
        <p:sp>
          <p:nvSpPr>
            <p:cNvPr id="1048688" name="TextBox 9"/>
            <p:cNvSpPr txBox="1"/>
            <p:nvPr/>
          </p:nvSpPr>
          <p:spPr>
            <a:xfrm>
              <a:off x="0" y="-38100"/>
              <a:ext cx="4816593" cy="1002634"/>
            </a:xfrm>
            <a:prstGeom prst="rect">
              <a:avLst/>
            </a:prstGeom>
          </p:spPr>
          <p:txBody>
            <a:bodyPr lIns="50800" tIns="50800" rIns="50800" bIns="50800" rtlCol="0" anchor="ctr"/>
            <a:lstStyle/>
            <a:p>
              <a:pPr algn="ctr">
                <a:lnSpc>
                  <a:spcPts val="2940"/>
                </a:lnSpc>
              </a:pPr>
              <a:endParaRPr/>
            </a:p>
          </p:txBody>
        </p:sp>
      </p:grpSp>
      <p:grpSp>
        <p:nvGrpSpPr>
          <p:cNvPr id="76" name="Group 10"/>
          <p:cNvGrpSpPr/>
          <p:nvPr/>
        </p:nvGrpSpPr>
        <p:grpSpPr>
          <a:xfrm>
            <a:off x="2344896" y="4972839"/>
            <a:ext cx="3201418" cy="3525343"/>
            <a:chOff x="0" y="0"/>
            <a:chExt cx="843172" cy="928485"/>
          </a:xfrm>
        </p:grpSpPr>
        <p:sp>
          <p:nvSpPr>
            <p:cNvPr id="1048689" name="Freeform 11"/>
            <p:cNvSpPr/>
            <p:nvPr/>
          </p:nvSpPr>
          <p:spPr>
            <a:xfrm>
              <a:off x="0" y="0"/>
              <a:ext cx="843172" cy="928485"/>
            </a:xfrm>
            <a:custGeom>
              <a:avLst/>
              <a:gdLst/>
              <a:ahLst/>
              <a:cxnLst/>
              <a:rect l="l" t="t" r="r" b="b"/>
              <a:pathLst>
                <a:path w="843172" h="928485">
                  <a:moveTo>
                    <a:pt x="0" y="0"/>
                  </a:moveTo>
                  <a:lnTo>
                    <a:pt x="843172" y="0"/>
                  </a:lnTo>
                  <a:lnTo>
                    <a:pt x="843172" y="928485"/>
                  </a:lnTo>
                  <a:lnTo>
                    <a:pt x="0" y="928485"/>
                  </a:lnTo>
                  <a:close/>
                </a:path>
              </a:pathLst>
            </a:custGeom>
            <a:solidFill>
              <a:srgbClr val="FFFFFF"/>
            </a:solidFill>
            <a:ln w="19050" cap="sq">
              <a:solidFill>
                <a:srgbClr val="D9D9D9"/>
              </a:solidFill>
              <a:prstDash val="solid"/>
              <a:miter/>
            </a:ln>
          </p:spPr>
        </p:sp>
        <p:sp>
          <p:nvSpPr>
            <p:cNvPr id="1048690" name="TextBox 12"/>
            <p:cNvSpPr txBox="1"/>
            <p:nvPr/>
          </p:nvSpPr>
          <p:spPr>
            <a:xfrm>
              <a:off x="0" y="-38100"/>
              <a:ext cx="843172" cy="966585"/>
            </a:xfrm>
            <a:prstGeom prst="rect">
              <a:avLst/>
            </a:prstGeom>
          </p:spPr>
          <p:txBody>
            <a:bodyPr lIns="50800" tIns="50800" rIns="50800" bIns="50800" rtlCol="0" anchor="ctr"/>
            <a:lstStyle/>
            <a:p>
              <a:pPr algn="ctr">
                <a:lnSpc>
                  <a:spcPts val="2940"/>
                </a:lnSpc>
              </a:pPr>
              <a:endParaRPr/>
            </a:p>
          </p:txBody>
        </p:sp>
      </p:grpSp>
      <p:grpSp>
        <p:nvGrpSpPr>
          <p:cNvPr id="77" name="Group 13"/>
          <p:cNvGrpSpPr/>
          <p:nvPr/>
        </p:nvGrpSpPr>
        <p:grpSpPr>
          <a:xfrm>
            <a:off x="2504282" y="5133975"/>
            <a:ext cx="2882646" cy="1675837"/>
            <a:chOff x="0" y="0"/>
            <a:chExt cx="1243780" cy="723076"/>
          </a:xfrm>
        </p:grpSpPr>
        <p:sp>
          <p:nvSpPr>
            <p:cNvPr id="1048691" name="Freeform 14"/>
            <p:cNvSpPr/>
            <p:nvPr/>
          </p:nvSpPr>
          <p:spPr>
            <a:xfrm>
              <a:off x="0" y="0"/>
              <a:ext cx="1243780" cy="723076"/>
            </a:xfrm>
            <a:custGeom>
              <a:avLst/>
              <a:gdLst/>
              <a:ahLst/>
              <a:cxnLst/>
              <a:rect l="l" t="t" r="r" b="b"/>
              <a:pathLst>
                <a:path w="1243780" h="723076">
                  <a:moveTo>
                    <a:pt x="0" y="0"/>
                  </a:moveTo>
                  <a:lnTo>
                    <a:pt x="1243780" y="0"/>
                  </a:lnTo>
                  <a:lnTo>
                    <a:pt x="1243780" y="723076"/>
                  </a:lnTo>
                  <a:lnTo>
                    <a:pt x="0" y="723076"/>
                  </a:lnTo>
                  <a:close/>
                </a:path>
              </a:pathLst>
            </a:custGeom>
            <a:blipFill>
              <a:blip r:embed="rId5"/>
              <a:stretch>
                <a:fillRect t="-7301" b="-7301"/>
              </a:stretch>
            </a:blipFill>
          </p:spPr>
        </p:sp>
      </p:grpSp>
      <p:grpSp>
        <p:nvGrpSpPr>
          <p:cNvPr id="78" name="Group 15"/>
          <p:cNvGrpSpPr/>
          <p:nvPr/>
        </p:nvGrpSpPr>
        <p:grpSpPr>
          <a:xfrm>
            <a:off x="3397645" y="7821229"/>
            <a:ext cx="219184" cy="208910"/>
            <a:chOff x="0" y="0"/>
            <a:chExt cx="812800" cy="774700"/>
          </a:xfrm>
        </p:grpSpPr>
        <p:sp>
          <p:nvSpPr>
            <p:cNvPr id="1048692" name="Freeform 16"/>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93" name="TextBox 17"/>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79" name="Group 18"/>
          <p:cNvGrpSpPr/>
          <p:nvPr/>
        </p:nvGrpSpPr>
        <p:grpSpPr>
          <a:xfrm>
            <a:off x="3616829" y="7821229"/>
            <a:ext cx="219184" cy="208910"/>
            <a:chOff x="0" y="0"/>
            <a:chExt cx="812800" cy="774700"/>
          </a:xfrm>
        </p:grpSpPr>
        <p:sp>
          <p:nvSpPr>
            <p:cNvPr id="1048694" name="Freeform 19"/>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95" name="TextBox 20"/>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0" name="Group 21"/>
          <p:cNvGrpSpPr/>
          <p:nvPr/>
        </p:nvGrpSpPr>
        <p:grpSpPr>
          <a:xfrm>
            <a:off x="3836013" y="7821229"/>
            <a:ext cx="219184" cy="208910"/>
            <a:chOff x="0" y="0"/>
            <a:chExt cx="812800" cy="774700"/>
          </a:xfrm>
        </p:grpSpPr>
        <p:sp>
          <p:nvSpPr>
            <p:cNvPr id="1048696" name="Freeform 22"/>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97" name="TextBox 23"/>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1" name="Group 24"/>
          <p:cNvGrpSpPr/>
          <p:nvPr/>
        </p:nvGrpSpPr>
        <p:grpSpPr>
          <a:xfrm>
            <a:off x="4055196" y="7821229"/>
            <a:ext cx="219184" cy="208910"/>
            <a:chOff x="0" y="0"/>
            <a:chExt cx="812800" cy="774700"/>
          </a:xfrm>
        </p:grpSpPr>
        <p:sp>
          <p:nvSpPr>
            <p:cNvPr id="1048698" name="Freeform 25"/>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699" name="TextBox 26"/>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2" name="Group 27"/>
          <p:cNvGrpSpPr/>
          <p:nvPr/>
        </p:nvGrpSpPr>
        <p:grpSpPr>
          <a:xfrm>
            <a:off x="4274380" y="7821229"/>
            <a:ext cx="219184" cy="208910"/>
            <a:chOff x="0" y="0"/>
            <a:chExt cx="812800" cy="774700"/>
          </a:xfrm>
        </p:grpSpPr>
        <p:sp>
          <p:nvSpPr>
            <p:cNvPr id="1048700" name="Freeform 28"/>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01" name="TextBox 29"/>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3" name="Group 30"/>
          <p:cNvGrpSpPr/>
          <p:nvPr/>
        </p:nvGrpSpPr>
        <p:grpSpPr>
          <a:xfrm>
            <a:off x="5810493" y="4972839"/>
            <a:ext cx="3201418" cy="3525343"/>
            <a:chOff x="0" y="0"/>
            <a:chExt cx="843172" cy="928485"/>
          </a:xfrm>
        </p:grpSpPr>
        <p:sp>
          <p:nvSpPr>
            <p:cNvPr id="1048702" name="Freeform 31"/>
            <p:cNvSpPr/>
            <p:nvPr/>
          </p:nvSpPr>
          <p:spPr>
            <a:xfrm>
              <a:off x="0" y="0"/>
              <a:ext cx="843172" cy="928485"/>
            </a:xfrm>
            <a:custGeom>
              <a:avLst/>
              <a:gdLst/>
              <a:ahLst/>
              <a:cxnLst/>
              <a:rect l="l" t="t" r="r" b="b"/>
              <a:pathLst>
                <a:path w="843172" h="928485">
                  <a:moveTo>
                    <a:pt x="0" y="0"/>
                  </a:moveTo>
                  <a:lnTo>
                    <a:pt x="843172" y="0"/>
                  </a:lnTo>
                  <a:lnTo>
                    <a:pt x="843172" y="928485"/>
                  </a:lnTo>
                  <a:lnTo>
                    <a:pt x="0" y="928485"/>
                  </a:lnTo>
                  <a:close/>
                </a:path>
              </a:pathLst>
            </a:custGeom>
            <a:solidFill>
              <a:srgbClr val="FFFFFF"/>
            </a:solidFill>
            <a:ln w="19050" cap="sq">
              <a:solidFill>
                <a:srgbClr val="D9D9D9"/>
              </a:solidFill>
              <a:prstDash val="solid"/>
              <a:miter/>
            </a:ln>
          </p:spPr>
        </p:sp>
        <p:sp>
          <p:nvSpPr>
            <p:cNvPr id="1048703" name="TextBox 32"/>
            <p:cNvSpPr txBox="1"/>
            <p:nvPr/>
          </p:nvSpPr>
          <p:spPr>
            <a:xfrm>
              <a:off x="0" y="-38100"/>
              <a:ext cx="843172" cy="966585"/>
            </a:xfrm>
            <a:prstGeom prst="rect">
              <a:avLst/>
            </a:prstGeom>
          </p:spPr>
          <p:txBody>
            <a:bodyPr lIns="50800" tIns="50800" rIns="50800" bIns="50800" rtlCol="0" anchor="ctr"/>
            <a:lstStyle/>
            <a:p>
              <a:pPr algn="ctr">
                <a:lnSpc>
                  <a:spcPts val="2940"/>
                </a:lnSpc>
              </a:pPr>
              <a:endParaRPr/>
            </a:p>
          </p:txBody>
        </p:sp>
      </p:grpSp>
      <p:grpSp>
        <p:nvGrpSpPr>
          <p:cNvPr id="84" name="Group 33"/>
          <p:cNvGrpSpPr/>
          <p:nvPr/>
        </p:nvGrpSpPr>
        <p:grpSpPr>
          <a:xfrm>
            <a:off x="5969879" y="5133975"/>
            <a:ext cx="2882646" cy="1675837"/>
            <a:chOff x="0" y="0"/>
            <a:chExt cx="1243780" cy="723076"/>
          </a:xfrm>
        </p:grpSpPr>
        <p:sp>
          <p:nvSpPr>
            <p:cNvPr id="1048704" name="Freeform 34"/>
            <p:cNvSpPr/>
            <p:nvPr/>
          </p:nvSpPr>
          <p:spPr>
            <a:xfrm>
              <a:off x="0" y="0"/>
              <a:ext cx="1243780" cy="723076"/>
            </a:xfrm>
            <a:custGeom>
              <a:avLst/>
              <a:gdLst/>
              <a:ahLst/>
              <a:cxnLst/>
              <a:rect l="l" t="t" r="r" b="b"/>
              <a:pathLst>
                <a:path w="1243780" h="723076">
                  <a:moveTo>
                    <a:pt x="0" y="0"/>
                  </a:moveTo>
                  <a:lnTo>
                    <a:pt x="1243780" y="0"/>
                  </a:lnTo>
                  <a:lnTo>
                    <a:pt x="1243780" y="723076"/>
                  </a:lnTo>
                  <a:lnTo>
                    <a:pt x="0" y="723076"/>
                  </a:lnTo>
                  <a:close/>
                </a:path>
              </a:pathLst>
            </a:custGeom>
            <a:blipFill>
              <a:blip r:embed="rId6"/>
              <a:stretch>
                <a:fillRect t="-7301" b="-7301"/>
              </a:stretch>
            </a:blipFill>
          </p:spPr>
        </p:sp>
      </p:grpSp>
      <p:grpSp>
        <p:nvGrpSpPr>
          <p:cNvPr id="85" name="Group 35"/>
          <p:cNvGrpSpPr/>
          <p:nvPr/>
        </p:nvGrpSpPr>
        <p:grpSpPr>
          <a:xfrm>
            <a:off x="6863242" y="7821229"/>
            <a:ext cx="219184" cy="208910"/>
            <a:chOff x="0" y="0"/>
            <a:chExt cx="812800" cy="774700"/>
          </a:xfrm>
        </p:grpSpPr>
        <p:sp>
          <p:nvSpPr>
            <p:cNvPr id="1048705" name="Freeform 36"/>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06" name="TextBox 37"/>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6" name="Group 38"/>
          <p:cNvGrpSpPr/>
          <p:nvPr/>
        </p:nvGrpSpPr>
        <p:grpSpPr>
          <a:xfrm>
            <a:off x="7082426" y="7821229"/>
            <a:ext cx="219184" cy="208910"/>
            <a:chOff x="0" y="0"/>
            <a:chExt cx="812800" cy="774700"/>
          </a:xfrm>
        </p:grpSpPr>
        <p:sp>
          <p:nvSpPr>
            <p:cNvPr id="1048707" name="Freeform 39"/>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08" name="TextBox 40"/>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7" name="Group 41"/>
          <p:cNvGrpSpPr/>
          <p:nvPr/>
        </p:nvGrpSpPr>
        <p:grpSpPr>
          <a:xfrm>
            <a:off x="7301610" y="7821229"/>
            <a:ext cx="219184" cy="208910"/>
            <a:chOff x="0" y="0"/>
            <a:chExt cx="812800" cy="774700"/>
          </a:xfrm>
        </p:grpSpPr>
        <p:sp>
          <p:nvSpPr>
            <p:cNvPr id="1048709" name="Freeform 42"/>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10" name="TextBox 43"/>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8" name="Group 44"/>
          <p:cNvGrpSpPr/>
          <p:nvPr/>
        </p:nvGrpSpPr>
        <p:grpSpPr>
          <a:xfrm>
            <a:off x="7520793" y="7821229"/>
            <a:ext cx="219184" cy="208910"/>
            <a:chOff x="0" y="0"/>
            <a:chExt cx="812800" cy="774700"/>
          </a:xfrm>
        </p:grpSpPr>
        <p:sp>
          <p:nvSpPr>
            <p:cNvPr id="1048711" name="Freeform 45"/>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12" name="TextBox 46"/>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89" name="Group 47"/>
          <p:cNvGrpSpPr/>
          <p:nvPr/>
        </p:nvGrpSpPr>
        <p:grpSpPr>
          <a:xfrm>
            <a:off x="7739977" y="7821229"/>
            <a:ext cx="219184" cy="208910"/>
            <a:chOff x="0" y="0"/>
            <a:chExt cx="812800" cy="774700"/>
          </a:xfrm>
        </p:grpSpPr>
        <p:sp>
          <p:nvSpPr>
            <p:cNvPr id="1048713" name="Freeform 48"/>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E9E9E9"/>
            </a:solidFill>
          </p:spPr>
        </p:sp>
        <p:sp>
          <p:nvSpPr>
            <p:cNvPr id="1048714" name="TextBox 49"/>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90" name="Group 50"/>
          <p:cNvGrpSpPr/>
          <p:nvPr/>
        </p:nvGrpSpPr>
        <p:grpSpPr>
          <a:xfrm>
            <a:off x="9276090" y="4488047"/>
            <a:ext cx="3201418" cy="4010135"/>
            <a:chOff x="0" y="0"/>
            <a:chExt cx="843172" cy="1056167"/>
          </a:xfrm>
        </p:grpSpPr>
        <p:sp>
          <p:nvSpPr>
            <p:cNvPr id="1048715" name="Freeform 51"/>
            <p:cNvSpPr/>
            <p:nvPr/>
          </p:nvSpPr>
          <p:spPr>
            <a:xfrm>
              <a:off x="0" y="0"/>
              <a:ext cx="843172" cy="1056167"/>
            </a:xfrm>
            <a:custGeom>
              <a:avLst/>
              <a:gdLst/>
              <a:ahLst/>
              <a:cxnLst/>
              <a:rect l="l" t="t" r="r" b="b"/>
              <a:pathLst>
                <a:path w="843172" h="1056167">
                  <a:moveTo>
                    <a:pt x="0" y="0"/>
                  </a:moveTo>
                  <a:lnTo>
                    <a:pt x="843172" y="0"/>
                  </a:lnTo>
                  <a:lnTo>
                    <a:pt x="843172" y="1056167"/>
                  </a:lnTo>
                  <a:lnTo>
                    <a:pt x="0" y="1056167"/>
                  </a:lnTo>
                  <a:close/>
                </a:path>
              </a:pathLst>
            </a:custGeom>
            <a:solidFill>
              <a:srgbClr val="64341E"/>
            </a:solidFill>
            <a:ln w="19050" cap="sq">
              <a:solidFill>
                <a:srgbClr val="D9D9D9"/>
              </a:solidFill>
              <a:prstDash val="solid"/>
              <a:miter/>
            </a:ln>
          </p:spPr>
        </p:sp>
        <p:sp>
          <p:nvSpPr>
            <p:cNvPr id="1048716" name="TextBox 52"/>
            <p:cNvSpPr txBox="1"/>
            <p:nvPr/>
          </p:nvSpPr>
          <p:spPr>
            <a:xfrm>
              <a:off x="0" y="-38100"/>
              <a:ext cx="843172" cy="1094267"/>
            </a:xfrm>
            <a:prstGeom prst="rect">
              <a:avLst/>
            </a:prstGeom>
          </p:spPr>
          <p:txBody>
            <a:bodyPr lIns="50800" tIns="50800" rIns="50800" bIns="50800" rtlCol="0" anchor="ctr"/>
            <a:lstStyle/>
            <a:p>
              <a:pPr algn="ctr">
                <a:lnSpc>
                  <a:spcPts val="2940"/>
                </a:lnSpc>
              </a:pPr>
              <a:endParaRPr/>
            </a:p>
          </p:txBody>
        </p:sp>
      </p:grpSp>
      <p:grpSp>
        <p:nvGrpSpPr>
          <p:cNvPr id="91" name="Group 53"/>
          <p:cNvGrpSpPr/>
          <p:nvPr/>
        </p:nvGrpSpPr>
        <p:grpSpPr>
          <a:xfrm>
            <a:off x="9435476" y="4638686"/>
            <a:ext cx="2882646" cy="2153975"/>
            <a:chOff x="0" y="0"/>
            <a:chExt cx="1243780" cy="929379"/>
          </a:xfrm>
        </p:grpSpPr>
        <p:sp>
          <p:nvSpPr>
            <p:cNvPr id="1048717" name="Freeform 54"/>
            <p:cNvSpPr/>
            <p:nvPr/>
          </p:nvSpPr>
          <p:spPr>
            <a:xfrm>
              <a:off x="0" y="0"/>
              <a:ext cx="1243780" cy="929379"/>
            </a:xfrm>
            <a:custGeom>
              <a:avLst/>
              <a:gdLst/>
              <a:ahLst/>
              <a:cxnLst/>
              <a:rect l="l" t="t" r="r" b="b"/>
              <a:pathLst>
                <a:path w="1243780" h="929379">
                  <a:moveTo>
                    <a:pt x="0" y="0"/>
                  </a:moveTo>
                  <a:lnTo>
                    <a:pt x="1243780" y="0"/>
                  </a:lnTo>
                  <a:lnTo>
                    <a:pt x="1243780" y="929379"/>
                  </a:lnTo>
                  <a:lnTo>
                    <a:pt x="0" y="929379"/>
                  </a:lnTo>
                  <a:close/>
                </a:path>
              </a:pathLst>
            </a:custGeom>
            <a:blipFill>
              <a:blip r:embed="rId7"/>
              <a:stretch>
                <a:fillRect l="-21163" r="-21163"/>
              </a:stretch>
            </a:blipFill>
          </p:spPr>
        </p:sp>
      </p:grpSp>
      <p:grpSp>
        <p:nvGrpSpPr>
          <p:cNvPr id="92" name="Group 55"/>
          <p:cNvGrpSpPr/>
          <p:nvPr/>
        </p:nvGrpSpPr>
        <p:grpSpPr>
          <a:xfrm>
            <a:off x="10328839" y="7821229"/>
            <a:ext cx="219184" cy="208910"/>
            <a:chOff x="0" y="0"/>
            <a:chExt cx="812800" cy="774700"/>
          </a:xfrm>
        </p:grpSpPr>
        <p:sp>
          <p:nvSpPr>
            <p:cNvPr id="1048718" name="Freeform 56"/>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719" name="TextBox 57"/>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93" name="Group 58"/>
          <p:cNvGrpSpPr/>
          <p:nvPr/>
        </p:nvGrpSpPr>
        <p:grpSpPr>
          <a:xfrm>
            <a:off x="10548023" y="7821229"/>
            <a:ext cx="219184" cy="208910"/>
            <a:chOff x="0" y="0"/>
            <a:chExt cx="812800" cy="774700"/>
          </a:xfrm>
        </p:grpSpPr>
        <p:sp>
          <p:nvSpPr>
            <p:cNvPr id="1048720" name="Freeform 59"/>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721" name="TextBox 60"/>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94" name="Group 61"/>
          <p:cNvGrpSpPr/>
          <p:nvPr/>
        </p:nvGrpSpPr>
        <p:grpSpPr>
          <a:xfrm>
            <a:off x="10767207" y="7821229"/>
            <a:ext cx="219184" cy="208910"/>
            <a:chOff x="0" y="0"/>
            <a:chExt cx="812800" cy="774700"/>
          </a:xfrm>
        </p:grpSpPr>
        <p:sp>
          <p:nvSpPr>
            <p:cNvPr id="1048722" name="Freeform 62"/>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723" name="TextBox 63"/>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95" name="Group 64"/>
          <p:cNvGrpSpPr/>
          <p:nvPr/>
        </p:nvGrpSpPr>
        <p:grpSpPr>
          <a:xfrm>
            <a:off x="10986390" y="7821229"/>
            <a:ext cx="219184" cy="208910"/>
            <a:chOff x="0" y="0"/>
            <a:chExt cx="812800" cy="774700"/>
          </a:xfrm>
        </p:grpSpPr>
        <p:sp>
          <p:nvSpPr>
            <p:cNvPr id="1048724" name="Freeform 65"/>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725" name="TextBox 66"/>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96" name="Group 67"/>
          <p:cNvGrpSpPr/>
          <p:nvPr/>
        </p:nvGrpSpPr>
        <p:grpSpPr>
          <a:xfrm>
            <a:off x="11205574" y="7821229"/>
            <a:ext cx="219184" cy="208910"/>
            <a:chOff x="0" y="0"/>
            <a:chExt cx="812800" cy="774700"/>
          </a:xfrm>
        </p:grpSpPr>
        <p:sp>
          <p:nvSpPr>
            <p:cNvPr id="1048726" name="Freeform 68"/>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B6894E"/>
            </a:solidFill>
          </p:spPr>
        </p:sp>
        <p:sp>
          <p:nvSpPr>
            <p:cNvPr id="1048727" name="TextBox 69"/>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97" name="Group 70"/>
          <p:cNvGrpSpPr/>
          <p:nvPr/>
        </p:nvGrpSpPr>
        <p:grpSpPr>
          <a:xfrm>
            <a:off x="12741687" y="4972839"/>
            <a:ext cx="3201418" cy="3525343"/>
            <a:chOff x="0" y="0"/>
            <a:chExt cx="843172" cy="928485"/>
          </a:xfrm>
        </p:grpSpPr>
        <p:sp>
          <p:nvSpPr>
            <p:cNvPr id="1048728" name="Freeform 71"/>
            <p:cNvSpPr/>
            <p:nvPr/>
          </p:nvSpPr>
          <p:spPr>
            <a:xfrm>
              <a:off x="0" y="0"/>
              <a:ext cx="843172" cy="928485"/>
            </a:xfrm>
            <a:custGeom>
              <a:avLst/>
              <a:gdLst/>
              <a:ahLst/>
              <a:cxnLst/>
              <a:rect l="l" t="t" r="r" b="b"/>
              <a:pathLst>
                <a:path w="843172" h="928485">
                  <a:moveTo>
                    <a:pt x="0" y="0"/>
                  </a:moveTo>
                  <a:lnTo>
                    <a:pt x="843172" y="0"/>
                  </a:lnTo>
                  <a:lnTo>
                    <a:pt x="843172" y="928485"/>
                  </a:lnTo>
                  <a:lnTo>
                    <a:pt x="0" y="928485"/>
                  </a:lnTo>
                  <a:close/>
                </a:path>
              </a:pathLst>
            </a:custGeom>
            <a:solidFill>
              <a:srgbClr val="FFFFFF"/>
            </a:solidFill>
            <a:ln w="19050" cap="sq">
              <a:solidFill>
                <a:srgbClr val="D9D9D9"/>
              </a:solidFill>
              <a:prstDash val="solid"/>
              <a:miter/>
            </a:ln>
          </p:spPr>
        </p:sp>
        <p:sp>
          <p:nvSpPr>
            <p:cNvPr id="1048729" name="TextBox 72"/>
            <p:cNvSpPr txBox="1"/>
            <p:nvPr/>
          </p:nvSpPr>
          <p:spPr>
            <a:xfrm>
              <a:off x="0" y="-38100"/>
              <a:ext cx="843172" cy="966585"/>
            </a:xfrm>
            <a:prstGeom prst="rect">
              <a:avLst/>
            </a:prstGeom>
          </p:spPr>
          <p:txBody>
            <a:bodyPr lIns="50800" tIns="50800" rIns="50800" bIns="50800" rtlCol="0" anchor="ctr"/>
            <a:lstStyle/>
            <a:p>
              <a:pPr algn="ctr">
                <a:lnSpc>
                  <a:spcPts val="2940"/>
                </a:lnSpc>
              </a:pPr>
              <a:endParaRPr/>
            </a:p>
          </p:txBody>
        </p:sp>
      </p:grpSp>
      <p:grpSp>
        <p:nvGrpSpPr>
          <p:cNvPr id="98" name="Group 73"/>
          <p:cNvGrpSpPr/>
          <p:nvPr/>
        </p:nvGrpSpPr>
        <p:grpSpPr>
          <a:xfrm>
            <a:off x="12901073" y="5133975"/>
            <a:ext cx="2882646" cy="1675837"/>
            <a:chOff x="0" y="0"/>
            <a:chExt cx="1243780" cy="723076"/>
          </a:xfrm>
        </p:grpSpPr>
        <p:sp>
          <p:nvSpPr>
            <p:cNvPr id="1048730" name="Freeform 74"/>
            <p:cNvSpPr/>
            <p:nvPr/>
          </p:nvSpPr>
          <p:spPr>
            <a:xfrm>
              <a:off x="0" y="0"/>
              <a:ext cx="1243780" cy="723076"/>
            </a:xfrm>
            <a:custGeom>
              <a:avLst/>
              <a:gdLst/>
              <a:ahLst/>
              <a:cxnLst/>
              <a:rect l="l" t="t" r="r" b="b"/>
              <a:pathLst>
                <a:path w="1243780" h="723076">
                  <a:moveTo>
                    <a:pt x="0" y="0"/>
                  </a:moveTo>
                  <a:lnTo>
                    <a:pt x="1243780" y="0"/>
                  </a:lnTo>
                  <a:lnTo>
                    <a:pt x="1243780" y="723076"/>
                  </a:lnTo>
                  <a:lnTo>
                    <a:pt x="0" y="723076"/>
                  </a:lnTo>
                  <a:close/>
                </a:path>
              </a:pathLst>
            </a:custGeom>
            <a:blipFill>
              <a:blip r:embed="rId8"/>
              <a:stretch>
                <a:fillRect t="-59912" b="-59912"/>
              </a:stretch>
            </a:blipFill>
          </p:spPr>
        </p:sp>
      </p:grpSp>
      <p:grpSp>
        <p:nvGrpSpPr>
          <p:cNvPr id="99" name="Group 75"/>
          <p:cNvGrpSpPr/>
          <p:nvPr/>
        </p:nvGrpSpPr>
        <p:grpSpPr>
          <a:xfrm>
            <a:off x="13794436" y="7821229"/>
            <a:ext cx="219184" cy="208910"/>
            <a:chOff x="0" y="0"/>
            <a:chExt cx="812800" cy="774700"/>
          </a:xfrm>
        </p:grpSpPr>
        <p:sp>
          <p:nvSpPr>
            <p:cNvPr id="1048731" name="Freeform 76"/>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32" name="TextBox 77"/>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100" name="Group 78"/>
          <p:cNvGrpSpPr/>
          <p:nvPr/>
        </p:nvGrpSpPr>
        <p:grpSpPr>
          <a:xfrm>
            <a:off x="14013620" y="7821229"/>
            <a:ext cx="219184" cy="208910"/>
            <a:chOff x="0" y="0"/>
            <a:chExt cx="812800" cy="774700"/>
          </a:xfrm>
        </p:grpSpPr>
        <p:sp>
          <p:nvSpPr>
            <p:cNvPr id="1048733" name="Freeform 79"/>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34" name="TextBox 80"/>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101" name="Group 81"/>
          <p:cNvGrpSpPr/>
          <p:nvPr/>
        </p:nvGrpSpPr>
        <p:grpSpPr>
          <a:xfrm>
            <a:off x="14232804" y="7821229"/>
            <a:ext cx="219184" cy="208910"/>
            <a:chOff x="0" y="0"/>
            <a:chExt cx="812800" cy="774700"/>
          </a:xfrm>
        </p:grpSpPr>
        <p:sp>
          <p:nvSpPr>
            <p:cNvPr id="1048735" name="Freeform 82"/>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36" name="TextBox 83"/>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102" name="Group 84"/>
          <p:cNvGrpSpPr/>
          <p:nvPr/>
        </p:nvGrpSpPr>
        <p:grpSpPr>
          <a:xfrm>
            <a:off x="14451987" y="7821229"/>
            <a:ext cx="219184" cy="208910"/>
            <a:chOff x="0" y="0"/>
            <a:chExt cx="812800" cy="774700"/>
          </a:xfrm>
        </p:grpSpPr>
        <p:sp>
          <p:nvSpPr>
            <p:cNvPr id="1048737" name="Freeform 85"/>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38" name="TextBox 86"/>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grpSp>
        <p:nvGrpSpPr>
          <p:cNvPr id="103" name="Group 87"/>
          <p:cNvGrpSpPr/>
          <p:nvPr/>
        </p:nvGrpSpPr>
        <p:grpSpPr>
          <a:xfrm>
            <a:off x="14671171" y="7821229"/>
            <a:ext cx="219184" cy="208910"/>
            <a:chOff x="0" y="0"/>
            <a:chExt cx="812800" cy="774700"/>
          </a:xfrm>
        </p:grpSpPr>
        <p:sp>
          <p:nvSpPr>
            <p:cNvPr id="1048739" name="Freeform 88"/>
            <p:cNvSpPr/>
            <p:nvPr/>
          </p:nvSpPr>
          <p:spPr>
            <a:xfrm>
              <a:off x="0" y="0"/>
              <a:ext cx="812800" cy="774700"/>
            </a:xfrm>
            <a:custGeom>
              <a:avLst/>
              <a:gdLst/>
              <a:ahLst/>
              <a:cxnLst/>
              <a:rect l="l" t="t" r="r" b="b"/>
              <a:pathLst>
                <a:path w="812800" h="7747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64341E"/>
            </a:solidFill>
          </p:spPr>
        </p:sp>
        <p:sp>
          <p:nvSpPr>
            <p:cNvPr id="1048740" name="TextBox 89"/>
            <p:cNvSpPr txBox="1"/>
            <p:nvPr/>
          </p:nvSpPr>
          <p:spPr>
            <a:xfrm>
              <a:off x="228600" y="228600"/>
              <a:ext cx="355600" cy="381000"/>
            </a:xfrm>
            <a:prstGeom prst="rect">
              <a:avLst/>
            </a:prstGeom>
          </p:spPr>
          <p:txBody>
            <a:bodyPr lIns="50800" tIns="50800" rIns="50800" bIns="50800" rtlCol="0" anchor="ctr"/>
            <a:lstStyle/>
            <a:p>
              <a:pPr algn="ctr">
                <a:lnSpc>
                  <a:spcPts val="2940"/>
                </a:lnSpc>
              </a:pPr>
              <a:endParaRPr/>
            </a:p>
          </p:txBody>
        </p:sp>
      </p:grpSp>
      <p:sp>
        <p:nvSpPr>
          <p:cNvPr id="1048741" name="TextBox 90"/>
          <p:cNvSpPr txBox="1"/>
          <p:nvPr/>
        </p:nvSpPr>
        <p:spPr>
          <a:xfrm>
            <a:off x="2405936" y="6897436"/>
            <a:ext cx="3079338" cy="426593"/>
          </a:xfrm>
          <a:prstGeom prst="rect">
            <a:avLst/>
          </a:prstGeom>
        </p:spPr>
        <p:txBody>
          <a:bodyPr lIns="0" tIns="0" rIns="0" bIns="0" rtlCol="0" anchor="t">
            <a:spAutoFit/>
          </a:bodyPr>
          <a:lstStyle/>
          <a:p>
            <a:pPr marL="0" lvl="0" indent="0" algn="ctr">
              <a:lnSpc>
                <a:spcPts val="3359"/>
              </a:lnSpc>
              <a:spcBef>
                <a:spcPct val="0"/>
              </a:spcBef>
            </a:pPr>
            <a:r>
              <a:rPr lang="en-US" sz="2400" b="1" spc="108" dirty="0">
                <a:solidFill>
                  <a:srgbClr val="64341E"/>
                </a:solidFill>
                <a:latin typeface="Open Sans Bold"/>
                <a:ea typeface="Open Sans Bold"/>
                <a:cs typeface="Open Sans Bold"/>
                <a:sym typeface="Open Sans Bold"/>
              </a:rPr>
              <a:t>Cake</a:t>
            </a:r>
          </a:p>
        </p:txBody>
      </p:sp>
      <p:sp>
        <p:nvSpPr>
          <p:cNvPr id="1048742" name="TextBox 91"/>
          <p:cNvSpPr txBox="1"/>
          <p:nvPr/>
        </p:nvSpPr>
        <p:spPr>
          <a:xfrm>
            <a:off x="2405936" y="7322185"/>
            <a:ext cx="3079338" cy="356169"/>
          </a:xfrm>
          <a:prstGeom prst="rect">
            <a:avLst/>
          </a:prstGeom>
        </p:spPr>
        <p:txBody>
          <a:bodyPr lIns="0" tIns="0" rIns="0" bIns="0" rtlCol="0" anchor="t">
            <a:spAutoFit/>
          </a:bodyPr>
          <a:lstStyle/>
          <a:p>
            <a:pPr marL="0" lvl="0" indent="0" algn="ctr">
              <a:lnSpc>
                <a:spcPts val="2940"/>
              </a:lnSpc>
              <a:spcBef>
                <a:spcPct val="0"/>
              </a:spcBef>
            </a:pPr>
            <a:r>
              <a:rPr lang="en-US" sz="2100">
                <a:solidFill>
                  <a:srgbClr val="737373"/>
                </a:solidFill>
                <a:latin typeface="Open Sans"/>
                <a:ea typeface="Open Sans"/>
                <a:cs typeface="Open Sans"/>
                <a:sym typeface="Open Sans"/>
              </a:rPr>
              <a:t>Soft, sweet, layered</a:t>
            </a:r>
          </a:p>
        </p:txBody>
      </p:sp>
      <p:sp>
        <p:nvSpPr>
          <p:cNvPr id="1048743" name="TextBox 92"/>
          <p:cNvSpPr txBox="1"/>
          <p:nvPr/>
        </p:nvSpPr>
        <p:spPr>
          <a:xfrm>
            <a:off x="5871533" y="6897436"/>
            <a:ext cx="3079338" cy="426593"/>
          </a:xfrm>
          <a:prstGeom prst="rect">
            <a:avLst/>
          </a:prstGeom>
        </p:spPr>
        <p:txBody>
          <a:bodyPr lIns="0" tIns="0" rIns="0" bIns="0" rtlCol="0" anchor="t">
            <a:spAutoFit/>
          </a:bodyPr>
          <a:lstStyle/>
          <a:p>
            <a:pPr marL="0" lvl="0" indent="0" algn="ctr">
              <a:lnSpc>
                <a:spcPts val="3359"/>
              </a:lnSpc>
              <a:spcBef>
                <a:spcPct val="0"/>
              </a:spcBef>
            </a:pPr>
            <a:r>
              <a:rPr lang="en-US" sz="2400" b="1" spc="108">
                <a:solidFill>
                  <a:srgbClr val="64341E"/>
                </a:solidFill>
                <a:latin typeface="Open Sans Bold"/>
                <a:ea typeface="Open Sans Bold"/>
                <a:cs typeface="Open Sans Bold"/>
                <a:sym typeface="Open Sans Bold"/>
              </a:rPr>
              <a:t>pastry</a:t>
            </a:r>
          </a:p>
        </p:txBody>
      </p:sp>
      <p:sp>
        <p:nvSpPr>
          <p:cNvPr id="1048744" name="TextBox 93"/>
          <p:cNvSpPr txBox="1"/>
          <p:nvPr/>
        </p:nvSpPr>
        <p:spPr>
          <a:xfrm>
            <a:off x="5871533" y="7322185"/>
            <a:ext cx="3079338" cy="356235"/>
          </a:xfrm>
          <a:prstGeom prst="rect">
            <a:avLst/>
          </a:prstGeom>
        </p:spPr>
        <p:txBody>
          <a:bodyPr lIns="0" tIns="0" rIns="0" bIns="0" rtlCol="0" anchor="t">
            <a:spAutoFit/>
          </a:bodyPr>
          <a:lstStyle/>
          <a:p>
            <a:pPr marL="0" lvl="0" indent="0" algn="ctr">
              <a:lnSpc>
                <a:spcPts val="2940"/>
              </a:lnSpc>
              <a:spcBef>
                <a:spcPct val="0"/>
              </a:spcBef>
            </a:pPr>
            <a:r>
              <a:rPr lang="en-US" sz="2100">
                <a:solidFill>
                  <a:srgbClr val="737373"/>
                </a:solidFill>
                <a:latin typeface="Open Sans"/>
                <a:ea typeface="Open Sans"/>
                <a:cs typeface="Open Sans"/>
                <a:sym typeface="Open Sans"/>
              </a:rPr>
              <a:t>Crunchy, savory, sweet</a:t>
            </a:r>
          </a:p>
        </p:txBody>
      </p:sp>
      <p:sp>
        <p:nvSpPr>
          <p:cNvPr id="1048745" name="TextBox 94"/>
          <p:cNvSpPr txBox="1"/>
          <p:nvPr/>
        </p:nvSpPr>
        <p:spPr>
          <a:xfrm>
            <a:off x="9337130" y="6897436"/>
            <a:ext cx="3079338" cy="426593"/>
          </a:xfrm>
          <a:prstGeom prst="rect">
            <a:avLst/>
          </a:prstGeom>
        </p:spPr>
        <p:txBody>
          <a:bodyPr lIns="0" tIns="0" rIns="0" bIns="0" rtlCol="0" anchor="t">
            <a:spAutoFit/>
          </a:bodyPr>
          <a:lstStyle/>
          <a:p>
            <a:pPr marL="0" lvl="0" indent="0" algn="ctr">
              <a:lnSpc>
                <a:spcPts val="3359"/>
              </a:lnSpc>
              <a:spcBef>
                <a:spcPct val="0"/>
              </a:spcBef>
            </a:pPr>
            <a:r>
              <a:rPr lang="en-US" sz="2400" b="1" spc="108">
                <a:solidFill>
                  <a:srgbClr val="FFFFFF"/>
                </a:solidFill>
                <a:latin typeface="Open Sans Bold"/>
                <a:ea typeface="Open Sans Bold"/>
                <a:cs typeface="Open Sans Bold"/>
                <a:sym typeface="Open Sans Bold"/>
              </a:rPr>
              <a:t>Pudding</a:t>
            </a:r>
          </a:p>
        </p:txBody>
      </p:sp>
      <p:sp>
        <p:nvSpPr>
          <p:cNvPr id="1048746" name="TextBox 95"/>
          <p:cNvSpPr txBox="1"/>
          <p:nvPr/>
        </p:nvSpPr>
        <p:spPr>
          <a:xfrm>
            <a:off x="9337130" y="7322185"/>
            <a:ext cx="3079338" cy="356235"/>
          </a:xfrm>
          <a:prstGeom prst="rect">
            <a:avLst/>
          </a:prstGeom>
        </p:spPr>
        <p:txBody>
          <a:bodyPr lIns="0" tIns="0" rIns="0" bIns="0" rtlCol="0" anchor="t">
            <a:spAutoFit/>
          </a:bodyPr>
          <a:lstStyle/>
          <a:p>
            <a:pPr marL="0" lvl="0" indent="0" algn="ctr">
              <a:lnSpc>
                <a:spcPts val="2940"/>
              </a:lnSpc>
              <a:spcBef>
                <a:spcPct val="0"/>
              </a:spcBef>
            </a:pPr>
            <a:r>
              <a:rPr lang="en-US" sz="2100">
                <a:solidFill>
                  <a:srgbClr val="FFFFFF"/>
                </a:solidFill>
                <a:latin typeface="Open Sans"/>
                <a:ea typeface="Open Sans"/>
                <a:cs typeface="Open Sans"/>
                <a:sym typeface="Open Sans"/>
              </a:rPr>
              <a:t>Soft, chewy, creamy</a:t>
            </a:r>
          </a:p>
        </p:txBody>
      </p:sp>
      <p:sp>
        <p:nvSpPr>
          <p:cNvPr id="1048747" name="TextBox 96"/>
          <p:cNvSpPr txBox="1"/>
          <p:nvPr/>
        </p:nvSpPr>
        <p:spPr>
          <a:xfrm>
            <a:off x="12802727" y="6897436"/>
            <a:ext cx="3079338" cy="426593"/>
          </a:xfrm>
          <a:prstGeom prst="rect">
            <a:avLst/>
          </a:prstGeom>
        </p:spPr>
        <p:txBody>
          <a:bodyPr lIns="0" tIns="0" rIns="0" bIns="0" rtlCol="0" anchor="t">
            <a:spAutoFit/>
          </a:bodyPr>
          <a:lstStyle/>
          <a:p>
            <a:pPr marL="0" lvl="0" indent="0" algn="ctr">
              <a:lnSpc>
                <a:spcPts val="3359"/>
              </a:lnSpc>
              <a:spcBef>
                <a:spcPct val="0"/>
              </a:spcBef>
            </a:pPr>
            <a:r>
              <a:rPr lang="en-US" sz="2400" b="1" spc="108">
                <a:solidFill>
                  <a:srgbClr val="64341E"/>
                </a:solidFill>
                <a:latin typeface="Open Sans Bold"/>
                <a:ea typeface="Open Sans Bold"/>
                <a:cs typeface="Open Sans Bold"/>
                <a:sym typeface="Open Sans Bold"/>
              </a:rPr>
              <a:t>Frozen Desserts</a:t>
            </a:r>
          </a:p>
        </p:txBody>
      </p:sp>
      <p:sp>
        <p:nvSpPr>
          <p:cNvPr id="1048748" name="TextBox 97"/>
          <p:cNvSpPr txBox="1"/>
          <p:nvPr/>
        </p:nvSpPr>
        <p:spPr>
          <a:xfrm>
            <a:off x="12741687" y="7322185"/>
            <a:ext cx="3201418" cy="356235"/>
          </a:xfrm>
          <a:prstGeom prst="rect">
            <a:avLst/>
          </a:prstGeom>
        </p:spPr>
        <p:txBody>
          <a:bodyPr lIns="0" tIns="0" rIns="0" bIns="0" rtlCol="0" anchor="t">
            <a:spAutoFit/>
          </a:bodyPr>
          <a:lstStyle/>
          <a:p>
            <a:pPr marL="0" lvl="0" indent="0" algn="ctr">
              <a:lnSpc>
                <a:spcPts val="2940"/>
              </a:lnSpc>
              <a:spcBef>
                <a:spcPct val="0"/>
              </a:spcBef>
            </a:pPr>
            <a:r>
              <a:rPr lang="en-US" sz="2100">
                <a:solidFill>
                  <a:srgbClr val="737373"/>
                </a:solidFill>
                <a:latin typeface="Open Sans"/>
                <a:ea typeface="Open Sans"/>
                <a:cs typeface="Open Sans"/>
                <a:sym typeface="Open Sans"/>
              </a:rPr>
              <a:t>Cool, refreshing, sweet</a:t>
            </a:r>
          </a:p>
        </p:txBody>
      </p:sp>
      <p:sp>
        <p:nvSpPr>
          <p:cNvPr id="1048749" name="TextBox 98"/>
          <p:cNvSpPr txBox="1"/>
          <p:nvPr/>
        </p:nvSpPr>
        <p:spPr>
          <a:xfrm>
            <a:off x="2361601" y="2408188"/>
            <a:ext cx="5880530" cy="2133346"/>
          </a:xfrm>
          <a:prstGeom prst="rect">
            <a:avLst/>
          </a:prstGeom>
        </p:spPr>
        <p:txBody>
          <a:bodyPr lIns="0" tIns="0" rIns="0" bIns="0" rtlCol="0" anchor="t">
            <a:spAutoFit/>
          </a:bodyPr>
          <a:lstStyle/>
          <a:p>
            <a:pPr marL="0" lvl="0" indent="0" algn="l">
              <a:lnSpc>
                <a:spcPts val="8399"/>
              </a:lnSpc>
            </a:pPr>
            <a:r>
              <a:rPr lang="en-US" sz="8000" spc="119" dirty="0">
                <a:solidFill>
                  <a:srgbClr val="FFFFFF"/>
                </a:solidFill>
                <a:latin typeface="Anton"/>
                <a:ea typeface="Anton"/>
                <a:cs typeface="Anton"/>
                <a:sym typeface="Anton"/>
              </a:rPr>
              <a:t>OWNERSHIP</a:t>
            </a:r>
          </a:p>
        </p:txBody>
      </p:sp>
      <p:sp>
        <p:nvSpPr>
          <p:cNvPr id="1048750" name="TextBox 99"/>
          <p:cNvSpPr txBox="1"/>
          <p:nvPr/>
        </p:nvSpPr>
        <p:spPr>
          <a:xfrm>
            <a:off x="8852524" y="581822"/>
            <a:ext cx="7142361" cy="3732911"/>
          </a:xfrm>
          <a:prstGeom prst="rect">
            <a:avLst/>
          </a:prstGeom>
        </p:spPr>
        <p:txBody>
          <a:bodyPr lIns="0" tIns="0" rIns="0" bIns="0" rtlCol="0" anchor="t">
            <a:spAutoFit/>
          </a:bodyPr>
          <a:lstStyle/>
          <a:p>
            <a:pPr marL="647695" lvl="1" indent="-323848" algn="just">
              <a:lnSpc>
                <a:spcPts val="4199"/>
              </a:lnSpc>
              <a:buFont typeface="Arial"/>
              <a:buChar char="•"/>
            </a:pPr>
            <a:r>
              <a:rPr lang="en-US" sz="2999" dirty="0">
                <a:latin typeface="Times New Roman"/>
                <a:ea typeface="Times New Roman"/>
                <a:cs typeface="Times New Roman"/>
                <a:sym typeface="Times New Roman"/>
              </a:rPr>
              <a:t>The ownership is a sole proprietorship where the founder is the main decision-maker.</a:t>
            </a:r>
          </a:p>
          <a:p>
            <a:pPr marL="647695" lvl="1" indent="-323848" algn="just">
              <a:lnSpc>
                <a:spcPts val="4199"/>
              </a:lnSpc>
              <a:buFont typeface="Arial"/>
              <a:buChar char="•"/>
            </a:pPr>
            <a:r>
              <a:rPr lang="en-US" sz="2999" dirty="0">
                <a:latin typeface="Times New Roman"/>
                <a:ea typeface="Times New Roman"/>
                <a:cs typeface="Times New Roman"/>
                <a:sym typeface="Times New Roman"/>
              </a:rPr>
              <a:t>Total control over directions and operations activities. </a:t>
            </a:r>
          </a:p>
          <a:p>
            <a:pPr marL="647695" lvl="1" indent="-323848" algn="just">
              <a:lnSpc>
                <a:spcPts val="4199"/>
              </a:lnSpc>
              <a:buFont typeface="Arial"/>
              <a:buChar char="•"/>
            </a:pPr>
            <a:r>
              <a:rPr lang="en-US" sz="2999" dirty="0">
                <a:latin typeface="Times New Roman"/>
                <a:ea typeface="Times New Roman"/>
                <a:cs typeface="Times New Roman"/>
                <a:sym typeface="Times New Roman"/>
              </a:rPr>
              <a:t>The owner owns the profit as well as liabilities.</a:t>
            </a:r>
          </a:p>
        </p:txBody>
      </p:sp>
      <p:sp>
        <p:nvSpPr>
          <p:cNvPr id="1048751" name="TextBox 100"/>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a:solidFill>
                  <a:srgbClr val="64341E"/>
                </a:solidFill>
                <a:latin typeface="Anton"/>
                <a:ea typeface="Anton"/>
                <a:cs typeface="Anton"/>
                <a:sym typeface="Anton"/>
              </a:rPr>
              <a:t>BrewGreen Cafe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55"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756"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grpSp>
        <p:nvGrpSpPr>
          <p:cNvPr id="107" name="Group 4"/>
          <p:cNvGrpSpPr/>
          <p:nvPr/>
        </p:nvGrpSpPr>
        <p:grpSpPr>
          <a:xfrm>
            <a:off x="0" y="8709700"/>
            <a:ext cx="18288000" cy="1043526"/>
            <a:chOff x="0" y="0"/>
            <a:chExt cx="4816593" cy="274838"/>
          </a:xfrm>
        </p:grpSpPr>
        <p:sp>
          <p:nvSpPr>
            <p:cNvPr id="1048757" name="Freeform 5"/>
            <p:cNvSpPr/>
            <p:nvPr/>
          </p:nvSpPr>
          <p:spPr>
            <a:xfrm>
              <a:off x="0" y="0"/>
              <a:ext cx="4816592" cy="274838"/>
            </a:xfrm>
            <a:custGeom>
              <a:avLst/>
              <a:gdLst/>
              <a:ahLst/>
              <a:cxnLst/>
              <a:rect l="l" t="t" r="r" b="b"/>
              <a:pathLst>
                <a:path w="4816592" h="274838">
                  <a:moveTo>
                    <a:pt x="0" y="0"/>
                  </a:moveTo>
                  <a:lnTo>
                    <a:pt x="4816592" y="0"/>
                  </a:lnTo>
                  <a:lnTo>
                    <a:pt x="4816592" y="274838"/>
                  </a:lnTo>
                  <a:lnTo>
                    <a:pt x="0" y="274838"/>
                  </a:lnTo>
                  <a:close/>
                </a:path>
              </a:pathLst>
            </a:custGeom>
            <a:solidFill>
              <a:srgbClr val="64341E"/>
            </a:solidFill>
          </p:spPr>
        </p:sp>
        <p:sp>
          <p:nvSpPr>
            <p:cNvPr id="1048758" name="TextBox 6"/>
            <p:cNvSpPr txBox="1"/>
            <p:nvPr/>
          </p:nvSpPr>
          <p:spPr>
            <a:xfrm>
              <a:off x="0" y="-38100"/>
              <a:ext cx="4816593" cy="312938"/>
            </a:xfrm>
            <a:prstGeom prst="rect">
              <a:avLst/>
            </a:prstGeom>
          </p:spPr>
          <p:txBody>
            <a:bodyPr lIns="50800" tIns="50800" rIns="50800" bIns="50800" rtlCol="0" anchor="ctr"/>
            <a:lstStyle/>
            <a:p>
              <a:pPr algn="ctr">
                <a:lnSpc>
                  <a:spcPts val="2940"/>
                </a:lnSpc>
              </a:pPr>
              <a:endParaRPr/>
            </a:p>
          </p:txBody>
        </p:sp>
      </p:grpSp>
      <p:grpSp>
        <p:nvGrpSpPr>
          <p:cNvPr id="108" name="Group 7"/>
          <p:cNvGrpSpPr/>
          <p:nvPr/>
        </p:nvGrpSpPr>
        <p:grpSpPr>
          <a:xfrm>
            <a:off x="1575189" y="1756330"/>
            <a:ext cx="6955377" cy="3681493"/>
            <a:chOff x="0" y="0"/>
            <a:chExt cx="1831869" cy="969611"/>
          </a:xfrm>
        </p:grpSpPr>
        <p:sp>
          <p:nvSpPr>
            <p:cNvPr id="1048759" name="Freeform 8"/>
            <p:cNvSpPr/>
            <p:nvPr/>
          </p:nvSpPr>
          <p:spPr>
            <a:xfrm>
              <a:off x="0" y="0"/>
              <a:ext cx="1831869" cy="969611"/>
            </a:xfrm>
            <a:custGeom>
              <a:avLst/>
              <a:gdLst/>
              <a:ahLst/>
              <a:cxnLst/>
              <a:rect l="l" t="t" r="r" b="b"/>
              <a:pathLst>
                <a:path w="1831869" h="969611">
                  <a:moveTo>
                    <a:pt x="0" y="0"/>
                  </a:moveTo>
                  <a:lnTo>
                    <a:pt x="1831869" y="0"/>
                  </a:lnTo>
                  <a:lnTo>
                    <a:pt x="1831869" y="969611"/>
                  </a:lnTo>
                  <a:lnTo>
                    <a:pt x="0" y="969611"/>
                  </a:lnTo>
                  <a:close/>
                </a:path>
              </a:pathLst>
            </a:custGeom>
            <a:solidFill>
              <a:srgbClr val="4B573E"/>
            </a:solidFill>
          </p:spPr>
        </p:sp>
        <p:sp>
          <p:nvSpPr>
            <p:cNvPr id="1048760" name="TextBox 9"/>
            <p:cNvSpPr txBox="1"/>
            <p:nvPr/>
          </p:nvSpPr>
          <p:spPr>
            <a:xfrm>
              <a:off x="0" y="-38100"/>
              <a:ext cx="1831869" cy="1007711"/>
            </a:xfrm>
            <a:prstGeom prst="rect">
              <a:avLst/>
            </a:prstGeom>
          </p:spPr>
          <p:txBody>
            <a:bodyPr lIns="50800" tIns="50800" rIns="50800" bIns="50800" rtlCol="0" anchor="ctr"/>
            <a:lstStyle/>
            <a:p>
              <a:pPr algn="ctr">
                <a:lnSpc>
                  <a:spcPts val="2940"/>
                </a:lnSpc>
              </a:pPr>
              <a:endParaRPr/>
            </a:p>
          </p:txBody>
        </p:sp>
      </p:grpSp>
      <p:sp>
        <p:nvSpPr>
          <p:cNvPr id="1048761" name="TextBox 10"/>
          <p:cNvSpPr txBox="1"/>
          <p:nvPr/>
        </p:nvSpPr>
        <p:spPr>
          <a:xfrm>
            <a:off x="10900838" y="1082993"/>
            <a:ext cx="6595078" cy="1066673"/>
          </a:xfrm>
          <a:prstGeom prst="rect">
            <a:avLst/>
          </a:prstGeom>
        </p:spPr>
        <p:txBody>
          <a:bodyPr lIns="0" tIns="0" rIns="0" bIns="0" rtlCol="0" anchor="t">
            <a:spAutoFit/>
          </a:bodyPr>
          <a:lstStyle/>
          <a:p>
            <a:pPr marL="0" lvl="0" indent="0" algn="l">
              <a:lnSpc>
                <a:spcPts val="8399"/>
              </a:lnSpc>
            </a:pPr>
            <a:r>
              <a:rPr lang="en-US" sz="5999" spc="119">
                <a:solidFill>
                  <a:srgbClr val="4B573E"/>
                </a:solidFill>
                <a:latin typeface="Anton"/>
                <a:ea typeface="Anton"/>
                <a:cs typeface="Anton"/>
                <a:sym typeface="Anton"/>
              </a:rPr>
              <a:t>LEGAL FORMAT </a:t>
            </a:r>
          </a:p>
        </p:txBody>
      </p:sp>
      <p:sp>
        <p:nvSpPr>
          <p:cNvPr id="1048762" name="TextBox 11"/>
          <p:cNvSpPr txBox="1"/>
          <p:nvPr/>
        </p:nvSpPr>
        <p:spPr>
          <a:xfrm>
            <a:off x="8815771" y="2709862"/>
            <a:ext cx="8680145" cy="4799457"/>
          </a:xfrm>
          <a:prstGeom prst="rect">
            <a:avLst/>
          </a:prstGeom>
        </p:spPr>
        <p:txBody>
          <a:bodyPr lIns="0" tIns="0" rIns="0" bIns="0" rtlCol="0" anchor="t">
            <a:spAutoFit/>
          </a:bodyPr>
          <a:lstStyle/>
          <a:p>
            <a:pPr marL="647695" lvl="1" indent="-323848" algn="just">
              <a:lnSpc>
                <a:spcPts val="4199"/>
              </a:lnSpc>
              <a:buFont typeface="Arial"/>
              <a:buChar char="•"/>
            </a:pPr>
            <a:r>
              <a:rPr lang="en-US" sz="2999" dirty="0">
                <a:latin typeface="Times New Roman"/>
                <a:ea typeface="Times New Roman"/>
                <a:cs typeface="Times New Roman"/>
                <a:sym typeface="Times New Roman"/>
              </a:rPr>
              <a:t>This company focused on sole proprietorship, which is a small organizational structure and has few formal requirements for the German market.</a:t>
            </a:r>
          </a:p>
          <a:p>
            <a:pPr marL="647695" lvl="1" indent="-323848" algn="just">
              <a:lnSpc>
                <a:spcPts val="4199"/>
              </a:lnSpc>
              <a:buFont typeface="Arial"/>
              <a:buChar char="•"/>
            </a:pPr>
            <a:r>
              <a:rPr lang="en-US" sz="2999" dirty="0">
                <a:latin typeface="Times New Roman"/>
                <a:ea typeface="Times New Roman"/>
                <a:cs typeface="Times New Roman"/>
                <a:sym typeface="Times New Roman"/>
              </a:rPr>
              <a:t>A business must register, obtain a National Insurance Number and acquire a premises license.</a:t>
            </a:r>
          </a:p>
          <a:p>
            <a:pPr marL="647695" lvl="1" indent="-323848" algn="just">
              <a:lnSpc>
                <a:spcPts val="4199"/>
              </a:lnSpc>
              <a:buFont typeface="Arial"/>
              <a:buChar char="•"/>
            </a:pPr>
            <a:r>
              <a:rPr lang="en-US" sz="2999" dirty="0">
                <a:latin typeface="Times New Roman"/>
                <a:ea typeface="Times New Roman"/>
                <a:cs typeface="Times New Roman"/>
                <a:sym typeface="Times New Roman"/>
              </a:rPr>
              <a:t>Including the submission of the annual tax returns, the registration of the Value Added Tax or VAT and the health and safety conformity.</a:t>
            </a:r>
          </a:p>
        </p:txBody>
      </p:sp>
      <p:grpSp>
        <p:nvGrpSpPr>
          <p:cNvPr id="109" name="Group 12"/>
          <p:cNvGrpSpPr/>
          <p:nvPr/>
        </p:nvGrpSpPr>
        <p:grpSpPr>
          <a:xfrm>
            <a:off x="0" y="2140337"/>
            <a:ext cx="5042378" cy="4334300"/>
            <a:chOff x="0" y="0"/>
            <a:chExt cx="781196" cy="671496"/>
          </a:xfrm>
        </p:grpSpPr>
        <p:sp>
          <p:nvSpPr>
            <p:cNvPr id="1048763" name="Freeform 13"/>
            <p:cNvSpPr/>
            <p:nvPr/>
          </p:nvSpPr>
          <p:spPr>
            <a:xfrm>
              <a:off x="0" y="0"/>
              <a:ext cx="781196" cy="671496"/>
            </a:xfrm>
            <a:custGeom>
              <a:avLst/>
              <a:gdLst/>
              <a:ahLst/>
              <a:cxnLst/>
              <a:rect l="l" t="t" r="r" b="b"/>
              <a:pathLst>
                <a:path w="781196" h="671496">
                  <a:moveTo>
                    <a:pt x="0" y="0"/>
                  </a:moveTo>
                  <a:lnTo>
                    <a:pt x="781196" y="0"/>
                  </a:lnTo>
                  <a:lnTo>
                    <a:pt x="781196" y="671496"/>
                  </a:lnTo>
                  <a:lnTo>
                    <a:pt x="0" y="671496"/>
                  </a:lnTo>
                  <a:close/>
                </a:path>
              </a:pathLst>
            </a:custGeom>
            <a:blipFill>
              <a:blip r:embed="rId5"/>
              <a:stretch>
                <a:fillRect l="-20169" r="-20169"/>
              </a:stretch>
            </a:blipFill>
          </p:spPr>
        </p:sp>
      </p:grpSp>
      <p:grpSp>
        <p:nvGrpSpPr>
          <p:cNvPr id="110" name="Group 14"/>
          <p:cNvGrpSpPr/>
          <p:nvPr/>
        </p:nvGrpSpPr>
        <p:grpSpPr>
          <a:xfrm>
            <a:off x="5272881" y="2471543"/>
            <a:ext cx="2806629" cy="3671887"/>
            <a:chOff x="0" y="0"/>
            <a:chExt cx="434820" cy="568871"/>
          </a:xfrm>
        </p:grpSpPr>
        <p:sp>
          <p:nvSpPr>
            <p:cNvPr id="1048764" name="Freeform 15"/>
            <p:cNvSpPr/>
            <p:nvPr/>
          </p:nvSpPr>
          <p:spPr>
            <a:xfrm>
              <a:off x="0" y="0"/>
              <a:ext cx="434820" cy="568871"/>
            </a:xfrm>
            <a:custGeom>
              <a:avLst/>
              <a:gdLst/>
              <a:ahLst/>
              <a:cxnLst/>
              <a:rect l="l" t="t" r="r" b="b"/>
              <a:pathLst>
                <a:path w="434820" h="568871">
                  <a:moveTo>
                    <a:pt x="0" y="0"/>
                  </a:moveTo>
                  <a:lnTo>
                    <a:pt x="434820" y="0"/>
                  </a:lnTo>
                  <a:lnTo>
                    <a:pt x="434820" y="568871"/>
                  </a:lnTo>
                  <a:lnTo>
                    <a:pt x="0" y="568871"/>
                  </a:lnTo>
                  <a:close/>
                </a:path>
              </a:pathLst>
            </a:custGeom>
            <a:blipFill>
              <a:blip r:embed="rId6"/>
              <a:stretch>
                <a:fillRect l="-48183" r="-48183"/>
              </a:stretch>
            </a:blipFill>
          </p:spPr>
        </p:sp>
      </p:grpSp>
      <p:sp>
        <p:nvSpPr>
          <p:cNvPr id="1048765" name="Freeform 16"/>
          <p:cNvSpPr/>
          <p:nvPr/>
        </p:nvSpPr>
        <p:spPr>
          <a:xfrm>
            <a:off x="12559788" y="6474637"/>
            <a:ext cx="596056" cy="420491"/>
          </a:xfrm>
          <a:custGeom>
            <a:avLst/>
            <a:gdLst/>
            <a:ahLst/>
            <a:cxnLst/>
            <a:rect l="l" t="t" r="r" b="b"/>
            <a:pathLst>
              <a:path w="596056" h="420491">
                <a:moveTo>
                  <a:pt x="0" y="0"/>
                </a:moveTo>
                <a:lnTo>
                  <a:pt x="596056" y="0"/>
                </a:lnTo>
                <a:lnTo>
                  <a:pt x="596056" y="420491"/>
                </a:lnTo>
                <a:lnTo>
                  <a:pt x="0" y="420491"/>
                </a:lnTo>
                <a:lnTo>
                  <a:pt x="0" y="0"/>
                </a:lnTo>
                <a:close/>
              </a:path>
            </a:pathLst>
          </a:custGeom>
          <a:blipFill>
            <a:blip r:embed="rId7"/>
            <a:stretch>
              <a:fillRect/>
            </a:stretch>
          </a:blipFill>
        </p:spPr>
      </p:sp>
      <p:sp>
        <p:nvSpPr>
          <p:cNvPr id="1048766" name="TextBox 17"/>
          <p:cNvSpPr txBox="1"/>
          <p:nvPr/>
        </p:nvSpPr>
        <p:spPr>
          <a:xfrm>
            <a:off x="12857816" y="7458115"/>
            <a:ext cx="4269325" cy="1099185"/>
          </a:xfrm>
          <a:prstGeom prst="rect">
            <a:avLst/>
          </a:prstGeom>
        </p:spPr>
        <p:txBody>
          <a:bodyPr lIns="0" tIns="0" rIns="0" bIns="0" rtlCol="0" anchor="t">
            <a:spAutoFit/>
          </a:bodyPr>
          <a:lstStyle/>
          <a:p>
            <a:pPr marL="0" lvl="0" indent="0" algn="just">
              <a:lnSpc>
                <a:spcPts val="2940"/>
              </a:lnSpc>
              <a:spcBef>
                <a:spcPct val="0"/>
              </a:spcBef>
            </a:pPr>
            <a:r>
              <a:rPr lang="en-US" sz="2100">
                <a:solidFill>
                  <a:srgbClr val="FFFFFF"/>
                </a:solidFill>
                <a:latin typeface="Open Sans"/>
                <a:ea typeface="Open Sans"/>
                <a:cs typeface="Open Sans"/>
                <a:sym typeface="Open Sans"/>
              </a:rPr>
              <a:t>Looking for kid friendly places, Looking for unique and local experiences to visit.</a:t>
            </a:r>
          </a:p>
        </p:txBody>
      </p:sp>
      <p:sp>
        <p:nvSpPr>
          <p:cNvPr id="1048767" name="TextBox 18"/>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a:solidFill>
                  <a:srgbClr val="64341E"/>
                </a:solidFill>
                <a:latin typeface="Anton"/>
                <a:ea typeface="Anton"/>
                <a:cs typeface="Anton"/>
                <a:sym typeface="Anton"/>
              </a:rPr>
              <a:t>BrewGreen Cafe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71"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772"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sp>
        <p:nvSpPr>
          <p:cNvPr id="1048773" name="TextBox 27"/>
          <p:cNvSpPr txBox="1"/>
          <p:nvPr/>
        </p:nvSpPr>
        <p:spPr>
          <a:xfrm>
            <a:off x="9487571" y="6099041"/>
            <a:ext cx="3079338" cy="356235"/>
          </a:xfrm>
          <a:prstGeom prst="rect">
            <a:avLst/>
          </a:prstGeom>
        </p:spPr>
        <p:txBody>
          <a:bodyPr lIns="0" tIns="0" rIns="0" bIns="0" rtlCol="0" anchor="t">
            <a:spAutoFit/>
          </a:bodyPr>
          <a:lstStyle/>
          <a:p>
            <a:pPr marL="0" lvl="0" indent="0" algn="ctr">
              <a:lnSpc>
                <a:spcPts val="2940"/>
              </a:lnSpc>
              <a:spcBef>
                <a:spcPct val="0"/>
              </a:spcBef>
            </a:pPr>
            <a:r>
              <a:rPr lang="en-US" sz="2100" dirty="0">
                <a:solidFill>
                  <a:srgbClr val="FFFFFF"/>
                </a:solidFill>
                <a:latin typeface="Open Sans"/>
                <a:ea typeface="Open Sans"/>
                <a:cs typeface="Open Sans"/>
                <a:sym typeface="Open Sans"/>
              </a:rPr>
              <a:t>Baristas</a:t>
            </a:r>
          </a:p>
        </p:txBody>
      </p:sp>
      <p:sp>
        <p:nvSpPr>
          <p:cNvPr id="1048774" name="TextBox 29"/>
          <p:cNvSpPr txBox="1"/>
          <p:nvPr/>
        </p:nvSpPr>
        <p:spPr>
          <a:xfrm>
            <a:off x="13262128" y="7010374"/>
            <a:ext cx="3079338" cy="373379"/>
          </a:xfrm>
          <a:prstGeom prst="rect">
            <a:avLst/>
          </a:prstGeom>
        </p:spPr>
        <p:txBody>
          <a:bodyPr lIns="0" tIns="0" rIns="0" bIns="0" rtlCol="0" anchor="t">
            <a:spAutoFit/>
          </a:bodyPr>
          <a:lstStyle/>
          <a:p>
            <a:pPr marL="0" lvl="0" indent="0" algn="ctr">
              <a:lnSpc>
                <a:spcPts val="2940"/>
              </a:lnSpc>
              <a:spcBef>
                <a:spcPct val="0"/>
              </a:spcBef>
            </a:pPr>
            <a:r>
              <a:rPr lang="en-US" dirty="0">
                <a:solidFill>
                  <a:srgbClr val="FFFFFF"/>
                </a:solidFill>
                <a:latin typeface="Open Sans"/>
                <a:ea typeface="Open Sans"/>
                <a:cs typeface="Open Sans"/>
                <a:sym typeface="Open Sans"/>
              </a:rPr>
              <a:t>Baristas </a:t>
            </a:r>
          </a:p>
        </p:txBody>
      </p:sp>
      <p:sp>
        <p:nvSpPr>
          <p:cNvPr id="1048775" name="TextBox 30"/>
          <p:cNvSpPr txBox="1"/>
          <p:nvPr/>
        </p:nvSpPr>
        <p:spPr>
          <a:xfrm>
            <a:off x="638175" y="2578219"/>
            <a:ext cx="8695564" cy="1848865"/>
          </a:xfrm>
          <a:prstGeom prst="rect">
            <a:avLst/>
          </a:prstGeom>
        </p:spPr>
        <p:txBody>
          <a:bodyPr lIns="0" tIns="0" rIns="0" bIns="0" rtlCol="0" anchor="t">
            <a:spAutoFit/>
          </a:bodyPr>
          <a:lstStyle/>
          <a:p>
            <a:pPr marL="0" lvl="0" indent="0" algn="l">
              <a:lnSpc>
                <a:spcPts val="7279"/>
              </a:lnSpc>
            </a:pPr>
            <a:r>
              <a:rPr lang="en-US" sz="5199" spc="103">
                <a:solidFill>
                  <a:srgbClr val="4B573E"/>
                </a:solidFill>
                <a:latin typeface="Anton"/>
                <a:ea typeface="Anton"/>
                <a:cs typeface="Anton"/>
                <a:sym typeface="Anton"/>
              </a:rPr>
              <a:t>MANAGEMENT OF THE COMPANY</a:t>
            </a:r>
          </a:p>
        </p:txBody>
      </p:sp>
      <p:sp>
        <p:nvSpPr>
          <p:cNvPr id="1048776" name="TextBox 31"/>
          <p:cNvSpPr txBox="1"/>
          <p:nvPr/>
        </p:nvSpPr>
        <p:spPr>
          <a:xfrm>
            <a:off x="638175" y="4172436"/>
            <a:ext cx="7952614" cy="1609726"/>
          </a:xfrm>
          <a:prstGeom prst="rect">
            <a:avLst/>
          </a:prstGeom>
        </p:spPr>
        <p:txBody>
          <a:bodyPr lIns="0" tIns="0" rIns="0" bIns="0" rtlCol="0" anchor="t">
            <a:spAutoFit/>
          </a:bodyPr>
          <a:lstStyle/>
          <a:p>
            <a:pPr algn="just">
              <a:lnSpc>
                <a:spcPts val="4199"/>
              </a:lnSpc>
            </a:pPr>
            <a:r>
              <a:rPr lang="en-US" sz="2999" dirty="0">
                <a:latin typeface="Times New Roman"/>
                <a:ea typeface="Times New Roman"/>
                <a:cs typeface="Times New Roman"/>
                <a:sym typeface="Times New Roman"/>
              </a:rPr>
              <a:t>Founder as manager and the main person to make decisions on behalf of the organization.</a:t>
            </a:r>
          </a:p>
          <a:p>
            <a:pPr marL="0" lvl="0" indent="0" algn="just">
              <a:lnSpc>
                <a:spcPts val="4199"/>
              </a:lnSpc>
              <a:spcBef>
                <a:spcPct val="0"/>
              </a:spcBef>
            </a:pPr>
            <a:endParaRPr lang="en-US" sz="2999" dirty="0">
              <a:latin typeface="Times New Roman"/>
              <a:ea typeface="Times New Roman"/>
              <a:cs typeface="Times New Roman"/>
              <a:sym typeface="Times New Roman"/>
            </a:endParaRPr>
          </a:p>
        </p:txBody>
      </p:sp>
      <p:sp>
        <p:nvSpPr>
          <p:cNvPr id="1048777" name="Freeform 32"/>
          <p:cNvSpPr/>
          <p:nvPr/>
        </p:nvSpPr>
        <p:spPr>
          <a:xfrm>
            <a:off x="1445409" y="5425264"/>
            <a:ext cx="848797" cy="851895"/>
          </a:xfrm>
          <a:custGeom>
            <a:avLst/>
            <a:gdLst/>
            <a:ahLst/>
            <a:cxnLst/>
            <a:rect l="l" t="t" r="r" b="b"/>
            <a:pathLst>
              <a:path w="848797" h="851895">
                <a:moveTo>
                  <a:pt x="0" y="0"/>
                </a:moveTo>
                <a:lnTo>
                  <a:pt x="848798" y="0"/>
                </a:lnTo>
                <a:lnTo>
                  <a:pt x="848798" y="851895"/>
                </a:lnTo>
                <a:lnTo>
                  <a:pt x="0" y="851895"/>
                </a:lnTo>
                <a:lnTo>
                  <a:pt x="0" y="0"/>
                </a:lnTo>
                <a:close/>
              </a:path>
            </a:pathLst>
          </a:custGeom>
          <a:blipFill>
            <a:blip r:embed="rId5"/>
            <a:stretch>
              <a:fillRect/>
            </a:stretch>
          </a:blipFill>
        </p:spPr>
      </p:sp>
      <p:sp>
        <p:nvSpPr>
          <p:cNvPr id="1048778" name="TextBox 33"/>
          <p:cNvSpPr txBox="1"/>
          <p:nvPr/>
        </p:nvSpPr>
        <p:spPr>
          <a:xfrm>
            <a:off x="2614765" y="5544998"/>
            <a:ext cx="5378705" cy="568960"/>
          </a:xfrm>
          <a:prstGeom prst="rect">
            <a:avLst/>
          </a:prstGeom>
        </p:spPr>
        <p:txBody>
          <a:bodyPr lIns="0" tIns="0" rIns="0" bIns="0" rtlCol="0" anchor="t">
            <a:spAutoFit/>
          </a:bodyPr>
          <a:lstStyle/>
          <a:p>
            <a:pPr marL="0" lvl="0" indent="0" algn="l">
              <a:lnSpc>
                <a:spcPts val="4480"/>
              </a:lnSpc>
              <a:spcBef>
                <a:spcPct val="0"/>
              </a:spcBef>
            </a:pPr>
            <a:r>
              <a:rPr lang="en-US" sz="3200" b="1" spc="144" dirty="0">
                <a:solidFill>
                  <a:srgbClr val="64341E"/>
                </a:solidFill>
                <a:latin typeface="Times New Roman Bold"/>
                <a:ea typeface="Times New Roman Bold"/>
                <a:cs typeface="Times New Roman Bold"/>
                <a:sym typeface="Times New Roman Bold"/>
              </a:rPr>
              <a:t>The team behind Our Cafe</a:t>
            </a:r>
          </a:p>
        </p:txBody>
      </p:sp>
      <p:sp>
        <p:nvSpPr>
          <p:cNvPr id="1048779" name="TextBox 34"/>
          <p:cNvSpPr txBox="1"/>
          <p:nvPr/>
        </p:nvSpPr>
        <p:spPr>
          <a:xfrm>
            <a:off x="1445409" y="6483594"/>
            <a:ext cx="6868618" cy="2667000"/>
          </a:xfrm>
          <a:prstGeom prst="rect">
            <a:avLst/>
          </a:prstGeom>
        </p:spPr>
        <p:txBody>
          <a:bodyPr lIns="0" tIns="0" rIns="0" bIns="0" rtlCol="0" anchor="t">
            <a:spAutoFit/>
          </a:bodyPr>
          <a:lstStyle/>
          <a:p>
            <a:pPr marL="647700" lvl="1" indent="-323850" algn="just">
              <a:lnSpc>
                <a:spcPts val="4200"/>
              </a:lnSpc>
              <a:buFont typeface="Arial"/>
              <a:buChar char="•"/>
            </a:pPr>
            <a:r>
              <a:rPr lang="en-US" sz="3000" b="1" i="1" dirty="0">
                <a:latin typeface="Times New Roman Bold Italics"/>
                <a:ea typeface="Times New Roman Bold Italics"/>
                <a:cs typeface="Times New Roman Bold Italics"/>
                <a:sym typeface="Times New Roman Bold Italics"/>
              </a:rPr>
              <a:t>5 staff members: </a:t>
            </a:r>
            <a:r>
              <a:rPr lang="en-US" sz="3000" dirty="0">
                <a:latin typeface="Times New Roman"/>
                <a:ea typeface="Times New Roman"/>
                <a:cs typeface="Times New Roman"/>
                <a:sym typeface="Times New Roman"/>
              </a:rPr>
              <a:t>3 baristas, 1 cashier and 1 manager.</a:t>
            </a:r>
          </a:p>
          <a:p>
            <a:pPr marL="647700" lvl="1" indent="-323850" algn="just">
              <a:lnSpc>
                <a:spcPts val="4200"/>
              </a:lnSpc>
              <a:buFont typeface="Arial"/>
              <a:buChar char="•"/>
            </a:pPr>
            <a:r>
              <a:rPr lang="en-US" sz="3000" b="1" i="1" dirty="0">
                <a:latin typeface="Times New Roman Bold Italics"/>
                <a:ea typeface="Times New Roman Bold Italics"/>
                <a:cs typeface="Times New Roman Bold Italics"/>
                <a:sym typeface="Times New Roman Bold Italics"/>
              </a:rPr>
              <a:t>External experts:</a:t>
            </a:r>
            <a:r>
              <a:rPr lang="en-US" sz="3000" dirty="0">
                <a:latin typeface="Times New Roman"/>
                <a:ea typeface="Times New Roman"/>
                <a:cs typeface="Times New Roman"/>
                <a:sym typeface="Times New Roman"/>
              </a:rPr>
              <a:t> An accountant, a legal advisor and a marketing consultant.</a:t>
            </a:r>
          </a:p>
        </p:txBody>
      </p:sp>
      <p:sp>
        <p:nvSpPr>
          <p:cNvPr id="1048780" name="TextBox 35"/>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dirty="0" err="1">
                <a:solidFill>
                  <a:srgbClr val="64341E"/>
                </a:solidFill>
                <a:latin typeface="Anton"/>
                <a:ea typeface="Anton"/>
                <a:cs typeface="Anton"/>
                <a:sym typeface="Anton"/>
              </a:rPr>
              <a:t>BrewGreen</a:t>
            </a:r>
            <a:r>
              <a:rPr lang="en-US" sz="2400" dirty="0">
                <a:solidFill>
                  <a:srgbClr val="64341E"/>
                </a:solidFill>
                <a:latin typeface="Anton"/>
                <a:ea typeface="Anton"/>
                <a:cs typeface="Anton"/>
                <a:sym typeface="Anton"/>
              </a:rPr>
              <a:t> Cafe </a:t>
            </a:r>
          </a:p>
        </p:txBody>
      </p:sp>
      <p:graphicFrame>
        <p:nvGraphicFramePr>
          <p:cNvPr id="4194304" name="Diagram 25"/>
          <p:cNvGraphicFramePr>
            <a:graphicFrameLocks/>
          </p:cNvGraphicFramePr>
          <p:nvPr/>
        </p:nvGraphicFramePr>
        <p:xfrm>
          <a:off x="9487571" y="2937117"/>
          <a:ext cx="8297897" cy="668008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84"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785"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sp>
        <p:nvSpPr>
          <p:cNvPr id="1048786" name="TextBox 4"/>
          <p:cNvSpPr txBox="1"/>
          <p:nvPr/>
        </p:nvSpPr>
        <p:spPr>
          <a:xfrm>
            <a:off x="5128042" y="888682"/>
            <a:ext cx="9001754" cy="1706626"/>
          </a:xfrm>
          <a:prstGeom prst="rect">
            <a:avLst/>
          </a:prstGeom>
        </p:spPr>
        <p:txBody>
          <a:bodyPr lIns="0" tIns="0" rIns="0" bIns="0" rtlCol="0" anchor="t">
            <a:spAutoFit/>
          </a:bodyPr>
          <a:lstStyle/>
          <a:p>
            <a:pPr marL="0" lvl="0" indent="0" algn="ctr">
              <a:lnSpc>
                <a:spcPts val="6719"/>
              </a:lnSpc>
            </a:pPr>
            <a:r>
              <a:rPr lang="en-US" sz="4800" spc="96" dirty="0">
                <a:solidFill>
                  <a:srgbClr val="4B573E"/>
                </a:solidFill>
                <a:latin typeface="Anton"/>
                <a:ea typeface="Anton"/>
                <a:cs typeface="Anton"/>
                <a:sym typeface="Anton"/>
              </a:rPr>
              <a:t>Evaluating using SWOT Analysis </a:t>
            </a:r>
          </a:p>
        </p:txBody>
      </p:sp>
      <p:grpSp>
        <p:nvGrpSpPr>
          <p:cNvPr id="117" name="Group 5"/>
          <p:cNvGrpSpPr/>
          <p:nvPr/>
        </p:nvGrpSpPr>
        <p:grpSpPr>
          <a:xfrm>
            <a:off x="810927" y="2354220"/>
            <a:ext cx="3699772" cy="2063591"/>
            <a:chOff x="0" y="0"/>
            <a:chExt cx="573191" cy="319704"/>
          </a:xfrm>
        </p:grpSpPr>
        <p:sp>
          <p:nvSpPr>
            <p:cNvPr id="1048787" name="Freeform 6"/>
            <p:cNvSpPr/>
            <p:nvPr/>
          </p:nvSpPr>
          <p:spPr>
            <a:xfrm>
              <a:off x="0" y="0"/>
              <a:ext cx="573191" cy="319704"/>
            </a:xfrm>
            <a:custGeom>
              <a:avLst/>
              <a:gdLst/>
              <a:ahLst/>
              <a:cxnLst/>
              <a:rect l="l" t="t" r="r" b="b"/>
              <a:pathLst>
                <a:path w="573191" h="319704">
                  <a:moveTo>
                    <a:pt x="0" y="0"/>
                  </a:moveTo>
                  <a:lnTo>
                    <a:pt x="573191" y="0"/>
                  </a:lnTo>
                  <a:lnTo>
                    <a:pt x="573191" y="319704"/>
                  </a:lnTo>
                  <a:lnTo>
                    <a:pt x="0" y="319704"/>
                  </a:lnTo>
                  <a:close/>
                </a:path>
              </a:pathLst>
            </a:custGeom>
            <a:blipFill>
              <a:blip r:embed="rId5"/>
              <a:stretch>
                <a:fillRect l="-7069" r="-7236" b="-36539"/>
              </a:stretch>
            </a:blipFill>
          </p:spPr>
        </p:sp>
      </p:grpSp>
      <p:grpSp>
        <p:nvGrpSpPr>
          <p:cNvPr id="118" name="Group 7"/>
          <p:cNvGrpSpPr/>
          <p:nvPr/>
        </p:nvGrpSpPr>
        <p:grpSpPr>
          <a:xfrm>
            <a:off x="605677" y="5143741"/>
            <a:ext cx="4086543" cy="4585083"/>
            <a:chOff x="0" y="0"/>
            <a:chExt cx="1076291" cy="1207594"/>
          </a:xfrm>
        </p:grpSpPr>
        <p:sp>
          <p:nvSpPr>
            <p:cNvPr id="1048788" name="Freeform 8"/>
            <p:cNvSpPr/>
            <p:nvPr/>
          </p:nvSpPr>
          <p:spPr>
            <a:xfrm>
              <a:off x="0" y="0"/>
              <a:ext cx="1076291" cy="1207594"/>
            </a:xfrm>
            <a:custGeom>
              <a:avLst/>
              <a:gdLst/>
              <a:ahLst/>
              <a:cxnLst/>
              <a:rect l="l" t="t" r="r" b="b"/>
              <a:pathLst>
                <a:path w="1076291" h="1207594">
                  <a:moveTo>
                    <a:pt x="0" y="0"/>
                  </a:moveTo>
                  <a:lnTo>
                    <a:pt x="1076291" y="0"/>
                  </a:lnTo>
                  <a:lnTo>
                    <a:pt x="1076291" y="1207594"/>
                  </a:lnTo>
                  <a:lnTo>
                    <a:pt x="0" y="1207594"/>
                  </a:lnTo>
                  <a:close/>
                </a:path>
              </a:pathLst>
            </a:custGeom>
            <a:solidFill>
              <a:srgbClr val="4B573E"/>
            </a:solidFill>
          </p:spPr>
        </p:sp>
        <p:sp>
          <p:nvSpPr>
            <p:cNvPr id="1048789" name="TextBox 9"/>
            <p:cNvSpPr txBox="1"/>
            <p:nvPr/>
          </p:nvSpPr>
          <p:spPr>
            <a:xfrm>
              <a:off x="0" y="-38100"/>
              <a:ext cx="1076291" cy="1245694"/>
            </a:xfrm>
            <a:prstGeom prst="rect">
              <a:avLst/>
            </a:prstGeom>
          </p:spPr>
          <p:txBody>
            <a:bodyPr lIns="50800" tIns="50800" rIns="50800" bIns="50800" rtlCol="0" anchor="ctr"/>
            <a:lstStyle/>
            <a:p>
              <a:pPr algn="ctr">
                <a:lnSpc>
                  <a:spcPts val="2940"/>
                </a:lnSpc>
              </a:pPr>
              <a:endParaRPr/>
            </a:p>
          </p:txBody>
        </p:sp>
      </p:grpSp>
      <p:sp>
        <p:nvSpPr>
          <p:cNvPr id="1048790" name="TextBox 10"/>
          <p:cNvSpPr txBox="1"/>
          <p:nvPr/>
        </p:nvSpPr>
        <p:spPr>
          <a:xfrm>
            <a:off x="651387" y="6453294"/>
            <a:ext cx="3615813" cy="2613660"/>
          </a:xfrm>
          <a:prstGeom prst="rect">
            <a:avLst/>
          </a:prstGeom>
        </p:spPr>
        <p:txBody>
          <a:bodyPr wrap="square" lIns="0" tIns="0" rIns="0" bIns="0" rtlCol="0" anchor="t">
            <a:spAutoFit/>
          </a:bodyPr>
          <a:lstStyle/>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Customers-oriented</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Focused on long-term efficiency </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Ecological orientation</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Utilization of retainable coffee holders or mugs and compostable packaging </a:t>
            </a:r>
          </a:p>
        </p:txBody>
      </p:sp>
      <p:grpSp>
        <p:nvGrpSpPr>
          <p:cNvPr id="119" name="Group 11"/>
          <p:cNvGrpSpPr/>
          <p:nvPr/>
        </p:nvGrpSpPr>
        <p:grpSpPr>
          <a:xfrm>
            <a:off x="5128042" y="2354220"/>
            <a:ext cx="3699772" cy="2063591"/>
            <a:chOff x="0" y="0"/>
            <a:chExt cx="573191" cy="319704"/>
          </a:xfrm>
        </p:grpSpPr>
        <p:sp>
          <p:nvSpPr>
            <p:cNvPr id="1048791" name="Freeform 12"/>
            <p:cNvSpPr/>
            <p:nvPr/>
          </p:nvSpPr>
          <p:spPr>
            <a:xfrm>
              <a:off x="0" y="0"/>
              <a:ext cx="573191" cy="319704"/>
            </a:xfrm>
            <a:custGeom>
              <a:avLst/>
              <a:gdLst/>
              <a:ahLst/>
              <a:cxnLst/>
              <a:rect l="l" t="t" r="r" b="b"/>
              <a:pathLst>
                <a:path w="573191" h="319704">
                  <a:moveTo>
                    <a:pt x="0" y="0"/>
                  </a:moveTo>
                  <a:lnTo>
                    <a:pt x="573191" y="0"/>
                  </a:lnTo>
                  <a:lnTo>
                    <a:pt x="573191" y="319704"/>
                  </a:lnTo>
                  <a:lnTo>
                    <a:pt x="0" y="319704"/>
                  </a:lnTo>
                  <a:close/>
                </a:path>
              </a:pathLst>
            </a:custGeom>
            <a:blipFill>
              <a:blip r:embed="rId6"/>
              <a:stretch>
                <a:fillRect l="-12672" t="-64731" r="-3825" b="-96352"/>
              </a:stretch>
            </a:blipFill>
          </p:spPr>
        </p:sp>
      </p:grpSp>
      <p:grpSp>
        <p:nvGrpSpPr>
          <p:cNvPr id="120" name="Group 13"/>
          <p:cNvGrpSpPr/>
          <p:nvPr/>
        </p:nvGrpSpPr>
        <p:grpSpPr>
          <a:xfrm>
            <a:off x="5207687" y="5143741"/>
            <a:ext cx="3670615" cy="4585083"/>
            <a:chOff x="0" y="0"/>
            <a:chExt cx="966746" cy="1207594"/>
          </a:xfrm>
        </p:grpSpPr>
        <p:sp>
          <p:nvSpPr>
            <p:cNvPr id="1048792" name="Freeform 14"/>
            <p:cNvSpPr/>
            <p:nvPr/>
          </p:nvSpPr>
          <p:spPr>
            <a:xfrm>
              <a:off x="0" y="0"/>
              <a:ext cx="966746" cy="1207594"/>
            </a:xfrm>
            <a:custGeom>
              <a:avLst/>
              <a:gdLst/>
              <a:ahLst/>
              <a:cxnLst/>
              <a:rect l="l" t="t" r="r" b="b"/>
              <a:pathLst>
                <a:path w="966746" h="1207594">
                  <a:moveTo>
                    <a:pt x="0" y="0"/>
                  </a:moveTo>
                  <a:lnTo>
                    <a:pt x="966746" y="0"/>
                  </a:lnTo>
                  <a:lnTo>
                    <a:pt x="966746" y="1207594"/>
                  </a:lnTo>
                  <a:lnTo>
                    <a:pt x="0" y="1207594"/>
                  </a:lnTo>
                  <a:close/>
                </a:path>
              </a:pathLst>
            </a:custGeom>
            <a:solidFill>
              <a:srgbClr val="B6894E"/>
            </a:solidFill>
          </p:spPr>
        </p:sp>
        <p:sp>
          <p:nvSpPr>
            <p:cNvPr id="1048793" name="TextBox 15"/>
            <p:cNvSpPr txBox="1"/>
            <p:nvPr/>
          </p:nvSpPr>
          <p:spPr>
            <a:xfrm>
              <a:off x="0" y="-38100"/>
              <a:ext cx="966746" cy="1245694"/>
            </a:xfrm>
            <a:prstGeom prst="rect">
              <a:avLst/>
            </a:prstGeom>
          </p:spPr>
          <p:txBody>
            <a:bodyPr lIns="50800" tIns="50800" rIns="50800" bIns="50800" rtlCol="0" anchor="ctr"/>
            <a:lstStyle/>
            <a:p>
              <a:pPr algn="ctr">
                <a:lnSpc>
                  <a:spcPts val="2940"/>
                </a:lnSpc>
              </a:pPr>
              <a:endParaRPr/>
            </a:p>
          </p:txBody>
        </p:sp>
      </p:grpSp>
      <p:sp>
        <p:nvSpPr>
          <p:cNvPr id="1048794" name="TextBox 16"/>
          <p:cNvSpPr txBox="1"/>
          <p:nvPr/>
        </p:nvSpPr>
        <p:spPr>
          <a:xfrm>
            <a:off x="5263718" y="6453294"/>
            <a:ext cx="3511491" cy="2240279"/>
          </a:xfrm>
          <a:prstGeom prst="rect">
            <a:avLst/>
          </a:prstGeom>
        </p:spPr>
        <p:txBody>
          <a:bodyPr wrap="square" lIns="0" tIns="0" rIns="0" bIns="0" rtlCol="0" anchor="t">
            <a:spAutoFit/>
          </a:bodyPr>
          <a:lstStyle/>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High sourcing costs</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Department focus on a relatively narrow specialization</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Scalability Constraints and supply chain rigidity </a:t>
            </a:r>
          </a:p>
        </p:txBody>
      </p:sp>
      <p:grpSp>
        <p:nvGrpSpPr>
          <p:cNvPr id="121" name="Group 17"/>
          <p:cNvGrpSpPr/>
          <p:nvPr/>
        </p:nvGrpSpPr>
        <p:grpSpPr>
          <a:xfrm>
            <a:off x="9446938" y="2354220"/>
            <a:ext cx="3699772" cy="2063591"/>
            <a:chOff x="0" y="0"/>
            <a:chExt cx="573191" cy="319704"/>
          </a:xfrm>
        </p:grpSpPr>
        <p:sp>
          <p:nvSpPr>
            <p:cNvPr id="1048795" name="Freeform 18"/>
            <p:cNvSpPr/>
            <p:nvPr/>
          </p:nvSpPr>
          <p:spPr>
            <a:xfrm>
              <a:off x="0" y="0"/>
              <a:ext cx="573191" cy="319704"/>
            </a:xfrm>
            <a:custGeom>
              <a:avLst/>
              <a:gdLst/>
              <a:ahLst/>
              <a:cxnLst/>
              <a:rect l="l" t="t" r="r" b="b"/>
              <a:pathLst>
                <a:path w="573191" h="319704">
                  <a:moveTo>
                    <a:pt x="0" y="0"/>
                  </a:moveTo>
                  <a:lnTo>
                    <a:pt x="573191" y="0"/>
                  </a:lnTo>
                  <a:lnTo>
                    <a:pt x="573191" y="319704"/>
                  </a:lnTo>
                  <a:lnTo>
                    <a:pt x="0" y="319704"/>
                  </a:lnTo>
                  <a:close/>
                </a:path>
              </a:pathLst>
            </a:custGeom>
            <a:blipFill>
              <a:blip r:embed="rId7"/>
              <a:stretch>
                <a:fillRect t="-9725" b="-9725"/>
              </a:stretch>
            </a:blipFill>
          </p:spPr>
        </p:sp>
      </p:grpSp>
      <p:grpSp>
        <p:nvGrpSpPr>
          <p:cNvPr id="122" name="Group 19"/>
          <p:cNvGrpSpPr/>
          <p:nvPr/>
        </p:nvGrpSpPr>
        <p:grpSpPr>
          <a:xfrm>
            <a:off x="9449801" y="5143741"/>
            <a:ext cx="3699772" cy="4585083"/>
            <a:chOff x="0" y="0"/>
            <a:chExt cx="974425" cy="1207594"/>
          </a:xfrm>
        </p:grpSpPr>
        <p:sp>
          <p:nvSpPr>
            <p:cNvPr id="1048796" name="Freeform 20"/>
            <p:cNvSpPr/>
            <p:nvPr/>
          </p:nvSpPr>
          <p:spPr>
            <a:xfrm>
              <a:off x="0" y="0"/>
              <a:ext cx="974426" cy="1207594"/>
            </a:xfrm>
            <a:custGeom>
              <a:avLst/>
              <a:gdLst/>
              <a:ahLst/>
              <a:cxnLst/>
              <a:rect l="l" t="t" r="r" b="b"/>
              <a:pathLst>
                <a:path w="974426" h="1207594">
                  <a:moveTo>
                    <a:pt x="0" y="0"/>
                  </a:moveTo>
                  <a:lnTo>
                    <a:pt x="974426" y="0"/>
                  </a:lnTo>
                  <a:lnTo>
                    <a:pt x="974426" y="1207594"/>
                  </a:lnTo>
                  <a:lnTo>
                    <a:pt x="0" y="1207594"/>
                  </a:lnTo>
                  <a:close/>
                </a:path>
              </a:pathLst>
            </a:custGeom>
            <a:solidFill>
              <a:srgbClr val="64341E"/>
            </a:solidFill>
          </p:spPr>
        </p:sp>
        <p:sp>
          <p:nvSpPr>
            <p:cNvPr id="1048797" name="TextBox 21"/>
            <p:cNvSpPr txBox="1"/>
            <p:nvPr/>
          </p:nvSpPr>
          <p:spPr>
            <a:xfrm>
              <a:off x="0" y="-38100"/>
              <a:ext cx="974425" cy="1245694"/>
            </a:xfrm>
            <a:prstGeom prst="rect">
              <a:avLst/>
            </a:prstGeom>
          </p:spPr>
          <p:txBody>
            <a:bodyPr lIns="50800" tIns="50800" rIns="50800" bIns="50800" rtlCol="0" anchor="ctr"/>
            <a:lstStyle/>
            <a:p>
              <a:pPr algn="ctr">
                <a:lnSpc>
                  <a:spcPts val="2940"/>
                </a:lnSpc>
              </a:pPr>
              <a:endParaRPr/>
            </a:p>
          </p:txBody>
        </p:sp>
      </p:grpSp>
      <p:sp>
        <p:nvSpPr>
          <p:cNvPr id="1048798" name="TextBox 22"/>
          <p:cNvSpPr txBox="1"/>
          <p:nvPr/>
        </p:nvSpPr>
        <p:spPr>
          <a:xfrm>
            <a:off x="9829800" y="6611702"/>
            <a:ext cx="2923840" cy="2240280"/>
          </a:xfrm>
          <a:prstGeom prst="rect">
            <a:avLst/>
          </a:prstGeom>
        </p:spPr>
        <p:txBody>
          <a:bodyPr wrap="square" lIns="0" tIns="0" rIns="0" bIns="0" rtlCol="0" anchor="t">
            <a:spAutoFit/>
          </a:bodyPr>
          <a:lstStyle/>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Local purchasing</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Governmental subsidies</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Increase in the popularity of green products</a:t>
            </a:r>
          </a:p>
        </p:txBody>
      </p:sp>
      <p:sp>
        <p:nvSpPr>
          <p:cNvPr id="1048799" name="TextBox 23"/>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a:solidFill>
                  <a:srgbClr val="64341E"/>
                </a:solidFill>
                <a:latin typeface="Anton"/>
                <a:ea typeface="Anton"/>
                <a:cs typeface="Anton"/>
                <a:sym typeface="Anton"/>
              </a:rPr>
              <a:t>BrewGreen Cafe </a:t>
            </a:r>
          </a:p>
        </p:txBody>
      </p:sp>
      <p:grpSp>
        <p:nvGrpSpPr>
          <p:cNvPr id="123" name="Group 24"/>
          <p:cNvGrpSpPr/>
          <p:nvPr/>
        </p:nvGrpSpPr>
        <p:grpSpPr>
          <a:xfrm>
            <a:off x="13922015" y="2354220"/>
            <a:ext cx="3699772" cy="2063591"/>
            <a:chOff x="0" y="0"/>
            <a:chExt cx="573191" cy="319704"/>
          </a:xfrm>
        </p:grpSpPr>
        <p:sp>
          <p:nvSpPr>
            <p:cNvPr id="1048800" name="Freeform 25"/>
            <p:cNvSpPr/>
            <p:nvPr/>
          </p:nvSpPr>
          <p:spPr>
            <a:xfrm>
              <a:off x="0" y="0"/>
              <a:ext cx="573191" cy="319704"/>
            </a:xfrm>
            <a:custGeom>
              <a:avLst/>
              <a:gdLst/>
              <a:ahLst/>
              <a:cxnLst/>
              <a:rect l="l" t="t" r="r" b="b"/>
              <a:pathLst>
                <a:path w="573191" h="319704">
                  <a:moveTo>
                    <a:pt x="0" y="0"/>
                  </a:moveTo>
                  <a:lnTo>
                    <a:pt x="573191" y="0"/>
                  </a:lnTo>
                  <a:lnTo>
                    <a:pt x="573191" y="319704"/>
                  </a:lnTo>
                  <a:lnTo>
                    <a:pt x="0" y="319704"/>
                  </a:lnTo>
                  <a:close/>
                </a:path>
              </a:pathLst>
            </a:custGeom>
            <a:blipFill>
              <a:blip r:embed="rId5"/>
              <a:stretch>
                <a:fillRect l="-7069" r="-7236" b="-36539"/>
              </a:stretch>
            </a:blipFill>
          </p:spPr>
        </p:sp>
      </p:grpSp>
      <p:grpSp>
        <p:nvGrpSpPr>
          <p:cNvPr id="124" name="Group 26"/>
          <p:cNvGrpSpPr/>
          <p:nvPr/>
        </p:nvGrpSpPr>
        <p:grpSpPr>
          <a:xfrm>
            <a:off x="13724240" y="5143500"/>
            <a:ext cx="3699772" cy="4585324"/>
            <a:chOff x="0" y="0"/>
            <a:chExt cx="974425" cy="1207657"/>
          </a:xfrm>
        </p:grpSpPr>
        <p:sp>
          <p:nvSpPr>
            <p:cNvPr id="1048801" name="Freeform 27"/>
            <p:cNvSpPr/>
            <p:nvPr/>
          </p:nvSpPr>
          <p:spPr>
            <a:xfrm>
              <a:off x="0" y="0"/>
              <a:ext cx="974426" cy="1207657"/>
            </a:xfrm>
            <a:custGeom>
              <a:avLst/>
              <a:gdLst/>
              <a:ahLst/>
              <a:cxnLst/>
              <a:rect l="l" t="t" r="r" b="b"/>
              <a:pathLst>
                <a:path w="974426" h="1207657">
                  <a:moveTo>
                    <a:pt x="0" y="0"/>
                  </a:moveTo>
                  <a:lnTo>
                    <a:pt x="974426" y="0"/>
                  </a:lnTo>
                  <a:lnTo>
                    <a:pt x="974426" y="1207657"/>
                  </a:lnTo>
                  <a:lnTo>
                    <a:pt x="0" y="1207657"/>
                  </a:lnTo>
                  <a:close/>
                </a:path>
              </a:pathLst>
            </a:custGeom>
            <a:solidFill>
              <a:srgbClr val="4B573E"/>
            </a:solidFill>
          </p:spPr>
        </p:sp>
        <p:sp>
          <p:nvSpPr>
            <p:cNvPr id="1048802" name="TextBox 28"/>
            <p:cNvSpPr txBox="1"/>
            <p:nvPr/>
          </p:nvSpPr>
          <p:spPr>
            <a:xfrm>
              <a:off x="0" y="-38100"/>
              <a:ext cx="974425" cy="1245757"/>
            </a:xfrm>
            <a:prstGeom prst="rect">
              <a:avLst/>
            </a:prstGeom>
          </p:spPr>
          <p:txBody>
            <a:bodyPr lIns="50800" tIns="50800" rIns="50800" bIns="50800" rtlCol="0" anchor="ctr"/>
            <a:lstStyle/>
            <a:p>
              <a:pPr algn="ctr">
                <a:lnSpc>
                  <a:spcPts val="2940"/>
                </a:lnSpc>
              </a:pPr>
              <a:endParaRPr/>
            </a:p>
          </p:txBody>
        </p:sp>
      </p:grpSp>
      <p:sp>
        <p:nvSpPr>
          <p:cNvPr id="1048803" name="TextBox 29"/>
          <p:cNvSpPr txBox="1"/>
          <p:nvPr/>
        </p:nvSpPr>
        <p:spPr>
          <a:xfrm>
            <a:off x="13526465" y="6453294"/>
            <a:ext cx="3897547" cy="2613660"/>
          </a:xfrm>
          <a:prstGeom prst="rect">
            <a:avLst/>
          </a:prstGeom>
        </p:spPr>
        <p:txBody>
          <a:bodyPr wrap="square" lIns="0" tIns="0" rIns="0" bIns="0" rtlCol="0" anchor="t">
            <a:spAutoFit/>
          </a:bodyPr>
          <a:lstStyle/>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Competition from existing brands</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Fluctuations in tastes and preferences of the customers</a:t>
            </a:r>
          </a:p>
          <a:p>
            <a:pPr marL="342900" indent="-342900" algn="ctr">
              <a:lnSpc>
                <a:spcPts val="2940"/>
              </a:lnSpc>
              <a:buFont typeface="Arial" panose="020B0604020202020204" pitchFamily="34" charset="0"/>
              <a:buChar char="•"/>
            </a:pPr>
            <a:r>
              <a:rPr lang="en-US" sz="2100" dirty="0">
                <a:solidFill>
                  <a:srgbClr val="FFFFFF"/>
                </a:solidFill>
                <a:latin typeface="Times New Roman" panose="02020603050405020304" pitchFamily="18" charset="0"/>
                <a:ea typeface="Open Sans"/>
                <a:cs typeface="Times New Roman" panose="02020603050405020304" pitchFamily="18" charset="0"/>
                <a:sym typeface="Open Sans"/>
              </a:rPr>
              <a:t>Alteration in the general economic conditions and the disposable income </a:t>
            </a:r>
          </a:p>
        </p:txBody>
      </p:sp>
      <p:sp>
        <p:nvSpPr>
          <p:cNvPr id="1048804" name="TextBox 90"/>
          <p:cNvSpPr txBox="1"/>
          <p:nvPr/>
        </p:nvSpPr>
        <p:spPr>
          <a:xfrm>
            <a:off x="1028700" y="5568399"/>
            <a:ext cx="3079338" cy="411138"/>
          </a:xfrm>
          <a:prstGeom prst="rect">
            <a:avLst/>
          </a:prstGeom>
        </p:spPr>
        <p:txBody>
          <a:bodyPr lIns="0" tIns="0" rIns="0" bIns="0" rtlCol="0" anchor="t">
            <a:spAutoFit/>
          </a:bodyPr>
          <a:lstStyle/>
          <a:p>
            <a:pPr marL="0" lvl="0" indent="0" algn="ctr">
              <a:lnSpc>
                <a:spcPts val="3359"/>
              </a:lnSpc>
              <a:spcBef>
                <a:spcPct val="0"/>
              </a:spcBef>
            </a:pPr>
            <a:r>
              <a:rPr lang="en-US" sz="2800" b="1" spc="108" dirty="0">
                <a:solidFill>
                  <a:schemeClr val="bg1"/>
                </a:solidFill>
                <a:latin typeface="Times New Roman" panose="02020603050405020304" pitchFamily="18" charset="0"/>
                <a:ea typeface="Open Sans Bold"/>
                <a:cs typeface="Times New Roman" panose="02020603050405020304" pitchFamily="18" charset="0"/>
                <a:sym typeface="Open Sans Bold"/>
              </a:rPr>
              <a:t>Strengths</a:t>
            </a:r>
          </a:p>
        </p:txBody>
      </p:sp>
      <p:sp>
        <p:nvSpPr>
          <p:cNvPr id="1048805" name="TextBox 31"/>
          <p:cNvSpPr txBox="1"/>
          <p:nvPr/>
        </p:nvSpPr>
        <p:spPr>
          <a:xfrm>
            <a:off x="5900166" y="5386667"/>
            <a:ext cx="2329434" cy="503471"/>
          </a:xfrm>
          <a:prstGeom prst="rect">
            <a:avLst/>
          </a:prstGeom>
          <a:noFill/>
        </p:spPr>
        <p:txBody>
          <a:bodyPr wrap="square">
            <a:spAutoFit/>
          </a:bodyPr>
          <a:lstStyle/>
          <a:p>
            <a:pPr marL="0" lvl="0" indent="0" algn="ctr">
              <a:lnSpc>
                <a:spcPts val="3359"/>
              </a:lnSpc>
              <a:spcBef>
                <a:spcPct val="0"/>
              </a:spcBef>
            </a:pPr>
            <a:r>
              <a:rPr lang="en-US" sz="2800" b="1" spc="108" dirty="0">
                <a:solidFill>
                  <a:schemeClr val="bg1"/>
                </a:solidFill>
                <a:latin typeface="Times New Roman" panose="02020603050405020304" pitchFamily="18" charset="0"/>
                <a:ea typeface="Open Sans Bold"/>
                <a:cs typeface="Times New Roman" panose="02020603050405020304" pitchFamily="18" charset="0"/>
                <a:sym typeface="Open Sans Bold"/>
              </a:rPr>
              <a:t>Weaknesses</a:t>
            </a:r>
          </a:p>
        </p:txBody>
      </p:sp>
      <p:sp>
        <p:nvSpPr>
          <p:cNvPr id="1048806" name="TextBox 32"/>
          <p:cNvSpPr txBox="1"/>
          <p:nvPr/>
        </p:nvSpPr>
        <p:spPr>
          <a:xfrm>
            <a:off x="10127003" y="5349482"/>
            <a:ext cx="2329434" cy="503471"/>
          </a:xfrm>
          <a:prstGeom prst="rect">
            <a:avLst/>
          </a:prstGeom>
          <a:noFill/>
        </p:spPr>
        <p:txBody>
          <a:bodyPr wrap="square">
            <a:spAutoFit/>
          </a:bodyPr>
          <a:lstStyle/>
          <a:p>
            <a:pPr marL="0" lvl="0" indent="0" algn="ctr">
              <a:lnSpc>
                <a:spcPts val="3359"/>
              </a:lnSpc>
              <a:spcBef>
                <a:spcPct val="0"/>
              </a:spcBef>
            </a:pPr>
            <a:r>
              <a:rPr lang="en-US" sz="2800" b="1" spc="108" dirty="0">
                <a:solidFill>
                  <a:schemeClr val="bg1"/>
                </a:solidFill>
                <a:latin typeface="Times New Roman" panose="02020603050405020304" pitchFamily="18" charset="0"/>
                <a:ea typeface="Open Sans Bold"/>
                <a:cs typeface="Times New Roman" panose="02020603050405020304" pitchFamily="18" charset="0"/>
                <a:sym typeface="Open Sans Bold"/>
              </a:rPr>
              <a:t>Threats</a:t>
            </a:r>
          </a:p>
        </p:txBody>
      </p:sp>
      <p:sp>
        <p:nvSpPr>
          <p:cNvPr id="1048807" name="TextBox 33"/>
          <p:cNvSpPr txBox="1"/>
          <p:nvPr/>
        </p:nvSpPr>
        <p:spPr>
          <a:xfrm>
            <a:off x="14325599" y="5331667"/>
            <a:ext cx="2881191" cy="503471"/>
          </a:xfrm>
          <a:prstGeom prst="rect">
            <a:avLst/>
          </a:prstGeom>
          <a:noFill/>
        </p:spPr>
        <p:txBody>
          <a:bodyPr wrap="square">
            <a:spAutoFit/>
          </a:bodyPr>
          <a:lstStyle/>
          <a:p>
            <a:pPr marL="0" lvl="0" indent="0" algn="ctr">
              <a:lnSpc>
                <a:spcPts val="3359"/>
              </a:lnSpc>
              <a:spcBef>
                <a:spcPct val="0"/>
              </a:spcBef>
            </a:pPr>
            <a:r>
              <a:rPr lang="en-US" sz="2800" b="1" spc="108" dirty="0">
                <a:solidFill>
                  <a:schemeClr val="bg1"/>
                </a:solidFill>
                <a:latin typeface="Times New Roman" panose="02020603050405020304" pitchFamily="18" charset="0"/>
                <a:ea typeface="Open Sans Bold"/>
                <a:cs typeface="Times New Roman" panose="02020603050405020304" pitchFamily="18" charset="0"/>
                <a:sym typeface="Open Sans Bold"/>
              </a:rPr>
              <a:t>Opportunities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11"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812"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sp>
        <p:nvSpPr>
          <p:cNvPr id="1048813" name="TextBox 15"/>
          <p:cNvSpPr txBox="1"/>
          <p:nvPr/>
        </p:nvSpPr>
        <p:spPr>
          <a:xfrm>
            <a:off x="2402787" y="1020427"/>
            <a:ext cx="10533624" cy="853312"/>
          </a:xfrm>
          <a:prstGeom prst="rect">
            <a:avLst/>
          </a:prstGeom>
        </p:spPr>
        <p:txBody>
          <a:bodyPr lIns="0" tIns="0" rIns="0" bIns="0" rtlCol="0" anchor="t">
            <a:spAutoFit/>
          </a:bodyPr>
          <a:lstStyle/>
          <a:p>
            <a:pPr marL="0" lvl="0" indent="0" algn="ctr">
              <a:lnSpc>
                <a:spcPts val="6719"/>
              </a:lnSpc>
            </a:pPr>
            <a:r>
              <a:rPr lang="en-US" sz="4800" spc="96" dirty="0">
                <a:solidFill>
                  <a:srgbClr val="4B573E"/>
                </a:solidFill>
                <a:latin typeface="Anton"/>
                <a:ea typeface="Anton"/>
                <a:cs typeface="Anton"/>
                <a:sym typeface="Anton"/>
              </a:rPr>
              <a:t>Cash Flow Forecast</a:t>
            </a:r>
          </a:p>
        </p:txBody>
      </p:sp>
      <p:sp>
        <p:nvSpPr>
          <p:cNvPr id="1048814" name="TextBox 24"/>
          <p:cNvSpPr txBox="1"/>
          <p:nvPr/>
        </p:nvSpPr>
        <p:spPr>
          <a:xfrm>
            <a:off x="3595104" y="4146521"/>
            <a:ext cx="3389956" cy="426592"/>
          </a:xfrm>
          <a:prstGeom prst="rect">
            <a:avLst/>
          </a:prstGeom>
        </p:spPr>
        <p:txBody>
          <a:bodyPr lIns="0" tIns="0" rIns="0" bIns="0" rtlCol="0" anchor="t">
            <a:spAutoFit/>
          </a:bodyPr>
          <a:lstStyle/>
          <a:p>
            <a:pPr marL="0" lvl="0" indent="0" algn="ctr">
              <a:lnSpc>
                <a:spcPts val="3359"/>
              </a:lnSpc>
              <a:spcBef>
                <a:spcPct val="0"/>
              </a:spcBef>
            </a:pPr>
            <a:r>
              <a:rPr lang="en-US" sz="2400" b="1" spc="108">
                <a:solidFill>
                  <a:srgbClr val="FFFFFF"/>
                </a:solidFill>
                <a:latin typeface="Open Sans Bold"/>
                <a:ea typeface="Open Sans Bold"/>
                <a:cs typeface="Open Sans Bold"/>
                <a:sym typeface="Open Sans Bold"/>
              </a:rPr>
              <a:t>Phone Number</a:t>
            </a:r>
          </a:p>
        </p:txBody>
      </p:sp>
      <p:sp>
        <p:nvSpPr>
          <p:cNvPr id="1048815" name="TextBox 25"/>
          <p:cNvSpPr txBox="1"/>
          <p:nvPr/>
        </p:nvSpPr>
        <p:spPr>
          <a:xfrm>
            <a:off x="3595104" y="4653749"/>
            <a:ext cx="3389956" cy="356235"/>
          </a:xfrm>
          <a:prstGeom prst="rect">
            <a:avLst/>
          </a:prstGeom>
        </p:spPr>
        <p:txBody>
          <a:bodyPr lIns="0" tIns="0" rIns="0" bIns="0" rtlCol="0" anchor="t">
            <a:spAutoFit/>
          </a:bodyPr>
          <a:lstStyle/>
          <a:p>
            <a:pPr marL="0" lvl="0" indent="0" algn="ctr">
              <a:lnSpc>
                <a:spcPts val="2940"/>
              </a:lnSpc>
              <a:spcBef>
                <a:spcPct val="0"/>
              </a:spcBef>
            </a:pPr>
            <a:r>
              <a:rPr lang="en-US" sz="2100">
                <a:solidFill>
                  <a:srgbClr val="FFFFFF"/>
                </a:solidFill>
                <a:latin typeface="Open Sans"/>
                <a:ea typeface="Open Sans"/>
                <a:cs typeface="Open Sans"/>
                <a:sym typeface="Open Sans"/>
              </a:rPr>
              <a:t>+123-456-7890</a:t>
            </a:r>
          </a:p>
        </p:txBody>
      </p:sp>
      <p:sp>
        <p:nvSpPr>
          <p:cNvPr id="1048816" name="TextBox 29"/>
          <p:cNvSpPr txBox="1"/>
          <p:nvPr/>
        </p:nvSpPr>
        <p:spPr>
          <a:xfrm>
            <a:off x="2821347" y="6141717"/>
            <a:ext cx="3389956" cy="426593"/>
          </a:xfrm>
          <a:prstGeom prst="rect">
            <a:avLst/>
          </a:prstGeom>
        </p:spPr>
        <p:txBody>
          <a:bodyPr lIns="0" tIns="0" rIns="0" bIns="0" rtlCol="0" anchor="t">
            <a:spAutoFit/>
          </a:bodyPr>
          <a:lstStyle/>
          <a:p>
            <a:pPr marL="0" lvl="0" indent="0" algn="ctr">
              <a:lnSpc>
                <a:spcPts val="3359"/>
              </a:lnSpc>
              <a:spcBef>
                <a:spcPct val="0"/>
              </a:spcBef>
            </a:pPr>
            <a:r>
              <a:rPr lang="en-US" sz="2400" b="1" spc="108">
                <a:solidFill>
                  <a:srgbClr val="FFFFFF"/>
                </a:solidFill>
                <a:latin typeface="Open Sans Bold"/>
                <a:ea typeface="Open Sans Bold"/>
                <a:cs typeface="Open Sans Bold"/>
                <a:sym typeface="Open Sans Bold"/>
              </a:rPr>
              <a:t>Website</a:t>
            </a:r>
          </a:p>
        </p:txBody>
      </p:sp>
      <p:sp>
        <p:nvSpPr>
          <p:cNvPr id="1048817" name="TextBox 30"/>
          <p:cNvSpPr txBox="1"/>
          <p:nvPr/>
        </p:nvSpPr>
        <p:spPr>
          <a:xfrm>
            <a:off x="2569001" y="6648945"/>
            <a:ext cx="3894648" cy="356235"/>
          </a:xfrm>
          <a:prstGeom prst="rect">
            <a:avLst/>
          </a:prstGeom>
        </p:spPr>
        <p:txBody>
          <a:bodyPr lIns="0" tIns="0" rIns="0" bIns="0" rtlCol="0" anchor="t">
            <a:spAutoFit/>
          </a:bodyPr>
          <a:lstStyle/>
          <a:p>
            <a:pPr marL="0" lvl="0" indent="0" algn="ctr">
              <a:lnSpc>
                <a:spcPts val="2940"/>
              </a:lnSpc>
              <a:spcBef>
                <a:spcPct val="0"/>
              </a:spcBef>
            </a:pPr>
            <a:r>
              <a:rPr lang="en-US" sz="2100">
                <a:solidFill>
                  <a:srgbClr val="FFFFFF"/>
                </a:solidFill>
                <a:latin typeface="Open Sans"/>
                <a:ea typeface="Open Sans"/>
                <a:cs typeface="Open Sans"/>
                <a:sym typeface="Open Sans"/>
              </a:rPr>
              <a:t>www.reallygreatsite.com</a:t>
            </a:r>
          </a:p>
        </p:txBody>
      </p:sp>
      <p:sp>
        <p:nvSpPr>
          <p:cNvPr id="1048818" name="TextBox 40"/>
          <p:cNvSpPr txBox="1"/>
          <p:nvPr/>
        </p:nvSpPr>
        <p:spPr>
          <a:xfrm>
            <a:off x="11843401" y="6648945"/>
            <a:ext cx="3894648" cy="356235"/>
          </a:xfrm>
          <a:prstGeom prst="rect">
            <a:avLst/>
          </a:prstGeom>
        </p:spPr>
        <p:txBody>
          <a:bodyPr lIns="0" tIns="0" rIns="0" bIns="0" rtlCol="0" anchor="t">
            <a:spAutoFit/>
          </a:bodyPr>
          <a:lstStyle/>
          <a:p>
            <a:pPr marL="0" lvl="0" indent="0" algn="ctr">
              <a:lnSpc>
                <a:spcPts val="2940"/>
              </a:lnSpc>
              <a:spcBef>
                <a:spcPct val="0"/>
              </a:spcBef>
            </a:pPr>
            <a:r>
              <a:rPr lang="en-US" sz="2100" dirty="0">
                <a:solidFill>
                  <a:srgbClr val="FFFFFF"/>
                </a:solidFill>
                <a:latin typeface="Open Sans"/>
                <a:ea typeface="Open Sans"/>
                <a:cs typeface="Open Sans"/>
                <a:sym typeface="Open Sans"/>
              </a:rPr>
              <a:t>123 Anywhere St., Any City</a:t>
            </a:r>
          </a:p>
        </p:txBody>
      </p:sp>
      <p:sp>
        <p:nvSpPr>
          <p:cNvPr id="1048819" name="TextBox 41"/>
          <p:cNvSpPr txBox="1"/>
          <p:nvPr/>
        </p:nvSpPr>
        <p:spPr>
          <a:xfrm>
            <a:off x="15786306" y="8902065"/>
            <a:ext cx="1472994" cy="356235"/>
          </a:xfrm>
          <a:prstGeom prst="rect">
            <a:avLst/>
          </a:prstGeom>
        </p:spPr>
        <p:txBody>
          <a:bodyPr lIns="0" tIns="0" rIns="0" bIns="0" rtlCol="0" anchor="t">
            <a:spAutoFit/>
          </a:bodyPr>
          <a:lstStyle/>
          <a:p>
            <a:pPr marL="0" lvl="0" indent="0" algn="r">
              <a:lnSpc>
                <a:spcPts val="2940"/>
              </a:lnSpc>
              <a:spcBef>
                <a:spcPct val="0"/>
              </a:spcBef>
            </a:pPr>
            <a:r>
              <a:rPr lang="en-US" sz="2100">
                <a:solidFill>
                  <a:srgbClr val="FFFFFF"/>
                </a:solidFill>
                <a:latin typeface="Open Sans"/>
                <a:ea typeface="Open Sans"/>
                <a:cs typeface="Open Sans"/>
                <a:sym typeface="Open Sans"/>
              </a:rPr>
              <a:t>Page 09</a:t>
            </a:r>
          </a:p>
        </p:txBody>
      </p:sp>
      <p:grpSp>
        <p:nvGrpSpPr>
          <p:cNvPr id="128" name="Group 4"/>
          <p:cNvGrpSpPr/>
          <p:nvPr/>
        </p:nvGrpSpPr>
        <p:grpSpPr>
          <a:xfrm>
            <a:off x="13718382" y="0"/>
            <a:ext cx="2166831" cy="10299233"/>
            <a:chOff x="0" y="0"/>
            <a:chExt cx="570688" cy="2712555"/>
          </a:xfrm>
        </p:grpSpPr>
        <p:sp>
          <p:nvSpPr>
            <p:cNvPr id="1048820" name="Freeform 5"/>
            <p:cNvSpPr/>
            <p:nvPr/>
          </p:nvSpPr>
          <p:spPr>
            <a:xfrm>
              <a:off x="0" y="0"/>
              <a:ext cx="570688" cy="2712555"/>
            </a:xfrm>
            <a:custGeom>
              <a:avLst/>
              <a:gdLst/>
              <a:ahLst/>
              <a:cxnLst/>
              <a:rect l="l" t="t" r="r" b="b"/>
              <a:pathLst>
                <a:path w="570688" h="2712555">
                  <a:moveTo>
                    <a:pt x="0" y="0"/>
                  </a:moveTo>
                  <a:lnTo>
                    <a:pt x="570688" y="0"/>
                  </a:lnTo>
                  <a:lnTo>
                    <a:pt x="570688" y="2712555"/>
                  </a:lnTo>
                  <a:lnTo>
                    <a:pt x="0" y="2712555"/>
                  </a:lnTo>
                  <a:close/>
                </a:path>
              </a:pathLst>
            </a:custGeom>
            <a:solidFill>
              <a:srgbClr val="B6894E"/>
            </a:solidFill>
          </p:spPr>
        </p:sp>
        <p:sp>
          <p:nvSpPr>
            <p:cNvPr id="1048821" name="TextBox 6"/>
            <p:cNvSpPr txBox="1"/>
            <p:nvPr/>
          </p:nvSpPr>
          <p:spPr>
            <a:xfrm>
              <a:off x="0" y="-38100"/>
              <a:ext cx="570688" cy="2750655"/>
            </a:xfrm>
            <a:prstGeom prst="rect">
              <a:avLst/>
            </a:prstGeom>
          </p:spPr>
          <p:txBody>
            <a:bodyPr lIns="50800" tIns="50800" rIns="50800" bIns="50800" rtlCol="0" anchor="ctr"/>
            <a:lstStyle/>
            <a:p>
              <a:pPr algn="ctr">
                <a:lnSpc>
                  <a:spcPts val="2940"/>
                </a:lnSpc>
              </a:pPr>
              <a:endParaRPr/>
            </a:p>
          </p:txBody>
        </p:sp>
      </p:grpSp>
      <p:grpSp>
        <p:nvGrpSpPr>
          <p:cNvPr id="129" name="Group 24"/>
          <p:cNvGrpSpPr/>
          <p:nvPr/>
        </p:nvGrpSpPr>
        <p:grpSpPr>
          <a:xfrm>
            <a:off x="12951911" y="3741073"/>
            <a:ext cx="3699772" cy="2063591"/>
            <a:chOff x="0" y="0"/>
            <a:chExt cx="573191" cy="319704"/>
          </a:xfrm>
        </p:grpSpPr>
        <p:sp>
          <p:nvSpPr>
            <p:cNvPr id="1048822" name="Freeform 25"/>
            <p:cNvSpPr/>
            <p:nvPr/>
          </p:nvSpPr>
          <p:spPr>
            <a:xfrm>
              <a:off x="0" y="0"/>
              <a:ext cx="573191" cy="319704"/>
            </a:xfrm>
            <a:custGeom>
              <a:avLst/>
              <a:gdLst/>
              <a:ahLst/>
              <a:cxnLst/>
              <a:rect l="l" t="t" r="r" b="b"/>
              <a:pathLst>
                <a:path w="573191" h="319704">
                  <a:moveTo>
                    <a:pt x="0" y="0"/>
                  </a:moveTo>
                  <a:lnTo>
                    <a:pt x="573191" y="0"/>
                  </a:lnTo>
                  <a:lnTo>
                    <a:pt x="573191" y="319704"/>
                  </a:lnTo>
                  <a:lnTo>
                    <a:pt x="0" y="319704"/>
                  </a:lnTo>
                  <a:close/>
                </a:path>
              </a:pathLst>
            </a:custGeom>
            <a:blipFill>
              <a:blip r:embed="rId5"/>
              <a:stretch>
                <a:fillRect l="-7069" r="-7236" b="-36539"/>
              </a:stretch>
            </a:blipFill>
          </p:spPr>
          <p:txBody>
            <a:bodyPr/>
            <a:lstStyle/>
            <a:p>
              <a:endParaRPr lang="en-IN" dirty="0"/>
            </a:p>
          </p:txBody>
        </p:sp>
      </p:grpSp>
      <p:sp>
        <p:nvSpPr>
          <p:cNvPr id="1048823" name="TextBox 35"/>
          <p:cNvSpPr txBox="1"/>
          <p:nvPr/>
        </p:nvSpPr>
        <p:spPr>
          <a:xfrm>
            <a:off x="1538890" y="980268"/>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dirty="0" err="1">
                <a:solidFill>
                  <a:srgbClr val="64341E"/>
                </a:solidFill>
                <a:latin typeface="Anton"/>
                <a:ea typeface="Anton"/>
                <a:cs typeface="Anton"/>
                <a:sym typeface="Anton"/>
              </a:rPr>
              <a:t>BrewGreen</a:t>
            </a:r>
            <a:r>
              <a:rPr lang="en-US" sz="2400" dirty="0">
                <a:solidFill>
                  <a:srgbClr val="64341E"/>
                </a:solidFill>
                <a:latin typeface="Anton"/>
                <a:ea typeface="Anton"/>
                <a:cs typeface="Anton"/>
                <a:sym typeface="Anton"/>
              </a:rPr>
              <a:t> Cafe </a:t>
            </a:r>
          </a:p>
        </p:txBody>
      </p:sp>
      <p:pic>
        <p:nvPicPr>
          <p:cNvPr id="2097152" name="Picture 4"/>
          <p:cNvPicPr>
            <a:picLocks noChangeAspect="1"/>
          </p:cNvPicPr>
          <p:nvPr/>
        </p:nvPicPr>
        <p:blipFill>
          <a:blip r:embed="rId6"/>
          <a:stretch>
            <a:fillRect/>
          </a:stretch>
        </p:blipFill>
        <p:spPr>
          <a:xfrm>
            <a:off x="1741500" y="1913898"/>
            <a:ext cx="9954737" cy="787780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27"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3"/>
            <a:stretch>
              <a:fillRect/>
            </a:stretch>
          </a:blipFill>
        </p:spPr>
      </p:sp>
      <p:sp>
        <p:nvSpPr>
          <p:cNvPr id="1048828"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4"/>
            <a:stretch>
              <a:fillRect/>
            </a:stretch>
          </a:blipFill>
        </p:spPr>
      </p:sp>
      <p:sp>
        <p:nvSpPr>
          <p:cNvPr id="1048829" name="TextBox 10"/>
          <p:cNvSpPr txBox="1"/>
          <p:nvPr/>
        </p:nvSpPr>
        <p:spPr>
          <a:xfrm>
            <a:off x="10283749" y="1028700"/>
            <a:ext cx="6028873" cy="859210"/>
          </a:xfrm>
          <a:prstGeom prst="rect">
            <a:avLst/>
          </a:prstGeom>
        </p:spPr>
        <p:txBody>
          <a:bodyPr lIns="0" tIns="0" rIns="0" bIns="0" rtlCol="0" anchor="t">
            <a:spAutoFit/>
          </a:bodyPr>
          <a:lstStyle/>
          <a:p>
            <a:pPr marL="0" lvl="0" indent="0" algn="l">
              <a:lnSpc>
                <a:spcPts val="6719"/>
              </a:lnSpc>
            </a:pPr>
            <a:r>
              <a:rPr lang="en-US" sz="6000" spc="96" dirty="0">
                <a:solidFill>
                  <a:srgbClr val="4B573E"/>
                </a:solidFill>
                <a:latin typeface="Anton"/>
                <a:ea typeface="Anton"/>
                <a:cs typeface="Anton"/>
                <a:sym typeface="Anton"/>
              </a:rPr>
              <a:t>Conclusion</a:t>
            </a:r>
          </a:p>
        </p:txBody>
      </p:sp>
      <p:sp>
        <p:nvSpPr>
          <p:cNvPr id="1048830" name="TextBox 12"/>
          <p:cNvSpPr txBox="1"/>
          <p:nvPr/>
        </p:nvSpPr>
        <p:spPr>
          <a:xfrm>
            <a:off x="7543800" y="2206198"/>
            <a:ext cx="9014342" cy="4267200"/>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It stands out as an environmentally friendly business since </a:t>
            </a:r>
            <a:r>
              <a:rPr lang="en-GB" sz="2400" u="none" strike="noStrike" dirty="0" err="1">
                <a:effectLst/>
                <a:latin typeface="Times New Roman" panose="02020603050405020304" pitchFamily="18" charset="0"/>
                <a:ea typeface="Times New Roman" panose="02020603050405020304" pitchFamily="18" charset="0"/>
              </a:rPr>
              <a:t>BrewGreen</a:t>
            </a:r>
            <a:r>
              <a:rPr lang="en-GB" sz="2400" u="none" strike="noStrike" dirty="0">
                <a:effectLst/>
                <a:latin typeface="Times New Roman" panose="02020603050405020304" pitchFamily="18" charset="0"/>
                <a:ea typeface="Times New Roman" panose="02020603050405020304" pitchFamily="18" charset="0"/>
              </a:rPr>
              <a:t> Cafe has developed the concept of environmental friendliness.</a:t>
            </a:r>
            <a:endParaRPr lang="en-IN" sz="2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Opportunity for its development as the consumers’ consciousness rises regarding the usage of organic and ethically sourced products.</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Sustainable, managerial and legal considerations along with marketing and promotional approaches will dictate success.</a:t>
            </a:r>
            <a:endParaRPr lang="en-US" sz="2400" dirty="0">
              <a:solidFill>
                <a:srgbClr val="737373"/>
              </a:solidFill>
              <a:latin typeface="Open Sans"/>
              <a:ea typeface="Open Sans"/>
              <a:cs typeface="Open Sans"/>
              <a:sym typeface="Open Sans"/>
            </a:endParaRPr>
          </a:p>
        </p:txBody>
      </p:sp>
      <p:grpSp>
        <p:nvGrpSpPr>
          <p:cNvPr id="133" name="Group 13"/>
          <p:cNvGrpSpPr/>
          <p:nvPr/>
        </p:nvGrpSpPr>
        <p:grpSpPr>
          <a:xfrm>
            <a:off x="2497636" y="6217187"/>
            <a:ext cx="4641719" cy="3038168"/>
            <a:chOff x="0" y="0"/>
            <a:chExt cx="719124" cy="470692"/>
          </a:xfrm>
        </p:grpSpPr>
        <p:sp>
          <p:nvSpPr>
            <p:cNvPr id="1048831" name="Freeform 14"/>
            <p:cNvSpPr/>
            <p:nvPr/>
          </p:nvSpPr>
          <p:spPr>
            <a:xfrm>
              <a:off x="0" y="0"/>
              <a:ext cx="719124" cy="470692"/>
            </a:xfrm>
            <a:custGeom>
              <a:avLst/>
              <a:gdLst/>
              <a:ahLst/>
              <a:cxnLst/>
              <a:rect l="l" t="t" r="r" b="b"/>
              <a:pathLst>
                <a:path w="719124" h="470692">
                  <a:moveTo>
                    <a:pt x="0" y="0"/>
                  </a:moveTo>
                  <a:lnTo>
                    <a:pt x="719124" y="0"/>
                  </a:lnTo>
                  <a:lnTo>
                    <a:pt x="719124" y="470692"/>
                  </a:lnTo>
                  <a:lnTo>
                    <a:pt x="0" y="470692"/>
                  </a:lnTo>
                  <a:close/>
                </a:path>
              </a:pathLst>
            </a:custGeom>
            <a:blipFill>
              <a:blip r:embed="rId5"/>
              <a:stretch>
                <a:fillRect t="-894" b="-894"/>
              </a:stretch>
            </a:blipFill>
          </p:spPr>
        </p:sp>
      </p:grpSp>
      <p:grpSp>
        <p:nvGrpSpPr>
          <p:cNvPr id="134" name="Group 15"/>
          <p:cNvGrpSpPr/>
          <p:nvPr/>
        </p:nvGrpSpPr>
        <p:grpSpPr>
          <a:xfrm>
            <a:off x="1482629" y="6195887"/>
            <a:ext cx="800751" cy="3038168"/>
            <a:chOff x="0" y="0"/>
            <a:chExt cx="210897" cy="800176"/>
          </a:xfrm>
        </p:grpSpPr>
        <p:sp>
          <p:nvSpPr>
            <p:cNvPr id="1048832" name="Freeform 16"/>
            <p:cNvSpPr/>
            <p:nvPr/>
          </p:nvSpPr>
          <p:spPr>
            <a:xfrm>
              <a:off x="0" y="0"/>
              <a:ext cx="210897" cy="800176"/>
            </a:xfrm>
            <a:custGeom>
              <a:avLst/>
              <a:gdLst/>
              <a:ahLst/>
              <a:cxnLst/>
              <a:rect l="l" t="t" r="r" b="b"/>
              <a:pathLst>
                <a:path w="210897" h="800176">
                  <a:moveTo>
                    <a:pt x="0" y="0"/>
                  </a:moveTo>
                  <a:lnTo>
                    <a:pt x="210897" y="0"/>
                  </a:lnTo>
                  <a:lnTo>
                    <a:pt x="210897" y="800176"/>
                  </a:lnTo>
                  <a:lnTo>
                    <a:pt x="0" y="800176"/>
                  </a:lnTo>
                  <a:close/>
                </a:path>
              </a:pathLst>
            </a:custGeom>
            <a:solidFill>
              <a:srgbClr val="64341E"/>
            </a:solidFill>
          </p:spPr>
        </p:sp>
        <p:sp>
          <p:nvSpPr>
            <p:cNvPr id="1048833" name="TextBox 17"/>
            <p:cNvSpPr txBox="1"/>
            <p:nvPr/>
          </p:nvSpPr>
          <p:spPr>
            <a:xfrm>
              <a:off x="0" y="-38100"/>
              <a:ext cx="210897" cy="838276"/>
            </a:xfrm>
            <a:prstGeom prst="rect">
              <a:avLst/>
            </a:prstGeom>
          </p:spPr>
          <p:txBody>
            <a:bodyPr lIns="50800" tIns="50800" rIns="50800" bIns="50800" rtlCol="0" anchor="ctr"/>
            <a:lstStyle/>
            <a:p>
              <a:pPr algn="ctr">
                <a:lnSpc>
                  <a:spcPts val="2940"/>
                </a:lnSpc>
              </a:pPr>
              <a:endParaRPr/>
            </a:p>
          </p:txBody>
        </p:sp>
      </p:grpSp>
      <p:grpSp>
        <p:nvGrpSpPr>
          <p:cNvPr id="135" name="Group 18"/>
          <p:cNvGrpSpPr/>
          <p:nvPr/>
        </p:nvGrpSpPr>
        <p:grpSpPr>
          <a:xfrm>
            <a:off x="8377003" y="6220132"/>
            <a:ext cx="4641719" cy="3038168"/>
            <a:chOff x="0" y="0"/>
            <a:chExt cx="719124" cy="470692"/>
          </a:xfrm>
        </p:grpSpPr>
        <p:sp>
          <p:nvSpPr>
            <p:cNvPr id="1048834" name="Freeform 19"/>
            <p:cNvSpPr/>
            <p:nvPr/>
          </p:nvSpPr>
          <p:spPr>
            <a:xfrm>
              <a:off x="0" y="0"/>
              <a:ext cx="719124" cy="470692"/>
            </a:xfrm>
            <a:custGeom>
              <a:avLst/>
              <a:gdLst/>
              <a:ahLst/>
              <a:cxnLst/>
              <a:rect l="l" t="t" r="r" b="b"/>
              <a:pathLst>
                <a:path w="719124" h="470692">
                  <a:moveTo>
                    <a:pt x="0" y="0"/>
                  </a:moveTo>
                  <a:lnTo>
                    <a:pt x="719124" y="0"/>
                  </a:lnTo>
                  <a:lnTo>
                    <a:pt x="719124" y="470692"/>
                  </a:lnTo>
                  <a:lnTo>
                    <a:pt x="0" y="470692"/>
                  </a:lnTo>
                  <a:close/>
                </a:path>
              </a:pathLst>
            </a:custGeom>
            <a:blipFill>
              <a:blip r:embed="rId6"/>
              <a:stretch>
                <a:fillRect t="-894" b="-894"/>
              </a:stretch>
            </a:blipFill>
          </p:spPr>
        </p:sp>
      </p:grpSp>
      <p:grpSp>
        <p:nvGrpSpPr>
          <p:cNvPr id="136" name="Group 20"/>
          <p:cNvGrpSpPr/>
          <p:nvPr/>
        </p:nvGrpSpPr>
        <p:grpSpPr>
          <a:xfrm>
            <a:off x="7378142" y="6220132"/>
            <a:ext cx="800751" cy="3038168"/>
            <a:chOff x="0" y="0"/>
            <a:chExt cx="210897" cy="800176"/>
          </a:xfrm>
        </p:grpSpPr>
        <p:sp>
          <p:nvSpPr>
            <p:cNvPr id="1048835" name="Freeform 21"/>
            <p:cNvSpPr/>
            <p:nvPr/>
          </p:nvSpPr>
          <p:spPr>
            <a:xfrm>
              <a:off x="0" y="0"/>
              <a:ext cx="210897" cy="800176"/>
            </a:xfrm>
            <a:custGeom>
              <a:avLst/>
              <a:gdLst/>
              <a:ahLst/>
              <a:cxnLst/>
              <a:rect l="l" t="t" r="r" b="b"/>
              <a:pathLst>
                <a:path w="210897" h="800176">
                  <a:moveTo>
                    <a:pt x="0" y="0"/>
                  </a:moveTo>
                  <a:lnTo>
                    <a:pt x="210897" y="0"/>
                  </a:lnTo>
                  <a:lnTo>
                    <a:pt x="210897" y="800176"/>
                  </a:lnTo>
                  <a:lnTo>
                    <a:pt x="0" y="800176"/>
                  </a:lnTo>
                  <a:close/>
                </a:path>
              </a:pathLst>
            </a:custGeom>
            <a:solidFill>
              <a:srgbClr val="4B573E"/>
            </a:solidFill>
          </p:spPr>
        </p:sp>
        <p:sp>
          <p:nvSpPr>
            <p:cNvPr id="1048836" name="TextBox 22"/>
            <p:cNvSpPr txBox="1"/>
            <p:nvPr/>
          </p:nvSpPr>
          <p:spPr>
            <a:xfrm>
              <a:off x="0" y="-38100"/>
              <a:ext cx="210897" cy="838276"/>
            </a:xfrm>
            <a:prstGeom prst="rect">
              <a:avLst/>
            </a:prstGeom>
          </p:spPr>
          <p:txBody>
            <a:bodyPr lIns="50800" tIns="50800" rIns="50800" bIns="50800" rtlCol="0" anchor="ctr"/>
            <a:lstStyle/>
            <a:p>
              <a:pPr algn="ctr">
                <a:lnSpc>
                  <a:spcPts val="2940"/>
                </a:lnSpc>
              </a:pPr>
              <a:endParaRPr/>
            </a:p>
          </p:txBody>
        </p:sp>
      </p:grpSp>
      <p:grpSp>
        <p:nvGrpSpPr>
          <p:cNvPr id="137" name="Group 23"/>
          <p:cNvGrpSpPr/>
          <p:nvPr/>
        </p:nvGrpSpPr>
        <p:grpSpPr>
          <a:xfrm>
            <a:off x="14495157" y="6195887"/>
            <a:ext cx="2768420" cy="3038168"/>
            <a:chOff x="0" y="0"/>
            <a:chExt cx="428901" cy="470692"/>
          </a:xfrm>
        </p:grpSpPr>
        <p:sp>
          <p:nvSpPr>
            <p:cNvPr id="1048837" name="Freeform 24"/>
            <p:cNvSpPr/>
            <p:nvPr/>
          </p:nvSpPr>
          <p:spPr>
            <a:xfrm>
              <a:off x="0" y="0"/>
              <a:ext cx="428901" cy="470692"/>
            </a:xfrm>
            <a:custGeom>
              <a:avLst/>
              <a:gdLst/>
              <a:ahLst/>
              <a:cxnLst/>
              <a:rect l="l" t="t" r="r" b="b"/>
              <a:pathLst>
                <a:path w="428901" h="470692">
                  <a:moveTo>
                    <a:pt x="0" y="0"/>
                  </a:moveTo>
                  <a:lnTo>
                    <a:pt x="428901" y="0"/>
                  </a:lnTo>
                  <a:lnTo>
                    <a:pt x="428901" y="470692"/>
                  </a:lnTo>
                  <a:lnTo>
                    <a:pt x="0" y="470692"/>
                  </a:lnTo>
                  <a:close/>
                </a:path>
              </a:pathLst>
            </a:custGeom>
            <a:blipFill>
              <a:blip r:embed="rId7"/>
              <a:stretch>
                <a:fillRect l="-32359" r="-32359"/>
              </a:stretch>
            </a:blipFill>
          </p:spPr>
        </p:sp>
      </p:grpSp>
      <p:grpSp>
        <p:nvGrpSpPr>
          <p:cNvPr id="138" name="Group 25"/>
          <p:cNvGrpSpPr/>
          <p:nvPr/>
        </p:nvGrpSpPr>
        <p:grpSpPr>
          <a:xfrm>
            <a:off x="13298186" y="6220132"/>
            <a:ext cx="800751" cy="3038168"/>
            <a:chOff x="0" y="0"/>
            <a:chExt cx="210897" cy="800176"/>
          </a:xfrm>
        </p:grpSpPr>
        <p:sp>
          <p:nvSpPr>
            <p:cNvPr id="1048838" name="Freeform 26"/>
            <p:cNvSpPr/>
            <p:nvPr/>
          </p:nvSpPr>
          <p:spPr>
            <a:xfrm>
              <a:off x="0" y="0"/>
              <a:ext cx="210897" cy="800176"/>
            </a:xfrm>
            <a:custGeom>
              <a:avLst/>
              <a:gdLst/>
              <a:ahLst/>
              <a:cxnLst/>
              <a:rect l="l" t="t" r="r" b="b"/>
              <a:pathLst>
                <a:path w="210897" h="800176">
                  <a:moveTo>
                    <a:pt x="0" y="0"/>
                  </a:moveTo>
                  <a:lnTo>
                    <a:pt x="210897" y="0"/>
                  </a:lnTo>
                  <a:lnTo>
                    <a:pt x="210897" y="800176"/>
                  </a:lnTo>
                  <a:lnTo>
                    <a:pt x="0" y="800176"/>
                  </a:lnTo>
                  <a:close/>
                </a:path>
              </a:pathLst>
            </a:custGeom>
            <a:solidFill>
              <a:srgbClr val="B6894E"/>
            </a:solidFill>
          </p:spPr>
        </p:sp>
        <p:sp>
          <p:nvSpPr>
            <p:cNvPr id="1048839" name="TextBox 27"/>
            <p:cNvSpPr txBox="1"/>
            <p:nvPr/>
          </p:nvSpPr>
          <p:spPr>
            <a:xfrm>
              <a:off x="0" y="-38100"/>
              <a:ext cx="210897" cy="838276"/>
            </a:xfrm>
            <a:prstGeom prst="rect">
              <a:avLst/>
            </a:prstGeom>
          </p:spPr>
          <p:txBody>
            <a:bodyPr lIns="50800" tIns="50800" rIns="50800" bIns="50800" rtlCol="0" anchor="ctr"/>
            <a:lstStyle/>
            <a:p>
              <a:pPr algn="ctr">
                <a:lnSpc>
                  <a:spcPts val="2940"/>
                </a:lnSpc>
              </a:pPr>
              <a:endParaRPr/>
            </a:p>
          </p:txBody>
        </p:sp>
      </p:grpSp>
      <p:grpSp>
        <p:nvGrpSpPr>
          <p:cNvPr id="139" name="Group 28"/>
          <p:cNvGrpSpPr/>
          <p:nvPr/>
        </p:nvGrpSpPr>
        <p:grpSpPr>
          <a:xfrm>
            <a:off x="1283301" y="2498442"/>
            <a:ext cx="4641719" cy="2645058"/>
            <a:chOff x="0" y="0"/>
            <a:chExt cx="719124" cy="409789"/>
          </a:xfrm>
        </p:grpSpPr>
        <p:sp>
          <p:nvSpPr>
            <p:cNvPr id="1048840" name="Freeform 29"/>
            <p:cNvSpPr/>
            <p:nvPr/>
          </p:nvSpPr>
          <p:spPr>
            <a:xfrm>
              <a:off x="0" y="0"/>
              <a:ext cx="719124" cy="409789"/>
            </a:xfrm>
            <a:custGeom>
              <a:avLst/>
              <a:gdLst/>
              <a:ahLst/>
              <a:cxnLst/>
              <a:rect l="l" t="t" r="r" b="b"/>
              <a:pathLst>
                <a:path w="719124" h="409789">
                  <a:moveTo>
                    <a:pt x="0" y="0"/>
                  </a:moveTo>
                  <a:lnTo>
                    <a:pt x="719124" y="0"/>
                  </a:lnTo>
                  <a:lnTo>
                    <a:pt x="719124" y="409789"/>
                  </a:lnTo>
                  <a:lnTo>
                    <a:pt x="0" y="409789"/>
                  </a:lnTo>
                  <a:close/>
                </a:path>
              </a:pathLst>
            </a:custGeom>
            <a:blipFill>
              <a:blip r:embed="rId8"/>
              <a:stretch>
                <a:fillRect t="-8458" b="-8458"/>
              </a:stretch>
            </a:blipFill>
          </p:spPr>
        </p:sp>
      </p:grpSp>
      <p:sp>
        <p:nvSpPr>
          <p:cNvPr id="1048841" name="TextBox 35"/>
          <p:cNvSpPr txBox="1"/>
          <p:nvPr/>
        </p:nvSpPr>
        <p:spPr>
          <a:xfrm>
            <a:off x="1538890" y="980268"/>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dirty="0" err="1">
                <a:solidFill>
                  <a:srgbClr val="64341E"/>
                </a:solidFill>
                <a:latin typeface="Anton"/>
                <a:ea typeface="Anton"/>
                <a:cs typeface="Anton"/>
                <a:sym typeface="Anton"/>
              </a:rPr>
              <a:t>BrewGreen</a:t>
            </a:r>
            <a:r>
              <a:rPr lang="en-US" sz="2400" dirty="0">
                <a:solidFill>
                  <a:srgbClr val="64341E"/>
                </a:solidFill>
                <a:latin typeface="Anton"/>
                <a:ea typeface="Anton"/>
                <a:cs typeface="Anton"/>
                <a:sym typeface="Anton"/>
              </a:rPr>
              <a:t> Cafe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45"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2"/>
            <a:stretch>
              <a:fillRect/>
            </a:stretch>
          </a:blipFill>
        </p:spPr>
      </p:sp>
      <p:grpSp>
        <p:nvGrpSpPr>
          <p:cNvPr id="143" name="Group 3"/>
          <p:cNvGrpSpPr/>
          <p:nvPr/>
        </p:nvGrpSpPr>
        <p:grpSpPr>
          <a:xfrm>
            <a:off x="13487400" y="2933700"/>
            <a:ext cx="3258543" cy="6107952"/>
            <a:chOff x="0" y="0"/>
            <a:chExt cx="941905" cy="1829464"/>
          </a:xfrm>
        </p:grpSpPr>
        <p:sp>
          <p:nvSpPr>
            <p:cNvPr id="1048846" name="Freeform 4"/>
            <p:cNvSpPr/>
            <p:nvPr/>
          </p:nvSpPr>
          <p:spPr>
            <a:xfrm>
              <a:off x="0" y="0"/>
              <a:ext cx="941905" cy="1829464"/>
            </a:xfrm>
            <a:custGeom>
              <a:avLst/>
              <a:gdLst/>
              <a:ahLst/>
              <a:cxnLst/>
              <a:rect l="l" t="t" r="r" b="b"/>
              <a:pathLst>
                <a:path w="941905" h="1829464">
                  <a:moveTo>
                    <a:pt x="0" y="0"/>
                  </a:moveTo>
                  <a:lnTo>
                    <a:pt x="941905" y="0"/>
                  </a:lnTo>
                  <a:lnTo>
                    <a:pt x="941905" y="1829464"/>
                  </a:lnTo>
                  <a:lnTo>
                    <a:pt x="0" y="1829464"/>
                  </a:lnTo>
                  <a:close/>
                </a:path>
              </a:pathLst>
            </a:custGeom>
            <a:solidFill>
              <a:srgbClr val="64341E"/>
            </a:solidFill>
          </p:spPr>
        </p:sp>
        <p:sp>
          <p:nvSpPr>
            <p:cNvPr id="1048847" name="TextBox 5"/>
            <p:cNvSpPr txBox="1"/>
            <p:nvPr/>
          </p:nvSpPr>
          <p:spPr>
            <a:xfrm>
              <a:off x="0" y="-38100"/>
              <a:ext cx="941905" cy="1867564"/>
            </a:xfrm>
            <a:prstGeom prst="rect">
              <a:avLst/>
            </a:prstGeom>
          </p:spPr>
          <p:txBody>
            <a:bodyPr lIns="50800" tIns="50800" rIns="50800" bIns="50800" rtlCol="0" anchor="ctr"/>
            <a:lstStyle/>
            <a:p>
              <a:pPr algn="ctr">
                <a:lnSpc>
                  <a:spcPts val="2940"/>
                </a:lnSpc>
              </a:pPr>
              <a:endParaRPr/>
            </a:p>
          </p:txBody>
        </p:sp>
      </p:grpSp>
      <p:sp>
        <p:nvSpPr>
          <p:cNvPr id="1048848" name="Freeform 6"/>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3"/>
            <a:stretch>
              <a:fillRect/>
            </a:stretch>
          </a:blipFill>
        </p:spPr>
      </p:sp>
      <p:grpSp>
        <p:nvGrpSpPr>
          <p:cNvPr id="144" name="Group 7"/>
          <p:cNvGrpSpPr/>
          <p:nvPr/>
        </p:nvGrpSpPr>
        <p:grpSpPr>
          <a:xfrm>
            <a:off x="12192000" y="3238500"/>
            <a:ext cx="5680303" cy="5499078"/>
            <a:chOff x="0" y="0"/>
            <a:chExt cx="989342" cy="956030"/>
          </a:xfrm>
        </p:grpSpPr>
        <p:sp>
          <p:nvSpPr>
            <p:cNvPr id="1048849" name="Freeform 8"/>
            <p:cNvSpPr/>
            <p:nvPr/>
          </p:nvSpPr>
          <p:spPr>
            <a:xfrm>
              <a:off x="0" y="0"/>
              <a:ext cx="989342" cy="956030"/>
            </a:xfrm>
            <a:custGeom>
              <a:avLst/>
              <a:gdLst/>
              <a:ahLst/>
              <a:cxnLst/>
              <a:rect l="l" t="t" r="r" b="b"/>
              <a:pathLst>
                <a:path w="989342" h="956030">
                  <a:moveTo>
                    <a:pt x="0" y="0"/>
                  </a:moveTo>
                  <a:lnTo>
                    <a:pt x="989342" y="0"/>
                  </a:lnTo>
                  <a:lnTo>
                    <a:pt x="989342" y="956030"/>
                  </a:lnTo>
                  <a:lnTo>
                    <a:pt x="0" y="956030"/>
                  </a:lnTo>
                  <a:close/>
                </a:path>
              </a:pathLst>
            </a:custGeom>
            <a:blipFill>
              <a:blip r:embed="rId4"/>
              <a:stretch>
                <a:fillRect l="-22429" r="-22429"/>
              </a:stretch>
            </a:blipFill>
          </p:spPr>
        </p:sp>
      </p:grpSp>
      <p:sp>
        <p:nvSpPr>
          <p:cNvPr id="1048850" name="TextBox 9"/>
          <p:cNvSpPr txBox="1"/>
          <p:nvPr/>
        </p:nvSpPr>
        <p:spPr>
          <a:xfrm>
            <a:off x="4699001" y="1096145"/>
            <a:ext cx="8299541" cy="1066672"/>
          </a:xfrm>
          <a:prstGeom prst="rect">
            <a:avLst/>
          </a:prstGeom>
        </p:spPr>
        <p:txBody>
          <a:bodyPr lIns="0" tIns="0" rIns="0" bIns="0" rtlCol="0" anchor="t">
            <a:spAutoFit/>
          </a:bodyPr>
          <a:lstStyle/>
          <a:p>
            <a:pPr marL="0" lvl="0" indent="0" algn="l">
              <a:lnSpc>
                <a:spcPts val="8399"/>
              </a:lnSpc>
            </a:pPr>
            <a:r>
              <a:rPr lang="en-US" sz="5999" spc="455" dirty="0">
                <a:solidFill>
                  <a:srgbClr val="4B573E"/>
                </a:solidFill>
                <a:latin typeface="Anton"/>
                <a:ea typeface="Anton"/>
                <a:cs typeface="Anton"/>
                <a:sym typeface="Anton"/>
              </a:rPr>
              <a:t>REFERENCE LIST</a:t>
            </a:r>
          </a:p>
        </p:txBody>
      </p:sp>
      <p:sp>
        <p:nvSpPr>
          <p:cNvPr id="1048851" name="TextBox 10"/>
          <p:cNvSpPr txBox="1"/>
          <p:nvPr/>
        </p:nvSpPr>
        <p:spPr>
          <a:xfrm>
            <a:off x="461912" y="2498879"/>
            <a:ext cx="11441928" cy="7924800"/>
          </a:xfrm>
          <a:prstGeom prst="rect">
            <a:avLst/>
          </a:prstGeom>
        </p:spPr>
        <p:txBody>
          <a:bodyPr wrap="square" lIns="0" tIns="0" rIns="0" bIns="0" rtlCol="0" anchor="t">
            <a:spAutoFit/>
          </a:bodyPr>
          <a:lstStyle/>
          <a:p>
            <a:pPr algn="just">
              <a:spcBef>
                <a:spcPts val="1200"/>
              </a:spcBef>
              <a:spcAft>
                <a:spcPts val="1200"/>
              </a:spcAft>
            </a:pPr>
            <a:r>
              <a:rPr lang="en-GB" sz="2000" dirty="0">
                <a:effectLst/>
                <a:latin typeface="Times New Roman" panose="02020603050405020304" pitchFamily="18" charset="0"/>
                <a:ea typeface="Times New Roman" panose="02020603050405020304" pitchFamily="18" charset="0"/>
              </a:rPr>
              <a:t>Abubakar, A.M., </a:t>
            </a:r>
            <a:r>
              <a:rPr lang="en-GB" sz="2000" dirty="0" err="1">
                <a:effectLst/>
                <a:latin typeface="Times New Roman" panose="02020603050405020304" pitchFamily="18" charset="0"/>
                <a:ea typeface="Times New Roman" panose="02020603050405020304" pitchFamily="18" charset="0"/>
              </a:rPr>
              <a:t>Elrehail</a:t>
            </a:r>
            <a:r>
              <a:rPr lang="en-GB" sz="2000" dirty="0">
                <a:effectLst/>
                <a:latin typeface="Times New Roman" panose="02020603050405020304" pitchFamily="18" charset="0"/>
                <a:ea typeface="Times New Roman" panose="02020603050405020304" pitchFamily="18" charset="0"/>
              </a:rPr>
              <a:t>, H., </a:t>
            </a:r>
            <a:r>
              <a:rPr lang="en-GB" sz="2000" dirty="0" err="1">
                <a:effectLst/>
                <a:latin typeface="Times New Roman" panose="02020603050405020304" pitchFamily="18" charset="0"/>
                <a:ea typeface="Times New Roman" panose="02020603050405020304" pitchFamily="18" charset="0"/>
              </a:rPr>
              <a:t>Alatailat</a:t>
            </a:r>
            <a:r>
              <a:rPr lang="en-GB" sz="2000" dirty="0">
                <a:effectLst/>
                <a:latin typeface="Times New Roman" panose="02020603050405020304" pitchFamily="18" charset="0"/>
                <a:ea typeface="Times New Roman" panose="02020603050405020304" pitchFamily="18" charset="0"/>
              </a:rPr>
              <a:t>, M.A. and </a:t>
            </a:r>
            <a:r>
              <a:rPr lang="en-GB" sz="2000" dirty="0" err="1">
                <a:effectLst/>
                <a:latin typeface="Times New Roman" panose="02020603050405020304" pitchFamily="18" charset="0"/>
                <a:ea typeface="Times New Roman" panose="02020603050405020304" pitchFamily="18" charset="0"/>
              </a:rPr>
              <a:t>Elçi</a:t>
            </a:r>
            <a:r>
              <a:rPr lang="en-GB" sz="2000" dirty="0">
                <a:effectLst/>
                <a:latin typeface="Times New Roman" panose="02020603050405020304" pitchFamily="18" charset="0"/>
                <a:ea typeface="Times New Roman" panose="02020603050405020304" pitchFamily="18" charset="0"/>
              </a:rPr>
              <a:t>, A.</a:t>
            </a:r>
            <a:r>
              <a:rPr lang="en-US" sz="2000" dirty="0">
                <a:effectLst/>
                <a:latin typeface="Times New Roman" panose="02020603050405020304" pitchFamily="18" charset="0"/>
                <a:ea typeface="Times New Roman" panose="02020603050405020304" pitchFamily="18" charset="0"/>
              </a:rPr>
              <a:t>, 2</a:t>
            </a:r>
            <a:r>
              <a:rPr lang="en-GB" sz="2000" dirty="0">
                <a:effectLst/>
                <a:latin typeface="Times New Roman" panose="02020603050405020304" pitchFamily="18" charset="0"/>
                <a:ea typeface="Times New Roman" panose="02020603050405020304" pitchFamily="18" charset="0"/>
              </a:rPr>
              <a:t>019</a:t>
            </a:r>
            <a:r>
              <a:rPr lang="en-US" sz="2000" dirty="0">
                <a:effectLst/>
                <a:latin typeface="Times New Roman" panose="02020603050405020304" pitchFamily="18" charset="0"/>
                <a:ea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rPr>
              <a:t>Knowledge management, decision-making style and organizational performance. </a:t>
            </a:r>
            <a:r>
              <a:rPr lang="en-GB" sz="2000" i="1" dirty="0">
                <a:effectLst/>
                <a:latin typeface="Times New Roman" panose="02020603050405020304" pitchFamily="18" charset="0"/>
                <a:ea typeface="Times New Roman" panose="02020603050405020304" pitchFamily="18" charset="0"/>
              </a:rPr>
              <a:t>Journal of Innovation &amp; Knowledge</a:t>
            </a:r>
            <a:r>
              <a:rPr lang="en-GB" sz="2000" dirty="0">
                <a:effectLst/>
                <a:latin typeface="Times New Roman" panose="02020603050405020304" pitchFamily="18" charset="0"/>
                <a:ea typeface="Times New Roman" panose="02020603050405020304" pitchFamily="18" charset="0"/>
              </a:rPr>
              <a:t>, [online] 4(2), pp.104–114. </a:t>
            </a:r>
            <a:r>
              <a:rPr lang="en-GB" sz="2000" dirty="0" err="1">
                <a:effectLst/>
                <a:latin typeface="Times New Roman" panose="02020603050405020304" pitchFamily="18" charset="0"/>
                <a:ea typeface="Times New Roman" panose="02020603050405020304" pitchFamily="18" charset="0"/>
              </a:rPr>
              <a:t>doi:</a:t>
            </a:r>
            <a:r>
              <a:rPr lang="en-GB" sz="2000" u="sng" dirty="0" err="1">
                <a:solidFill>
                  <a:srgbClr val="1155CC"/>
                </a:solidFill>
                <a:effectLst/>
                <a:latin typeface="Times New Roman" panose="02020603050405020304" pitchFamily="18" charset="0"/>
                <a:ea typeface="Times New Roman" panose="02020603050405020304" pitchFamily="18" charset="0"/>
                <a:hlinkClick r:id="rId5"/>
              </a:rPr>
              <a:t>https</a:t>
            </a:r>
            <a:r>
              <a:rPr lang="en-GB" sz="2000" u="sng" dirty="0">
                <a:solidFill>
                  <a:srgbClr val="1155CC"/>
                </a:solidFill>
                <a:effectLst/>
                <a:latin typeface="Times New Roman" panose="02020603050405020304" pitchFamily="18" charset="0"/>
                <a:ea typeface="Times New Roman" panose="02020603050405020304" pitchFamily="18" charset="0"/>
                <a:hlinkClick r:id="rId5"/>
              </a:rPr>
              <a:t>://doi.org/10.1016/j.jik.2017.07.003</a:t>
            </a:r>
            <a:r>
              <a:rPr lang="en-GB" sz="2000" dirty="0">
                <a:effectLst/>
                <a:latin typeface="Times New Roman" panose="02020603050405020304" pitchFamily="18" charset="0"/>
                <a:ea typeface="Times New Roman" panose="02020603050405020304" pitchFamily="18" charset="0"/>
              </a:rPr>
              <a:t>.</a:t>
            </a:r>
            <a:endParaRPr lang="en-IN" sz="2000" dirty="0">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sz="2000" dirty="0" err="1">
                <a:effectLst/>
                <a:latin typeface="Times New Roman" panose="02020603050405020304" pitchFamily="18" charset="0"/>
                <a:ea typeface="Times New Roman" panose="02020603050405020304" pitchFamily="18" charset="0"/>
              </a:rPr>
              <a:t>Cavric</a:t>
            </a:r>
            <a:r>
              <a:rPr lang="en-GB" sz="2000" dirty="0">
                <a:effectLst/>
                <a:latin typeface="Times New Roman" panose="02020603050405020304" pitchFamily="18" charset="0"/>
                <a:ea typeface="Times New Roman" panose="02020603050405020304" pitchFamily="18" charset="0"/>
              </a:rPr>
              <a:t>, D., </a:t>
            </a:r>
            <a:r>
              <a:rPr lang="en-GB" sz="2000" dirty="0" err="1">
                <a:effectLst/>
                <a:latin typeface="Times New Roman" panose="02020603050405020304" pitchFamily="18" charset="0"/>
                <a:ea typeface="Times New Roman" panose="02020603050405020304" pitchFamily="18" charset="0"/>
              </a:rPr>
              <a:t>Buljat</a:t>
            </a:r>
            <a:r>
              <a:rPr lang="en-GB" sz="2000" dirty="0">
                <a:effectLst/>
                <a:latin typeface="Times New Roman" panose="02020603050405020304" pitchFamily="18" charset="0"/>
                <a:ea typeface="Times New Roman" panose="02020603050405020304" pitchFamily="18" charset="0"/>
              </a:rPr>
              <a:t>, M. and </a:t>
            </a:r>
            <a:r>
              <a:rPr lang="en-GB" sz="2000" dirty="0" err="1">
                <a:effectLst/>
                <a:latin typeface="Times New Roman" panose="02020603050405020304" pitchFamily="18" charset="0"/>
                <a:ea typeface="Times New Roman" panose="02020603050405020304" pitchFamily="18" charset="0"/>
              </a:rPr>
              <a:t>Lesic</a:t>
            </a:r>
            <a:r>
              <a:rPr lang="en-GB" sz="2000" dirty="0">
                <a:effectLst/>
                <a:latin typeface="Times New Roman" panose="02020603050405020304" pitchFamily="18" charset="0"/>
                <a:ea typeface="Times New Roman" panose="02020603050405020304" pitchFamily="18" charset="0"/>
              </a:rPr>
              <a:t>, D.,</a:t>
            </a:r>
            <a:r>
              <a:rPr lang="en-US" sz="2000" dirty="0">
                <a:effectLst/>
                <a:latin typeface="Times New Roman" panose="02020603050405020304" pitchFamily="18" charset="0"/>
                <a:ea typeface="Times New Roman" panose="02020603050405020304" pitchFamily="18" charset="0"/>
              </a:rPr>
              <a:t>  2</a:t>
            </a:r>
            <a:r>
              <a:rPr lang="en-GB" sz="2000" dirty="0">
                <a:effectLst/>
                <a:latin typeface="Times New Roman" panose="02020603050405020304" pitchFamily="18" charset="0"/>
                <a:ea typeface="Times New Roman" panose="02020603050405020304" pitchFamily="18" charset="0"/>
              </a:rPr>
              <a:t>020. The tax aspect in earnings of sole proprietors. </a:t>
            </a:r>
            <a:r>
              <a:rPr lang="en-GB" sz="2000" i="1" dirty="0">
                <a:effectLst/>
                <a:latin typeface="Times New Roman" panose="02020603050405020304" pitchFamily="18" charset="0"/>
                <a:ea typeface="Times New Roman" panose="02020603050405020304" pitchFamily="18" charset="0"/>
              </a:rPr>
              <a:t>Economic and Social Development: Book of Proceedings</a:t>
            </a:r>
            <a:r>
              <a:rPr lang="en-GB" sz="2000" dirty="0">
                <a:effectLst/>
                <a:latin typeface="Times New Roman" panose="02020603050405020304" pitchFamily="18" charset="0"/>
                <a:ea typeface="Times New Roman" panose="02020603050405020304" pitchFamily="18" charset="0"/>
              </a:rPr>
              <a:t>, pp.49-58.</a:t>
            </a:r>
            <a:r>
              <a:rPr lang="en-GB" sz="2000" u="none" strike="noStrike" dirty="0">
                <a:solidFill>
                  <a:srgbClr val="0000FF"/>
                </a:solidFill>
                <a:effectLst/>
                <a:latin typeface="Times New Roman" panose="02020603050405020304" pitchFamily="18" charset="0"/>
                <a:ea typeface="Times New Roman" panose="02020603050405020304" pitchFamily="18" charset="0"/>
                <a:hlinkClick r:id="rId6"/>
              </a:rPr>
              <a:t> </a:t>
            </a:r>
            <a:r>
              <a:rPr lang="en-GB" sz="2000" u="sng" dirty="0">
                <a:solidFill>
                  <a:srgbClr val="1155CC"/>
                </a:solidFill>
                <a:effectLst/>
                <a:latin typeface="Times New Roman" panose="02020603050405020304" pitchFamily="18" charset="0"/>
                <a:ea typeface="Times New Roman" panose="02020603050405020304" pitchFamily="18" charset="0"/>
                <a:hlinkClick r:id="rId6"/>
              </a:rPr>
              <a:t>https://www.researchgate.net/profile/Venelin-Terziev/publication/345437254_Libraries_and_tourism_-_possibilities_for_integration_and_new_directions_for_sustainable_social_development/links/5fa6c000a6fdcc06241d5770/Libraries-and-tourism-possibilities-for-integration-and-new-directions-for-sustainable-social-development.pdf#page=58</a:t>
            </a:r>
            <a:endParaRPr lang="en-IN" sz="2000" dirty="0">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sz="2000" dirty="0">
                <a:effectLst/>
                <a:latin typeface="Times New Roman" panose="02020603050405020304" pitchFamily="18" charset="0"/>
                <a:ea typeface="Times New Roman" panose="02020603050405020304" pitchFamily="18" charset="0"/>
              </a:rPr>
              <a:t>Freya Higgins-</a:t>
            </a:r>
            <a:r>
              <a:rPr lang="en-GB" sz="2000" dirty="0" err="1">
                <a:effectLst/>
                <a:latin typeface="Times New Roman" panose="02020603050405020304" pitchFamily="18" charset="0"/>
                <a:ea typeface="Times New Roman" panose="02020603050405020304" pitchFamily="18" charset="0"/>
              </a:rPr>
              <a:t>Desbiolles</a:t>
            </a:r>
            <a:r>
              <a:rPr lang="en-US" sz="2000" dirty="0" err="1">
                <a:effectLst/>
                <a:latin typeface="Times New Roman" panose="02020603050405020304" pitchFamily="18" charset="0"/>
                <a:ea typeface="Times New Roman" panose="02020603050405020304" pitchFamily="18" charset="0"/>
              </a:rPr>
              <a:t>., 20</a:t>
            </a:r>
            <a:r>
              <a:rPr lang="en-GB" sz="2000" dirty="0">
                <a:effectLst/>
                <a:latin typeface="Times New Roman" panose="02020603050405020304" pitchFamily="18" charset="0"/>
                <a:ea typeface="Times New Roman" panose="02020603050405020304" pitchFamily="18" charset="0"/>
              </a:rPr>
              <a:t>15</a:t>
            </a:r>
            <a:r>
              <a:rPr lang="en-US" sz="2000" dirty="0">
                <a:effectLst/>
                <a:latin typeface="Times New Roman" panose="02020603050405020304" pitchFamily="18" charset="0"/>
                <a:ea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rPr>
              <a:t>A Taste of Sustainability: Case studies of sustainable cafes in Australia. </a:t>
            </a:r>
            <a:r>
              <a:rPr lang="en-GB" sz="2000" i="1" dirty="0">
                <a:effectLst/>
                <a:latin typeface="Times New Roman" panose="02020603050405020304" pitchFamily="18" charset="0"/>
                <a:ea typeface="Times New Roman" panose="02020603050405020304" pitchFamily="18" charset="0"/>
              </a:rPr>
              <a:t>ResearchGate</a:t>
            </a:r>
            <a:r>
              <a:rPr lang="en-GB" sz="2000" dirty="0">
                <a:effectLst/>
                <a:latin typeface="Times New Roman" panose="02020603050405020304" pitchFamily="18" charset="0"/>
                <a:ea typeface="Times New Roman" panose="02020603050405020304" pitchFamily="18" charset="0"/>
              </a:rPr>
              <a:t>. [online] </a:t>
            </a:r>
            <a:r>
              <a:rPr lang="en-GB" sz="2000" dirty="0" err="1">
                <a:effectLst/>
                <a:latin typeface="Times New Roman" panose="02020603050405020304" pitchFamily="18" charset="0"/>
                <a:ea typeface="Times New Roman" panose="02020603050405020304" pitchFamily="18" charset="0"/>
              </a:rPr>
              <a:t>doi:</a:t>
            </a:r>
            <a:r>
              <a:rPr lang="en-GB" sz="2000" u="sng" dirty="0" err="1">
                <a:solidFill>
                  <a:srgbClr val="1155CC"/>
                </a:solidFill>
                <a:effectLst/>
                <a:latin typeface="Times New Roman" panose="02020603050405020304" pitchFamily="18" charset="0"/>
                <a:ea typeface="Times New Roman" panose="02020603050405020304" pitchFamily="18" charset="0"/>
                <a:hlinkClick r:id="rId7"/>
              </a:rPr>
              <a:t>https</a:t>
            </a:r>
            <a:r>
              <a:rPr lang="en-GB" sz="2000" u="sng" dirty="0">
                <a:solidFill>
                  <a:srgbClr val="1155CC"/>
                </a:solidFill>
                <a:effectLst/>
                <a:latin typeface="Times New Roman" panose="02020603050405020304" pitchFamily="18" charset="0"/>
                <a:ea typeface="Times New Roman" panose="02020603050405020304" pitchFamily="18" charset="0"/>
                <a:hlinkClick r:id="rId7"/>
              </a:rPr>
              <a:t>://doi.org/10.13140/RG.2.1.1200.6882</a:t>
            </a:r>
            <a:r>
              <a:rPr lang="en-GB" sz="2000" dirty="0">
                <a:effectLst/>
                <a:latin typeface="Times New Roman" panose="02020603050405020304" pitchFamily="18" charset="0"/>
                <a:ea typeface="Times New Roman" panose="02020603050405020304" pitchFamily="18" charset="0"/>
              </a:rPr>
              <a:t>.</a:t>
            </a:r>
            <a:endParaRPr lang="en-IN" sz="2000" dirty="0">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sz="2000" dirty="0" err="1">
                <a:effectLst/>
                <a:latin typeface="Times New Roman" panose="02020603050405020304" pitchFamily="18" charset="0"/>
                <a:ea typeface="Times New Roman" panose="02020603050405020304" pitchFamily="18" charset="0"/>
              </a:rPr>
              <a:t>Lingnau</a:t>
            </a:r>
            <a:r>
              <a:rPr lang="en-GB" sz="2000" dirty="0">
                <a:effectLst/>
                <a:latin typeface="Times New Roman" panose="02020603050405020304" pitchFamily="18" charset="0"/>
                <a:ea typeface="Times New Roman" panose="02020603050405020304" pitchFamily="18" charset="0"/>
              </a:rPr>
              <a:t>, V., Fuchs, F. and </a:t>
            </a:r>
            <a:r>
              <a:rPr lang="en-GB" sz="2000" dirty="0" err="1">
                <a:effectLst/>
                <a:latin typeface="Times New Roman" panose="02020603050405020304" pitchFamily="18" charset="0"/>
                <a:ea typeface="Times New Roman" panose="02020603050405020304" pitchFamily="18" charset="0"/>
              </a:rPr>
              <a:t>Beham</a:t>
            </a:r>
            <a:r>
              <a:rPr lang="en-GB" sz="2000" dirty="0">
                <a:effectLst/>
                <a:latin typeface="Times New Roman" panose="02020603050405020304" pitchFamily="18" charset="0"/>
                <a:ea typeface="Times New Roman" panose="02020603050405020304" pitchFamily="18" charset="0"/>
              </a:rPr>
              <a:t>, F.</a:t>
            </a:r>
            <a:r>
              <a:rPr lang="en-US" sz="2000" dirty="0">
                <a:effectLst/>
                <a:latin typeface="Times New Roman" panose="02020603050405020304" pitchFamily="18" charset="0"/>
                <a:ea typeface="Times New Roman" panose="02020603050405020304" pitchFamily="18" charset="0"/>
              </a:rPr>
              <a:t>, 2</a:t>
            </a:r>
            <a:r>
              <a:rPr lang="en-GB" sz="2000" dirty="0">
                <a:effectLst/>
                <a:latin typeface="Times New Roman" panose="02020603050405020304" pitchFamily="18" charset="0"/>
                <a:ea typeface="Times New Roman" panose="02020603050405020304" pitchFamily="18" charset="0"/>
              </a:rPr>
              <a:t>01</a:t>
            </a:r>
            <a:r>
              <a:rPr lang="en-US" sz="2000" dirty="0">
                <a:effectLst/>
                <a:latin typeface="Times New Roman" panose="02020603050405020304" pitchFamily="18" charset="0"/>
                <a:ea typeface="Times New Roman" panose="02020603050405020304" pitchFamily="18" charset="0"/>
              </a:rPr>
              <a:t>9.</a:t>
            </a:r>
            <a:r>
              <a:rPr lang="en-GB" sz="2000" dirty="0">
                <a:effectLst/>
                <a:latin typeface="Times New Roman" panose="02020603050405020304" pitchFamily="18" charset="0"/>
                <a:ea typeface="Times New Roman" panose="02020603050405020304" pitchFamily="18" charset="0"/>
              </a:rPr>
              <a:t> The impact of sustainability in coffee production on consumers’ willingness to pay–new evidence from the field of ethical consumption. </a:t>
            </a:r>
            <a:r>
              <a:rPr lang="en-GB" sz="2000" i="1" dirty="0">
                <a:effectLst/>
                <a:latin typeface="Times New Roman" panose="02020603050405020304" pitchFamily="18" charset="0"/>
                <a:ea typeface="Times New Roman" panose="02020603050405020304" pitchFamily="18" charset="0"/>
              </a:rPr>
              <a:t>Journal of Management Control</a:t>
            </a:r>
            <a:r>
              <a:rPr lang="en-GB" sz="2000" dirty="0">
                <a:effectLst/>
                <a:latin typeface="Times New Roman" panose="02020603050405020304" pitchFamily="18" charset="0"/>
                <a:ea typeface="Times New Roman" panose="02020603050405020304" pitchFamily="18" charset="0"/>
              </a:rPr>
              <a:t>, 30(1), pp.65–93. </a:t>
            </a:r>
            <a:r>
              <a:rPr lang="en-GB" sz="2000" dirty="0" err="1">
                <a:effectLst/>
                <a:latin typeface="Times New Roman" panose="02020603050405020304" pitchFamily="18" charset="0"/>
                <a:ea typeface="Times New Roman" panose="02020603050405020304" pitchFamily="18" charset="0"/>
              </a:rPr>
              <a:t>doi:</a:t>
            </a:r>
            <a:r>
              <a:rPr lang="en-GB" sz="2000" u="sng" dirty="0" err="1">
                <a:solidFill>
                  <a:srgbClr val="1155CC"/>
                </a:solidFill>
                <a:effectLst/>
                <a:latin typeface="Times New Roman" panose="02020603050405020304" pitchFamily="18" charset="0"/>
                <a:ea typeface="Times New Roman" panose="02020603050405020304" pitchFamily="18" charset="0"/>
                <a:hlinkClick r:id="rId8"/>
              </a:rPr>
              <a:t>https</a:t>
            </a:r>
            <a:r>
              <a:rPr lang="en-GB" sz="2000" u="sng" dirty="0">
                <a:solidFill>
                  <a:srgbClr val="1155CC"/>
                </a:solidFill>
                <a:effectLst/>
                <a:latin typeface="Times New Roman" panose="02020603050405020304" pitchFamily="18" charset="0"/>
                <a:ea typeface="Times New Roman" panose="02020603050405020304" pitchFamily="18" charset="0"/>
                <a:hlinkClick r:id="rId8"/>
              </a:rPr>
              <a:t>://doi.org/10.1007/s00187-019-00276-x</a:t>
            </a:r>
            <a:r>
              <a:rPr lang="en-GB" sz="2000" dirty="0">
                <a:effectLst/>
                <a:latin typeface="Times New Roman" panose="02020603050405020304" pitchFamily="18" charset="0"/>
                <a:ea typeface="Times New Roman" panose="02020603050405020304" pitchFamily="18" charset="0"/>
              </a:rPr>
              <a:t>.</a:t>
            </a:r>
            <a:endParaRPr lang="en-IN" sz="2000" dirty="0">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sz="2000" dirty="0">
                <a:effectLst/>
                <a:latin typeface="Times New Roman" panose="02020603050405020304" pitchFamily="18" charset="0"/>
                <a:ea typeface="Times New Roman" panose="02020603050405020304" pitchFamily="18" charset="0"/>
              </a:rPr>
              <a:t>Nilsson, E.,</a:t>
            </a:r>
            <a:r>
              <a:rPr lang="en-US" sz="2000" dirty="0">
                <a:effectLst/>
                <a:latin typeface="Times New Roman" panose="02020603050405020304" pitchFamily="18" charset="0"/>
                <a:ea typeface="Times New Roman" panose="02020603050405020304" pitchFamily="18" charset="0"/>
              </a:rPr>
              <a:t> 2</a:t>
            </a:r>
            <a:r>
              <a:rPr lang="en-GB" sz="2000" dirty="0">
                <a:effectLst/>
                <a:latin typeface="Times New Roman" panose="02020603050405020304" pitchFamily="18" charset="0"/>
                <a:ea typeface="Times New Roman" panose="02020603050405020304" pitchFamily="18" charset="0"/>
              </a:rPr>
              <a:t>020</a:t>
            </a:r>
            <a:r>
              <a:rPr lang="en-US" sz="2000" dirty="0">
                <a:effectLst/>
                <a:latin typeface="Times New Roman" panose="02020603050405020304" pitchFamily="18" charset="0"/>
                <a:ea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rPr>
              <a:t>Marketing alone: an exploration of marketing practices in sole proprietorships. </a:t>
            </a:r>
            <a:r>
              <a:rPr lang="en-GB" sz="2000" i="1" dirty="0">
                <a:effectLst/>
                <a:latin typeface="Times New Roman" panose="02020603050405020304" pitchFamily="18" charset="0"/>
                <a:ea typeface="Times New Roman" panose="02020603050405020304" pitchFamily="18" charset="0"/>
              </a:rPr>
              <a:t>Marketing</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10</a:t>
            </a:r>
            <a:r>
              <a:rPr lang="en-GB" sz="2000" dirty="0">
                <a:effectLst/>
                <a:latin typeface="Times New Roman" panose="02020603050405020304" pitchFamily="18" charset="0"/>
                <a:ea typeface="Times New Roman" panose="02020603050405020304" pitchFamily="18" charset="0"/>
              </a:rPr>
              <a:t>(4), pp.203-237. </a:t>
            </a:r>
            <a:r>
              <a:rPr lang="en-GB" sz="2000" u="sng" dirty="0">
                <a:solidFill>
                  <a:srgbClr val="1155CC"/>
                </a:solidFill>
                <a:effectLst/>
                <a:latin typeface="Times New Roman" panose="02020603050405020304" pitchFamily="18" charset="0"/>
                <a:ea typeface="Times New Roman" panose="02020603050405020304" pitchFamily="18" charset="0"/>
                <a:hlinkClick r:id="rId9"/>
              </a:rPr>
              <a:t>https://researchportal.hkr.se/ws/portalfiles/portal/63603519/IFM13_Nilsson.pdf</a:t>
            </a:r>
            <a:endParaRPr lang="en-IN" sz="2000" dirty="0">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sz="2000" dirty="0">
                <a:effectLst/>
                <a:latin typeface="Times New Roman" panose="02020603050405020304" pitchFamily="18" charset="0"/>
                <a:ea typeface="Times New Roman" panose="02020603050405020304" pitchFamily="18" charset="0"/>
              </a:rPr>
              <a:t>White, K., Hardisty, D. and Habib, R</a:t>
            </a:r>
            <a:r>
              <a:rPr lang="en-US" sz="2000" dirty="0">
                <a:effectLst/>
                <a:latin typeface="Times New Roman" panose="02020603050405020304" pitchFamily="18" charset="0"/>
                <a:ea typeface="Times New Roman" panose="02020603050405020304" pitchFamily="18" charset="0"/>
              </a:rPr>
              <a:t>., 201</a:t>
            </a:r>
            <a:r>
              <a:rPr lang="en-GB" sz="2000" dirty="0">
                <a:effectLst/>
                <a:latin typeface="Times New Roman" panose="02020603050405020304" pitchFamily="18" charset="0"/>
                <a:ea typeface="Times New Roman" panose="02020603050405020304" pitchFamily="18" charset="0"/>
              </a:rPr>
              <a:t>9</a:t>
            </a:r>
            <a:r>
              <a:rPr lang="en-US"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The elusive green consumer</a:t>
            </a:r>
            <a:r>
              <a:rPr lang="en-GB" sz="2000" dirty="0">
                <a:effectLst/>
                <a:latin typeface="Times New Roman" panose="02020603050405020304" pitchFamily="18" charset="0"/>
                <a:ea typeface="Times New Roman" panose="02020603050405020304" pitchFamily="18" charset="0"/>
              </a:rPr>
              <a:t>. [online] Harvard Business Review. Available at: </a:t>
            </a:r>
            <a:r>
              <a:rPr lang="en-GB" sz="2000" u="sng" dirty="0">
                <a:solidFill>
                  <a:srgbClr val="1155CC"/>
                </a:solidFill>
                <a:effectLst/>
                <a:latin typeface="Times New Roman" panose="02020603050405020304" pitchFamily="18" charset="0"/>
                <a:ea typeface="Times New Roman" panose="02020603050405020304" pitchFamily="18" charset="0"/>
                <a:hlinkClick r:id="rId10"/>
              </a:rPr>
              <a:t>https://hbr.org/2019/07/the-elusive-green-consumer</a:t>
            </a:r>
            <a:r>
              <a:rPr lang="en-GB" sz="2000" dirty="0">
                <a:effectLst/>
                <a:latin typeface="Times New Roman" panose="02020603050405020304" pitchFamily="18" charset="0"/>
                <a:ea typeface="Times New Roman" panose="02020603050405020304" pitchFamily="18" charset="0"/>
              </a:rPr>
              <a:t>.</a:t>
            </a:r>
            <a:endParaRPr lang="en-IN" sz="2000" dirty="0">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sz="2000" dirty="0">
                <a:effectLst/>
                <a:latin typeface="Times New Roman" panose="02020603050405020304" pitchFamily="18" charset="0"/>
                <a:ea typeface="Times New Roman" panose="02020603050405020304" pitchFamily="18" charset="0"/>
              </a:rPr>
              <a:t> </a:t>
            </a:r>
            <a:endParaRPr lang="en-IN" sz="2000" dirty="0">
              <a:effectLst/>
              <a:latin typeface="Times New Roman" panose="02020603050405020304" pitchFamily="18" charset="0"/>
              <a:ea typeface="Times New Roman" panose="02020603050405020304" pitchFamily="18" charset="0"/>
            </a:endParaRPr>
          </a:p>
        </p:txBody>
      </p:sp>
      <p:sp>
        <p:nvSpPr>
          <p:cNvPr id="1048852" name="TextBox 15"/>
          <p:cNvSpPr txBox="1"/>
          <p:nvPr/>
        </p:nvSpPr>
        <p:spPr>
          <a:xfrm>
            <a:off x="1538890" y="981075"/>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a:solidFill>
                  <a:srgbClr val="64341E"/>
                </a:solidFill>
                <a:latin typeface="Anton"/>
                <a:ea typeface="Anton"/>
                <a:cs typeface="Anton"/>
                <a:sym typeface="Anton"/>
              </a:rPr>
              <a:t>BrewGreen Cafe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53" name="Freeform 2"/>
          <p:cNvSpPr/>
          <p:nvPr/>
        </p:nvSpPr>
        <p:spPr>
          <a:xfrm>
            <a:off x="1028700" y="779185"/>
            <a:ext cx="510190" cy="594280"/>
          </a:xfrm>
          <a:custGeom>
            <a:avLst/>
            <a:gdLst/>
            <a:ahLst/>
            <a:cxnLst/>
            <a:rect l="l" t="t" r="r" b="b"/>
            <a:pathLst>
              <a:path w="510190" h="594280">
                <a:moveTo>
                  <a:pt x="0" y="0"/>
                </a:moveTo>
                <a:lnTo>
                  <a:pt x="510190" y="0"/>
                </a:lnTo>
                <a:lnTo>
                  <a:pt x="510190" y="594280"/>
                </a:lnTo>
                <a:lnTo>
                  <a:pt x="0" y="594280"/>
                </a:lnTo>
                <a:lnTo>
                  <a:pt x="0" y="0"/>
                </a:lnTo>
                <a:close/>
              </a:path>
            </a:pathLst>
          </a:custGeom>
          <a:blipFill>
            <a:blip r:embed="rId2"/>
            <a:stretch>
              <a:fillRect/>
            </a:stretch>
          </a:blipFill>
        </p:spPr>
      </p:sp>
      <p:sp>
        <p:nvSpPr>
          <p:cNvPr id="1048854" name="Freeform 3"/>
          <p:cNvSpPr/>
          <p:nvPr/>
        </p:nvSpPr>
        <p:spPr>
          <a:xfrm>
            <a:off x="16861631" y="1028700"/>
            <a:ext cx="397669" cy="318135"/>
          </a:xfrm>
          <a:custGeom>
            <a:avLst/>
            <a:gdLst/>
            <a:ahLst/>
            <a:cxnLst/>
            <a:rect l="l" t="t" r="r" b="b"/>
            <a:pathLst>
              <a:path w="397669" h="318135">
                <a:moveTo>
                  <a:pt x="0" y="0"/>
                </a:moveTo>
                <a:lnTo>
                  <a:pt x="397669" y="0"/>
                </a:lnTo>
                <a:lnTo>
                  <a:pt x="397669" y="318135"/>
                </a:lnTo>
                <a:lnTo>
                  <a:pt x="0" y="318135"/>
                </a:lnTo>
                <a:lnTo>
                  <a:pt x="0" y="0"/>
                </a:lnTo>
                <a:close/>
              </a:path>
            </a:pathLst>
          </a:custGeom>
          <a:blipFill>
            <a:blip r:embed="rId3"/>
            <a:stretch>
              <a:fillRect/>
            </a:stretch>
          </a:blipFill>
        </p:spPr>
      </p:sp>
      <p:grpSp>
        <p:nvGrpSpPr>
          <p:cNvPr id="146" name="Group 10"/>
          <p:cNvGrpSpPr/>
          <p:nvPr/>
        </p:nvGrpSpPr>
        <p:grpSpPr>
          <a:xfrm>
            <a:off x="377321" y="2240627"/>
            <a:ext cx="9844707" cy="6115948"/>
            <a:chOff x="0" y="0"/>
            <a:chExt cx="2592845" cy="1610785"/>
          </a:xfrm>
        </p:grpSpPr>
        <p:sp>
          <p:nvSpPr>
            <p:cNvPr id="1048855" name="Freeform 11"/>
            <p:cNvSpPr/>
            <p:nvPr/>
          </p:nvSpPr>
          <p:spPr>
            <a:xfrm>
              <a:off x="0" y="0"/>
              <a:ext cx="2592845" cy="1610785"/>
            </a:xfrm>
            <a:custGeom>
              <a:avLst/>
              <a:gdLst/>
              <a:ahLst/>
              <a:cxnLst/>
              <a:rect l="l" t="t" r="r" b="b"/>
              <a:pathLst>
                <a:path w="2592845" h="1610785">
                  <a:moveTo>
                    <a:pt x="0" y="0"/>
                  </a:moveTo>
                  <a:lnTo>
                    <a:pt x="2592845" y="0"/>
                  </a:lnTo>
                  <a:lnTo>
                    <a:pt x="2592845" y="1610785"/>
                  </a:lnTo>
                  <a:lnTo>
                    <a:pt x="0" y="1610785"/>
                  </a:lnTo>
                  <a:close/>
                </a:path>
              </a:pathLst>
            </a:custGeom>
            <a:solidFill>
              <a:srgbClr val="4B573E"/>
            </a:solidFill>
          </p:spPr>
        </p:sp>
        <p:sp>
          <p:nvSpPr>
            <p:cNvPr id="1048856" name="TextBox 12"/>
            <p:cNvSpPr txBox="1"/>
            <p:nvPr/>
          </p:nvSpPr>
          <p:spPr>
            <a:xfrm>
              <a:off x="0" y="-38100"/>
              <a:ext cx="2592845" cy="1648885"/>
            </a:xfrm>
            <a:prstGeom prst="rect">
              <a:avLst/>
            </a:prstGeom>
          </p:spPr>
          <p:txBody>
            <a:bodyPr lIns="50800" tIns="50800" rIns="50800" bIns="50800" rtlCol="0" anchor="ctr"/>
            <a:lstStyle/>
            <a:p>
              <a:pPr algn="ctr">
                <a:lnSpc>
                  <a:spcPts val="2940"/>
                </a:lnSpc>
              </a:pPr>
              <a:endParaRPr/>
            </a:p>
          </p:txBody>
        </p:sp>
      </p:grpSp>
      <p:sp>
        <p:nvSpPr>
          <p:cNvPr id="1048857" name="TextBox 18"/>
          <p:cNvSpPr txBox="1"/>
          <p:nvPr/>
        </p:nvSpPr>
        <p:spPr>
          <a:xfrm>
            <a:off x="2464716" y="4479242"/>
            <a:ext cx="9078015" cy="1706753"/>
          </a:xfrm>
          <a:prstGeom prst="rect">
            <a:avLst/>
          </a:prstGeom>
        </p:spPr>
        <p:txBody>
          <a:bodyPr wrap="square" lIns="0" tIns="0" rIns="0" bIns="0" rtlCol="0" anchor="t">
            <a:spAutoFit/>
          </a:bodyPr>
          <a:lstStyle/>
          <a:p>
            <a:pPr marL="0" lvl="0" indent="0" algn="l">
              <a:lnSpc>
                <a:spcPts val="13439"/>
              </a:lnSpc>
              <a:spcBef>
                <a:spcPct val="0"/>
              </a:spcBef>
            </a:pPr>
            <a:r>
              <a:rPr lang="en-US" sz="10400" dirty="0">
                <a:solidFill>
                  <a:srgbClr val="E9E9E9"/>
                </a:solidFill>
                <a:latin typeface="Anton"/>
                <a:ea typeface="Anton"/>
                <a:cs typeface="Anton"/>
                <a:sym typeface="Anton"/>
              </a:rPr>
              <a:t>Thank You</a:t>
            </a:r>
          </a:p>
        </p:txBody>
      </p:sp>
      <p:grpSp>
        <p:nvGrpSpPr>
          <p:cNvPr id="147" name="Group 20"/>
          <p:cNvGrpSpPr/>
          <p:nvPr/>
        </p:nvGrpSpPr>
        <p:grpSpPr>
          <a:xfrm>
            <a:off x="9594542" y="2398134"/>
            <a:ext cx="7688650" cy="5523995"/>
            <a:chOff x="0" y="0"/>
            <a:chExt cx="2198208" cy="1579327"/>
          </a:xfrm>
        </p:grpSpPr>
        <p:sp>
          <p:nvSpPr>
            <p:cNvPr id="1048858" name="Freeform 21"/>
            <p:cNvSpPr/>
            <p:nvPr/>
          </p:nvSpPr>
          <p:spPr>
            <a:xfrm>
              <a:off x="0" y="0"/>
              <a:ext cx="2198208" cy="1579327"/>
            </a:xfrm>
            <a:custGeom>
              <a:avLst/>
              <a:gdLst/>
              <a:ahLst/>
              <a:cxnLst/>
              <a:rect l="l" t="t" r="r" b="b"/>
              <a:pathLst>
                <a:path w="2198208" h="1579327">
                  <a:moveTo>
                    <a:pt x="0" y="0"/>
                  </a:moveTo>
                  <a:lnTo>
                    <a:pt x="2198208" y="0"/>
                  </a:lnTo>
                  <a:lnTo>
                    <a:pt x="2198208" y="1579327"/>
                  </a:lnTo>
                  <a:lnTo>
                    <a:pt x="0" y="1579327"/>
                  </a:lnTo>
                  <a:close/>
                </a:path>
              </a:pathLst>
            </a:custGeom>
            <a:solidFill>
              <a:srgbClr val="64341E"/>
            </a:solidFill>
          </p:spPr>
        </p:sp>
        <p:sp>
          <p:nvSpPr>
            <p:cNvPr id="1048859" name="TextBox 22"/>
            <p:cNvSpPr txBox="1"/>
            <p:nvPr/>
          </p:nvSpPr>
          <p:spPr>
            <a:xfrm>
              <a:off x="0" y="-38100"/>
              <a:ext cx="2198208" cy="1617427"/>
            </a:xfrm>
            <a:prstGeom prst="rect">
              <a:avLst/>
            </a:prstGeom>
          </p:spPr>
          <p:txBody>
            <a:bodyPr lIns="46797" tIns="46797" rIns="46797" bIns="46797" rtlCol="0" anchor="ctr"/>
            <a:lstStyle/>
            <a:p>
              <a:pPr algn="ctr">
                <a:lnSpc>
                  <a:spcPts val="2939"/>
                </a:lnSpc>
              </a:pPr>
              <a:endParaRPr/>
            </a:p>
          </p:txBody>
        </p:sp>
      </p:grpSp>
      <p:grpSp>
        <p:nvGrpSpPr>
          <p:cNvPr id="148" name="Group 23"/>
          <p:cNvGrpSpPr/>
          <p:nvPr/>
        </p:nvGrpSpPr>
        <p:grpSpPr>
          <a:xfrm>
            <a:off x="9872950" y="2666585"/>
            <a:ext cx="3445808" cy="4987094"/>
            <a:chOff x="0" y="0"/>
            <a:chExt cx="1236705" cy="1789874"/>
          </a:xfrm>
        </p:grpSpPr>
        <p:sp>
          <p:nvSpPr>
            <p:cNvPr id="1048860" name="Freeform 24"/>
            <p:cNvSpPr/>
            <p:nvPr/>
          </p:nvSpPr>
          <p:spPr>
            <a:xfrm>
              <a:off x="0" y="0"/>
              <a:ext cx="1236705" cy="1789874"/>
            </a:xfrm>
            <a:custGeom>
              <a:avLst/>
              <a:gdLst/>
              <a:ahLst/>
              <a:cxnLst/>
              <a:rect l="l" t="t" r="r" b="b"/>
              <a:pathLst>
                <a:path w="1236705" h="1789874">
                  <a:moveTo>
                    <a:pt x="0" y="0"/>
                  </a:moveTo>
                  <a:lnTo>
                    <a:pt x="1236705" y="0"/>
                  </a:lnTo>
                  <a:lnTo>
                    <a:pt x="1236705" y="1789874"/>
                  </a:lnTo>
                  <a:lnTo>
                    <a:pt x="0" y="1789874"/>
                  </a:lnTo>
                  <a:close/>
                </a:path>
              </a:pathLst>
            </a:custGeom>
            <a:blipFill>
              <a:blip r:embed="rId4"/>
              <a:stretch>
                <a:fillRect l="-7891" r="-7891"/>
              </a:stretch>
            </a:blipFill>
          </p:spPr>
        </p:sp>
      </p:grpSp>
      <p:grpSp>
        <p:nvGrpSpPr>
          <p:cNvPr id="149" name="Group 25"/>
          <p:cNvGrpSpPr/>
          <p:nvPr/>
        </p:nvGrpSpPr>
        <p:grpSpPr>
          <a:xfrm>
            <a:off x="13558975" y="2666585"/>
            <a:ext cx="3445808" cy="4987094"/>
            <a:chOff x="0" y="0"/>
            <a:chExt cx="1236705" cy="1789874"/>
          </a:xfrm>
        </p:grpSpPr>
        <p:sp>
          <p:nvSpPr>
            <p:cNvPr id="1048861" name="Freeform 26"/>
            <p:cNvSpPr/>
            <p:nvPr/>
          </p:nvSpPr>
          <p:spPr>
            <a:xfrm>
              <a:off x="0" y="0"/>
              <a:ext cx="1236705" cy="1789874"/>
            </a:xfrm>
            <a:custGeom>
              <a:avLst/>
              <a:gdLst/>
              <a:ahLst/>
              <a:cxnLst/>
              <a:rect l="l" t="t" r="r" b="b"/>
              <a:pathLst>
                <a:path w="1236705" h="1789874">
                  <a:moveTo>
                    <a:pt x="0" y="0"/>
                  </a:moveTo>
                  <a:lnTo>
                    <a:pt x="1236705" y="0"/>
                  </a:lnTo>
                  <a:lnTo>
                    <a:pt x="1236705" y="1789874"/>
                  </a:lnTo>
                  <a:lnTo>
                    <a:pt x="0" y="1789874"/>
                  </a:lnTo>
                  <a:close/>
                </a:path>
              </a:pathLst>
            </a:custGeom>
            <a:blipFill>
              <a:blip r:embed="rId5"/>
              <a:stretch>
                <a:fillRect l="-4725" r="-4725"/>
              </a:stretch>
            </a:blipFill>
          </p:spPr>
        </p:sp>
      </p:grpSp>
      <p:sp>
        <p:nvSpPr>
          <p:cNvPr id="1048862" name="TextBox 35"/>
          <p:cNvSpPr txBox="1"/>
          <p:nvPr/>
        </p:nvSpPr>
        <p:spPr>
          <a:xfrm>
            <a:off x="1538890" y="980268"/>
            <a:ext cx="2243845" cy="405765"/>
          </a:xfrm>
          <a:prstGeom prst="rect">
            <a:avLst/>
          </a:prstGeom>
        </p:spPr>
        <p:txBody>
          <a:bodyPr lIns="0" tIns="0" rIns="0" bIns="0" rtlCol="0" anchor="t">
            <a:spAutoFit/>
          </a:bodyPr>
          <a:lstStyle/>
          <a:p>
            <a:pPr marL="0" lvl="0" indent="0" algn="ctr">
              <a:lnSpc>
                <a:spcPts val="3359"/>
              </a:lnSpc>
              <a:spcBef>
                <a:spcPct val="0"/>
              </a:spcBef>
            </a:pPr>
            <a:r>
              <a:rPr lang="en-US" sz="2400" dirty="0" err="1">
                <a:solidFill>
                  <a:srgbClr val="64341E"/>
                </a:solidFill>
                <a:latin typeface="Anton"/>
                <a:ea typeface="Anton"/>
                <a:cs typeface="Anton"/>
                <a:sym typeface="Anton"/>
              </a:rPr>
              <a:t>BrewGreen</a:t>
            </a:r>
            <a:r>
              <a:rPr lang="en-US" sz="2400" dirty="0">
                <a:solidFill>
                  <a:srgbClr val="64341E"/>
                </a:solidFill>
                <a:latin typeface="Anton"/>
                <a:ea typeface="Anton"/>
                <a:cs typeface="Anton"/>
                <a:sym typeface="Anton"/>
              </a:rPr>
              <a:t> Cafe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1523</Words>
  <Application>Microsoft Office PowerPoint</Application>
  <PresentationFormat>Custom</PresentationFormat>
  <Paragraphs>122</Paragraphs>
  <Slides>11</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11</vt:i4>
      </vt:variant>
    </vt:vector>
  </HeadingPairs>
  <TitlesOfParts>
    <vt:vector size="23" baseType="lpstr">
      <vt:lpstr>Anton</vt:lpstr>
      <vt:lpstr>Times New Roman Bold</vt:lpstr>
      <vt:lpstr>Open Sans Bold</vt:lpstr>
      <vt:lpstr>Libre Baskerville Bold</vt:lpstr>
      <vt:lpstr>Times New Roman</vt:lpstr>
      <vt:lpstr>Impact</vt:lpstr>
      <vt:lpstr>Times New Roman Bold Italics</vt:lpstr>
      <vt:lpstr>Monotype Corsiva</vt:lpstr>
      <vt:lpstr>Calibri</vt:lpstr>
      <vt:lpstr>Open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Navigating Sustainability Journey</dc:title>
  <dc:creator>user</dc:creator>
  <cp:lastModifiedBy>jasmine kaur</cp:lastModifiedBy>
  <cp:revision>1</cp:revision>
  <dcterms:created xsi:type="dcterms:W3CDTF">2006-08-15T13:00:00Z</dcterms:created>
  <dcterms:modified xsi:type="dcterms:W3CDTF">2024-12-10T21:46:43Z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486046adcd04456098c261e2e48ae73b</vt:lpwstr>
  </property>
</Properties>
</file>