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Lst>
  <p:sldSz cx="51120675" cy="50399950"/>
  <p:notesSz cx="6858000" cy="9144000"/>
  <p:defaultTextStyle>
    <a:defPPr>
      <a:defRPr lang="en-US"/>
    </a:defPPr>
    <a:lvl1pPr marL="0" algn="l" defTabSz="4527177" rtl="0" eaLnBrk="1" latinLnBrk="0" hangingPunct="1">
      <a:defRPr sz="8911" kern="1200">
        <a:solidFill>
          <a:schemeClr val="tx1"/>
        </a:solidFill>
        <a:latin typeface="+mn-lt"/>
        <a:ea typeface="+mn-ea"/>
        <a:cs typeface="+mn-cs"/>
      </a:defRPr>
    </a:lvl1pPr>
    <a:lvl2pPr marL="2263588" algn="l" defTabSz="4527177" rtl="0" eaLnBrk="1" latinLnBrk="0" hangingPunct="1">
      <a:defRPr sz="8911" kern="1200">
        <a:solidFill>
          <a:schemeClr val="tx1"/>
        </a:solidFill>
        <a:latin typeface="+mn-lt"/>
        <a:ea typeface="+mn-ea"/>
        <a:cs typeface="+mn-cs"/>
      </a:defRPr>
    </a:lvl2pPr>
    <a:lvl3pPr marL="4527177" algn="l" defTabSz="4527177" rtl="0" eaLnBrk="1" latinLnBrk="0" hangingPunct="1">
      <a:defRPr sz="8911" kern="1200">
        <a:solidFill>
          <a:schemeClr val="tx1"/>
        </a:solidFill>
        <a:latin typeface="+mn-lt"/>
        <a:ea typeface="+mn-ea"/>
        <a:cs typeface="+mn-cs"/>
      </a:defRPr>
    </a:lvl3pPr>
    <a:lvl4pPr marL="6790767" algn="l" defTabSz="4527177" rtl="0" eaLnBrk="1" latinLnBrk="0" hangingPunct="1">
      <a:defRPr sz="8911" kern="1200">
        <a:solidFill>
          <a:schemeClr val="tx1"/>
        </a:solidFill>
        <a:latin typeface="+mn-lt"/>
        <a:ea typeface="+mn-ea"/>
        <a:cs typeface="+mn-cs"/>
      </a:defRPr>
    </a:lvl4pPr>
    <a:lvl5pPr marL="9054355" algn="l" defTabSz="4527177" rtl="0" eaLnBrk="1" latinLnBrk="0" hangingPunct="1">
      <a:defRPr sz="8911" kern="1200">
        <a:solidFill>
          <a:schemeClr val="tx1"/>
        </a:solidFill>
        <a:latin typeface="+mn-lt"/>
        <a:ea typeface="+mn-ea"/>
        <a:cs typeface="+mn-cs"/>
      </a:defRPr>
    </a:lvl5pPr>
    <a:lvl6pPr marL="11317943" algn="l" defTabSz="4527177" rtl="0" eaLnBrk="1" latinLnBrk="0" hangingPunct="1">
      <a:defRPr sz="8911" kern="1200">
        <a:solidFill>
          <a:schemeClr val="tx1"/>
        </a:solidFill>
        <a:latin typeface="+mn-lt"/>
        <a:ea typeface="+mn-ea"/>
        <a:cs typeface="+mn-cs"/>
      </a:defRPr>
    </a:lvl6pPr>
    <a:lvl7pPr marL="13581531" algn="l" defTabSz="4527177" rtl="0" eaLnBrk="1" latinLnBrk="0" hangingPunct="1">
      <a:defRPr sz="8911" kern="1200">
        <a:solidFill>
          <a:schemeClr val="tx1"/>
        </a:solidFill>
        <a:latin typeface="+mn-lt"/>
        <a:ea typeface="+mn-ea"/>
        <a:cs typeface="+mn-cs"/>
      </a:defRPr>
    </a:lvl7pPr>
    <a:lvl8pPr marL="15845120" algn="l" defTabSz="4527177" rtl="0" eaLnBrk="1" latinLnBrk="0" hangingPunct="1">
      <a:defRPr sz="8911" kern="1200">
        <a:solidFill>
          <a:schemeClr val="tx1"/>
        </a:solidFill>
        <a:latin typeface="+mn-lt"/>
        <a:ea typeface="+mn-ea"/>
        <a:cs typeface="+mn-cs"/>
      </a:defRPr>
    </a:lvl8pPr>
    <a:lvl9pPr marL="18108710" algn="l" defTabSz="4527177" rtl="0" eaLnBrk="1" latinLnBrk="0" hangingPunct="1">
      <a:defRPr sz="8911"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8529" autoAdjust="0"/>
    <p:restoredTop sz="94660"/>
  </p:normalViewPr>
  <p:slideViewPr>
    <p:cSldViewPr snapToGrid="0">
      <p:cViewPr varScale="1">
        <p:scale>
          <a:sx n="13" d="100"/>
          <a:sy n="13" d="100"/>
        </p:scale>
        <p:origin x="2141" y="1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dhi Kachhia" userId="6cae07234354bd12" providerId="LiveId" clId="{D5305187-3F62-4334-9126-ED2EC75D6E8A}"/>
    <pc:docChg chg="modSld">
      <pc:chgData name="Nidhi Kachhia" userId="6cae07234354bd12" providerId="LiveId" clId="{D5305187-3F62-4334-9126-ED2EC75D6E8A}" dt="2026-07-26T22:15:38.199" v="61" actId="20577"/>
      <pc:docMkLst>
        <pc:docMk/>
      </pc:docMkLst>
      <pc:sldChg chg="modSp mod">
        <pc:chgData name="Nidhi Kachhia" userId="6cae07234354bd12" providerId="LiveId" clId="{D5305187-3F62-4334-9126-ED2EC75D6E8A}" dt="2026-07-26T22:15:38.199" v="61" actId="20577"/>
        <pc:sldMkLst>
          <pc:docMk/>
          <pc:sldMk cId="3857101785" sldId="256"/>
        </pc:sldMkLst>
        <pc:spChg chg="mod">
          <ac:chgData name="Nidhi Kachhia" userId="6cae07234354bd12" providerId="LiveId" clId="{D5305187-3F62-4334-9126-ED2EC75D6E8A}" dt="2026-07-26T22:15:38.199" v="61" actId="20577"/>
          <ac:spMkLst>
            <pc:docMk/>
            <pc:sldMk cId="3857101785" sldId="256"/>
            <ac:spMk id="2"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834051" y="8248329"/>
            <a:ext cx="43452574" cy="17546649"/>
          </a:xfrm>
        </p:spPr>
        <p:txBody>
          <a:bodyPr anchor="b"/>
          <a:lstStyle>
            <a:lvl1pPr algn="ctr">
              <a:defRPr sz="33544"/>
            </a:lvl1pPr>
          </a:lstStyle>
          <a:p>
            <a:r>
              <a:rPr lang="en-US"/>
              <a:t>Click to edit Master title style</a:t>
            </a:r>
            <a:endParaRPr lang="en-US" dirty="0"/>
          </a:p>
        </p:txBody>
      </p:sp>
      <p:sp>
        <p:nvSpPr>
          <p:cNvPr id="3" name="Subtitle 2"/>
          <p:cNvSpPr>
            <a:spLocks noGrp="1"/>
          </p:cNvSpPr>
          <p:nvPr>
            <p:ph type="subTitle" idx="1"/>
          </p:nvPr>
        </p:nvSpPr>
        <p:spPr>
          <a:xfrm>
            <a:off x="6390085" y="26471644"/>
            <a:ext cx="38340506" cy="12168318"/>
          </a:xfrm>
        </p:spPr>
        <p:txBody>
          <a:bodyPr/>
          <a:lstStyle>
            <a:lvl1pPr marL="0" indent="0" algn="ctr">
              <a:buNone/>
              <a:defRPr sz="13417"/>
            </a:lvl1pPr>
            <a:lvl2pPr marL="2556022" indent="0" algn="ctr">
              <a:buNone/>
              <a:defRPr sz="11181"/>
            </a:lvl2pPr>
            <a:lvl3pPr marL="5112045" indent="0" algn="ctr">
              <a:buNone/>
              <a:defRPr sz="10063"/>
            </a:lvl3pPr>
            <a:lvl4pPr marL="7668067" indent="0" algn="ctr">
              <a:buNone/>
              <a:defRPr sz="8945"/>
            </a:lvl4pPr>
            <a:lvl5pPr marL="10224089" indent="0" algn="ctr">
              <a:buNone/>
              <a:defRPr sz="8945"/>
            </a:lvl5pPr>
            <a:lvl6pPr marL="12780112" indent="0" algn="ctr">
              <a:buNone/>
              <a:defRPr sz="8945"/>
            </a:lvl6pPr>
            <a:lvl7pPr marL="15336134" indent="0" algn="ctr">
              <a:buNone/>
              <a:defRPr sz="8945"/>
            </a:lvl7pPr>
            <a:lvl8pPr marL="17892156" indent="0" algn="ctr">
              <a:buNone/>
              <a:defRPr sz="8945"/>
            </a:lvl8pPr>
            <a:lvl9pPr marL="20448179" indent="0" algn="ctr">
              <a:buNone/>
              <a:defRPr sz="8945"/>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EAA3DE-5450-4FB9-A4F7-D6DFCD1D326E}" type="datetimeFigureOut">
              <a:rPr lang="en-GB" smtClean="0"/>
              <a:t>26/07/2026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79519D-2423-4601-A0F9-553976E023EB}" type="slidenum">
              <a:rPr lang="en-GB" smtClean="0"/>
              <a:t>‹#›</a:t>
            </a:fld>
            <a:endParaRPr lang="en-GB"/>
          </a:p>
        </p:txBody>
      </p:sp>
    </p:spTree>
    <p:extLst>
      <p:ext uri="{BB962C8B-B14F-4D97-AF65-F5344CB8AC3E}">
        <p14:creationId xmlns:p14="http://schemas.microsoft.com/office/powerpoint/2010/main" val="19565654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EAA3DE-5450-4FB9-A4F7-D6DFCD1D326E}" type="datetimeFigureOut">
              <a:rPr lang="en-GB" smtClean="0"/>
              <a:t>26/07/2026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79519D-2423-4601-A0F9-553976E023EB}" type="slidenum">
              <a:rPr lang="en-GB" smtClean="0"/>
              <a:t>‹#›</a:t>
            </a:fld>
            <a:endParaRPr lang="en-GB"/>
          </a:p>
        </p:txBody>
      </p:sp>
    </p:spTree>
    <p:extLst>
      <p:ext uri="{BB962C8B-B14F-4D97-AF65-F5344CB8AC3E}">
        <p14:creationId xmlns:p14="http://schemas.microsoft.com/office/powerpoint/2010/main" val="30306849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87924" y="12565002"/>
            <a:ext cx="44091582" cy="20964976"/>
          </a:xfrm>
        </p:spPr>
        <p:txBody>
          <a:bodyPr anchor="b"/>
          <a:lstStyle>
            <a:lvl1pPr>
              <a:defRPr sz="33544"/>
            </a:lvl1pPr>
          </a:lstStyle>
          <a:p>
            <a:r>
              <a:rPr lang="en-US"/>
              <a:t>Click to edit Master title style</a:t>
            </a:r>
            <a:endParaRPr lang="en-US" dirty="0"/>
          </a:p>
        </p:txBody>
      </p:sp>
      <p:sp>
        <p:nvSpPr>
          <p:cNvPr id="3" name="Text Placeholder 2"/>
          <p:cNvSpPr>
            <a:spLocks noGrp="1"/>
          </p:cNvSpPr>
          <p:nvPr>
            <p:ph type="body" idx="1"/>
          </p:nvPr>
        </p:nvSpPr>
        <p:spPr>
          <a:xfrm>
            <a:off x="3487924" y="33728315"/>
            <a:ext cx="44091582" cy="11024985"/>
          </a:xfrm>
        </p:spPr>
        <p:txBody>
          <a:bodyPr/>
          <a:lstStyle>
            <a:lvl1pPr marL="0" indent="0">
              <a:buNone/>
              <a:defRPr sz="13417">
                <a:solidFill>
                  <a:schemeClr val="tx1"/>
                </a:solidFill>
              </a:defRPr>
            </a:lvl1pPr>
            <a:lvl2pPr marL="2556022" indent="0">
              <a:buNone/>
              <a:defRPr sz="11181">
                <a:solidFill>
                  <a:schemeClr val="tx1">
                    <a:tint val="75000"/>
                  </a:schemeClr>
                </a:solidFill>
              </a:defRPr>
            </a:lvl2pPr>
            <a:lvl3pPr marL="5112045" indent="0">
              <a:buNone/>
              <a:defRPr sz="10063">
                <a:solidFill>
                  <a:schemeClr val="tx1">
                    <a:tint val="75000"/>
                  </a:schemeClr>
                </a:solidFill>
              </a:defRPr>
            </a:lvl3pPr>
            <a:lvl4pPr marL="7668067" indent="0">
              <a:buNone/>
              <a:defRPr sz="8945">
                <a:solidFill>
                  <a:schemeClr val="tx1">
                    <a:tint val="75000"/>
                  </a:schemeClr>
                </a:solidFill>
              </a:defRPr>
            </a:lvl4pPr>
            <a:lvl5pPr marL="10224089" indent="0">
              <a:buNone/>
              <a:defRPr sz="8945">
                <a:solidFill>
                  <a:schemeClr val="tx1">
                    <a:tint val="75000"/>
                  </a:schemeClr>
                </a:solidFill>
              </a:defRPr>
            </a:lvl5pPr>
            <a:lvl6pPr marL="12780112" indent="0">
              <a:buNone/>
              <a:defRPr sz="8945">
                <a:solidFill>
                  <a:schemeClr val="tx1">
                    <a:tint val="75000"/>
                  </a:schemeClr>
                </a:solidFill>
              </a:defRPr>
            </a:lvl6pPr>
            <a:lvl7pPr marL="15336134" indent="0">
              <a:buNone/>
              <a:defRPr sz="8945">
                <a:solidFill>
                  <a:schemeClr val="tx1">
                    <a:tint val="75000"/>
                  </a:schemeClr>
                </a:solidFill>
              </a:defRPr>
            </a:lvl7pPr>
            <a:lvl8pPr marL="17892156" indent="0">
              <a:buNone/>
              <a:defRPr sz="8945">
                <a:solidFill>
                  <a:schemeClr val="tx1">
                    <a:tint val="75000"/>
                  </a:schemeClr>
                </a:solidFill>
              </a:defRPr>
            </a:lvl8pPr>
            <a:lvl9pPr marL="20448179" indent="0">
              <a:buNone/>
              <a:defRPr sz="894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EAA3DE-5450-4FB9-A4F7-D6DFCD1D326E}" type="datetimeFigureOut">
              <a:rPr lang="en-GB" smtClean="0"/>
              <a:t>26/07/2026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79519D-2423-4601-A0F9-553976E023EB}" type="slidenum">
              <a:rPr lang="en-GB" smtClean="0"/>
              <a:t>‹#›</a:t>
            </a:fld>
            <a:endParaRPr lang="en-GB"/>
          </a:p>
        </p:txBody>
      </p:sp>
    </p:spTree>
    <p:extLst>
      <p:ext uri="{BB962C8B-B14F-4D97-AF65-F5344CB8AC3E}">
        <p14:creationId xmlns:p14="http://schemas.microsoft.com/office/powerpoint/2010/main" val="42258618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514546" y="13416653"/>
            <a:ext cx="21726287" cy="319783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5879842" y="13416653"/>
            <a:ext cx="21726287" cy="319783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EAA3DE-5450-4FB9-A4F7-D6DFCD1D326E}" type="datetimeFigureOut">
              <a:rPr lang="en-GB" smtClean="0"/>
              <a:t>26/07/2026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79519D-2423-4601-A0F9-553976E023EB}" type="slidenum">
              <a:rPr lang="en-GB" smtClean="0"/>
              <a:t>‹#›</a:t>
            </a:fld>
            <a:endParaRPr lang="en-GB"/>
          </a:p>
        </p:txBody>
      </p:sp>
    </p:spTree>
    <p:extLst>
      <p:ext uri="{BB962C8B-B14F-4D97-AF65-F5344CB8AC3E}">
        <p14:creationId xmlns:p14="http://schemas.microsoft.com/office/powerpoint/2010/main" val="20536270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521205" y="2683342"/>
            <a:ext cx="44091582" cy="97416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3521211" y="12354992"/>
            <a:ext cx="21626438" cy="6054990"/>
          </a:xfrm>
        </p:spPr>
        <p:txBody>
          <a:bodyPr anchor="b"/>
          <a:lstStyle>
            <a:lvl1pPr marL="0" indent="0">
              <a:buNone/>
              <a:defRPr sz="13417" b="1"/>
            </a:lvl1pPr>
            <a:lvl2pPr marL="2556022" indent="0">
              <a:buNone/>
              <a:defRPr sz="11181" b="1"/>
            </a:lvl2pPr>
            <a:lvl3pPr marL="5112045" indent="0">
              <a:buNone/>
              <a:defRPr sz="10063" b="1"/>
            </a:lvl3pPr>
            <a:lvl4pPr marL="7668067" indent="0">
              <a:buNone/>
              <a:defRPr sz="8945" b="1"/>
            </a:lvl4pPr>
            <a:lvl5pPr marL="10224089" indent="0">
              <a:buNone/>
              <a:defRPr sz="8945" b="1"/>
            </a:lvl5pPr>
            <a:lvl6pPr marL="12780112" indent="0">
              <a:buNone/>
              <a:defRPr sz="8945" b="1"/>
            </a:lvl6pPr>
            <a:lvl7pPr marL="15336134" indent="0">
              <a:buNone/>
              <a:defRPr sz="8945" b="1"/>
            </a:lvl7pPr>
            <a:lvl8pPr marL="17892156" indent="0">
              <a:buNone/>
              <a:defRPr sz="8945" b="1"/>
            </a:lvl8pPr>
            <a:lvl9pPr marL="20448179" indent="0">
              <a:buNone/>
              <a:defRPr sz="8945" b="1"/>
            </a:lvl9pPr>
          </a:lstStyle>
          <a:p>
            <a:pPr lvl="0"/>
            <a:r>
              <a:rPr lang="en-US"/>
              <a:t>Click to edit Master text styles</a:t>
            </a:r>
          </a:p>
        </p:txBody>
      </p:sp>
      <p:sp>
        <p:nvSpPr>
          <p:cNvPr id="4" name="Content Placeholder 3"/>
          <p:cNvSpPr>
            <a:spLocks noGrp="1"/>
          </p:cNvSpPr>
          <p:nvPr>
            <p:ph sz="half" idx="2"/>
          </p:nvPr>
        </p:nvSpPr>
        <p:spPr>
          <a:xfrm>
            <a:off x="3521211" y="18409982"/>
            <a:ext cx="21626438" cy="2707831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5879845" y="12354992"/>
            <a:ext cx="21732945" cy="6054990"/>
          </a:xfrm>
        </p:spPr>
        <p:txBody>
          <a:bodyPr anchor="b"/>
          <a:lstStyle>
            <a:lvl1pPr marL="0" indent="0">
              <a:buNone/>
              <a:defRPr sz="13417" b="1"/>
            </a:lvl1pPr>
            <a:lvl2pPr marL="2556022" indent="0">
              <a:buNone/>
              <a:defRPr sz="11181" b="1"/>
            </a:lvl2pPr>
            <a:lvl3pPr marL="5112045" indent="0">
              <a:buNone/>
              <a:defRPr sz="10063" b="1"/>
            </a:lvl3pPr>
            <a:lvl4pPr marL="7668067" indent="0">
              <a:buNone/>
              <a:defRPr sz="8945" b="1"/>
            </a:lvl4pPr>
            <a:lvl5pPr marL="10224089" indent="0">
              <a:buNone/>
              <a:defRPr sz="8945" b="1"/>
            </a:lvl5pPr>
            <a:lvl6pPr marL="12780112" indent="0">
              <a:buNone/>
              <a:defRPr sz="8945" b="1"/>
            </a:lvl6pPr>
            <a:lvl7pPr marL="15336134" indent="0">
              <a:buNone/>
              <a:defRPr sz="8945" b="1"/>
            </a:lvl7pPr>
            <a:lvl8pPr marL="17892156" indent="0">
              <a:buNone/>
              <a:defRPr sz="8945" b="1"/>
            </a:lvl8pPr>
            <a:lvl9pPr marL="20448179" indent="0">
              <a:buNone/>
              <a:defRPr sz="8945" b="1"/>
            </a:lvl9pPr>
          </a:lstStyle>
          <a:p>
            <a:pPr lvl="0"/>
            <a:r>
              <a:rPr lang="en-US"/>
              <a:t>Click to edit Master text styles</a:t>
            </a:r>
          </a:p>
        </p:txBody>
      </p:sp>
      <p:sp>
        <p:nvSpPr>
          <p:cNvPr id="6" name="Content Placeholder 5"/>
          <p:cNvSpPr>
            <a:spLocks noGrp="1"/>
          </p:cNvSpPr>
          <p:nvPr>
            <p:ph sz="quarter" idx="4"/>
          </p:nvPr>
        </p:nvSpPr>
        <p:spPr>
          <a:xfrm>
            <a:off x="25879845" y="18409982"/>
            <a:ext cx="21732945" cy="2707831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EAA3DE-5450-4FB9-A4F7-D6DFCD1D326E}" type="datetimeFigureOut">
              <a:rPr lang="en-GB" smtClean="0"/>
              <a:t>26/07/2026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79519D-2423-4601-A0F9-553976E023EB}" type="slidenum">
              <a:rPr lang="en-GB" smtClean="0"/>
              <a:t>‹#›</a:t>
            </a:fld>
            <a:endParaRPr lang="en-GB"/>
          </a:p>
        </p:txBody>
      </p:sp>
    </p:spTree>
    <p:extLst>
      <p:ext uri="{BB962C8B-B14F-4D97-AF65-F5344CB8AC3E}">
        <p14:creationId xmlns:p14="http://schemas.microsoft.com/office/powerpoint/2010/main" val="25997022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EAA3DE-5450-4FB9-A4F7-D6DFCD1D326E}" type="datetimeFigureOut">
              <a:rPr lang="en-GB" smtClean="0"/>
              <a:t>26/07/2026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79519D-2423-4601-A0F9-553976E023EB}" type="slidenum">
              <a:rPr lang="en-GB" smtClean="0"/>
              <a:t>‹#›</a:t>
            </a:fld>
            <a:endParaRPr lang="en-GB"/>
          </a:p>
        </p:txBody>
      </p:sp>
    </p:spTree>
    <p:extLst>
      <p:ext uri="{BB962C8B-B14F-4D97-AF65-F5344CB8AC3E}">
        <p14:creationId xmlns:p14="http://schemas.microsoft.com/office/powerpoint/2010/main" val="19620727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EAA3DE-5450-4FB9-A4F7-D6DFCD1D326E}" type="datetimeFigureOut">
              <a:rPr lang="en-GB" smtClean="0"/>
              <a:t>26/07/2026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279519D-2423-4601-A0F9-553976E023EB}" type="slidenum">
              <a:rPr lang="en-GB" smtClean="0"/>
              <a:t>‹#›</a:t>
            </a:fld>
            <a:endParaRPr lang="en-GB"/>
          </a:p>
        </p:txBody>
      </p:sp>
    </p:spTree>
    <p:extLst>
      <p:ext uri="{BB962C8B-B14F-4D97-AF65-F5344CB8AC3E}">
        <p14:creationId xmlns:p14="http://schemas.microsoft.com/office/powerpoint/2010/main" val="18055864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521205" y="3359997"/>
            <a:ext cx="16487748" cy="11759988"/>
          </a:xfrm>
        </p:spPr>
        <p:txBody>
          <a:bodyPr anchor="b"/>
          <a:lstStyle>
            <a:lvl1pPr>
              <a:defRPr sz="17890"/>
            </a:lvl1pPr>
          </a:lstStyle>
          <a:p>
            <a:r>
              <a:rPr lang="en-US"/>
              <a:t>Click to edit Master title style</a:t>
            </a:r>
            <a:endParaRPr lang="en-US" dirty="0"/>
          </a:p>
        </p:txBody>
      </p:sp>
      <p:sp>
        <p:nvSpPr>
          <p:cNvPr id="3" name="Content Placeholder 2"/>
          <p:cNvSpPr>
            <a:spLocks noGrp="1"/>
          </p:cNvSpPr>
          <p:nvPr>
            <p:ph idx="1"/>
          </p:nvPr>
        </p:nvSpPr>
        <p:spPr>
          <a:xfrm>
            <a:off x="21732945" y="7256671"/>
            <a:ext cx="25879842" cy="35816631"/>
          </a:xfrm>
        </p:spPr>
        <p:txBody>
          <a:bodyPr/>
          <a:lstStyle>
            <a:lvl1pPr>
              <a:defRPr sz="17890"/>
            </a:lvl1pPr>
            <a:lvl2pPr>
              <a:defRPr sz="15654"/>
            </a:lvl2pPr>
            <a:lvl3pPr>
              <a:defRPr sz="13417"/>
            </a:lvl3pPr>
            <a:lvl4pPr>
              <a:defRPr sz="11181"/>
            </a:lvl4pPr>
            <a:lvl5pPr>
              <a:defRPr sz="11181"/>
            </a:lvl5pPr>
            <a:lvl6pPr>
              <a:defRPr sz="11181"/>
            </a:lvl6pPr>
            <a:lvl7pPr>
              <a:defRPr sz="11181"/>
            </a:lvl7pPr>
            <a:lvl8pPr>
              <a:defRPr sz="11181"/>
            </a:lvl8pPr>
            <a:lvl9pPr>
              <a:defRPr sz="1118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521205" y="15119985"/>
            <a:ext cx="16487748" cy="28011643"/>
          </a:xfrm>
        </p:spPr>
        <p:txBody>
          <a:bodyPr/>
          <a:lstStyle>
            <a:lvl1pPr marL="0" indent="0">
              <a:buNone/>
              <a:defRPr sz="8945"/>
            </a:lvl1pPr>
            <a:lvl2pPr marL="2556022" indent="0">
              <a:buNone/>
              <a:defRPr sz="7827"/>
            </a:lvl2pPr>
            <a:lvl3pPr marL="5112045" indent="0">
              <a:buNone/>
              <a:defRPr sz="6709"/>
            </a:lvl3pPr>
            <a:lvl4pPr marL="7668067" indent="0">
              <a:buNone/>
              <a:defRPr sz="5591"/>
            </a:lvl4pPr>
            <a:lvl5pPr marL="10224089" indent="0">
              <a:buNone/>
              <a:defRPr sz="5591"/>
            </a:lvl5pPr>
            <a:lvl6pPr marL="12780112" indent="0">
              <a:buNone/>
              <a:defRPr sz="5591"/>
            </a:lvl6pPr>
            <a:lvl7pPr marL="15336134" indent="0">
              <a:buNone/>
              <a:defRPr sz="5591"/>
            </a:lvl7pPr>
            <a:lvl8pPr marL="17892156" indent="0">
              <a:buNone/>
              <a:defRPr sz="5591"/>
            </a:lvl8pPr>
            <a:lvl9pPr marL="20448179" indent="0">
              <a:buNone/>
              <a:defRPr sz="5591"/>
            </a:lvl9pPr>
          </a:lstStyle>
          <a:p>
            <a:pPr lvl="0"/>
            <a:r>
              <a:rPr lang="en-US"/>
              <a:t>Click to edit Master text styles</a:t>
            </a:r>
          </a:p>
        </p:txBody>
      </p:sp>
      <p:sp>
        <p:nvSpPr>
          <p:cNvPr id="5" name="Date Placeholder 4"/>
          <p:cNvSpPr>
            <a:spLocks noGrp="1"/>
          </p:cNvSpPr>
          <p:nvPr>
            <p:ph type="dt" sz="half" idx="10"/>
          </p:nvPr>
        </p:nvSpPr>
        <p:spPr/>
        <p:txBody>
          <a:bodyPr/>
          <a:lstStyle/>
          <a:p>
            <a:fld id="{B6EAA3DE-5450-4FB9-A4F7-D6DFCD1D326E}" type="datetimeFigureOut">
              <a:rPr lang="en-GB" smtClean="0"/>
              <a:t>26/07/2026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79519D-2423-4601-A0F9-553976E023EB}" type="slidenum">
              <a:rPr lang="en-GB" smtClean="0"/>
              <a:t>‹#›</a:t>
            </a:fld>
            <a:endParaRPr lang="en-GB"/>
          </a:p>
        </p:txBody>
      </p:sp>
    </p:spTree>
    <p:extLst>
      <p:ext uri="{BB962C8B-B14F-4D97-AF65-F5344CB8AC3E}">
        <p14:creationId xmlns:p14="http://schemas.microsoft.com/office/powerpoint/2010/main" val="168848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521205" y="3359997"/>
            <a:ext cx="16487748" cy="11759988"/>
          </a:xfrm>
        </p:spPr>
        <p:txBody>
          <a:bodyPr anchor="b"/>
          <a:lstStyle>
            <a:lvl1pPr>
              <a:defRPr sz="17890"/>
            </a:lvl1pPr>
          </a:lstStyle>
          <a:p>
            <a:r>
              <a:rPr lang="en-US"/>
              <a:t>Click to edit Master title style</a:t>
            </a:r>
            <a:endParaRPr lang="en-US" dirty="0"/>
          </a:p>
        </p:txBody>
      </p:sp>
      <p:sp>
        <p:nvSpPr>
          <p:cNvPr id="3" name="Picture Placeholder 2"/>
          <p:cNvSpPr>
            <a:spLocks noGrp="1" noChangeAspect="1"/>
          </p:cNvSpPr>
          <p:nvPr>
            <p:ph type="pic" idx="1"/>
          </p:nvPr>
        </p:nvSpPr>
        <p:spPr>
          <a:xfrm>
            <a:off x="21732945" y="7256671"/>
            <a:ext cx="25879842" cy="35816631"/>
          </a:xfrm>
        </p:spPr>
        <p:txBody>
          <a:bodyPr anchor="t"/>
          <a:lstStyle>
            <a:lvl1pPr marL="0" indent="0">
              <a:buNone/>
              <a:defRPr sz="17890"/>
            </a:lvl1pPr>
            <a:lvl2pPr marL="2556022" indent="0">
              <a:buNone/>
              <a:defRPr sz="15654"/>
            </a:lvl2pPr>
            <a:lvl3pPr marL="5112045" indent="0">
              <a:buNone/>
              <a:defRPr sz="13417"/>
            </a:lvl3pPr>
            <a:lvl4pPr marL="7668067" indent="0">
              <a:buNone/>
              <a:defRPr sz="11181"/>
            </a:lvl4pPr>
            <a:lvl5pPr marL="10224089" indent="0">
              <a:buNone/>
              <a:defRPr sz="11181"/>
            </a:lvl5pPr>
            <a:lvl6pPr marL="12780112" indent="0">
              <a:buNone/>
              <a:defRPr sz="11181"/>
            </a:lvl6pPr>
            <a:lvl7pPr marL="15336134" indent="0">
              <a:buNone/>
              <a:defRPr sz="11181"/>
            </a:lvl7pPr>
            <a:lvl8pPr marL="17892156" indent="0">
              <a:buNone/>
              <a:defRPr sz="11181"/>
            </a:lvl8pPr>
            <a:lvl9pPr marL="20448179" indent="0">
              <a:buNone/>
              <a:defRPr sz="11181"/>
            </a:lvl9pPr>
          </a:lstStyle>
          <a:p>
            <a:r>
              <a:rPr lang="en-US"/>
              <a:t>Click icon to add picture</a:t>
            </a:r>
            <a:endParaRPr lang="en-US" dirty="0"/>
          </a:p>
        </p:txBody>
      </p:sp>
      <p:sp>
        <p:nvSpPr>
          <p:cNvPr id="4" name="Text Placeholder 3"/>
          <p:cNvSpPr>
            <a:spLocks noGrp="1"/>
          </p:cNvSpPr>
          <p:nvPr>
            <p:ph type="body" sz="half" idx="2"/>
          </p:nvPr>
        </p:nvSpPr>
        <p:spPr>
          <a:xfrm>
            <a:off x="3521205" y="15119985"/>
            <a:ext cx="16487748" cy="28011643"/>
          </a:xfrm>
        </p:spPr>
        <p:txBody>
          <a:bodyPr/>
          <a:lstStyle>
            <a:lvl1pPr marL="0" indent="0">
              <a:buNone/>
              <a:defRPr sz="8945"/>
            </a:lvl1pPr>
            <a:lvl2pPr marL="2556022" indent="0">
              <a:buNone/>
              <a:defRPr sz="7827"/>
            </a:lvl2pPr>
            <a:lvl3pPr marL="5112045" indent="0">
              <a:buNone/>
              <a:defRPr sz="6709"/>
            </a:lvl3pPr>
            <a:lvl4pPr marL="7668067" indent="0">
              <a:buNone/>
              <a:defRPr sz="5591"/>
            </a:lvl4pPr>
            <a:lvl5pPr marL="10224089" indent="0">
              <a:buNone/>
              <a:defRPr sz="5591"/>
            </a:lvl5pPr>
            <a:lvl6pPr marL="12780112" indent="0">
              <a:buNone/>
              <a:defRPr sz="5591"/>
            </a:lvl6pPr>
            <a:lvl7pPr marL="15336134" indent="0">
              <a:buNone/>
              <a:defRPr sz="5591"/>
            </a:lvl7pPr>
            <a:lvl8pPr marL="17892156" indent="0">
              <a:buNone/>
              <a:defRPr sz="5591"/>
            </a:lvl8pPr>
            <a:lvl9pPr marL="20448179" indent="0">
              <a:buNone/>
              <a:defRPr sz="5591"/>
            </a:lvl9pPr>
          </a:lstStyle>
          <a:p>
            <a:pPr lvl="0"/>
            <a:r>
              <a:rPr lang="en-US"/>
              <a:t>Click to edit Master text styles</a:t>
            </a:r>
          </a:p>
        </p:txBody>
      </p:sp>
      <p:sp>
        <p:nvSpPr>
          <p:cNvPr id="5" name="Date Placeholder 4"/>
          <p:cNvSpPr>
            <a:spLocks noGrp="1"/>
          </p:cNvSpPr>
          <p:nvPr>
            <p:ph type="dt" sz="half" idx="10"/>
          </p:nvPr>
        </p:nvSpPr>
        <p:spPr/>
        <p:txBody>
          <a:bodyPr/>
          <a:lstStyle/>
          <a:p>
            <a:fld id="{B6EAA3DE-5450-4FB9-A4F7-D6DFCD1D326E}" type="datetimeFigureOut">
              <a:rPr lang="en-GB" smtClean="0"/>
              <a:t>26/07/2026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79519D-2423-4601-A0F9-553976E023EB}" type="slidenum">
              <a:rPr lang="en-GB" smtClean="0"/>
              <a:t>‹#›</a:t>
            </a:fld>
            <a:endParaRPr lang="en-GB"/>
          </a:p>
        </p:txBody>
      </p:sp>
    </p:spTree>
    <p:extLst>
      <p:ext uri="{BB962C8B-B14F-4D97-AF65-F5344CB8AC3E}">
        <p14:creationId xmlns:p14="http://schemas.microsoft.com/office/powerpoint/2010/main" val="736579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EAA3DE-5450-4FB9-A4F7-D6DFCD1D326E}" type="datetimeFigureOut">
              <a:rPr lang="en-GB" smtClean="0"/>
              <a:t>26/07/2026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79519D-2423-4601-A0F9-553976E023EB}" type="slidenum">
              <a:rPr lang="en-GB" smtClean="0"/>
              <a:t>‹#›</a:t>
            </a:fld>
            <a:endParaRPr lang="en-GB"/>
          </a:p>
        </p:txBody>
      </p:sp>
    </p:spTree>
    <p:extLst>
      <p:ext uri="{BB962C8B-B14F-4D97-AF65-F5344CB8AC3E}">
        <p14:creationId xmlns:p14="http://schemas.microsoft.com/office/powerpoint/2010/main" val="2764145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6583236" y="2683331"/>
            <a:ext cx="11022896" cy="4271162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514549" y="2683331"/>
            <a:ext cx="32429678" cy="427116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EAA3DE-5450-4FB9-A4F7-D6DFCD1D326E}" type="datetimeFigureOut">
              <a:rPr lang="en-GB" smtClean="0"/>
              <a:t>26/07/2026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79519D-2423-4601-A0F9-553976E023EB}" type="slidenum">
              <a:rPr lang="en-GB" smtClean="0"/>
              <a:t>‹#›</a:t>
            </a:fld>
            <a:endParaRPr lang="en-GB"/>
          </a:p>
        </p:txBody>
      </p:sp>
    </p:spTree>
    <p:extLst>
      <p:ext uri="{BB962C8B-B14F-4D97-AF65-F5344CB8AC3E}">
        <p14:creationId xmlns:p14="http://schemas.microsoft.com/office/powerpoint/2010/main" val="38462579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514547" y="2683342"/>
            <a:ext cx="44091582" cy="974166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3514547" y="13416653"/>
            <a:ext cx="44091582" cy="3197830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514546" y="46713298"/>
            <a:ext cx="11502152" cy="2683331"/>
          </a:xfrm>
          <a:prstGeom prst="rect">
            <a:avLst/>
          </a:prstGeom>
        </p:spPr>
        <p:txBody>
          <a:bodyPr vert="horz" lIns="91440" tIns="45720" rIns="91440" bIns="45720" rtlCol="0" anchor="ctr"/>
          <a:lstStyle>
            <a:lvl1pPr algn="l">
              <a:defRPr sz="6709">
                <a:solidFill>
                  <a:schemeClr val="tx1">
                    <a:tint val="75000"/>
                  </a:schemeClr>
                </a:solidFill>
              </a:defRPr>
            </a:lvl1pPr>
          </a:lstStyle>
          <a:p>
            <a:fld id="{B6EAA3DE-5450-4FB9-A4F7-D6DFCD1D326E}" type="datetimeFigureOut">
              <a:rPr lang="en-GB" smtClean="0"/>
              <a:t>26/07/2026</a:t>
            </a:fld>
            <a:endParaRPr lang="en-GB"/>
          </a:p>
        </p:txBody>
      </p:sp>
      <p:sp>
        <p:nvSpPr>
          <p:cNvPr id="5" name="Footer Placeholder 4"/>
          <p:cNvSpPr>
            <a:spLocks noGrp="1"/>
          </p:cNvSpPr>
          <p:nvPr>
            <p:ph type="ftr" sz="quarter" idx="3"/>
          </p:nvPr>
        </p:nvSpPr>
        <p:spPr>
          <a:xfrm>
            <a:off x="16933724" y="46713298"/>
            <a:ext cx="17253228" cy="2683331"/>
          </a:xfrm>
          <a:prstGeom prst="rect">
            <a:avLst/>
          </a:prstGeom>
        </p:spPr>
        <p:txBody>
          <a:bodyPr vert="horz" lIns="91440" tIns="45720" rIns="91440" bIns="45720" rtlCol="0" anchor="ctr"/>
          <a:lstStyle>
            <a:lvl1pPr algn="ctr">
              <a:defRPr sz="6709">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36103977" y="46713298"/>
            <a:ext cx="11502152" cy="2683331"/>
          </a:xfrm>
          <a:prstGeom prst="rect">
            <a:avLst/>
          </a:prstGeom>
        </p:spPr>
        <p:txBody>
          <a:bodyPr vert="horz" lIns="91440" tIns="45720" rIns="91440" bIns="45720" rtlCol="0" anchor="ctr"/>
          <a:lstStyle>
            <a:lvl1pPr algn="r">
              <a:defRPr sz="6709">
                <a:solidFill>
                  <a:schemeClr val="tx1">
                    <a:tint val="75000"/>
                  </a:schemeClr>
                </a:solidFill>
              </a:defRPr>
            </a:lvl1pPr>
          </a:lstStyle>
          <a:p>
            <a:fld id="{8279519D-2423-4601-A0F9-553976E023EB}" type="slidenum">
              <a:rPr lang="en-GB" smtClean="0"/>
              <a:t>‹#›</a:t>
            </a:fld>
            <a:endParaRPr lang="en-GB"/>
          </a:p>
        </p:txBody>
      </p:sp>
    </p:spTree>
    <p:extLst>
      <p:ext uri="{BB962C8B-B14F-4D97-AF65-F5344CB8AC3E}">
        <p14:creationId xmlns:p14="http://schemas.microsoft.com/office/powerpoint/2010/main" val="426206239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5112045" rtl="0" eaLnBrk="1" latinLnBrk="0" hangingPunct="1">
        <a:lnSpc>
          <a:spcPct val="90000"/>
        </a:lnSpc>
        <a:spcBef>
          <a:spcPct val="0"/>
        </a:spcBef>
        <a:buNone/>
        <a:defRPr sz="24599" kern="1200">
          <a:solidFill>
            <a:schemeClr val="tx1"/>
          </a:solidFill>
          <a:latin typeface="+mj-lt"/>
          <a:ea typeface="+mj-ea"/>
          <a:cs typeface="+mj-cs"/>
        </a:defRPr>
      </a:lvl1pPr>
    </p:titleStyle>
    <p:bodyStyle>
      <a:lvl1pPr marL="1278011" indent="-1278011" algn="l" defTabSz="5112045" rtl="0" eaLnBrk="1" latinLnBrk="0" hangingPunct="1">
        <a:lnSpc>
          <a:spcPct val="90000"/>
        </a:lnSpc>
        <a:spcBef>
          <a:spcPts val="5591"/>
        </a:spcBef>
        <a:buFont typeface="Arial" panose="020B0604020202020204" pitchFamily="34" charset="0"/>
        <a:buChar char="•"/>
        <a:defRPr sz="15654" kern="1200">
          <a:solidFill>
            <a:schemeClr val="tx1"/>
          </a:solidFill>
          <a:latin typeface="+mn-lt"/>
          <a:ea typeface="+mn-ea"/>
          <a:cs typeface="+mn-cs"/>
        </a:defRPr>
      </a:lvl1pPr>
      <a:lvl2pPr marL="3834033" indent="-1278011" algn="l" defTabSz="5112045" rtl="0" eaLnBrk="1" latinLnBrk="0" hangingPunct="1">
        <a:lnSpc>
          <a:spcPct val="90000"/>
        </a:lnSpc>
        <a:spcBef>
          <a:spcPts val="2795"/>
        </a:spcBef>
        <a:buFont typeface="Arial" panose="020B0604020202020204" pitchFamily="34" charset="0"/>
        <a:buChar char="•"/>
        <a:defRPr sz="13417" kern="1200">
          <a:solidFill>
            <a:schemeClr val="tx1"/>
          </a:solidFill>
          <a:latin typeface="+mn-lt"/>
          <a:ea typeface="+mn-ea"/>
          <a:cs typeface="+mn-cs"/>
        </a:defRPr>
      </a:lvl2pPr>
      <a:lvl3pPr marL="6390056" indent="-1278011" algn="l" defTabSz="5112045" rtl="0" eaLnBrk="1" latinLnBrk="0" hangingPunct="1">
        <a:lnSpc>
          <a:spcPct val="90000"/>
        </a:lnSpc>
        <a:spcBef>
          <a:spcPts val="2795"/>
        </a:spcBef>
        <a:buFont typeface="Arial" panose="020B0604020202020204" pitchFamily="34" charset="0"/>
        <a:buChar char="•"/>
        <a:defRPr sz="11181" kern="1200">
          <a:solidFill>
            <a:schemeClr val="tx1"/>
          </a:solidFill>
          <a:latin typeface="+mn-lt"/>
          <a:ea typeface="+mn-ea"/>
          <a:cs typeface="+mn-cs"/>
        </a:defRPr>
      </a:lvl3pPr>
      <a:lvl4pPr marL="8946078" indent="-1278011" algn="l" defTabSz="5112045" rtl="0" eaLnBrk="1" latinLnBrk="0" hangingPunct="1">
        <a:lnSpc>
          <a:spcPct val="90000"/>
        </a:lnSpc>
        <a:spcBef>
          <a:spcPts val="2795"/>
        </a:spcBef>
        <a:buFont typeface="Arial" panose="020B0604020202020204" pitchFamily="34" charset="0"/>
        <a:buChar char="•"/>
        <a:defRPr sz="10063" kern="1200">
          <a:solidFill>
            <a:schemeClr val="tx1"/>
          </a:solidFill>
          <a:latin typeface="+mn-lt"/>
          <a:ea typeface="+mn-ea"/>
          <a:cs typeface="+mn-cs"/>
        </a:defRPr>
      </a:lvl4pPr>
      <a:lvl5pPr marL="11502100" indent="-1278011" algn="l" defTabSz="5112045" rtl="0" eaLnBrk="1" latinLnBrk="0" hangingPunct="1">
        <a:lnSpc>
          <a:spcPct val="90000"/>
        </a:lnSpc>
        <a:spcBef>
          <a:spcPts val="2795"/>
        </a:spcBef>
        <a:buFont typeface="Arial" panose="020B0604020202020204" pitchFamily="34" charset="0"/>
        <a:buChar char="•"/>
        <a:defRPr sz="10063" kern="1200">
          <a:solidFill>
            <a:schemeClr val="tx1"/>
          </a:solidFill>
          <a:latin typeface="+mn-lt"/>
          <a:ea typeface="+mn-ea"/>
          <a:cs typeface="+mn-cs"/>
        </a:defRPr>
      </a:lvl5pPr>
      <a:lvl6pPr marL="14058123" indent="-1278011" algn="l" defTabSz="5112045" rtl="0" eaLnBrk="1" latinLnBrk="0" hangingPunct="1">
        <a:lnSpc>
          <a:spcPct val="90000"/>
        </a:lnSpc>
        <a:spcBef>
          <a:spcPts val="2795"/>
        </a:spcBef>
        <a:buFont typeface="Arial" panose="020B0604020202020204" pitchFamily="34" charset="0"/>
        <a:buChar char="•"/>
        <a:defRPr sz="10063" kern="1200">
          <a:solidFill>
            <a:schemeClr val="tx1"/>
          </a:solidFill>
          <a:latin typeface="+mn-lt"/>
          <a:ea typeface="+mn-ea"/>
          <a:cs typeface="+mn-cs"/>
        </a:defRPr>
      </a:lvl6pPr>
      <a:lvl7pPr marL="16614145" indent="-1278011" algn="l" defTabSz="5112045" rtl="0" eaLnBrk="1" latinLnBrk="0" hangingPunct="1">
        <a:lnSpc>
          <a:spcPct val="90000"/>
        </a:lnSpc>
        <a:spcBef>
          <a:spcPts val="2795"/>
        </a:spcBef>
        <a:buFont typeface="Arial" panose="020B0604020202020204" pitchFamily="34" charset="0"/>
        <a:buChar char="•"/>
        <a:defRPr sz="10063" kern="1200">
          <a:solidFill>
            <a:schemeClr val="tx1"/>
          </a:solidFill>
          <a:latin typeface="+mn-lt"/>
          <a:ea typeface="+mn-ea"/>
          <a:cs typeface="+mn-cs"/>
        </a:defRPr>
      </a:lvl7pPr>
      <a:lvl8pPr marL="19170167" indent="-1278011" algn="l" defTabSz="5112045" rtl="0" eaLnBrk="1" latinLnBrk="0" hangingPunct="1">
        <a:lnSpc>
          <a:spcPct val="90000"/>
        </a:lnSpc>
        <a:spcBef>
          <a:spcPts val="2795"/>
        </a:spcBef>
        <a:buFont typeface="Arial" panose="020B0604020202020204" pitchFamily="34" charset="0"/>
        <a:buChar char="•"/>
        <a:defRPr sz="10063" kern="1200">
          <a:solidFill>
            <a:schemeClr val="tx1"/>
          </a:solidFill>
          <a:latin typeface="+mn-lt"/>
          <a:ea typeface="+mn-ea"/>
          <a:cs typeface="+mn-cs"/>
        </a:defRPr>
      </a:lvl8pPr>
      <a:lvl9pPr marL="21726190" indent="-1278011" algn="l" defTabSz="5112045" rtl="0" eaLnBrk="1" latinLnBrk="0" hangingPunct="1">
        <a:lnSpc>
          <a:spcPct val="90000"/>
        </a:lnSpc>
        <a:spcBef>
          <a:spcPts val="2795"/>
        </a:spcBef>
        <a:buFont typeface="Arial" panose="020B0604020202020204" pitchFamily="34" charset="0"/>
        <a:buChar char="•"/>
        <a:defRPr sz="10063" kern="1200">
          <a:solidFill>
            <a:schemeClr val="tx1"/>
          </a:solidFill>
          <a:latin typeface="+mn-lt"/>
          <a:ea typeface="+mn-ea"/>
          <a:cs typeface="+mn-cs"/>
        </a:defRPr>
      </a:lvl9pPr>
    </p:bodyStyle>
    <p:otherStyle>
      <a:defPPr>
        <a:defRPr lang="en-US"/>
      </a:defPPr>
      <a:lvl1pPr marL="0" algn="l" defTabSz="5112045" rtl="0" eaLnBrk="1" latinLnBrk="0" hangingPunct="1">
        <a:defRPr sz="10063" kern="1200">
          <a:solidFill>
            <a:schemeClr val="tx1"/>
          </a:solidFill>
          <a:latin typeface="+mn-lt"/>
          <a:ea typeface="+mn-ea"/>
          <a:cs typeface="+mn-cs"/>
        </a:defRPr>
      </a:lvl1pPr>
      <a:lvl2pPr marL="2556022" algn="l" defTabSz="5112045" rtl="0" eaLnBrk="1" latinLnBrk="0" hangingPunct="1">
        <a:defRPr sz="10063" kern="1200">
          <a:solidFill>
            <a:schemeClr val="tx1"/>
          </a:solidFill>
          <a:latin typeface="+mn-lt"/>
          <a:ea typeface="+mn-ea"/>
          <a:cs typeface="+mn-cs"/>
        </a:defRPr>
      </a:lvl2pPr>
      <a:lvl3pPr marL="5112045" algn="l" defTabSz="5112045" rtl="0" eaLnBrk="1" latinLnBrk="0" hangingPunct="1">
        <a:defRPr sz="10063" kern="1200">
          <a:solidFill>
            <a:schemeClr val="tx1"/>
          </a:solidFill>
          <a:latin typeface="+mn-lt"/>
          <a:ea typeface="+mn-ea"/>
          <a:cs typeface="+mn-cs"/>
        </a:defRPr>
      </a:lvl3pPr>
      <a:lvl4pPr marL="7668067" algn="l" defTabSz="5112045" rtl="0" eaLnBrk="1" latinLnBrk="0" hangingPunct="1">
        <a:defRPr sz="10063" kern="1200">
          <a:solidFill>
            <a:schemeClr val="tx1"/>
          </a:solidFill>
          <a:latin typeface="+mn-lt"/>
          <a:ea typeface="+mn-ea"/>
          <a:cs typeface="+mn-cs"/>
        </a:defRPr>
      </a:lvl4pPr>
      <a:lvl5pPr marL="10224089" algn="l" defTabSz="5112045" rtl="0" eaLnBrk="1" latinLnBrk="0" hangingPunct="1">
        <a:defRPr sz="10063" kern="1200">
          <a:solidFill>
            <a:schemeClr val="tx1"/>
          </a:solidFill>
          <a:latin typeface="+mn-lt"/>
          <a:ea typeface="+mn-ea"/>
          <a:cs typeface="+mn-cs"/>
        </a:defRPr>
      </a:lvl5pPr>
      <a:lvl6pPr marL="12780112" algn="l" defTabSz="5112045" rtl="0" eaLnBrk="1" latinLnBrk="0" hangingPunct="1">
        <a:defRPr sz="10063" kern="1200">
          <a:solidFill>
            <a:schemeClr val="tx1"/>
          </a:solidFill>
          <a:latin typeface="+mn-lt"/>
          <a:ea typeface="+mn-ea"/>
          <a:cs typeface="+mn-cs"/>
        </a:defRPr>
      </a:lvl6pPr>
      <a:lvl7pPr marL="15336134" algn="l" defTabSz="5112045" rtl="0" eaLnBrk="1" latinLnBrk="0" hangingPunct="1">
        <a:defRPr sz="10063" kern="1200">
          <a:solidFill>
            <a:schemeClr val="tx1"/>
          </a:solidFill>
          <a:latin typeface="+mn-lt"/>
          <a:ea typeface="+mn-ea"/>
          <a:cs typeface="+mn-cs"/>
        </a:defRPr>
      </a:lvl7pPr>
      <a:lvl8pPr marL="17892156" algn="l" defTabSz="5112045" rtl="0" eaLnBrk="1" latinLnBrk="0" hangingPunct="1">
        <a:defRPr sz="10063" kern="1200">
          <a:solidFill>
            <a:schemeClr val="tx1"/>
          </a:solidFill>
          <a:latin typeface="+mn-lt"/>
          <a:ea typeface="+mn-ea"/>
          <a:cs typeface="+mn-cs"/>
        </a:defRPr>
      </a:lvl8pPr>
      <a:lvl9pPr marL="20448179" algn="l" defTabSz="5112045" rtl="0" eaLnBrk="1" latinLnBrk="0" hangingPunct="1">
        <a:defRPr sz="1006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doi.org/10.2196/35920" TargetMode="External"/><Relationship Id="rId13" Type="http://schemas.openxmlformats.org/officeDocument/2006/relationships/hyperlink" Target="https://doi.org/10.1186/s13012-018-0821-y" TargetMode="External"/><Relationship Id="rId18" Type="http://schemas.openxmlformats.org/officeDocument/2006/relationships/hyperlink" Target="https://cdn.who.int/media/docs/default-source/country-profiles/physical-activity/physical-activity-gbr-2022-country-profile.pdf" TargetMode="External"/><Relationship Id="rId3" Type="http://schemas.openxmlformats.org/officeDocument/2006/relationships/image" Target="../media/image2.png"/><Relationship Id="rId21" Type="http://schemas.openxmlformats.org/officeDocument/2006/relationships/hyperlink" Target="https://doi.org/10.2196/54375" TargetMode="External"/><Relationship Id="rId7" Type="http://schemas.openxmlformats.org/officeDocument/2006/relationships/image" Target="../media/image6.png"/><Relationship Id="rId12" Type="http://schemas.openxmlformats.org/officeDocument/2006/relationships/hyperlink" Target="https://doi.org/10.1038/s41746-025-01827-4" TargetMode="External"/><Relationship Id="rId17" Type="http://schemas.openxmlformats.org/officeDocument/2006/relationships/hyperlink" Target="https://doi.org/10.2196/51478" TargetMode="External"/><Relationship Id="rId2" Type="http://schemas.openxmlformats.org/officeDocument/2006/relationships/image" Target="../media/image1.png"/><Relationship Id="rId16" Type="http://schemas.openxmlformats.org/officeDocument/2006/relationships/hyperlink" Target="https://doi.org/10.2196/17572" TargetMode="External"/><Relationship Id="rId20" Type="http://schemas.openxmlformats.org/officeDocument/2006/relationships/hyperlink" Target="https://doi.org/10.3390/ijerph19084905" TargetMode="External"/><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hyperlink" Target="https://www.gov.uk/government/publications/improving-physical-activity-and-reducing-physical-activity-inequalities-literature-review/improving-physical-activity-and-reducing-physical-activity-inequalities-literature-review#data-extraction-assessment-and-synthesis" TargetMode="External"/><Relationship Id="rId5" Type="http://schemas.openxmlformats.org/officeDocument/2006/relationships/image" Target="../media/image4.png"/><Relationship Id="rId15" Type="http://schemas.openxmlformats.org/officeDocument/2006/relationships/hyperlink" Target="https://doi.org/10.1177/02692155231224365" TargetMode="External"/><Relationship Id="rId10" Type="http://schemas.openxmlformats.org/officeDocument/2006/relationships/hyperlink" Target="https://www.gov.uk/government/publications/get-active-a-strategy-for-the-future-of-sport-and-physical-activity/get-active-a-strategy-for-the-future-of-sport-and-physical-activity" TargetMode="External"/><Relationship Id="rId19" Type="http://schemas.openxmlformats.org/officeDocument/2006/relationships/hyperlink" Target="https://www.who.int/news/item/26-06-2024-nearly-1.8-billion-adults-at-risk-of-disease-from-not-doing-enough-physical-activity" TargetMode="External"/><Relationship Id="rId4" Type="http://schemas.openxmlformats.org/officeDocument/2006/relationships/image" Target="../media/image3.png"/><Relationship Id="rId9" Type="http://schemas.openxmlformats.org/officeDocument/2006/relationships/hyperlink" Target="https://hertsmere.moderngov.co.uk/mgConvert2PDF.aspx?ID=62499" TargetMode="External"/><Relationship Id="rId14" Type="http://schemas.openxmlformats.org/officeDocument/2006/relationships/hyperlink" Target="https://doi.org/10.32388/WW04E6.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 y="661357"/>
            <a:ext cx="50538784" cy="5072421"/>
          </a:xfrm>
        </p:spPr>
        <p:txBody>
          <a:bodyPr>
            <a:noAutofit/>
          </a:bodyPr>
          <a:lstStyle/>
          <a:p>
            <a:pPr algn="l"/>
            <a:r>
              <a:rPr lang="en-GB" sz="4400" b="1" dirty="0">
                <a:latin typeface="Times New Roman" panose="02020603050405020304" pitchFamily="18" charset="0"/>
                <a:cs typeface="Times New Roman" panose="02020603050405020304" pitchFamily="18" charset="0"/>
              </a:rPr>
              <a:t>Programme: MSc Public Health and Social Care in Practice</a:t>
            </a:r>
            <a:br>
              <a:rPr lang="en-GB" sz="4400" dirty="0">
                <a:latin typeface="Times New Roman" panose="02020603050405020304" pitchFamily="18" charset="0"/>
                <a:cs typeface="Times New Roman" panose="02020603050405020304" pitchFamily="18" charset="0"/>
              </a:rPr>
            </a:br>
            <a:r>
              <a:rPr lang="en-GB" sz="4400" b="1" dirty="0">
                <a:latin typeface="Times New Roman" panose="02020603050405020304" pitchFamily="18" charset="0"/>
                <a:cs typeface="Times New Roman" panose="02020603050405020304" pitchFamily="18" charset="0"/>
              </a:rPr>
              <a:t>Module Title: Population Health and Digital Health Promotion</a:t>
            </a:r>
            <a:br>
              <a:rPr lang="en-GB" sz="4400" dirty="0">
                <a:latin typeface="Times New Roman" panose="02020603050405020304" pitchFamily="18" charset="0"/>
                <a:cs typeface="Times New Roman" panose="02020603050405020304" pitchFamily="18" charset="0"/>
              </a:rPr>
            </a:br>
            <a:r>
              <a:rPr lang="en-GB" sz="4400" b="1" dirty="0">
                <a:latin typeface="Times New Roman" panose="02020603050405020304" pitchFamily="18" charset="0"/>
                <a:cs typeface="Times New Roman" panose="02020603050405020304" pitchFamily="18" charset="0"/>
              </a:rPr>
              <a:t>Module code: LCHS7009 </a:t>
            </a:r>
            <a:br>
              <a:rPr lang="en-GB" sz="4400" dirty="0">
                <a:latin typeface="Times New Roman" panose="02020603050405020304" pitchFamily="18" charset="0"/>
                <a:cs typeface="Times New Roman" panose="02020603050405020304" pitchFamily="18" charset="0"/>
              </a:rPr>
            </a:br>
            <a:r>
              <a:rPr lang="en-GB" sz="4400" b="1" dirty="0">
                <a:latin typeface="Times New Roman" panose="02020603050405020304" pitchFamily="18" charset="0"/>
                <a:cs typeface="Times New Roman" panose="02020603050405020304" pitchFamily="18" charset="0"/>
              </a:rPr>
              <a:t>Lecturer: Dr Ping Wu</a:t>
            </a:r>
            <a:br>
              <a:rPr lang="en-GB" sz="4400" dirty="0">
                <a:latin typeface="Times New Roman" panose="02020603050405020304" pitchFamily="18" charset="0"/>
                <a:cs typeface="Times New Roman" panose="02020603050405020304" pitchFamily="18" charset="0"/>
              </a:rPr>
            </a:br>
            <a:r>
              <a:rPr lang="en-GB" sz="4400" b="1" dirty="0">
                <a:latin typeface="Times New Roman" panose="02020603050405020304" pitchFamily="18" charset="0"/>
                <a:cs typeface="Times New Roman" panose="02020603050405020304" pitchFamily="18" charset="0"/>
              </a:rPr>
              <a:t>Assignment Title: Component 2 Poster</a:t>
            </a:r>
            <a:br>
              <a:rPr lang="en-GB" sz="4400" dirty="0">
                <a:latin typeface="Times New Roman" panose="02020603050405020304" pitchFamily="18" charset="0"/>
                <a:cs typeface="Times New Roman" panose="02020603050405020304" pitchFamily="18" charset="0"/>
              </a:rPr>
            </a:br>
            <a:r>
              <a:rPr lang="en-GB" sz="4400" b="1" dirty="0">
                <a:latin typeface="Times New Roman" panose="02020603050405020304" pitchFamily="18" charset="0"/>
                <a:cs typeface="Times New Roman" panose="02020603050405020304" pitchFamily="18" charset="0"/>
              </a:rPr>
              <a:t>Student Name: Nidhi </a:t>
            </a:r>
            <a:r>
              <a:rPr lang="en-GB" sz="4400" b="1" dirty="0" err="1">
                <a:latin typeface="Times New Roman" panose="02020603050405020304" pitchFamily="18" charset="0"/>
                <a:cs typeface="Times New Roman" panose="02020603050405020304" pitchFamily="18" charset="0"/>
              </a:rPr>
              <a:t>Dhavalkumar</a:t>
            </a:r>
            <a:r>
              <a:rPr lang="en-GB" sz="4400" b="1" dirty="0">
                <a:latin typeface="Times New Roman" panose="02020603050405020304" pitchFamily="18" charset="0"/>
                <a:cs typeface="Times New Roman" panose="02020603050405020304" pitchFamily="18" charset="0"/>
              </a:rPr>
              <a:t> Kachhia</a:t>
            </a:r>
            <a:br>
              <a:rPr lang="en-GB" sz="4400" dirty="0">
                <a:latin typeface="Times New Roman" panose="02020603050405020304" pitchFamily="18" charset="0"/>
                <a:cs typeface="Times New Roman" panose="02020603050405020304" pitchFamily="18" charset="0"/>
              </a:rPr>
            </a:br>
            <a:r>
              <a:rPr lang="en-GB" sz="4400" b="1" dirty="0">
                <a:latin typeface="Times New Roman" panose="02020603050405020304" pitchFamily="18" charset="0"/>
                <a:cs typeface="Times New Roman" panose="02020603050405020304" pitchFamily="18" charset="0"/>
              </a:rPr>
              <a:t>Student ID: 2527220</a:t>
            </a:r>
            <a:br>
              <a:rPr lang="en-GB" sz="4400" dirty="0">
                <a:latin typeface="Times New Roman" panose="02020603050405020304" pitchFamily="18" charset="0"/>
                <a:cs typeface="Times New Roman" panose="02020603050405020304" pitchFamily="18" charset="0"/>
              </a:rPr>
            </a:br>
            <a:endParaRPr lang="en-GB" sz="3600" dirty="0">
              <a:latin typeface="Times New Roman" panose="02020603050405020304" pitchFamily="18" charset="0"/>
              <a:cs typeface="Times New Roman" panose="02020603050405020304" pitchFamily="18" charset="0"/>
            </a:endParaRPr>
          </a:p>
        </p:txBody>
      </p:sp>
      <p:pic>
        <p:nvPicPr>
          <p:cNvPr id="4" name="image3.png"/>
          <p:cNvPicPr/>
          <p:nvPr/>
        </p:nvPicPr>
        <p:blipFill>
          <a:blip r:embed="rId2"/>
          <a:srcRect/>
          <a:stretch>
            <a:fillRect/>
          </a:stretch>
        </p:blipFill>
        <p:spPr>
          <a:xfrm>
            <a:off x="37862105" y="238503"/>
            <a:ext cx="12469091" cy="6117083"/>
          </a:xfrm>
          <a:prstGeom prst="rect">
            <a:avLst/>
          </a:prstGeom>
          <a:ln/>
        </p:spPr>
      </p:pic>
      <p:cxnSp>
        <p:nvCxnSpPr>
          <p:cNvPr id="6" name="Straight Connector 5"/>
          <p:cNvCxnSpPr/>
          <p:nvPr/>
        </p:nvCxnSpPr>
        <p:spPr>
          <a:xfrm flipV="1">
            <a:off x="-92150" y="6127973"/>
            <a:ext cx="51120675" cy="166254"/>
          </a:xfrm>
          <a:prstGeom prst="line">
            <a:avLst/>
          </a:prstGeom>
          <a:ln w="76200">
            <a:solidFill>
              <a:schemeClr val="tx1"/>
            </a:solidFill>
          </a:ln>
        </p:spPr>
        <p:style>
          <a:lnRef idx="1">
            <a:schemeClr val="dk1"/>
          </a:lnRef>
          <a:fillRef idx="0">
            <a:schemeClr val="dk1"/>
          </a:fillRef>
          <a:effectRef idx="0">
            <a:schemeClr val="dk1"/>
          </a:effectRef>
          <a:fontRef idx="minor">
            <a:schemeClr val="tx1"/>
          </a:fontRef>
        </p:style>
      </p:cxnSp>
      <p:sp>
        <p:nvSpPr>
          <p:cNvPr id="7" name="Rectangle 6"/>
          <p:cNvSpPr/>
          <p:nvPr/>
        </p:nvSpPr>
        <p:spPr>
          <a:xfrm>
            <a:off x="674303" y="4865083"/>
            <a:ext cx="45491255" cy="1107996"/>
          </a:xfrm>
          <a:prstGeom prst="rect">
            <a:avLst/>
          </a:prstGeom>
        </p:spPr>
        <p:txBody>
          <a:bodyPr wrap="square">
            <a:spAutoFit/>
          </a:bodyPr>
          <a:lstStyle/>
          <a:p>
            <a:pPr algn="ctr"/>
            <a:r>
              <a:rPr lang="en-US" sz="6600" b="1" u="sng" dirty="0" err="1">
                <a:solidFill>
                  <a:srgbClr val="000000"/>
                </a:solidFill>
                <a:latin typeface="Times New Roman" panose="02020603050405020304" pitchFamily="18" charset="0"/>
              </a:rPr>
              <a:t>ActiveLife</a:t>
            </a:r>
            <a:r>
              <a:rPr lang="en-US" sz="6600" b="1" u="sng" dirty="0">
                <a:solidFill>
                  <a:srgbClr val="000000"/>
                </a:solidFill>
                <a:latin typeface="Times New Roman" panose="02020603050405020304" pitchFamily="18" charset="0"/>
              </a:rPr>
              <a:t> AI: A Digital </a:t>
            </a:r>
            <a:r>
              <a:rPr lang="en-US" sz="6600" b="1" u="sng" dirty="0" err="1">
                <a:solidFill>
                  <a:srgbClr val="000000"/>
                </a:solidFill>
                <a:latin typeface="Times New Roman" panose="02020603050405020304" pitchFamily="18" charset="0"/>
              </a:rPr>
              <a:t>Behaviour</a:t>
            </a:r>
            <a:r>
              <a:rPr lang="en-US" sz="6600" b="1" u="sng" dirty="0">
                <a:solidFill>
                  <a:srgbClr val="000000"/>
                </a:solidFill>
                <a:latin typeface="Times New Roman" panose="02020603050405020304" pitchFamily="18" charset="0"/>
              </a:rPr>
              <a:t> Change and Theory-Driven Intervention for Physical Activity</a:t>
            </a:r>
            <a:endParaRPr lang="en-GB" sz="6600" b="1" u="sng" dirty="0"/>
          </a:p>
        </p:txBody>
      </p:sp>
      <p:sp>
        <p:nvSpPr>
          <p:cNvPr id="9" name="Rectangle 8"/>
          <p:cNvSpPr/>
          <p:nvPr/>
        </p:nvSpPr>
        <p:spPr>
          <a:xfrm>
            <a:off x="387910" y="6447260"/>
            <a:ext cx="14713527" cy="10756791"/>
          </a:xfrm>
          <a:prstGeom prst="rect">
            <a:avLst/>
          </a:prstGeom>
          <a:solidFill>
            <a:schemeClr val="accent3">
              <a:lumMod val="20000"/>
              <a:lumOff val="80000"/>
            </a:schemeClr>
          </a:solidFill>
          <a:ln>
            <a:solidFill>
              <a:schemeClr val="accent5"/>
            </a:solidFill>
          </a:ln>
        </p:spPr>
        <p:txBody>
          <a:bodyPr wrap="square">
            <a:spAutoFit/>
          </a:bodyPr>
          <a:lstStyle/>
          <a:p>
            <a:pPr algn="just"/>
            <a:r>
              <a:rPr lang="en-US" sz="3300" b="1" dirty="0">
                <a:latin typeface="Times New Roman" panose="02020603050405020304" pitchFamily="18" charset="0"/>
                <a:cs typeface="Times New Roman" panose="02020603050405020304" pitchFamily="18" charset="0"/>
              </a:rPr>
              <a:t>Background </a:t>
            </a:r>
          </a:p>
          <a:p>
            <a:pPr algn="just"/>
            <a:r>
              <a:rPr lang="en-US" sz="3300" b="1" i="1" dirty="0">
                <a:latin typeface="Times New Roman" panose="02020603050405020304" pitchFamily="18" charset="0"/>
                <a:cs typeface="Times New Roman" panose="02020603050405020304" pitchFamily="18" charset="0"/>
              </a:rPr>
              <a:t>Scale of the Public Health Problem</a:t>
            </a:r>
            <a:r>
              <a:rPr lang="en-US" sz="3300" dirty="0">
                <a:latin typeface="Times New Roman" panose="02020603050405020304" pitchFamily="18" charset="0"/>
                <a:cs typeface="Times New Roman" panose="02020603050405020304" pitchFamily="18" charset="0"/>
              </a:rPr>
              <a:t> </a:t>
            </a:r>
          </a:p>
          <a:p>
            <a:pPr marL="571500" indent="-571500" algn="just">
              <a:buFont typeface="Arial" panose="020B0604020202020204" pitchFamily="34" charset="0"/>
              <a:buChar char="•"/>
            </a:pPr>
            <a:r>
              <a:rPr lang="en-US" sz="3300" dirty="0">
                <a:latin typeface="Times New Roman" panose="02020603050405020304" pitchFamily="18" charset="0"/>
                <a:cs typeface="Times New Roman" panose="02020603050405020304" pitchFamily="18" charset="0"/>
              </a:rPr>
              <a:t>Physical inactivity remains one major contributing factor to several non-communicable diseases (NCDs), including cardiovascular diseases, obesity, Type 2 diabetes, dementia and cancers (breast and colon) (WHO, 2024).</a:t>
            </a:r>
          </a:p>
          <a:p>
            <a:pPr marL="571500" indent="-571500" algn="just">
              <a:buFont typeface="Arial" panose="020B0604020202020204" pitchFamily="34" charset="0"/>
              <a:buChar char="•"/>
            </a:pPr>
            <a:r>
              <a:rPr lang="en-US" sz="3300" dirty="0">
                <a:latin typeface="Times New Roman" panose="02020603050405020304" pitchFamily="18" charset="0"/>
                <a:cs typeface="Times New Roman" panose="02020603050405020304" pitchFamily="18" charset="0"/>
              </a:rPr>
              <a:t>In 2022, around 31% of the adult population worldwide did not meet the WHO recommended activity guidelines (WHO, 2024).</a:t>
            </a:r>
          </a:p>
          <a:p>
            <a:pPr marL="571500" indent="-571500" algn="just">
              <a:buFont typeface="Arial" panose="020B0604020202020204" pitchFamily="34" charset="0"/>
              <a:buChar char="•"/>
            </a:pPr>
            <a:r>
              <a:rPr lang="en-US" sz="3300" dirty="0">
                <a:latin typeface="Times New Roman" panose="02020603050405020304" pitchFamily="18" charset="0"/>
                <a:cs typeface="Times New Roman" panose="02020603050405020304" pitchFamily="18" charset="0"/>
              </a:rPr>
              <a:t>In the United Kingdom (UK), physical inactivity amongst people aged 18+ were 32% for males and 40% for females, respectively, in 2022 (WHO, 2022).</a:t>
            </a:r>
          </a:p>
          <a:p>
            <a:pPr marL="571500" indent="-571500" algn="just">
              <a:buFont typeface="Arial" panose="020B0604020202020204" pitchFamily="34" charset="0"/>
              <a:buChar char="•"/>
            </a:pPr>
            <a:r>
              <a:rPr lang="en-US" sz="3300" dirty="0">
                <a:latin typeface="Times New Roman" panose="02020603050405020304" pitchFamily="18" charset="0"/>
                <a:cs typeface="Times New Roman" panose="02020603050405020304" pitchFamily="18" charset="0"/>
              </a:rPr>
              <a:t>The situation is much worse for adolescents (11-17 years of age), with 85% females and 75% males being physically inactive, respectively (WHO, 2022). </a:t>
            </a:r>
          </a:p>
          <a:p>
            <a:pPr marL="571500" indent="-571500" algn="just">
              <a:buFont typeface="Arial" panose="020B0604020202020204" pitchFamily="34" charset="0"/>
              <a:buChar char="•"/>
            </a:pPr>
            <a:r>
              <a:rPr lang="en-US" sz="3300" dirty="0">
                <a:latin typeface="Times New Roman" panose="02020603050405020304" pitchFamily="18" charset="0"/>
                <a:cs typeface="Times New Roman" panose="02020603050405020304" pitchFamily="18" charset="0"/>
              </a:rPr>
              <a:t>NCDs were responsible for 88% of the deaths in the UK in 2022, with physical inactivity causing 1 in 6 deaths, which could have been prevented (WHO, 2022; GOV UK, 2023).</a:t>
            </a:r>
          </a:p>
          <a:p>
            <a:pPr marL="571500" indent="-571500" algn="just">
              <a:buFont typeface="Arial" panose="020B0604020202020204" pitchFamily="34" charset="0"/>
              <a:buChar char="•"/>
            </a:pPr>
            <a:r>
              <a:rPr lang="en-US" sz="3300" dirty="0">
                <a:latin typeface="Times New Roman" panose="02020603050405020304" pitchFamily="18" charset="0"/>
                <a:cs typeface="Times New Roman" panose="02020603050405020304" pitchFamily="18" charset="0"/>
              </a:rPr>
              <a:t>Additionally, the annual financial burden of physical inactivity in the UK is around £7.4 billion (£0.9 billion to the NHS alone) (GOV UK, 2023).</a:t>
            </a:r>
          </a:p>
          <a:p>
            <a:pPr marL="571500" indent="-571500" algn="just">
              <a:buFont typeface="Arial" panose="020B0604020202020204" pitchFamily="34" charset="0"/>
              <a:buChar char="•"/>
            </a:pPr>
            <a:r>
              <a:rPr lang="en-US" sz="3300" dirty="0">
                <a:latin typeface="Times New Roman" panose="02020603050405020304" pitchFamily="18" charset="0"/>
                <a:cs typeface="Times New Roman" panose="02020603050405020304" pitchFamily="18" charset="0"/>
              </a:rPr>
              <a:t>Around 20 chronic diseases (physical + mental), including some cancers, Type 2 diabetes, heart diseases and depression can be prevented and managed by regular physical activity (GOV UK, 2023). </a:t>
            </a:r>
          </a:p>
          <a:p>
            <a:pPr marL="571500" indent="-571500" algn="just">
              <a:buFont typeface="Arial" panose="020B0604020202020204" pitchFamily="34" charset="0"/>
              <a:buChar char="•"/>
            </a:pPr>
            <a:r>
              <a:rPr lang="en-US" sz="3300" dirty="0">
                <a:latin typeface="Times New Roman" panose="02020603050405020304" pitchFamily="18" charset="0"/>
                <a:cs typeface="Times New Roman" panose="02020603050405020304" pitchFamily="18" charset="0"/>
              </a:rPr>
              <a:t>These statistics frame the dire picture of physical inactivity as a major public health issue, urging immediate and integrated action/intervention.</a:t>
            </a:r>
          </a:p>
        </p:txBody>
      </p:sp>
      <p:pic>
        <p:nvPicPr>
          <p:cNvPr id="10" name="image1.png"/>
          <p:cNvPicPr/>
          <p:nvPr/>
        </p:nvPicPr>
        <p:blipFill>
          <a:blip r:embed="rId3"/>
          <a:srcRect/>
          <a:stretch>
            <a:fillRect/>
          </a:stretch>
        </p:blipFill>
        <p:spPr>
          <a:xfrm>
            <a:off x="908659" y="17990583"/>
            <a:ext cx="13976605" cy="9626866"/>
          </a:xfrm>
          <a:prstGeom prst="rect">
            <a:avLst/>
          </a:prstGeom>
          <a:ln>
            <a:noFill/>
          </a:ln>
          <a:effectLst>
            <a:outerShdw blurRad="190500" algn="tl" rotWithShape="0">
              <a:srgbClr val="000000">
                <a:alpha val="70000"/>
              </a:srgbClr>
            </a:outerShdw>
          </a:effectLst>
        </p:spPr>
      </p:pic>
      <p:sp>
        <p:nvSpPr>
          <p:cNvPr id="11" name="Rectangle 10"/>
          <p:cNvSpPr/>
          <p:nvPr/>
        </p:nvSpPr>
        <p:spPr>
          <a:xfrm>
            <a:off x="4148214" y="27967708"/>
            <a:ext cx="7192918" cy="1615827"/>
          </a:xfrm>
          <a:prstGeom prst="rect">
            <a:avLst/>
          </a:prstGeom>
        </p:spPr>
        <p:txBody>
          <a:bodyPr wrap="square">
            <a:spAutoFit/>
          </a:bodyPr>
          <a:lstStyle/>
          <a:p>
            <a:pPr algn="ctr">
              <a:lnSpc>
                <a:spcPct val="150000"/>
              </a:lnSpc>
            </a:pPr>
            <a:r>
              <a:rPr lang="en-GB" sz="3300" dirty="0">
                <a:latin typeface="Times New Roman" panose="02020603050405020304" pitchFamily="18" charset="0"/>
                <a:ea typeface="Times New Roman" panose="02020603050405020304" pitchFamily="18" charset="0"/>
              </a:rPr>
              <a:t>Fig: Physical Activity Profile, 2022</a:t>
            </a:r>
          </a:p>
          <a:p>
            <a:pPr algn="ctr">
              <a:lnSpc>
                <a:spcPct val="150000"/>
              </a:lnSpc>
            </a:pPr>
            <a:r>
              <a:rPr lang="en-GB" sz="3300" dirty="0">
                <a:latin typeface="Times New Roman" panose="02020603050405020304" pitchFamily="18" charset="0"/>
                <a:ea typeface="Times New Roman" panose="02020603050405020304" pitchFamily="18" charset="0"/>
              </a:rPr>
              <a:t>(Source: WHO, 2022)</a:t>
            </a:r>
          </a:p>
        </p:txBody>
      </p:sp>
      <p:sp>
        <p:nvSpPr>
          <p:cNvPr id="12" name="Rectangle 11"/>
          <p:cNvSpPr/>
          <p:nvPr/>
        </p:nvSpPr>
        <p:spPr>
          <a:xfrm>
            <a:off x="387910" y="6401743"/>
            <a:ext cx="14713527" cy="41255971"/>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sp>
        <p:nvSpPr>
          <p:cNvPr id="16" name="Rectangle 15"/>
          <p:cNvSpPr/>
          <p:nvPr/>
        </p:nvSpPr>
        <p:spPr>
          <a:xfrm>
            <a:off x="387914" y="30698707"/>
            <a:ext cx="14713527" cy="18882092"/>
          </a:xfrm>
          <a:prstGeom prst="rect">
            <a:avLst/>
          </a:prstGeom>
          <a:solidFill>
            <a:schemeClr val="accent3">
              <a:lumMod val="20000"/>
              <a:lumOff val="80000"/>
            </a:schemeClr>
          </a:solidFill>
          <a:ln>
            <a:solidFill>
              <a:schemeClr val="accent5"/>
            </a:solidFill>
          </a:ln>
        </p:spPr>
        <p:txBody>
          <a:bodyPr wrap="square">
            <a:spAutoFit/>
          </a:bodyPr>
          <a:lstStyle/>
          <a:p>
            <a:pPr algn="just"/>
            <a:r>
              <a:rPr lang="en-GB" sz="3300" b="1" i="1" dirty="0">
                <a:latin typeface="Times New Roman" panose="02020603050405020304" pitchFamily="18" charset="0"/>
                <a:ea typeface="Times New Roman" panose="02020603050405020304" pitchFamily="18" charset="0"/>
              </a:rPr>
              <a:t>Previous Public Health Intervention </a:t>
            </a:r>
          </a:p>
          <a:p>
            <a:pPr marL="457200" indent="-457200" algn="just">
              <a:buFont typeface="Arial" panose="020B0604020202020204" pitchFamily="34" charset="0"/>
              <a:buChar char="•"/>
            </a:pPr>
            <a:r>
              <a:rPr lang="en-GB" sz="3300" dirty="0">
                <a:latin typeface="Times New Roman" panose="02020603050405020304" pitchFamily="18" charset="0"/>
                <a:ea typeface="Times New Roman" panose="02020603050405020304" pitchFamily="18" charset="0"/>
              </a:rPr>
              <a:t>Reports suggest that 1 in 4 people would adhere to physical activity guidelines when advised or supported by healthcare professionals, indicating the significance of non-digital intervention (GOV UK, 2023).</a:t>
            </a:r>
          </a:p>
          <a:p>
            <a:pPr marL="457200" indent="-457200" algn="just">
              <a:buFont typeface="Arial" panose="020B0604020202020204" pitchFamily="34" charset="0"/>
              <a:buChar char="•"/>
            </a:pPr>
            <a:r>
              <a:rPr lang="en-GB" sz="3300" b="1" dirty="0">
                <a:latin typeface="Times New Roman" panose="02020603050405020304" pitchFamily="18" charset="0"/>
                <a:ea typeface="Times New Roman" panose="02020603050405020304" pitchFamily="18" charset="0"/>
              </a:rPr>
              <a:t>Digital </a:t>
            </a:r>
          </a:p>
          <a:p>
            <a:pPr marL="742950" lvl="1" indent="-285750" algn="just">
              <a:buFont typeface="Arial" panose="020B0604020202020204" pitchFamily="34" charset="0"/>
              <a:buChar char="○"/>
            </a:pPr>
            <a:r>
              <a:rPr lang="en-GB" sz="3300" dirty="0">
                <a:latin typeface="Times New Roman" panose="02020603050405020304" pitchFamily="18" charset="0"/>
                <a:ea typeface="Times New Roman" panose="02020603050405020304" pitchFamily="18" charset="0"/>
              </a:rPr>
              <a:t>In the UK, digital intervention programmes include </a:t>
            </a:r>
            <a:r>
              <a:rPr lang="en-GB" sz="3300" dirty="0" err="1">
                <a:latin typeface="Times New Roman" panose="02020603050405020304" pitchFamily="18" charset="0"/>
                <a:ea typeface="Times New Roman" panose="02020603050405020304" pitchFamily="18" charset="0"/>
              </a:rPr>
              <a:t>mHealth</a:t>
            </a:r>
            <a:r>
              <a:rPr lang="en-GB" sz="3300" dirty="0">
                <a:latin typeface="Times New Roman" panose="02020603050405020304" pitchFamily="18" charset="0"/>
                <a:ea typeface="Times New Roman" panose="02020603050405020304" pitchFamily="18" charset="0"/>
              </a:rPr>
              <a:t> apps for NCD prevention and promotion of physical activity (WHO, 2022).</a:t>
            </a:r>
          </a:p>
          <a:p>
            <a:pPr marL="457200" indent="-457200" algn="just">
              <a:buFont typeface="Arial" panose="020B0604020202020204" pitchFamily="34" charset="0"/>
              <a:buChar char="•"/>
            </a:pPr>
            <a:r>
              <a:rPr lang="en-GB" sz="3300" b="1" dirty="0">
                <a:latin typeface="Times New Roman" panose="02020603050405020304" pitchFamily="18" charset="0"/>
                <a:ea typeface="Times New Roman" panose="02020603050405020304" pitchFamily="18" charset="0"/>
              </a:rPr>
              <a:t>Non-Digital</a:t>
            </a:r>
          </a:p>
          <a:p>
            <a:pPr marL="742950" lvl="1" indent="-285750" algn="just">
              <a:buFont typeface="Arial" panose="020B0604020202020204" pitchFamily="34" charset="0"/>
              <a:buChar char="○"/>
            </a:pPr>
            <a:r>
              <a:rPr lang="en-GB" sz="3300" dirty="0">
                <a:latin typeface="Times New Roman" panose="02020603050405020304" pitchFamily="18" charset="0"/>
                <a:ea typeface="Times New Roman" panose="02020603050405020304" pitchFamily="18" charset="0"/>
              </a:rPr>
              <a:t>In the UK, in over 50% primary healthcare facilities, referrals is used as one key intervention method to address physical inactivity (WHO, 2022).</a:t>
            </a:r>
          </a:p>
          <a:p>
            <a:pPr marL="742950" lvl="1" indent="-285750" algn="just">
              <a:buFont typeface="Arial" panose="020B0604020202020204" pitchFamily="34" charset="0"/>
              <a:buChar char="○"/>
            </a:pPr>
            <a:r>
              <a:rPr lang="en-GB" sz="3300" dirty="0">
                <a:latin typeface="Times New Roman" panose="02020603050405020304" pitchFamily="18" charset="0"/>
                <a:ea typeface="Times New Roman" panose="02020603050405020304" pitchFamily="18" charset="0"/>
              </a:rPr>
              <a:t>Additionally, school-based intervention programmes and community/peer-led intervention programmes are in place in the UK to promote physical activity (GOV UK, 2026).</a:t>
            </a:r>
          </a:p>
          <a:p>
            <a:pPr marL="742950" lvl="1" indent="-285750" algn="just">
              <a:buFont typeface="Arial" panose="020B0604020202020204" pitchFamily="34" charset="0"/>
              <a:buChar char="○"/>
            </a:pPr>
            <a:r>
              <a:rPr lang="en-GB" sz="3300" dirty="0">
                <a:latin typeface="Times New Roman" panose="02020603050405020304" pitchFamily="18" charset="0"/>
                <a:ea typeface="Times New Roman" panose="02020603050405020304" pitchFamily="18" charset="0"/>
              </a:rPr>
              <a:t>Active travel intervention by creating an environment to promote cycling and walking also remains active in the UK (GOV UK, 2026).</a:t>
            </a:r>
          </a:p>
          <a:p>
            <a:pPr marL="457200" indent="-457200" algn="just">
              <a:buFont typeface="Arial" panose="020B0604020202020204" pitchFamily="34" charset="0"/>
              <a:buChar char="•"/>
            </a:pPr>
            <a:r>
              <a:rPr lang="en-GB" sz="3300" dirty="0">
                <a:latin typeface="Times New Roman" panose="02020603050405020304" pitchFamily="18" charset="0"/>
                <a:ea typeface="Times New Roman" panose="02020603050405020304" pitchFamily="18" charset="0"/>
              </a:rPr>
              <a:t>However, these interventions are found to be beneficial for the advantageous groups with limited to very low impact on disadvantageous/lower-income groups (GOV UK, 2026).</a:t>
            </a:r>
          </a:p>
          <a:p>
            <a:pPr marL="457200" indent="-457200" algn="just">
              <a:buFont typeface="Arial" panose="020B0604020202020204" pitchFamily="34" charset="0"/>
              <a:buChar char="•"/>
            </a:pPr>
            <a:r>
              <a:rPr lang="en-GB" sz="3300" dirty="0">
                <a:latin typeface="Times New Roman" panose="02020603050405020304" pitchFamily="18" charset="0"/>
                <a:ea typeface="Times New Roman" panose="02020603050405020304" pitchFamily="18" charset="0"/>
              </a:rPr>
              <a:t>Therefore, there is an urgent need for an intervention programme that can bridge this gap by making interventions accessible and affordable to all groups.</a:t>
            </a:r>
          </a:p>
          <a:p>
            <a:pPr algn="just"/>
            <a:endParaRPr lang="en-GB" sz="3300" dirty="0">
              <a:latin typeface="Times New Roman" panose="02020603050405020304" pitchFamily="18" charset="0"/>
              <a:ea typeface="Times New Roman" panose="02020603050405020304" pitchFamily="18" charset="0"/>
            </a:endParaRPr>
          </a:p>
          <a:p>
            <a:pPr algn="just"/>
            <a:r>
              <a:rPr lang="en-GB" sz="3300" b="1" i="1" dirty="0">
                <a:latin typeface="Times New Roman" panose="02020603050405020304" pitchFamily="18" charset="0"/>
                <a:ea typeface="Times New Roman" panose="02020603050405020304" pitchFamily="18" charset="0"/>
              </a:rPr>
              <a:t>Chosen Digital Health Intervention </a:t>
            </a:r>
          </a:p>
          <a:p>
            <a:pPr marL="457200" indent="-457200" algn="just" fontAlgn="base">
              <a:buFont typeface="Arial" panose="020B0604020202020204" pitchFamily="34" charset="0"/>
              <a:buChar char="•"/>
            </a:pPr>
            <a:r>
              <a:rPr lang="en-GB" sz="3300" dirty="0">
                <a:solidFill>
                  <a:srgbClr val="000000"/>
                </a:solidFill>
                <a:latin typeface="Times New Roman" panose="02020603050405020304" pitchFamily="18" charset="0"/>
                <a:ea typeface="Times New Roman" panose="02020603050405020304" pitchFamily="18" charset="0"/>
              </a:rPr>
              <a:t>Personalised </a:t>
            </a:r>
            <a:r>
              <a:rPr lang="en-GB" sz="3300" dirty="0" err="1">
                <a:solidFill>
                  <a:srgbClr val="000000"/>
                </a:solidFill>
                <a:latin typeface="Times New Roman" panose="02020603050405020304" pitchFamily="18" charset="0"/>
                <a:ea typeface="Times New Roman" panose="02020603050405020304" pitchFamily="18" charset="0"/>
              </a:rPr>
              <a:t>mHealth</a:t>
            </a:r>
            <a:r>
              <a:rPr lang="en-GB" sz="3300" dirty="0">
                <a:solidFill>
                  <a:srgbClr val="000000"/>
                </a:solidFill>
                <a:latin typeface="Times New Roman" panose="02020603050405020304" pitchFamily="18" charset="0"/>
                <a:ea typeface="Times New Roman" panose="02020603050405020304" pitchFamily="18" charset="0"/>
              </a:rPr>
              <a:t> apps, such as Fitbit, significantly reduced physical inactivity (d = 0.33), whereas non-personalised apps showed no meaningful impact (d = 0.06), demonstrating the scope of personalised </a:t>
            </a:r>
            <a:r>
              <a:rPr lang="en-GB" sz="3300" dirty="0" err="1">
                <a:solidFill>
                  <a:srgbClr val="000000"/>
                </a:solidFill>
                <a:latin typeface="Times New Roman" panose="02020603050405020304" pitchFamily="18" charset="0"/>
                <a:ea typeface="Times New Roman" panose="02020603050405020304" pitchFamily="18" charset="0"/>
              </a:rPr>
              <a:t>mHealth</a:t>
            </a:r>
            <a:r>
              <a:rPr lang="en-GB" sz="3300" dirty="0">
                <a:solidFill>
                  <a:srgbClr val="000000"/>
                </a:solidFill>
                <a:latin typeface="Times New Roman" panose="02020603050405020304" pitchFamily="18" charset="0"/>
                <a:ea typeface="Times New Roman" panose="02020603050405020304" pitchFamily="18" charset="0"/>
              </a:rPr>
              <a:t> apps (Baumann et al., 2022).</a:t>
            </a:r>
            <a:endParaRPr lang="en-GB" sz="3300" dirty="0">
              <a:latin typeface="Times New Roman" panose="02020603050405020304" pitchFamily="18" charset="0"/>
              <a:ea typeface="Times New Roman" panose="02020603050405020304" pitchFamily="18" charset="0"/>
            </a:endParaRPr>
          </a:p>
          <a:p>
            <a:pPr marL="457200" indent="-457200" algn="just">
              <a:buFont typeface="Arial" panose="020B0604020202020204" pitchFamily="34" charset="0"/>
              <a:buChar char="•"/>
            </a:pPr>
            <a:r>
              <a:rPr lang="en-GB" sz="3300" dirty="0" err="1">
                <a:latin typeface="Times New Roman" panose="02020603050405020304" pitchFamily="18" charset="0"/>
                <a:ea typeface="Times New Roman" panose="02020603050405020304" pitchFamily="18" charset="0"/>
              </a:rPr>
              <a:t>ActiveLife</a:t>
            </a:r>
            <a:r>
              <a:rPr lang="en-GB" sz="3300" dirty="0">
                <a:latin typeface="Times New Roman" panose="02020603050405020304" pitchFamily="18" charset="0"/>
                <a:ea typeface="Times New Roman" panose="02020603050405020304" pitchFamily="18" charset="0"/>
              </a:rPr>
              <a:t> AI will be an AI-powered digital health intervention to promote physical inactivity amongst the general populace. </a:t>
            </a:r>
          </a:p>
          <a:p>
            <a:pPr marL="457200" indent="-457200" algn="just">
              <a:buFont typeface="Arial" panose="020B0604020202020204" pitchFamily="34" charset="0"/>
              <a:buChar char="•"/>
            </a:pPr>
            <a:r>
              <a:rPr lang="en-GB" sz="3300" dirty="0" err="1">
                <a:latin typeface="Times New Roman" panose="02020603050405020304" pitchFamily="18" charset="0"/>
                <a:ea typeface="Times New Roman" panose="02020603050405020304" pitchFamily="18" charset="0"/>
              </a:rPr>
              <a:t>ActiveLife</a:t>
            </a:r>
            <a:r>
              <a:rPr lang="en-GB" sz="3300" dirty="0">
                <a:latin typeface="Times New Roman" panose="02020603050405020304" pitchFamily="18" charset="0"/>
                <a:ea typeface="Times New Roman" panose="02020603050405020304" pitchFamily="18" charset="0"/>
              </a:rPr>
              <a:t> AI will integrate AI technology with the wearable device through its mobile application with a simple interface to enhance accessibility.</a:t>
            </a:r>
          </a:p>
          <a:p>
            <a:pPr marL="457200" indent="-457200" algn="just">
              <a:buFont typeface="Arial" panose="020B0604020202020204" pitchFamily="34" charset="0"/>
              <a:buChar char="•"/>
            </a:pPr>
            <a:r>
              <a:rPr lang="en-GB" sz="3300" dirty="0">
                <a:latin typeface="Times New Roman" panose="02020603050405020304" pitchFamily="18" charset="0"/>
                <a:ea typeface="Times New Roman" panose="02020603050405020304" pitchFamily="18" charset="0"/>
              </a:rPr>
              <a:t>It will be designed to deliver personalised exercise recommendations, reminders and real-time feedback.</a:t>
            </a:r>
          </a:p>
          <a:p>
            <a:pPr marL="457200" indent="-457200" algn="just">
              <a:buFont typeface="Arial" panose="020B0604020202020204" pitchFamily="34" charset="0"/>
              <a:buChar char="•"/>
            </a:pPr>
            <a:r>
              <a:rPr lang="en-GB" sz="3300" dirty="0">
                <a:latin typeface="Times New Roman" panose="02020603050405020304" pitchFamily="18" charset="0"/>
                <a:ea typeface="Times New Roman" panose="02020603050405020304" pitchFamily="18" charset="0"/>
              </a:rPr>
              <a:t>It will encourage long-term engagement and sustained behavioural changes through weekly challenges, social support and health education, which aligns with the COM-B model of behaviour change (Coupe et al., 2022).</a:t>
            </a:r>
          </a:p>
          <a:p>
            <a:pPr marL="457200" indent="-457200" algn="just">
              <a:buFont typeface="Arial" panose="020B0604020202020204" pitchFamily="34" charset="0"/>
              <a:buChar char="•"/>
            </a:pPr>
            <a:r>
              <a:rPr lang="en-GB" sz="3300" dirty="0">
                <a:latin typeface="Times New Roman" panose="02020603050405020304" pitchFamily="18" charset="0"/>
                <a:ea typeface="Times New Roman" panose="02020603050405020304" pitchFamily="18" charset="0"/>
              </a:rPr>
              <a:t>This digital intervention aims to bridge gaps in health accessibility and reduce digital health inequality. </a:t>
            </a:r>
          </a:p>
        </p:txBody>
      </p:sp>
      <p:sp>
        <p:nvSpPr>
          <p:cNvPr id="19" name="Rectangle 18"/>
          <p:cNvSpPr/>
          <p:nvPr/>
        </p:nvSpPr>
        <p:spPr>
          <a:xfrm>
            <a:off x="15390595" y="6565259"/>
            <a:ext cx="9392093" cy="10387459"/>
          </a:xfrm>
          <a:prstGeom prst="rect">
            <a:avLst/>
          </a:prstGeom>
          <a:solidFill>
            <a:schemeClr val="bg1">
              <a:lumMod val="95000"/>
            </a:schemeClr>
          </a:solidFill>
          <a:ln>
            <a:solidFill>
              <a:schemeClr val="accent5"/>
            </a:solidFill>
          </a:ln>
        </p:spPr>
        <p:txBody>
          <a:bodyPr wrap="square">
            <a:spAutoFit/>
          </a:bodyPr>
          <a:lstStyle/>
          <a:p>
            <a:pPr algn="just"/>
            <a:r>
              <a:rPr lang="en-GB" sz="3600" b="1" dirty="0">
                <a:latin typeface="Times New Roman" panose="02020603050405020304" pitchFamily="18" charset="0"/>
                <a:ea typeface="Times New Roman" panose="02020603050405020304" pitchFamily="18" charset="0"/>
              </a:rPr>
              <a:t>Health Promotion Values and Principles </a:t>
            </a:r>
          </a:p>
          <a:p>
            <a:pPr algn="just"/>
            <a:r>
              <a:rPr lang="en-GB" sz="3600" b="1" i="1" dirty="0">
                <a:latin typeface="Times New Roman" panose="02020603050405020304" pitchFamily="18" charset="0"/>
                <a:ea typeface="Times New Roman" panose="02020603050405020304" pitchFamily="18" charset="0"/>
              </a:rPr>
              <a:t>Description of Health Promotion Values and Principles</a:t>
            </a:r>
          </a:p>
          <a:p>
            <a:pPr marL="457200" indent="-457200" algn="just">
              <a:buFont typeface="Arial" panose="020B0604020202020204" pitchFamily="34" charset="0"/>
              <a:buChar char="•"/>
            </a:pPr>
            <a:r>
              <a:rPr lang="en-GB" sz="3300" dirty="0">
                <a:latin typeface="Times New Roman" panose="02020603050405020304" pitchFamily="18" charset="0"/>
                <a:ea typeface="Times New Roman" panose="02020603050405020304" pitchFamily="18" charset="0"/>
              </a:rPr>
              <a:t>Health promotion involves empowering people/communities with the required tools, knowledge and environment to enable them to take charge of their own health and quality of life (Jackson, 2022).</a:t>
            </a:r>
          </a:p>
          <a:p>
            <a:pPr marL="457200" indent="-457200" algn="just">
              <a:buFont typeface="Arial" panose="020B0604020202020204" pitchFamily="34" charset="0"/>
              <a:buChar char="•"/>
            </a:pPr>
            <a:r>
              <a:rPr lang="en-GB" sz="3300" dirty="0">
                <a:latin typeface="Times New Roman" panose="02020603050405020304" pitchFamily="18" charset="0"/>
                <a:ea typeface="Times New Roman" panose="02020603050405020304" pitchFamily="18" charset="0"/>
              </a:rPr>
              <a:t>The Ottawa Charter Framework (1986) outlines five key action areas for health promotion, including inclusive public policy, building supportive environment, bolstering community action, reorientation of health services and development of personal skills (Jackson, 2022).</a:t>
            </a:r>
          </a:p>
          <a:p>
            <a:pPr marL="457200" indent="-457200" algn="just">
              <a:buFont typeface="Arial" panose="020B0604020202020204" pitchFamily="34" charset="0"/>
              <a:buChar char="•"/>
            </a:pPr>
            <a:r>
              <a:rPr lang="en-GB" sz="3300" dirty="0">
                <a:latin typeface="Times New Roman" panose="02020603050405020304" pitchFamily="18" charset="0"/>
                <a:ea typeface="Times New Roman" panose="02020603050405020304" pitchFamily="18" charset="0"/>
              </a:rPr>
              <a:t>The NHS follows the Beveridge model that offers free accessibility to healthcare to foster person-centred care through practical health education (at individual and community levels), cross-sector partnerships and practical guidelines for daily mental wellbeing (Jackson, 2022).</a:t>
            </a:r>
          </a:p>
        </p:txBody>
      </p:sp>
      <p:pic>
        <p:nvPicPr>
          <p:cNvPr id="20" name="image5.png"/>
          <p:cNvPicPr/>
          <p:nvPr/>
        </p:nvPicPr>
        <p:blipFill>
          <a:blip r:embed="rId4"/>
          <a:srcRect/>
          <a:stretch>
            <a:fillRect/>
          </a:stretch>
        </p:blipFill>
        <p:spPr>
          <a:xfrm>
            <a:off x="25030975" y="6688422"/>
            <a:ext cx="4739548" cy="4754663"/>
          </a:xfrm>
          <a:prstGeom prst="rect">
            <a:avLst/>
          </a:prstGeom>
          <a:ln>
            <a:noFill/>
          </a:ln>
          <a:effectLst>
            <a:outerShdw blurRad="190500" algn="tl" rotWithShape="0">
              <a:srgbClr val="000000">
                <a:alpha val="70000"/>
              </a:srgbClr>
            </a:outerShdw>
          </a:effectLst>
        </p:spPr>
      </p:pic>
      <p:sp>
        <p:nvSpPr>
          <p:cNvPr id="21" name="Rectangle 20"/>
          <p:cNvSpPr/>
          <p:nvPr/>
        </p:nvSpPr>
        <p:spPr>
          <a:xfrm>
            <a:off x="25045639" y="11786457"/>
            <a:ext cx="3681762" cy="1477328"/>
          </a:xfrm>
          <a:prstGeom prst="rect">
            <a:avLst/>
          </a:prstGeom>
        </p:spPr>
        <p:txBody>
          <a:bodyPr wrap="square">
            <a:spAutoFit/>
          </a:bodyPr>
          <a:lstStyle/>
          <a:p>
            <a:pPr algn="ctr">
              <a:lnSpc>
                <a:spcPct val="150000"/>
              </a:lnSpc>
            </a:pPr>
            <a:r>
              <a:rPr lang="en-GB" sz="2000" dirty="0">
                <a:latin typeface="Times New Roman" panose="02020603050405020304" pitchFamily="18" charset="0"/>
                <a:ea typeface="Times New Roman" panose="02020603050405020304" pitchFamily="18" charset="0"/>
              </a:rPr>
              <a:t>Fig: Health Promotion Principles and Values </a:t>
            </a:r>
          </a:p>
          <a:p>
            <a:pPr algn="ctr">
              <a:lnSpc>
                <a:spcPct val="150000"/>
              </a:lnSpc>
            </a:pPr>
            <a:r>
              <a:rPr lang="en-GB" sz="2000" dirty="0">
                <a:latin typeface="Times New Roman" panose="02020603050405020304" pitchFamily="18" charset="0"/>
                <a:ea typeface="Times New Roman" panose="02020603050405020304" pitchFamily="18" charset="0"/>
              </a:rPr>
              <a:t>(Source: Jackson, 2022)</a:t>
            </a:r>
          </a:p>
        </p:txBody>
      </p:sp>
      <p:pic>
        <p:nvPicPr>
          <p:cNvPr id="22" name="Picture 21"/>
          <p:cNvPicPr>
            <a:picLocks noChangeAspect="1"/>
          </p:cNvPicPr>
          <p:nvPr/>
        </p:nvPicPr>
        <p:blipFill>
          <a:blip r:embed="rId5"/>
          <a:stretch>
            <a:fillRect/>
          </a:stretch>
        </p:blipFill>
        <p:spPr>
          <a:xfrm>
            <a:off x="25045639" y="13289672"/>
            <a:ext cx="4739549" cy="3985823"/>
          </a:xfrm>
          <a:prstGeom prst="rect">
            <a:avLst/>
          </a:prstGeom>
          <a:ln>
            <a:noFill/>
          </a:ln>
          <a:effectLst>
            <a:outerShdw blurRad="190500" algn="tl" rotWithShape="0">
              <a:srgbClr val="000000">
                <a:alpha val="70000"/>
              </a:srgbClr>
            </a:outerShdw>
          </a:effectLst>
        </p:spPr>
      </p:pic>
      <p:sp>
        <p:nvSpPr>
          <p:cNvPr id="23" name="Rectangle 22"/>
          <p:cNvSpPr/>
          <p:nvPr/>
        </p:nvSpPr>
        <p:spPr>
          <a:xfrm>
            <a:off x="25458572" y="17826884"/>
            <a:ext cx="4361194" cy="873572"/>
          </a:xfrm>
          <a:prstGeom prst="rect">
            <a:avLst/>
          </a:prstGeom>
        </p:spPr>
        <p:txBody>
          <a:bodyPr wrap="none">
            <a:spAutoFit/>
          </a:bodyPr>
          <a:lstStyle/>
          <a:p>
            <a:pPr algn="ctr">
              <a:lnSpc>
                <a:spcPct val="150000"/>
              </a:lnSpc>
            </a:pPr>
            <a:r>
              <a:rPr lang="en-GB" sz="1800" dirty="0">
                <a:latin typeface="Times New Roman" panose="02020603050405020304" pitchFamily="18" charset="0"/>
                <a:ea typeface="Times New Roman" panose="02020603050405020304" pitchFamily="18" charset="0"/>
              </a:rPr>
              <a:t>Fig: Health Promotion Principles and Values </a:t>
            </a:r>
          </a:p>
          <a:p>
            <a:pPr algn="ctr">
              <a:lnSpc>
                <a:spcPct val="150000"/>
              </a:lnSpc>
            </a:pPr>
            <a:r>
              <a:rPr lang="en-GB" sz="1800" dirty="0">
                <a:latin typeface="Times New Roman" panose="02020603050405020304" pitchFamily="18" charset="0"/>
                <a:ea typeface="Times New Roman" panose="02020603050405020304" pitchFamily="18" charset="0"/>
              </a:rPr>
              <a:t>(Source: Jackson, 2022)</a:t>
            </a:r>
          </a:p>
        </p:txBody>
      </p:sp>
      <p:sp>
        <p:nvSpPr>
          <p:cNvPr id="24" name="Rectangle 23"/>
          <p:cNvSpPr/>
          <p:nvPr/>
        </p:nvSpPr>
        <p:spPr>
          <a:xfrm>
            <a:off x="15295418" y="18828301"/>
            <a:ext cx="14713527" cy="7709803"/>
          </a:xfrm>
          <a:prstGeom prst="rect">
            <a:avLst/>
          </a:prstGeom>
          <a:solidFill>
            <a:schemeClr val="bg1">
              <a:lumMod val="95000"/>
            </a:schemeClr>
          </a:solidFill>
          <a:ln>
            <a:solidFill>
              <a:schemeClr val="accent5"/>
            </a:solidFill>
          </a:ln>
        </p:spPr>
        <p:txBody>
          <a:bodyPr wrap="square">
            <a:spAutoFit/>
          </a:bodyPr>
          <a:lstStyle/>
          <a:p>
            <a:pPr algn="just"/>
            <a:r>
              <a:rPr lang="en-GB" sz="3300" b="1" i="1" dirty="0">
                <a:latin typeface="Times New Roman" panose="02020603050405020304" pitchFamily="18" charset="0"/>
                <a:ea typeface="Times New Roman" panose="02020603050405020304" pitchFamily="18" charset="0"/>
              </a:rPr>
              <a:t>Application of Health Promotion Values and Principles to </a:t>
            </a:r>
            <a:r>
              <a:rPr lang="en-GB" sz="3300" b="1" i="1" dirty="0" err="1">
                <a:latin typeface="Times New Roman" panose="02020603050405020304" pitchFamily="18" charset="0"/>
                <a:ea typeface="Times New Roman" panose="02020603050405020304" pitchFamily="18" charset="0"/>
              </a:rPr>
              <a:t>ActiveLife</a:t>
            </a:r>
            <a:r>
              <a:rPr lang="en-GB" sz="3300" b="1" i="1" dirty="0">
                <a:latin typeface="Times New Roman" panose="02020603050405020304" pitchFamily="18" charset="0"/>
                <a:ea typeface="Times New Roman" panose="02020603050405020304" pitchFamily="18" charset="0"/>
              </a:rPr>
              <a:t> AI </a:t>
            </a:r>
          </a:p>
          <a:p>
            <a:pPr marL="457200" indent="-457200" algn="just">
              <a:buFont typeface="Arial" panose="020B0604020202020204" pitchFamily="34" charset="0"/>
              <a:buChar char="•"/>
            </a:pPr>
            <a:r>
              <a:rPr lang="en-GB" sz="3300" dirty="0" err="1">
                <a:latin typeface="Times New Roman" panose="02020603050405020304" pitchFamily="18" charset="0"/>
                <a:ea typeface="Times New Roman" panose="02020603050405020304" pitchFamily="18" charset="0"/>
              </a:rPr>
              <a:t>ActiveLife</a:t>
            </a:r>
            <a:r>
              <a:rPr lang="en-GB" sz="3300" dirty="0">
                <a:latin typeface="Times New Roman" panose="02020603050405020304" pitchFamily="18" charset="0"/>
                <a:ea typeface="Times New Roman" panose="02020603050405020304" pitchFamily="18" charset="0"/>
              </a:rPr>
              <a:t> AI will empower individuals to manage health independently through personalisation that will adapt and evolve with time, promoting personal skills (</a:t>
            </a:r>
            <a:r>
              <a:rPr lang="en-GB" sz="3300" dirty="0" err="1">
                <a:latin typeface="Times New Roman" panose="02020603050405020304" pitchFamily="18" charset="0"/>
                <a:ea typeface="Times New Roman" panose="02020603050405020304" pitchFamily="18" charset="0"/>
              </a:rPr>
              <a:t>Nwanna</a:t>
            </a:r>
            <a:r>
              <a:rPr lang="en-GB" sz="3300" dirty="0">
                <a:latin typeface="Times New Roman" panose="02020603050405020304" pitchFamily="18" charset="0"/>
                <a:ea typeface="Times New Roman" panose="02020603050405020304" pitchFamily="18" charset="0"/>
              </a:rPr>
              <a:t> et al., 2025). </a:t>
            </a:r>
          </a:p>
          <a:p>
            <a:pPr marL="457200" indent="-457200" algn="just">
              <a:buFont typeface="Arial" panose="020B0604020202020204" pitchFamily="34" charset="0"/>
              <a:buChar char="•"/>
            </a:pPr>
            <a:r>
              <a:rPr lang="en-GB" sz="3300" dirty="0">
                <a:latin typeface="Times New Roman" panose="02020603050405020304" pitchFamily="18" charset="0"/>
                <a:ea typeface="Times New Roman" panose="02020603050405020304" pitchFamily="18" charset="0"/>
              </a:rPr>
              <a:t>The mobile app will integrate AI to build exercise routines tailored specifically to individual body requirements and goals, which teaches how to exercise correctly and build healthy workout habits at one’s own convenience. </a:t>
            </a:r>
          </a:p>
          <a:p>
            <a:pPr marL="457200" indent="-457200" algn="just">
              <a:buFont typeface="Arial" panose="020B0604020202020204" pitchFamily="34" charset="0"/>
              <a:buChar char="•"/>
            </a:pPr>
            <a:r>
              <a:rPr lang="en-GB" sz="3300" dirty="0">
                <a:latin typeface="Times New Roman" panose="02020603050405020304" pitchFamily="18" charset="0"/>
                <a:ea typeface="Times New Roman" panose="02020603050405020304" pitchFamily="18" charset="0"/>
              </a:rPr>
              <a:t>The app will create a supportive active environment through daily reminders, weekly challenges to motivate individuals to do better (</a:t>
            </a:r>
            <a:r>
              <a:rPr lang="en-GB" sz="3300" dirty="0" err="1">
                <a:latin typeface="Times New Roman" panose="02020603050405020304" pitchFamily="18" charset="0"/>
                <a:ea typeface="Times New Roman" panose="02020603050405020304" pitchFamily="18" charset="0"/>
              </a:rPr>
              <a:t>Plangger</a:t>
            </a:r>
            <a:r>
              <a:rPr lang="en-GB" sz="3300" dirty="0">
                <a:latin typeface="Times New Roman" panose="02020603050405020304" pitchFamily="18" charset="0"/>
                <a:ea typeface="Times New Roman" panose="02020603050405020304" pitchFamily="18" charset="0"/>
              </a:rPr>
              <a:t> et al., 2022).</a:t>
            </a:r>
          </a:p>
          <a:p>
            <a:pPr marL="457200" indent="-457200" algn="just">
              <a:buFont typeface="Arial" panose="020B0604020202020204" pitchFamily="34" charset="0"/>
              <a:buChar char="•"/>
            </a:pPr>
            <a:r>
              <a:rPr lang="en-GB" sz="3300" dirty="0" err="1">
                <a:latin typeface="Times New Roman" panose="02020603050405020304" pitchFamily="18" charset="0"/>
                <a:ea typeface="Times New Roman" panose="02020603050405020304" pitchFamily="18" charset="0"/>
              </a:rPr>
              <a:t>ActiveLife</a:t>
            </a:r>
            <a:r>
              <a:rPr lang="en-GB" sz="3300" dirty="0">
                <a:latin typeface="Times New Roman" panose="02020603050405020304" pitchFamily="18" charset="0"/>
                <a:ea typeface="Times New Roman" panose="02020603050405020304" pitchFamily="18" charset="0"/>
              </a:rPr>
              <a:t> AI will bridge health inequalities by making the app interface simple to make it accessible to all ages of people, ensuring inclusive user participation.</a:t>
            </a:r>
          </a:p>
          <a:p>
            <a:pPr marL="457200" indent="-457200" algn="just">
              <a:buFont typeface="Arial" panose="020B0604020202020204" pitchFamily="34" charset="0"/>
              <a:buChar char="•"/>
            </a:pPr>
            <a:r>
              <a:rPr lang="en-GB" sz="3300" dirty="0">
                <a:latin typeface="Times New Roman" panose="02020603050405020304" pitchFamily="18" charset="0"/>
                <a:ea typeface="Times New Roman" panose="02020603050405020304" pitchFamily="18" charset="0"/>
              </a:rPr>
              <a:t>Additionally, the reward points feature will boost motivation for behavioural change and help in building healthier habits (</a:t>
            </a:r>
            <a:r>
              <a:rPr lang="en-GB" sz="3300" dirty="0" err="1">
                <a:latin typeface="Times New Roman" panose="02020603050405020304" pitchFamily="18" charset="0"/>
                <a:ea typeface="Times New Roman" panose="02020603050405020304" pitchFamily="18" charset="0"/>
              </a:rPr>
              <a:t>Plangger</a:t>
            </a:r>
            <a:r>
              <a:rPr lang="en-GB" sz="3300" dirty="0">
                <a:latin typeface="Times New Roman" panose="02020603050405020304" pitchFamily="18" charset="0"/>
                <a:ea typeface="Times New Roman" panose="02020603050405020304" pitchFamily="18" charset="0"/>
              </a:rPr>
              <a:t> et al., 2022).</a:t>
            </a:r>
          </a:p>
          <a:p>
            <a:pPr marL="457200" indent="-457200" algn="just">
              <a:buFont typeface="Arial" panose="020B0604020202020204" pitchFamily="34" charset="0"/>
              <a:buChar char="•"/>
            </a:pPr>
            <a:r>
              <a:rPr lang="en-GB" sz="3300" dirty="0">
                <a:latin typeface="Times New Roman" panose="02020603050405020304" pitchFamily="18" charset="0"/>
                <a:ea typeface="Times New Roman" panose="02020603050405020304" pitchFamily="18" charset="0"/>
              </a:rPr>
              <a:t>These features align with health promotion values and principles outlined in Ottawa Charter Framework (1986) (Jackson, 2022). </a:t>
            </a:r>
          </a:p>
        </p:txBody>
      </p:sp>
      <p:sp>
        <p:nvSpPr>
          <p:cNvPr id="26" name="Rectangle 25"/>
          <p:cNvSpPr/>
          <p:nvPr/>
        </p:nvSpPr>
        <p:spPr>
          <a:xfrm>
            <a:off x="15295418" y="6401743"/>
            <a:ext cx="14713527" cy="1846659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p>
        </p:txBody>
      </p:sp>
      <p:sp>
        <p:nvSpPr>
          <p:cNvPr id="27" name="Rectangle 26"/>
          <p:cNvSpPr/>
          <p:nvPr/>
        </p:nvSpPr>
        <p:spPr>
          <a:xfrm>
            <a:off x="15363706" y="26882419"/>
            <a:ext cx="14839739" cy="11772454"/>
          </a:xfrm>
          <a:prstGeom prst="rect">
            <a:avLst/>
          </a:prstGeom>
          <a:solidFill>
            <a:schemeClr val="bg1">
              <a:lumMod val="95000"/>
            </a:schemeClr>
          </a:solidFill>
          <a:ln>
            <a:solidFill>
              <a:schemeClr val="accent5"/>
            </a:solidFill>
          </a:ln>
        </p:spPr>
        <p:txBody>
          <a:bodyPr wrap="square">
            <a:spAutoFit/>
          </a:bodyPr>
          <a:lstStyle/>
          <a:p>
            <a:pPr algn="just"/>
            <a:r>
              <a:rPr lang="en-GB" sz="3300" b="1" dirty="0">
                <a:latin typeface="Times New Roman" panose="02020603050405020304" pitchFamily="18" charset="0"/>
                <a:ea typeface="Times New Roman" panose="02020603050405020304" pitchFamily="18" charset="0"/>
              </a:rPr>
              <a:t>Behavioural Change Theory </a:t>
            </a:r>
          </a:p>
          <a:p>
            <a:pPr marL="457200" indent="-457200" algn="just">
              <a:buFont typeface="Arial" panose="020B0604020202020204" pitchFamily="34" charset="0"/>
              <a:buChar char="•"/>
            </a:pPr>
            <a:r>
              <a:rPr lang="en-GB" sz="3300" dirty="0">
                <a:latin typeface="Times New Roman" panose="02020603050405020304" pitchFamily="18" charset="0"/>
                <a:ea typeface="Times New Roman" panose="02020603050405020304" pitchFamily="18" charset="0"/>
              </a:rPr>
              <a:t>The COM-B model of behaviour change states that for any behavioural change to happen three key conditions must align at the exact same time (</a:t>
            </a:r>
            <a:r>
              <a:rPr lang="en-GB" sz="3300" dirty="0" err="1">
                <a:latin typeface="Times New Roman" panose="02020603050405020304" pitchFamily="18" charset="0"/>
                <a:ea typeface="Times New Roman" panose="02020603050405020304" pitchFamily="18" charset="0"/>
              </a:rPr>
              <a:t>Michie</a:t>
            </a:r>
            <a:r>
              <a:rPr lang="en-GB" sz="3300" dirty="0">
                <a:latin typeface="Times New Roman" panose="02020603050405020304" pitchFamily="18" charset="0"/>
                <a:ea typeface="Times New Roman" panose="02020603050405020304" pitchFamily="18" charset="0"/>
              </a:rPr>
              <a:t> et al., 2014).</a:t>
            </a:r>
          </a:p>
          <a:p>
            <a:pPr marL="457200" indent="-457200" algn="just">
              <a:buFont typeface="Arial" panose="020B0604020202020204" pitchFamily="34" charset="0"/>
              <a:buChar char="•"/>
            </a:pPr>
            <a:r>
              <a:rPr lang="en-GB" sz="3300" dirty="0">
                <a:latin typeface="Times New Roman" panose="02020603050405020304" pitchFamily="18" charset="0"/>
                <a:ea typeface="Times New Roman" panose="02020603050405020304" pitchFamily="18" charset="0"/>
              </a:rPr>
              <a:t>These three conditions are Capability (C), Opportunity (O) and Motivation (M) (Murphy et al., 2023).</a:t>
            </a:r>
          </a:p>
          <a:p>
            <a:pPr marL="457200" indent="-457200" algn="just">
              <a:buFont typeface="Arial" panose="020B0604020202020204" pitchFamily="34" charset="0"/>
              <a:buChar char="•"/>
            </a:pPr>
            <a:r>
              <a:rPr lang="en-GB" sz="3300" dirty="0">
                <a:latin typeface="Times New Roman" panose="02020603050405020304" pitchFamily="18" charset="0"/>
                <a:ea typeface="Times New Roman" panose="02020603050405020304" pitchFamily="18" charset="0"/>
              </a:rPr>
              <a:t>The COM-B model is widely used by healthcare professionals to identify bottlenecks and create targeted solutions to prompt behavioural changes in patients and medical staff (West and </a:t>
            </a:r>
            <a:r>
              <a:rPr lang="en-GB" sz="3300" dirty="0" err="1">
                <a:latin typeface="Times New Roman" panose="02020603050405020304" pitchFamily="18" charset="0"/>
                <a:ea typeface="Times New Roman" panose="02020603050405020304" pitchFamily="18" charset="0"/>
              </a:rPr>
              <a:t>Michie</a:t>
            </a:r>
            <a:r>
              <a:rPr lang="en-GB" sz="3300" dirty="0">
                <a:latin typeface="Times New Roman" panose="02020603050405020304" pitchFamily="18" charset="0"/>
                <a:ea typeface="Times New Roman" panose="02020603050405020304" pitchFamily="18" charset="0"/>
              </a:rPr>
              <a:t>, 2020). </a:t>
            </a:r>
          </a:p>
          <a:p>
            <a:pPr marL="457200" indent="-457200" algn="just">
              <a:buFont typeface="Arial" panose="020B0604020202020204" pitchFamily="34" charset="0"/>
              <a:buChar char="•"/>
            </a:pPr>
            <a:r>
              <a:rPr lang="en-GB" sz="3300" b="1" dirty="0">
                <a:latin typeface="Times New Roman" panose="02020603050405020304" pitchFamily="18" charset="0"/>
                <a:ea typeface="Times New Roman" panose="02020603050405020304" pitchFamily="18" charset="0"/>
              </a:rPr>
              <a:t>Capability</a:t>
            </a:r>
            <a:r>
              <a:rPr lang="en-GB" sz="3300" dirty="0">
                <a:latin typeface="Times New Roman" panose="02020603050405020304" pitchFamily="18" charset="0"/>
                <a:ea typeface="Times New Roman" panose="02020603050405020304" pitchFamily="18" charset="0"/>
              </a:rPr>
              <a:t> </a:t>
            </a:r>
          </a:p>
          <a:p>
            <a:pPr marL="742950" lvl="1" indent="-285750" algn="just">
              <a:buFont typeface="Arial" panose="020B0604020202020204" pitchFamily="34" charset="0"/>
              <a:buChar char="○"/>
            </a:pPr>
            <a:r>
              <a:rPr lang="en-GB" sz="3300" dirty="0" err="1">
                <a:latin typeface="Times New Roman" panose="02020603050405020304" pitchFamily="18" charset="0"/>
                <a:ea typeface="Times New Roman" panose="02020603050405020304" pitchFamily="18" charset="0"/>
              </a:rPr>
              <a:t>ActiveLife</a:t>
            </a:r>
            <a:r>
              <a:rPr lang="en-GB" sz="3300" dirty="0">
                <a:latin typeface="Times New Roman" panose="02020603050405020304" pitchFamily="18" charset="0"/>
                <a:ea typeface="Times New Roman" panose="02020603050405020304" pitchFamily="18" charset="0"/>
              </a:rPr>
              <a:t> AI will build user physical capability by assessing the user’s current bodily requirements and readiness, then building knowledge through tailored guidance (</a:t>
            </a:r>
            <a:r>
              <a:rPr lang="en-GB" sz="3300" dirty="0" err="1">
                <a:latin typeface="Times New Roman" panose="02020603050405020304" pitchFamily="18" charset="0"/>
                <a:ea typeface="Times New Roman" panose="02020603050405020304" pitchFamily="18" charset="0"/>
              </a:rPr>
              <a:t>Nwanna</a:t>
            </a:r>
            <a:r>
              <a:rPr lang="en-GB" sz="3300" dirty="0">
                <a:latin typeface="Times New Roman" panose="02020603050405020304" pitchFamily="18" charset="0"/>
                <a:ea typeface="Times New Roman" panose="02020603050405020304" pitchFamily="18" charset="0"/>
              </a:rPr>
              <a:t> et al., 2025).</a:t>
            </a:r>
          </a:p>
          <a:p>
            <a:pPr marL="457200" indent="-457200" algn="just">
              <a:buFont typeface="Arial" panose="020B0604020202020204" pitchFamily="34" charset="0"/>
              <a:buChar char="•"/>
            </a:pPr>
            <a:r>
              <a:rPr lang="en-GB" sz="3300" b="1" dirty="0">
                <a:latin typeface="Times New Roman" panose="02020603050405020304" pitchFamily="18" charset="0"/>
                <a:ea typeface="Times New Roman" panose="02020603050405020304" pitchFamily="18" charset="0"/>
              </a:rPr>
              <a:t>Opportunity </a:t>
            </a:r>
          </a:p>
          <a:p>
            <a:pPr marL="742950" lvl="1" indent="-285750" algn="just">
              <a:buFont typeface="Arial" panose="020B0604020202020204" pitchFamily="34" charset="0"/>
              <a:buChar char="○"/>
            </a:pPr>
            <a:r>
              <a:rPr lang="en-GB" sz="3300" dirty="0">
                <a:latin typeface="Times New Roman" panose="02020603050405020304" pitchFamily="18" charset="0"/>
                <a:ea typeface="Times New Roman" panose="02020603050405020304" pitchFamily="18" charset="0"/>
              </a:rPr>
              <a:t>The app will create opportunity through accessibility anytime and anywhere by providing time-to-time reminders and creating a supportive environment for all (</a:t>
            </a:r>
            <a:r>
              <a:rPr lang="en-GB" sz="3300" dirty="0" err="1">
                <a:latin typeface="Times New Roman" panose="02020603050405020304" pitchFamily="18" charset="0"/>
                <a:ea typeface="Times New Roman" panose="02020603050405020304" pitchFamily="18" charset="0"/>
              </a:rPr>
              <a:t>Plangger</a:t>
            </a:r>
            <a:r>
              <a:rPr lang="en-GB" sz="3300" dirty="0">
                <a:latin typeface="Times New Roman" panose="02020603050405020304" pitchFamily="18" charset="0"/>
                <a:ea typeface="Times New Roman" panose="02020603050405020304" pitchFamily="18" charset="0"/>
              </a:rPr>
              <a:t> et al., 2022).</a:t>
            </a:r>
          </a:p>
          <a:p>
            <a:pPr marL="457200" indent="-457200" algn="just">
              <a:buFont typeface="Arial" panose="020B0604020202020204" pitchFamily="34" charset="0"/>
              <a:buChar char="•"/>
            </a:pPr>
            <a:r>
              <a:rPr lang="en-GB" sz="3300" b="1" dirty="0">
                <a:latin typeface="Times New Roman" panose="02020603050405020304" pitchFamily="18" charset="0"/>
                <a:ea typeface="Times New Roman" panose="02020603050405020304" pitchFamily="18" charset="0"/>
              </a:rPr>
              <a:t>Motivation </a:t>
            </a:r>
          </a:p>
          <a:p>
            <a:pPr marL="742950" lvl="1" indent="-285750" algn="just">
              <a:buFont typeface="Arial" panose="020B0604020202020204" pitchFamily="34" charset="0"/>
              <a:buChar char="○"/>
            </a:pPr>
            <a:r>
              <a:rPr lang="en-GB" sz="3300" dirty="0">
                <a:latin typeface="Times New Roman" panose="02020603050405020304" pitchFamily="18" charset="0"/>
                <a:ea typeface="Times New Roman" panose="02020603050405020304" pitchFamily="18" charset="0"/>
              </a:rPr>
              <a:t>AI-enabled personalised goals, weekly challenges, real-time feedback and reward system will enhance intrinsic motivation and ensure sustained engagement (</a:t>
            </a:r>
            <a:r>
              <a:rPr lang="en-GB" sz="3300" dirty="0" err="1">
                <a:latin typeface="Times New Roman" panose="02020603050405020304" pitchFamily="18" charset="0"/>
                <a:ea typeface="Times New Roman" panose="02020603050405020304" pitchFamily="18" charset="0"/>
              </a:rPr>
              <a:t>Plangger</a:t>
            </a:r>
            <a:r>
              <a:rPr lang="en-GB" sz="3300" dirty="0">
                <a:latin typeface="Times New Roman" panose="02020603050405020304" pitchFamily="18" charset="0"/>
                <a:ea typeface="Times New Roman" panose="02020603050405020304" pitchFamily="18" charset="0"/>
              </a:rPr>
              <a:t> et al., 2022).</a:t>
            </a:r>
          </a:p>
          <a:p>
            <a:pPr marL="457200" indent="-457200" algn="just">
              <a:buFont typeface="Arial" panose="020B0604020202020204" pitchFamily="34" charset="0"/>
              <a:buChar char="•"/>
            </a:pPr>
            <a:r>
              <a:rPr lang="en-GB" sz="3300" dirty="0">
                <a:latin typeface="Times New Roman" panose="02020603050405020304" pitchFamily="18" charset="0"/>
                <a:ea typeface="Times New Roman" panose="02020603050405020304" pitchFamily="18" charset="0"/>
              </a:rPr>
              <a:t>Collectively, </a:t>
            </a:r>
            <a:r>
              <a:rPr lang="en-GB" sz="3300" dirty="0" err="1">
                <a:latin typeface="Times New Roman" panose="02020603050405020304" pitchFamily="18" charset="0"/>
                <a:ea typeface="Times New Roman" panose="02020603050405020304" pitchFamily="18" charset="0"/>
              </a:rPr>
              <a:t>ActiveLife</a:t>
            </a:r>
            <a:r>
              <a:rPr lang="en-GB" sz="3300" dirty="0">
                <a:latin typeface="Times New Roman" panose="02020603050405020304" pitchFamily="18" charset="0"/>
                <a:ea typeface="Times New Roman" panose="02020603050405020304" pitchFamily="18" charset="0"/>
              </a:rPr>
              <a:t> AI will build user capability by creating opportunities and enhancing motivation to prompt behavioural change in users and encourage lifelong physical activity. </a:t>
            </a:r>
          </a:p>
        </p:txBody>
      </p:sp>
      <p:pic>
        <p:nvPicPr>
          <p:cNvPr id="28" name="image4.png"/>
          <p:cNvPicPr/>
          <p:nvPr/>
        </p:nvPicPr>
        <p:blipFill>
          <a:blip r:embed="rId6"/>
          <a:srcRect/>
          <a:stretch>
            <a:fillRect/>
          </a:stretch>
        </p:blipFill>
        <p:spPr>
          <a:xfrm>
            <a:off x="15727243" y="38964662"/>
            <a:ext cx="6912882" cy="3230650"/>
          </a:xfrm>
          <a:prstGeom prst="rect">
            <a:avLst/>
          </a:prstGeom>
          <a:ln>
            <a:noFill/>
          </a:ln>
          <a:effectLst>
            <a:outerShdw blurRad="190500" algn="tl" rotWithShape="0">
              <a:srgbClr val="000000">
                <a:alpha val="70000"/>
              </a:srgbClr>
            </a:outerShdw>
          </a:effectLst>
        </p:spPr>
      </p:pic>
      <p:sp>
        <p:nvSpPr>
          <p:cNvPr id="29" name="Rectangle 28"/>
          <p:cNvSpPr/>
          <p:nvPr/>
        </p:nvSpPr>
        <p:spPr>
          <a:xfrm>
            <a:off x="24987209" y="42469329"/>
            <a:ext cx="3223959" cy="923330"/>
          </a:xfrm>
          <a:prstGeom prst="rect">
            <a:avLst/>
          </a:prstGeom>
        </p:spPr>
        <p:txBody>
          <a:bodyPr wrap="none">
            <a:spAutoFit/>
          </a:bodyPr>
          <a:lstStyle/>
          <a:p>
            <a:pPr algn="ctr">
              <a:lnSpc>
                <a:spcPct val="150000"/>
              </a:lnSpc>
            </a:pPr>
            <a:r>
              <a:rPr lang="en-GB" sz="1800" dirty="0">
                <a:latin typeface="Times New Roman" panose="02020603050405020304" pitchFamily="18" charset="0"/>
                <a:ea typeface="Times New Roman" panose="02020603050405020304" pitchFamily="18" charset="0"/>
              </a:rPr>
              <a:t>Fig: COM-B model</a:t>
            </a:r>
          </a:p>
          <a:p>
            <a:pPr algn="just">
              <a:lnSpc>
                <a:spcPct val="150000"/>
              </a:lnSpc>
            </a:pPr>
            <a:r>
              <a:rPr lang="en-GB" sz="1800" dirty="0">
                <a:latin typeface="Times New Roman" panose="02020603050405020304" pitchFamily="18" charset="0"/>
                <a:ea typeface="Times New Roman" panose="02020603050405020304" pitchFamily="18" charset="0"/>
              </a:rPr>
              <a:t>(Source: </a:t>
            </a:r>
            <a:r>
              <a:rPr lang="en-GB" sz="1800" dirty="0" err="1">
                <a:latin typeface="Times New Roman" panose="02020603050405020304" pitchFamily="18" charset="0"/>
                <a:ea typeface="Times New Roman" panose="02020603050405020304" pitchFamily="18" charset="0"/>
              </a:rPr>
              <a:t>McDonagh</a:t>
            </a:r>
            <a:r>
              <a:rPr lang="en-GB" sz="1800" dirty="0">
                <a:latin typeface="Times New Roman" panose="02020603050405020304" pitchFamily="18" charset="0"/>
                <a:ea typeface="Times New Roman" panose="02020603050405020304" pitchFamily="18" charset="0"/>
              </a:rPr>
              <a:t> et al., 2018)</a:t>
            </a:r>
          </a:p>
        </p:txBody>
      </p:sp>
      <p:sp>
        <p:nvSpPr>
          <p:cNvPr id="31" name="Rectangle 30"/>
          <p:cNvSpPr/>
          <p:nvPr/>
        </p:nvSpPr>
        <p:spPr>
          <a:xfrm>
            <a:off x="15390594" y="43353887"/>
            <a:ext cx="14804117" cy="6186309"/>
          </a:xfrm>
          <a:prstGeom prst="rect">
            <a:avLst/>
          </a:prstGeom>
          <a:solidFill>
            <a:schemeClr val="bg1">
              <a:lumMod val="95000"/>
            </a:schemeClr>
          </a:solidFill>
          <a:ln>
            <a:solidFill>
              <a:schemeClr val="accent5"/>
            </a:solidFill>
          </a:ln>
        </p:spPr>
        <p:txBody>
          <a:bodyPr wrap="square">
            <a:spAutoFit/>
          </a:bodyPr>
          <a:lstStyle/>
          <a:p>
            <a:pPr algn="just">
              <a:spcAft>
                <a:spcPts val="0"/>
              </a:spcAft>
            </a:pPr>
            <a:r>
              <a:rPr lang="en-GB" sz="3300" b="1" i="1" dirty="0">
                <a:effectLst/>
                <a:latin typeface="Times New Roman" panose="02020603050405020304" pitchFamily="18" charset="0"/>
                <a:ea typeface="Times New Roman" panose="02020603050405020304" pitchFamily="18" charset="0"/>
              </a:rPr>
              <a:t>Critical Justification for Using COM-B Model </a:t>
            </a:r>
          </a:p>
          <a:p>
            <a:pPr marL="457200" lvl="0" indent="-457200" algn="just">
              <a:spcAft>
                <a:spcPts val="0"/>
              </a:spcAft>
              <a:buFont typeface="Arial" panose="020B0604020202020204" pitchFamily="34" charset="0"/>
              <a:buChar char="•"/>
            </a:pPr>
            <a:r>
              <a:rPr lang="en-GB" sz="3300" u="none" strike="noStrike" dirty="0">
                <a:effectLst/>
                <a:latin typeface="Times New Roman" panose="02020603050405020304" pitchFamily="18" charset="0"/>
                <a:ea typeface="Times New Roman" panose="02020603050405020304" pitchFamily="18" charset="0"/>
              </a:rPr>
              <a:t>Paterson et al. (2024) note that for stroke survivors, physical activities/interventions differ, but COM-B solutions offers a standardised lens to compare these varied interventions and identify which combination works best to support long-term behavioural change.</a:t>
            </a:r>
          </a:p>
          <a:p>
            <a:pPr marL="457200" lvl="0" indent="-457200" algn="just">
              <a:spcAft>
                <a:spcPts val="0"/>
              </a:spcAft>
              <a:buFont typeface="Arial" panose="020B0604020202020204" pitchFamily="34" charset="0"/>
              <a:buChar char="•"/>
            </a:pPr>
            <a:r>
              <a:rPr lang="en-GB" sz="3300" u="none" strike="noStrike" dirty="0">
                <a:effectLst/>
                <a:latin typeface="Times New Roman" panose="02020603050405020304" pitchFamily="18" charset="0"/>
                <a:ea typeface="Times New Roman" panose="02020603050405020304" pitchFamily="18" charset="0"/>
              </a:rPr>
              <a:t>Patients or people in general, rarely change their habits from one type of help (skills/motivation/opportunity) (Paterson et al., 2024).</a:t>
            </a:r>
          </a:p>
          <a:p>
            <a:pPr marL="457200" lvl="0" indent="-457200" algn="just">
              <a:spcAft>
                <a:spcPts val="0"/>
              </a:spcAft>
              <a:buFont typeface="Arial" panose="020B0604020202020204" pitchFamily="34" charset="0"/>
              <a:buChar char="•"/>
            </a:pPr>
            <a:r>
              <a:rPr lang="en-GB" sz="3300" u="none" strike="noStrike" dirty="0">
                <a:effectLst/>
                <a:latin typeface="Times New Roman" panose="02020603050405020304" pitchFamily="18" charset="0"/>
                <a:ea typeface="Times New Roman" panose="02020603050405020304" pitchFamily="18" charset="0"/>
              </a:rPr>
              <a:t>However studies prove that COM-B offers a combination of at least two elements/helps, which significantly enhances the success rate of engagement and treatments (</a:t>
            </a:r>
            <a:r>
              <a:rPr lang="en-GB" sz="3300" u="none" strike="noStrike" dirty="0" err="1">
                <a:effectLst/>
                <a:latin typeface="Times New Roman" panose="02020603050405020304" pitchFamily="18" charset="0"/>
                <a:ea typeface="Times New Roman" panose="02020603050405020304" pitchFamily="18" charset="0"/>
              </a:rPr>
              <a:t>Szinay</a:t>
            </a:r>
            <a:r>
              <a:rPr lang="en-GB" sz="3300" u="none" strike="noStrike" dirty="0">
                <a:effectLst/>
                <a:latin typeface="Times New Roman" panose="02020603050405020304" pitchFamily="18" charset="0"/>
                <a:ea typeface="Times New Roman" panose="02020603050405020304" pitchFamily="18" charset="0"/>
              </a:rPr>
              <a:t> et al., 2020).</a:t>
            </a:r>
          </a:p>
          <a:p>
            <a:pPr marL="457200" lvl="0" indent="-457200" algn="just">
              <a:spcAft>
                <a:spcPts val="0"/>
              </a:spcAft>
              <a:buFont typeface="Arial" panose="020B0604020202020204" pitchFamily="34" charset="0"/>
              <a:buChar char="•"/>
            </a:pPr>
            <a:r>
              <a:rPr lang="en-GB" sz="3300" u="none" strike="noStrike" dirty="0">
                <a:effectLst/>
                <a:latin typeface="Times New Roman" panose="02020603050405020304" pitchFamily="18" charset="0"/>
                <a:ea typeface="Times New Roman" panose="02020603050405020304" pitchFamily="18" charset="0"/>
              </a:rPr>
              <a:t>Therefore, embedding the COM-B model into </a:t>
            </a:r>
            <a:r>
              <a:rPr lang="en-GB" sz="3300" u="none" strike="noStrike" dirty="0" err="1">
                <a:effectLst/>
                <a:latin typeface="Times New Roman" panose="02020603050405020304" pitchFamily="18" charset="0"/>
                <a:ea typeface="Times New Roman" panose="02020603050405020304" pitchFamily="18" charset="0"/>
              </a:rPr>
              <a:t>ActiveLife</a:t>
            </a:r>
            <a:r>
              <a:rPr lang="en-GB" sz="3300" u="none" strike="noStrike" dirty="0">
                <a:effectLst/>
                <a:latin typeface="Times New Roman" panose="02020603050405020304" pitchFamily="18" charset="0"/>
                <a:ea typeface="Times New Roman" panose="02020603050405020304" pitchFamily="18" charset="0"/>
              </a:rPr>
              <a:t> AI application will maximise digital intervention and behaviour change effectiveness.</a:t>
            </a:r>
          </a:p>
        </p:txBody>
      </p:sp>
      <p:pic>
        <p:nvPicPr>
          <p:cNvPr id="32" name="Picture 31"/>
          <p:cNvPicPr>
            <a:picLocks noChangeAspect="1"/>
          </p:cNvPicPr>
          <p:nvPr/>
        </p:nvPicPr>
        <p:blipFill>
          <a:blip r:embed="rId7"/>
          <a:stretch>
            <a:fillRect/>
          </a:stretch>
        </p:blipFill>
        <p:spPr>
          <a:xfrm>
            <a:off x="23003666" y="38999188"/>
            <a:ext cx="7191046" cy="3259804"/>
          </a:xfrm>
          <a:prstGeom prst="rect">
            <a:avLst/>
          </a:prstGeom>
          <a:ln>
            <a:noFill/>
          </a:ln>
          <a:effectLst>
            <a:outerShdw blurRad="190500" algn="tl" rotWithShape="0">
              <a:srgbClr val="000000">
                <a:alpha val="70000"/>
              </a:srgbClr>
            </a:outerShdw>
          </a:effectLst>
        </p:spPr>
      </p:pic>
      <p:sp>
        <p:nvSpPr>
          <p:cNvPr id="33" name="Rectangle 32"/>
          <p:cNvSpPr/>
          <p:nvPr/>
        </p:nvSpPr>
        <p:spPr>
          <a:xfrm>
            <a:off x="17197572" y="42389955"/>
            <a:ext cx="3233386" cy="923330"/>
          </a:xfrm>
          <a:prstGeom prst="rect">
            <a:avLst/>
          </a:prstGeom>
        </p:spPr>
        <p:txBody>
          <a:bodyPr wrap="none">
            <a:spAutoFit/>
          </a:bodyPr>
          <a:lstStyle/>
          <a:p>
            <a:pPr algn="ctr">
              <a:lnSpc>
                <a:spcPct val="150000"/>
              </a:lnSpc>
            </a:pPr>
            <a:r>
              <a:rPr lang="en-GB" sz="1800" dirty="0">
                <a:latin typeface="Times New Roman" panose="02020603050405020304" pitchFamily="18" charset="0"/>
                <a:ea typeface="Times New Roman" panose="02020603050405020304" pitchFamily="18" charset="0"/>
              </a:rPr>
              <a:t>Fig: COM-B model</a:t>
            </a:r>
          </a:p>
          <a:p>
            <a:pPr algn="just">
              <a:lnSpc>
                <a:spcPct val="150000"/>
              </a:lnSpc>
            </a:pPr>
            <a:r>
              <a:rPr lang="en-GB" sz="1800" dirty="0">
                <a:latin typeface="Times New Roman" panose="02020603050405020304" pitchFamily="18" charset="0"/>
                <a:ea typeface="Times New Roman" panose="02020603050405020304" pitchFamily="18" charset="0"/>
              </a:rPr>
              <a:t>(Source: West and </a:t>
            </a:r>
            <a:r>
              <a:rPr lang="en-GB" sz="1800" dirty="0" err="1">
                <a:latin typeface="Times New Roman" panose="02020603050405020304" pitchFamily="18" charset="0"/>
                <a:ea typeface="Times New Roman" panose="02020603050405020304" pitchFamily="18" charset="0"/>
              </a:rPr>
              <a:t>Michie</a:t>
            </a:r>
            <a:r>
              <a:rPr lang="en-GB" sz="1800" dirty="0">
                <a:latin typeface="Times New Roman" panose="02020603050405020304" pitchFamily="18" charset="0"/>
                <a:ea typeface="Times New Roman" panose="02020603050405020304" pitchFamily="18" charset="0"/>
              </a:rPr>
              <a:t>, 2020)</a:t>
            </a:r>
          </a:p>
        </p:txBody>
      </p:sp>
      <p:sp>
        <p:nvSpPr>
          <p:cNvPr id="35" name="Rectangle 34"/>
          <p:cNvSpPr/>
          <p:nvPr/>
        </p:nvSpPr>
        <p:spPr>
          <a:xfrm>
            <a:off x="15363702" y="27374720"/>
            <a:ext cx="14839744" cy="22206079"/>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Rectangle 35"/>
          <p:cNvSpPr/>
          <p:nvPr/>
        </p:nvSpPr>
        <p:spPr>
          <a:xfrm>
            <a:off x="30271896" y="6401743"/>
            <a:ext cx="19709537" cy="10756791"/>
          </a:xfrm>
          <a:prstGeom prst="rect">
            <a:avLst/>
          </a:prstGeom>
          <a:solidFill>
            <a:schemeClr val="bg1">
              <a:lumMod val="95000"/>
            </a:schemeClr>
          </a:solidFill>
          <a:ln>
            <a:solidFill>
              <a:schemeClr val="accent5"/>
            </a:solidFill>
          </a:ln>
        </p:spPr>
        <p:txBody>
          <a:bodyPr wrap="square">
            <a:spAutoFit/>
          </a:bodyPr>
          <a:lstStyle/>
          <a:p>
            <a:pPr algn="just">
              <a:spcAft>
                <a:spcPts val="0"/>
              </a:spcAft>
            </a:pPr>
            <a:r>
              <a:rPr lang="en-GB" sz="3300" b="1" dirty="0">
                <a:effectLst/>
                <a:latin typeface="Times New Roman" panose="02020603050405020304" pitchFamily="18" charset="0"/>
                <a:ea typeface="Times New Roman" panose="02020603050405020304" pitchFamily="18" charset="0"/>
              </a:rPr>
              <a:t>Expected Outcome </a:t>
            </a:r>
          </a:p>
          <a:p>
            <a:pPr marL="457200" lvl="0" indent="-457200" algn="just">
              <a:spcAft>
                <a:spcPts val="0"/>
              </a:spcAft>
              <a:buFont typeface="Arial" panose="020B0604020202020204" pitchFamily="34" charset="0"/>
              <a:buChar char="•"/>
            </a:pPr>
            <a:r>
              <a:rPr lang="en-GB" sz="3300" b="1" i="1" u="none" strike="noStrike" dirty="0">
                <a:effectLst/>
                <a:latin typeface="Times New Roman" panose="02020603050405020304" pitchFamily="18" charset="0"/>
                <a:ea typeface="Times New Roman" panose="02020603050405020304" pitchFamily="18" charset="0"/>
              </a:rPr>
              <a:t>Capability Assessment and Skill Building</a:t>
            </a:r>
          </a:p>
          <a:p>
            <a:pPr marL="742950" lvl="1" indent="-285750" algn="just">
              <a:spcAft>
                <a:spcPts val="0"/>
              </a:spcAft>
              <a:buFont typeface="Arial" panose="020B0604020202020204" pitchFamily="34" charset="0"/>
              <a:buChar char="○"/>
            </a:pPr>
            <a:r>
              <a:rPr lang="en-GB" sz="3300" u="none" strike="noStrike" dirty="0">
                <a:effectLst/>
                <a:latin typeface="Times New Roman" panose="02020603050405020304" pitchFamily="18" charset="0"/>
                <a:ea typeface="Times New Roman" panose="02020603050405020304" pitchFamily="18" charset="0"/>
              </a:rPr>
              <a:t>Physical inactivity has been significantly contributing to major NCDs in the world and UK, and digital behaviour change interventions (DCBIs), such as the </a:t>
            </a:r>
            <a:r>
              <a:rPr lang="en-GB" sz="3300" u="none" strike="noStrike" dirty="0" err="1">
                <a:effectLst/>
                <a:latin typeface="Times New Roman" panose="02020603050405020304" pitchFamily="18" charset="0"/>
                <a:ea typeface="Times New Roman" panose="02020603050405020304" pitchFamily="18" charset="0"/>
              </a:rPr>
              <a:t>mHealth</a:t>
            </a:r>
            <a:r>
              <a:rPr lang="en-GB" sz="3300" u="none" strike="noStrike" dirty="0">
                <a:effectLst/>
                <a:latin typeface="Times New Roman" panose="02020603050405020304" pitchFamily="18" charset="0"/>
                <a:ea typeface="Times New Roman" panose="02020603050405020304" pitchFamily="18" charset="0"/>
              </a:rPr>
              <a:t> app have been proved to drive total daily exercise levels (Wang et al., 2024; Lee and Park, 2025).</a:t>
            </a:r>
          </a:p>
          <a:p>
            <a:pPr marL="742950" lvl="1" indent="-285750" algn="just">
              <a:spcAft>
                <a:spcPts val="0"/>
              </a:spcAft>
              <a:buFont typeface="Arial" panose="020B0604020202020204" pitchFamily="34" charset="0"/>
              <a:buChar char="○"/>
            </a:pPr>
            <a:r>
              <a:rPr lang="en-GB" sz="3300" u="none" strike="noStrike" dirty="0">
                <a:effectLst/>
                <a:latin typeface="Times New Roman" panose="02020603050405020304" pitchFamily="18" charset="0"/>
                <a:ea typeface="Times New Roman" panose="02020603050405020304" pitchFamily="18" charset="0"/>
              </a:rPr>
              <a:t>COM-B model embedded </a:t>
            </a:r>
            <a:r>
              <a:rPr lang="en-GB" sz="3300" u="none" strike="noStrike" dirty="0" err="1">
                <a:effectLst/>
                <a:latin typeface="Times New Roman" panose="02020603050405020304" pitchFamily="18" charset="0"/>
                <a:ea typeface="Times New Roman" panose="02020603050405020304" pitchFamily="18" charset="0"/>
              </a:rPr>
              <a:t>ActiveLife</a:t>
            </a:r>
            <a:r>
              <a:rPr lang="en-GB" sz="3300" u="none" strike="noStrike" dirty="0">
                <a:effectLst/>
                <a:latin typeface="Times New Roman" panose="02020603050405020304" pitchFamily="18" charset="0"/>
                <a:ea typeface="Times New Roman" panose="02020603050405020304" pitchFamily="18" charset="0"/>
              </a:rPr>
              <a:t> AI app through its real-time feedback loops will build physical capability, addressing physical inactivity. </a:t>
            </a:r>
          </a:p>
          <a:p>
            <a:pPr marL="457200" lvl="0" indent="-457200" algn="just">
              <a:spcAft>
                <a:spcPts val="0"/>
              </a:spcAft>
              <a:buFont typeface="Arial" panose="020B0604020202020204" pitchFamily="34" charset="0"/>
              <a:buChar char="•"/>
            </a:pPr>
            <a:r>
              <a:rPr lang="en-GB" sz="3300" b="1" i="1" u="none" strike="noStrike" dirty="0">
                <a:effectLst/>
                <a:latin typeface="Times New Roman" panose="02020603050405020304" pitchFamily="18" charset="0"/>
                <a:ea typeface="Times New Roman" panose="02020603050405020304" pitchFamily="18" charset="0"/>
              </a:rPr>
              <a:t>Opportunity (Environmental and Social Access)</a:t>
            </a:r>
          </a:p>
          <a:p>
            <a:pPr marL="742950" lvl="1" indent="-285750" algn="just">
              <a:spcAft>
                <a:spcPts val="0"/>
              </a:spcAft>
              <a:buFont typeface="Arial" panose="020B0604020202020204" pitchFamily="34" charset="0"/>
              <a:buChar char="○"/>
            </a:pPr>
            <a:r>
              <a:rPr lang="en-GB" sz="3300" u="none" strike="noStrike" dirty="0">
                <a:effectLst/>
                <a:latin typeface="Times New Roman" panose="02020603050405020304" pitchFamily="18" charset="0"/>
                <a:ea typeface="Times New Roman" panose="02020603050405020304" pitchFamily="18" charset="0"/>
              </a:rPr>
              <a:t>Unimodal approach mostly leads to lower engagement, resulting in rapid app abandonment (Zhu et al., 2024). </a:t>
            </a:r>
          </a:p>
          <a:p>
            <a:pPr marL="742950" lvl="1" indent="-285750" algn="just">
              <a:spcAft>
                <a:spcPts val="0"/>
              </a:spcAft>
              <a:buFont typeface="Arial" panose="020B0604020202020204" pitchFamily="34" charset="0"/>
              <a:buChar char="○"/>
            </a:pPr>
            <a:r>
              <a:rPr lang="en-GB" sz="3300" u="none" strike="noStrike" dirty="0">
                <a:effectLst/>
                <a:latin typeface="Times New Roman" panose="02020603050405020304" pitchFamily="18" charset="0"/>
                <a:ea typeface="Times New Roman" panose="02020603050405020304" pitchFamily="18" charset="0"/>
              </a:rPr>
              <a:t>Whereas COM-B model embedded </a:t>
            </a:r>
            <a:r>
              <a:rPr lang="en-GB" sz="3300" u="none" strike="noStrike" dirty="0" err="1">
                <a:effectLst/>
                <a:latin typeface="Times New Roman" panose="02020603050405020304" pitchFamily="18" charset="0"/>
                <a:ea typeface="Times New Roman" panose="02020603050405020304" pitchFamily="18" charset="0"/>
              </a:rPr>
              <a:t>ActiveLife</a:t>
            </a:r>
            <a:r>
              <a:rPr lang="en-GB" sz="3300" u="none" strike="noStrike" dirty="0">
                <a:effectLst/>
                <a:latin typeface="Times New Roman" panose="02020603050405020304" pitchFamily="18" charset="0"/>
                <a:ea typeface="Times New Roman" panose="02020603050405020304" pitchFamily="18" charset="0"/>
              </a:rPr>
              <a:t> AI will enable multimodal tracking approach to improve long-term user engagement by combining three key elements to drive lifelong behavioural change (Paterson et al., 2024).</a:t>
            </a:r>
          </a:p>
          <a:p>
            <a:pPr marL="742950" lvl="1" indent="-285750" algn="just">
              <a:spcAft>
                <a:spcPts val="0"/>
              </a:spcAft>
              <a:buFont typeface="Arial" panose="020B0604020202020204" pitchFamily="34" charset="0"/>
              <a:buChar char="○"/>
            </a:pPr>
            <a:r>
              <a:rPr lang="en-GB" sz="3300" u="none" strike="noStrike" dirty="0">
                <a:effectLst/>
                <a:latin typeface="Times New Roman" panose="02020603050405020304" pitchFamily="18" charset="0"/>
                <a:ea typeface="Times New Roman" panose="02020603050405020304" pitchFamily="18" charset="0"/>
              </a:rPr>
              <a:t>Autonomous and personalised reminders by </a:t>
            </a:r>
            <a:r>
              <a:rPr lang="en-GB" sz="3300" u="none" strike="noStrike" dirty="0" err="1">
                <a:effectLst/>
                <a:latin typeface="Times New Roman" panose="02020603050405020304" pitchFamily="18" charset="0"/>
                <a:ea typeface="Times New Roman" panose="02020603050405020304" pitchFamily="18" charset="0"/>
              </a:rPr>
              <a:t>ActiveLife</a:t>
            </a:r>
            <a:r>
              <a:rPr lang="en-GB" sz="3300" u="none" strike="noStrike" dirty="0">
                <a:effectLst/>
                <a:latin typeface="Times New Roman" panose="02020603050405020304" pitchFamily="18" charset="0"/>
                <a:ea typeface="Times New Roman" panose="02020603050405020304" pitchFamily="18" charset="0"/>
              </a:rPr>
              <a:t> AI will create continuous exercise opportunities. </a:t>
            </a:r>
          </a:p>
          <a:p>
            <a:pPr marL="457200" lvl="0" indent="-457200" algn="just">
              <a:spcAft>
                <a:spcPts val="0"/>
              </a:spcAft>
              <a:buFont typeface="Arial" panose="020B0604020202020204" pitchFamily="34" charset="0"/>
              <a:buChar char="•"/>
            </a:pPr>
            <a:r>
              <a:rPr lang="en-GB" sz="3300" b="1" i="1" u="none" strike="noStrike" dirty="0">
                <a:effectLst/>
                <a:latin typeface="Times New Roman" panose="02020603050405020304" pitchFamily="18" charset="0"/>
                <a:ea typeface="Times New Roman" panose="02020603050405020304" pitchFamily="18" charset="0"/>
              </a:rPr>
              <a:t>Motivation (Personalised Goals, Weekly Challenges and Rewards)</a:t>
            </a:r>
          </a:p>
          <a:p>
            <a:pPr marL="742950" lvl="1" indent="-285750" algn="just">
              <a:spcAft>
                <a:spcPts val="0"/>
              </a:spcAft>
              <a:buFont typeface="Arial" panose="020B0604020202020204" pitchFamily="34" charset="0"/>
              <a:buChar char="○"/>
            </a:pPr>
            <a:r>
              <a:rPr lang="en-GB" sz="3300" u="none" strike="noStrike" dirty="0">
                <a:effectLst/>
                <a:latin typeface="Times New Roman" panose="02020603050405020304" pitchFamily="18" charset="0"/>
                <a:ea typeface="Times New Roman" panose="02020603050405020304" pitchFamily="18" charset="0"/>
              </a:rPr>
              <a:t>Generic advises fail to cater to diverse user needs, but COM-B model integrated </a:t>
            </a:r>
            <a:r>
              <a:rPr lang="en-GB" sz="3300" u="none" strike="noStrike" dirty="0" err="1">
                <a:effectLst/>
                <a:latin typeface="Times New Roman" panose="02020603050405020304" pitchFamily="18" charset="0"/>
                <a:ea typeface="Times New Roman" panose="02020603050405020304" pitchFamily="18" charset="0"/>
              </a:rPr>
              <a:t>ActiveLife</a:t>
            </a:r>
            <a:r>
              <a:rPr lang="en-GB" sz="3300" u="none" strike="noStrike" dirty="0">
                <a:effectLst/>
                <a:latin typeface="Times New Roman" panose="02020603050405020304" pitchFamily="18" charset="0"/>
                <a:ea typeface="Times New Roman" panose="02020603050405020304" pitchFamily="18" charset="0"/>
              </a:rPr>
              <a:t> AI will continuously evolve and adapt to the user needs and provide personalised recommendations, addressing the unique requirements of individuals (Zhang et al., 2022).</a:t>
            </a:r>
          </a:p>
          <a:p>
            <a:pPr marL="742950" lvl="1" indent="-285750" algn="just">
              <a:spcAft>
                <a:spcPts val="0"/>
              </a:spcAft>
              <a:buFont typeface="Arial" panose="020B0604020202020204" pitchFamily="34" charset="0"/>
              <a:buChar char="○"/>
            </a:pPr>
            <a:r>
              <a:rPr lang="en-GB" sz="3300" u="none" strike="noStrike" dirty="0">
                <a:effectLst/>
                <a:latin typeface="Times New Roman" panose="02020603050405020304" pitchFamily="18" charset="0"/>
                <a:ea typeface="Times New Roman" panose="02020603050405020304" pitchFamily="18" charset="0"/>
              </a:rPr>
              <a:t>Personalised goal setting will drive intrinsic user motivation and users will be prompted to improve their scores to achieve those goals.</a:t>
            </a:r>
          </a:p>
          <a:p>
            <a:pPr marL="457200" lvl="0" indent="-457200" algn="just">
              <a:spcAft>
                <a:spcPts val="0"/>
              </a:spcAft>
              <a:buFont typeface="Arial" panose="020B0604020202020204" pitchFamily="34" charset="0"/>
              <a:buChar char="•"/>
            </a:pPr>
            <a:r>
              <a:rPr lang="en-GB" sz="3300" u="none" strike="noStrike" dirty="0">
                <a:effectLst/>
                <a:latin typeface="Times New Roman" panose="02020603050405020304" pitchFamily="18" charset="0"/>
                <a:ea typeface="Times New Roman" panose="02020603050405020304" pitchFamily="18" charset="0"/>
              </a:rPr>
              <a:t>Overall, the expected outcome of </a:t>
            </a:r>
            <a:r>
              <a:rPr lang="en-GB" sz="3300" u="none" strike="noStrike" dirty="0" err="1">
                <a:effectLst/>
                <a:latin typeface="Times New Roman" panose="02020603050405020304" pitchFamily="18" charset="0"/>
                <a:ea typeface="Times New Roman" panose="02020603050405020304" pitchFamily="18" charset="0"/>
              </a:rPr>
              <a:t>ActiveLife</a:t>
            </a:r>
            <a:r>
              <a:rPr lang="en-GB" sz="3300" u="none" strike="noStrike" dirty="0">
                <a:effectLst/>
                <a:latin typeface="Times New Roman" panose="02020603050405020304" pitchFamily="18" charset="0"/>
                <a:ea typeface="Times New Roman" panose="02020603050405020304" pitchFamily="18" charset="0"/>
              </a:rPr>
              <a:t> AI is improved physical activity through sustained behavioural change, enhanced user engagement and reduced physical inactivity across diverse demographics in the UK.</a:t>
            </a:r>
          </a:p>
        </p:txBody>
      </p:sp>
      <p:sp>
        <p:nvSpPr>
          <p:cNvPr id="37" name="Rectangle 36"/>
          <p:cNvSpPr/>
          <p:nvPr/>
        </p:nvSpPr>
        <p:spPr>
          <a:xfrm>
            <a:off x="30346340" y="17818225"/>
            <a:ext cx="19709537" cy="7709803"/>
          </a:xfrm>
          <a:prstGeom prst="rect">
            <a:avLst/>
          </a:prstGeom>
          <a:solidFill>
            <a:schemeClr val="bg1">
              <a:lumMod val="95000"/>
            </a:schemeClr>
          </a:solidFill>
          <a:ln>
            <a:solidFill>
              <a:schemeClr val="accent5"/>
            </a:solidFill>
          </a:ln>
        </p:spPr>
        <p:txBody>
          <a:bodyPr wrap="square">
            <a:spAutoFit/>
          </a:bodyPr>
          <a:lstStyle/>
          <a:p>
            <a:pPr algn="just">
              <a:spcAft>
                <a:spcPts val="0"/>
              </a:spcAft>
            </a:pPr>
            <a:r>
              <a:rPr lang="en-GB" sz="3300" b="1" dirty="0">
                <a:effectLst/>
                <a:latin typeface="Times New Roman" panose="02020603050405020304" pitchFamily="18" charset="0"/>
                <a:ea typeface="Times New Roman" panose="02020603050405020304" pitchFamily="18" charset="0"/>
              </a:rPr>
              <a:t>Conclusion </a:t>
            </a:r>
          </a:p>
          <a:p>
            <a:pPr marL="457200" lvl="0" indent="-457200" algn="just">
              <a:spcAft>
                <a:spcPts val="0"/>
              </a:spcAft>
              <a:buFont typeface="Arial" panose="020B0604020202020204" pitchFamily="34" charset="0"/>
              <a:buChar char="•"/>
            </a:pPr>
            <a:r>
              <a:rPr lang="en-GB" sz="3300" b="1" i="1" u="none" strike="noStrike" dirty="0">
                <a:effectLst/>
                <a:latin typeface="Times New Roman" panose="02020603050405020304" pitchFamily="18" charset="0"/>
                <a:ea typeface="Times New Roman" panose="02020603050405020304" pitchFamily="18" charset="0"/>
              </a:rPr>
              <a:t>Policy Implications </a:t>
            </a:r>
          </a:p>
          <a:p>
            <a:pPr marL="742950" lvl="1" indent="-285750" algn="just">
              <a:spcAft>
                <a:spcPts val="0"/>
              </a:spcAft>
              <a:buFont typeface="Arial" panose="020B0604020202020204" pitchFamily="34" charset="0"/>
              <a:buChar char="○"/>
            </a:pPr>
            <a:r>
              <a:rPr lang="en-GB" sz="3300" u="none" strike="noStrike" dirty="0" err="1">
                <a:effectLst/>
                <a:latin typeface="Times New Roman" panose="02020603050405020304" pitchFamily="18" charset="0"/>
                <a:ea typeface="Times New Roman" panose="02020603050405020304" pitchFamily="18" charset="0"/>
              </a:rPr>
              <a:t>ActiveLife</a:t>
            </a:r>
            <a:r>
              <a:rPr lang="en-GB" sz="3300" u="none" strike="noStrike" dirty="0">
                <a:effectLst/>
                <a:latin typeface="Times New Roman" panose="02020603050405020304" pitchFamily="18" charset="0"/>
                <a:ea typeface="Times New Roman" panose="02020603050405020304" pitchFamily="18" charset="0"/>
              </a:rPr>
              <a:t> AI will reinforce the integration and usefulness of AI into public health policy (Get Active: A Strategy for Future Sport and Physical Activity, 2023), expand equitable digital health access and strengthen data governance and privacy (GOV UK, 2023). </a:t>
            </a:r>
          </a:p>
          <a:p>
            <a:pPr marL="457200" lvl="0" indent="-457200" algn="just">
              <a:spcAft>
                <a:spcPts val="0"/>
              </a:spcAft>
              <a:buFont typeface="Arial" panose="020B0604020202020204" pitchFamily="34" charset="0"/>
              <a:buChar char="•"/>
            </a:pPr>
            <a:r>
              <a:rPr lang="en-GB" sz="3300" b="1" i="1" u="none" strike="noStrike" dirty="0">
                <a:effectLst/>
                <a:latin typeface="Times New Roman" panose="02020603050405020304" pitchFamily="18" charset="0"/>
                <a:ea typeface="Times New Roman" panose="02020603050405020304" pitchFamily="18" charset="0"/>
              </a:rPr>
              <a:t>Educational Implications</a:t>
            </a:r>
          </a:p>
          <a:p>
            <a:pPr marL="742950" lvl="1" indent="-285750" algn="just">
              <a:spcAft>
                <a:spcPts val="0"/>
              </a:spcAft>
              <a:buFont typeface="Arial" panose="020B0604020202020204" pitchFamily="34" charset="0"/>
              <a:buChar char="○"/>
            </a:pPr>
            <a:r>
              <a:rPr lang="en-GB" sz="3300" u="none" strike="noStrike" dirty="0" err="1">
                <a:effectLst/>
                <a:latin typeface="Times New Roman" panose="02020603050405020304" pitchFamily="18" charset="0"/>
                <a:ea typeface="Times New Roman" panose="02020603050405020304" pitchFamily="18" charset="0"/>
              </a:rPr>
              <a:t>ActiveLife</a:t>
            </a:r>
            <a:r>
              <a:rPr lang="en-GB" sz="3300" u="none" strike="noStrike" dirty="0">
                <a:effectLst/>
                <a:latin typeface="Times New Roman" panose="02020603050405020304" pitchFamily="18" charset="0"/>
                <a:ea typeface="Times New Roman" panose="02020603050405020304" pitchFamily="18" charset="0"/>
              </a:rPr>
              <a:t> AI will improve digital health literacy, support personalised patient education and train practitioners in AI-assisted health promotion.</a:t>
            </a:r>
          </a:p>
          <a:p>
            <a:pPr marL="457200" lvl="0" indent="-457200" algn="just">
              <a:spcAft>
                <a:spcPts val="0"/>
              </a:spcAft>
              <a:buFont typeface="Arial" panose="020B0604020202020204" pitchFamily="34" charset="0"/>
              <a:buChar char="•"/>
            </a:pPr>
            <a:r>
              <a:rPr lang="en-GB" sz="3300" b="1" i="1" u="none" strike="noStrike" dirty="0">
                <a:effectLst/>
                <a:latin typeface="Times New Roman" panose="02020603050405020304" pitchFamily="18" charset="0"/>
                <a:ea typeface="Times New Roman" panose="02020603050405020304" pitchFamily="18" charset="0"/>
              </a:rPr>
              <a:t>Research Implications</a:t>
            </a:r>
          </a:p>
          <a:p>
            <a:pPr marL="742950" lvl="1" indent="-285750" algn="just">
              <a:spcAft>
                <a:spcPts val="0"/>
              </a:spcAft>
              <a:buFont typeface="Arial" panose="020B0604020202020204" pitchFamily="34" charset="0"/>
              <a:buChar char="○"/>
            </a:pPr>
            <a:r>
              <a:rPr lang="en-GB" sz="3300" u="none" strike="noStrike" dirty="0" err="1">
                <a:effectLst/>
                <a:latin typeface="Times New Roman" panose="02020603050405020304" pitchFamily="18" charset="0"/>
                <a:ea typeface="Times New Roman" panose="02020603050405020304" pitchFamily="18" charset="0"/>
              </a:rPr>
              <a:t>ActiveLife</a:t>
            </a:r>
            <a:r>
              <a:rPr lang="en-GB" sz="3300" u="none" strike="noStrike" dirty="0">
                <a:effectLst/>
                <a:latin typeface="Times New Roman" panose="02020603050405020304" pitchFamily="18" charset="0"/>
                <a:ea typeface="Times New Roman" panose="02020603050405020304" pitchFamily="18" charset="0"/>
              </a:rPr>
              <a:t> AI will guide future research by enabling evaluation of long-term intervention effectiveness, assessment of equality across demographic and income groups and optimisation of COM-B-informed AI interventions. </a:t>
            </a:r>
          </a:p>
          <a:p>
            <a:pPr marL="457200" lvl="0" indent="-457200" algn="just">
              <a:spcAft>
                <a:spcPts val="0"/>
              </a:spcAft>
              <a:buFont typeface="Arial" panose="020B0604020202020204" pitchFamily="34" charset="0"/>
              <a:buChar char="•"/>
            </a:pPr>
            <a:r>
              <a:rPr lang="en-GB" sz="3300" b="1" i="1" u="none" strike="noStrike" dirty="0">
                <a:effectLst/>
                <a:latin typeface="Times New Roman" panose="02020603050405020304" pitchFamily="18" charset="0"/>
                <a:ea typeface="Times New Roman" panose="02020603050405020304" pitchFamily="18" charset="0"/>
              </a:rPr>
              <a:t>Conclusion </a:t>
            </a:r>
          </a:p>
          <a:p>
            <a:pPr marL="742950" lvl="1" indent="-285750" algn="just">
              <a:spcAft>
                <a:spcPts val="0"/>
              </a:spcAft>
              <a:buFont typeface="Arial" panose="020B0604020202020204" pitchFamily="34" charset="0"/>
              <a:buChar char="○"/>
            </a:pPr>
            <a:r>
              <a:rPr lang="en-GB" sz="3300" u="none" strike="noStrike" dirty="0">
                <a:effectLst/>
                <a:latin typeface="Times New Roman" panose="02020603050405020304" pitchFamily="18" charset="0"/>
                <a:ea typeface="Times New Roman" panose="02020603050405020304" pitchFamily="18" charset="0"/>
              </a:rPr>
              <a:t>To conclude, </a:t>
            </a:r>
            <a:r>
              <a:rPr lang="en-GB" sz="3300" u="none" strike="noStrike" dirty="0" err="1">
                <a:effectLst/>
                <a:latin typeface="Times New Roman" panose="02020603050405020304" pitchFamily="18" charset="0"/>
                <a:ea typeface="Times New Roman" panose="02020603050405020304" pitchFamily="18" charset="0"/>
              </a:rPr>
              <a:t>ActiveLife</a:t>
            </a:r>
            <a:r>
              <a:rPr lang="en-GB" sz="3300" u="none" strike="noStrike" dirty="0">
                <a:effectLst/>
                <a:latin typeface="Times New Roman" panose="02020603050405020304" pitchFamily="18" charset="0"/>
                <a:ea typeface="Times New Roman" panose="02020603050405020304" pitchFamily="18" charset="0"/>
              </a:rPr>
              <a:t> AI will demonstrate how theory-driven digital intervention can promote equitable, accessible, lifelong physical activity and maximise population health outcomes.</a:t>
            </a:r>
          </a:p>
        </p:txBody>
      </p:sp>
      <p:sp>
        <p:nvSpPr>
          <p:cNvPr id="38" name="Rectangle 37"/>
          <p:cNvSpPr/>
          <p:nvPr/>
        </p:nvSpPr>
        <p:spPr>
          <a:xfrm>
            <a:off x="30558253" y="26082313"/>
            <a:ext cx="19709536" cy="23160186"/>
          </a:xfrm>
          <a:prstGeom prst="rect">
            <a:avLst/>
          </a:prstGeom>
          <a:noFill/>
          <a:ln>
            <a:solidFill>
              <a:schemeClr val="accent5"/>
            </a:solidFill>
          </a:ln>
        </p:spPr>
        <p:txBody>
          <a:bodyPr wrap="square">
            <a:spAutoFit/>
          </a:bodyPr>
          <a:lstStyle/>
          <a:p>
            <a:pPr algn="ctr">
              <a:spcAft>
                <a:spcPts val="0"/>
              </a:spcAft>
            </a:pPr>
            <a:endParaRPr lang="en-GB" sz="3300" b="1" dirty="0">
              <a:effectLst/>
              <a:latin typeface="Times New Roman" panose="02020603050405020304" pitchFamily="18" charset="0"/>
              <a:ea typeface="Times New Roman" panose="02020603050405020304" pitchFamily="18" charset="0"/>
            </a:endParaRPr>
          </a:p>
          <a:p>
            <a:pPr algn="ctr">
              <a:spcAft>
                <a:spcPts val="0"/>
              </a:spcAft>
            </a:pPr>
            <a:r>
              <a:rPr lang="en-GB" sz="3300" b="1" dirty="0">
                <a:effectLst/>
                <a:latin typeface="Times New Roman" panose="02020603050405020304" pitchFamily="18" charset="0"/>
                <a:ea typeface="Times New Roman" panose="02020603050405020304" pitchFamily="18" charset="0"/>
              </a:rPr>
              <a:t>References</a:t>
            </a:r>
          </a:p>
          <a:p>
            <a:pPr algn="ctr">
              <a:spcAft>
                <a:spcPts val="0"/>
              </a:spcAft>
            </a:pPr>
            <a:endParaRPr lang="en-GB" sz="3300" b="1" dirty="0">
              <a:effectLst/>
              <a:latin typeface="Times New Roman" panose="02020603050405020304" pitchFamily="18" charset="0"/>
              <a:ea typeface="Times New Roman" panose="02020603050405020304" pitchFamily="18" charset="0"/>
            </a:endParaRPr>
          </a:p>
          <a:p>
            <a:pPr marL="457200" indent="-457200" algn="just">
              <a:spcAft>
                <a:spcPts val="0"/>
              </a:spcAft>
              <a:buFont typeface="Arial" panose="020B0604020202020204" pitchFamily="34" charset="0"/>
              <a:buChar char="•"/>
            </a:pPr>
            <a:r>
              <a:rPr lang="en-GB" sz="2800" dirty="0">
                <a:effectLst/>
                <a:latin typeface="Times New Roman" panose="02020603050405020304" pitchFamily="18" charset="0"/>
                <a:ea typeface="Times New Roman" panose="02020603050405020304" pitchFamily="18" charset="0"/>
              </a:rPr>
              <a:t>Baumann, H., Fiedler, J., </a:t>
            </a:r>
            <a:r>
              <a:rPr lang="en-GB" sz="2800" dirty="0" err="1">
                <a:effectLst/>
                <a:latin typeface="Times New Roman" panose="02020603050405020304" pitchFamily="18" charset="0"/>
                <a:ea typeface="Times New Roman" panose="02020603050405020304" pitchFamily="18" charset="0"/>
              </a:rPr>
              <a:t>Wunsch</a:t>
            </a:r>
            <a:r>
              <a:rPr lang="en-GB" sz="2800" dirty="0">
                <a:effectLst/>
                <a:latin typeface="Times New Roman" panose="02020603050405020304" pitchFamily="18" charset="0"/>
                <a:ea typeface="Times New Roman" panose="02020603050405020304" pitchFamily="18" charset="0"/>
              </a:rPr>
              <a:t>, K., </a:t>
            </a:r>
            <a:r>
              <a:rPr lang="en-GB" sz="2800" dirty="0" err="1">
                <a:effectLst/>
                <a:latin typeface="Times New Roman" panose="02020603050405020304" pitchFamily="18" charset="0"/>
                <a:ea typeface="Times New Roman" panose="02020603050405020304" pitchFamily="18" charset="0"/>
              </a:rPr>
              <a:t>Woll</a:t>
            </a:r>
            <a:r>
              <a:rPr lang="en-GB" sz="2800" dirty="0">
                <a:effectLst/>
                <a:latin typeface="Times New Roman" panose="02020603050405020304" pitchFamily="18" charset="0"/>
                <a:ea typeface="Times New Roman" panose="02020603050405020304" pitchFamily="18" charset="0"/>
              </a:rPr>
              <a:t>, A. and </a:t>
            </a:r>
            <a:r>
              <a:rPr lang="en-GB" sz="2800" dirty="0" err="1">
                <a:effectLst/>
                <a:latin typeface="Times New Roman" panose="02020603050405020304" pitchFamily="18" charset="0"/>
                <a:ea typeface="Times New Roman" panose="02020603050405020304" pitchFamily="18" charset="0"/>
              </a:rPr>
              <a:t>Wollesen</a:t>
            </a:r>
            <a:r>
              <a:rPr lang="en-GB" sz="2800" dirty="0">
                <a:effectLst/>
                <a:latin typeface="Times New Roman" panose="02020603050405020304" pitchFamily="18" charset="0"/>
                <a:ea typeface="Times New Roman" panose="02020603050405020304" pitchFamily="18" charset="0"/>
              </a:rPr>
              <a:t>, B., (2022). </a:t>
            </a:r>
            <a:r>
              <a:rPr lang="en-GB" sz="2800" dirty="0" err="1">
                <a:effectLst/>
                <a:latin typeface="Times New Roman" panose="02020603050405020304" pitchFamily="18" charset="0"/>
                <a:ea typeface="Times New Roman" panose="02020603050405020304" pitchFamily="18" charset="0"/>
              </a:rPr>
              <a:t>mHealth</a:t>
            </a:r>
            <a:r>
              <a:rPr lang="en-GB" sz="2800" dirty="0">
                <a:effectLst/>
                <a:latin typeface="Times New Roman" panose="02020603050405020304" pitchFamily="18" charset="0"/>
                <a:ea typeface="Times New Roman" panose="02020603050405020304" pitchFamily="18" charset="0"/>
              </a:rPr>
              <a:t> interventions to reduce physical inactivity and sedentary </a:t>
            </a:r>
            <a:r>
              <a:rPr lang="en-GB" sz="2800" dirty="0" err="1">
                <a:effectLst/>
                <a:latin typeface="Times New Roman" panose="02020603050405020304" pitchFamily="18" charset="0"/>
                <a:ea typeface="Times New Roman" panose="02020603050405020304" pitchFamily="18" charset="0"/>
              </a:rPr>
              <a:t>behavior</a:t>
            </a:r>
            <a:r>
              <a:rPr lang="en-GB" sz="2800" dirty="0">
                <a:effectLst/>
                <a:latin typeface="Times New Roman" panose="02020603050405020304" pitchFamily="18" charset="0"/>
                <a:ea typeface="Times New Roman" panose="02020603050405020304" pitchFamily="18" charset="0"/>
              </a:rPr>
              <a:t> in children and adolescents: systematic review and meta-analysis of randomized controlled trials. </a:t>
            </a:r>
            <a:r>
              <a:rPr lang="en-GB" sz="2800" i="1" dirty="0">
                <a:effectLst/>
                <a:latin typeface="Times New Roman" panose="02020603050405020304" pitchFamily="18" charset="0"/>
                <a:ea typeface="Times New Roman" panose="02020603050405020304" pitchFamily="18" charset="0"/>
              </a:rPr>
              <a:t>JMIR </a:t>
            </a:r>
            <a:r>
              <a:rPr lang="en-GB" sz="2800" i="1" dirty="0" err="1">
                <a:effectLst/>
                <a:latin typeface="Times New Roman" panose="02020603050405020304" pitchFamily="18" charset="0"/>
                <a:ea typeface="Times New Roman" panose="02020603050405020304" pitchFamily="18" charset="0"/>
              </a:rPr>
              <a:t>mHealth</a:t>
            </a:r>
            <a:r>
              <a:rPr lang="en-GB" sz="2800" i="1" dirty="0">
                <a:effectLst/>
                <a:latin typeface="Times New Roman" panose="02020603050405020304" pitchFamily="18" charset="0"/>
                <a:ea typeface="Times New Roman" panose="02020603050405020304" pitchFamily="18" charset="0"/>
              </a:rPr>
              <a:t> and </a:t>
            </a:r>
            <a:r>
              <a:rPr lang="en-GB" sz="2800" i="1" dirty="0" err="1">
                <a:effectLst/>
                <a:latin typeface="Times New Roman" panose="02020603050405020304" pitchFamily="18" charset="0"/>
                <a:ea typeface="Times New Roman" panose="02020603050405020304" pitchFamily="18" charset="0"/>
              </a:rPr>
              <a:t>uHealth</a:t>
            </a:r>
            <a:r>
              <a:rPr lang="en-GB" sz="2800" dirty="0">
                <a:effectLst/>
                <a:latin typeface="Times New Roman" panose="02020603050405020304" pitchFamily="18" charset="0"/>
                <a:ea typeface="Times New Roman" panose="02020603050405020304" pitchFamily="18" charset="0"/>
              </a:rPr>
              <a:t>, </a:t>
            </a:r>
            <a:r>
              <a:rPr lang="en-GB" sz="2800" i="1" dirty="0">
                <a:effectLst/>
                <a:latin typeface="Times New Roman" panose="02020603050405020304" pitchFamily="18" charset="0"/>
                <a:ea typeface="Times New Roman" panose="02020603050405020304" pitchFamily="18" charset="0"/>
              </a:rPr>
              <a:t>10</a:t>
            </a:r>
            <a:r>
              <a:rPr lang="en-GB" sz="2800" dirty="0">
                <a:effectLst/>
                <a:latin typeface="Times New Roman" panose="02020603050405020304" pitchFamily="18" charset="0"/>
                <a:ea typeface="Times New Roman" panose="02020603050405020304" pitchFamily="18" charset="0"/>
              </a:rPr>
              <a:t>(5), p.e35920. </a:t>
            </a:r>
            <a:r>
              <a:rPr lang="en-GB" sz="2800" u="sng" dirty="0">
                <a:solidFill>
                  <a:srgbClr val="0000FF"/>
                </a:solidFill>
                <a:effectLst/>
                <a:latin typeface="Times New Roman" panose="02020603050405020304" pitchFamily="18" charset="0"/>
                <a:ea typeface="Times New Roman" panose="02020603050405020304" pitchFamily="18" charset="0"/>
                <a:hlinkClick r:id="rId8"/>
              </a:rPr>
              <a:t>https://doi.org/10.2196/35920</a:t>
            </a:r>
            <a:r>
              <a:rPr lang="en-GB" sz="2800" dirty="0">
                <a:effectLst/>
                <a:latin typeface="Times New Roman" panose="02020603050405020304" pitchFamily="18" charset="0"/>
                <a:ea typeface="Times New Roman" panose="02020603050405020304" pitchFamily="18" charset="0"/>
              </a:rPr>
              <a:t>  </a:t>
            </a:r>
          </a:p>
          <a:p>
            <a:pPr marL="457200" indent="-457200" algn="just">
              <a:spcAft>
                <a:spcPts val="0"/>
              </a:spcAft>
              <a:buFont typeface="Arial" panose="020B0604020202020204" pitchFamily="34" charset="0"/>
              <a:buChar char="•"/>
            </a:pPr>
            <a:r>
              <a:rPr lang="en-GB" sz="2800" dirty="0">
                <a:effectLst/>
                <a:latin typeface="Times New Roman" panose="02020603050405020304" pitchFamily="18" charset="0"/>
                <a:ea typeface="Times New Roman" panose="02020603050405020304" pitchFamily="18" charset="0"/>
              </a:rPr>
              <a:t>Coupe, N., </a:t>
            </a:r>
            <a:r>
              <a:rPr lang="en-GB" sz="2800" dirty="0" err="1">
                <a:effectLst/>
                <a:latin typeface="Times New Roman" panose="02020603050405020304" pitchFamily="18" charset="0"/>
                <a:ea typeface="Times New Roman" panose="02020603050405020304" pitchFamily="18" charset="0"/>
              </a:rPr>
              <a:t>Cotterill</a:t>
            </a:r>
            <a:r>
              <a:rPr lang="en-GB" sz="2800" dirty="0">
                <a:effectLst/>
                <a:latin typeface="Times New Roman" panose="02020603050405020304" pitchFamily="18" charset="0"/>
                <a:ea typeface="Times New Roman" panose="02020603050405020304" pitchFamily="18" charset="0"/>
              </a:rPr>
              <a:t>, S. and Peters, S., (2022). Enhancing community weight loss groups in a low socioeconomic status area: Application of the COM‐B model and Behaviour Change Wheel. </a:t>
            </a:r>
            <a:r>
              <a:rPr lang="en-GB" sz="2800" i="1" dirty="0">
                <a:effectLst/>
                <a:latin typeface="Times New Roman" panose="02020603050405020304" pitchFamily="18" charset="0"/>
                <a:ea typeface="Times New Roman" panose="02020603050405020304" pitchFamily="18" charset="0"/>
              </a:rPr>
              <a:t>Health Expectations, 25</a:t>
            </a:r>
            <a:r>
              <a:rPr lang="en-GB" sz="2800" dirty="0">
                <a:effectLst/>
                <a:latin typeface="Times New Roman" panose="02020603050405020304" pitchFamily="18" charset="0"/>
                <a:ea typeface="Times New Roman" panose="02020603050405020304" pitchFamily="18" charset="0"/>
              </a:rPr>
              <a:t>(5), pp.2043-2055. </a:t>
            </a:r>
          </a:p>
          <a:p>
            <a:pPr marL="457200" indent="-457200" algn="just">
              <a:spcAft>
                <a:spcPts val="0"/>
              </a:spcAft>
              <a:buFont typeface="Arial" panose="020B0604020202020204" pitchFamily="34" charset="0"/>
              <a:buChar char="•"/>
            </a:pPr>
            <a:r>
              <a:rPr lang="en-GB" sz="2800" dirty="0">
                <a:effectLst/>
                <a:latin typeface="Times New Roman" panose="02020603050405020304" pitchFamily="18" charset="0"/>
                <a:ea typeface="Times New Roman" panose="02020603050405020304" pitchFamily="18" charset="0"/>
              </a:rPr>
              <a:t>GOV UK. (2023). Physical Activity and Wellbeing Strategy. In </a:t>
            </a:r>
            <a:r>
              <a:rPr lang="en-GB" sz="2800" i="1" dirty="0">
                <a:effectLst/>
                <a:latin typeface="Times New Roman" panose="02020603050405020304" pitchFamily="18" charset="0"/>
                <a:ea typeface="Times New Roman" panose="02020603050405020304" pitchFamily="18" charset="0"/>
              </a:rPr>
              <a:t>hertsmere.gov.uk</a:t>
            </a:r>
            <a:r>
              <a:rPr lang="en-GB" sz="2800" dirty="0">
                <a:effectLst/>
                <a:latin typeface="Times New Roman" panose="02020603050405020304" pitchFamily="18" charset="0"/>
                <a:ea typeface="Times New Roman" panose="02020603050405020304" pitchFamily="18" charset="0"/>
              </a:rPr>
              <a:t>. Available at: </a:t>
            </a:r>
            <a:r>
              <a:rPr lang="en-GB" sz="2800" u="sng" dirty="0">
                <a:solidFill>
                  <a:srgbClr val="1155CC"/>
                </a:solidFill>
                <a:effectLst/>
                <a:latin typeface="Times New Roman" panose="02020603050405020304" pitchFamily="18" charset="0"/>
                <a:ea typeface="Times New Roman" panose="02020603050405020304" pitchFamily="18" charset="0"/>
                <a:hlinkClick r:id="rId9"/>
              </a:rPr>
              <a:t>https://hertsmere.moderngov.co.uk/mgConvert2PDF.aspx?ID=62499</a:t>
            </a:r>
            <a:r>
              <a:rPr lang="en-GB" sz="2800" dirty="0">
                <a:effectLst/>
                <a:latin typeface="Times New Roman" panose="02020603050405020304" pitchFamily="18" charset="0"/>
                <a:ea typeface="Times New Roman" panose="02020603050405020304" pitchFamily="18" charset="0"/>
              </a:rPr>
              <a:t> (Accessed 20 July 2026) </a:t>
            </a:r>
          </a:p>
          <a:p>
            <a:pPr marL="457200" indent="-457200" algn="just">
              <a:spcAft>
                <a:spcPts val="0"/>
              </a:spcAft>
              <a:buFont typeface="Arial" panose="020B0604020202020204" pitchFamily="34" charset="0"/>
              <a:buChar char="•"/>
            </a:pPr>
            <a:r>
              <a:rPr lang="en-GB" sz="2800" dirty="0">
                <a:effectLst/>
                <a:latin typeface="Times New Roman" panose="02020603050405020304" pitchFamily="18" charset="0"/>
                <a:ea typeface="Times New Roman" panose="02020603050405020304" pitchFamily="18" charset="0"/>
              </a:rPr>
              <a:t>GOV UK. (2023, August 29). </a:t>
            </a:r>
            <a:r>
              <a:rPr lang="en-GB" sz="2800" i="1" dirty="0">
                <a:effectLst/>
                <a:latin typeface="Times New Roman" panose="02020603050405020304" pitchFamily="18" charset="0"/>
                <a:ea typeface="Times New Roman" panose="02020603050405020304" pitchFamily="18" charset="0"/>
              </a:rPr>
              <a:t>Get Active: a strategy for the future of sport and physical activity</a:t>
            </a:r>
            <a:r>
              <a:rPr lang="en-GB" sz="2800" dirty="0">
                <a:effectLst/>
                <a:latin typeface="Times New Roman" panose="02020603050405020304" pitchFamily="18" charset="0"/>
                <a:ea typeface="Times New Roman" panose="02020603050405020304" pitchFamily="18" charset="0"/>
              </a:rPr>
              <a:t>. GOV.UK. Available at: </a:t>
            </a:r>
            <a:r>
              <a:rPr lang="en-GB" sz="2800" u="sng" dirty="0">
                <a:solidFill>
                  <a:srgbClr val="1155CC"/>
                </a:solidFill>
                <a:effectLst/>
                <a:latin typeface="Times New Roman" panose="02020603050405020304" pitchFamily="18" charset="0"/>
                <a:ea typeface="Times New Roman" panose="02020603050405020304" pitchFamily="18" charset="0"/>
                <a:hlinkClick r:id="rId10"/>
              </a:rPr>
              <a:t>https://www.gov.uk/government/publications/get-active-a-strategy-for-the-future-of-sport-and-physical-activity/get-active-a-strategy-for-the-future-of-sport-and-physical-activity</a:t>
            </a:r>
            <a:r>
              <a:rPr lang="en-GB" sz="2800" dirty="0">
                <a:effectLst/>
                <a:latin typeface="Times New Roman" panose="02020603050405020304" pitchFamily="18" charset="0"/>
                <a:ea typeface="Times New Roman" panose="02020603050405020304" pitchFamily="18" charset="0"/>
              </a:rPr>
              <a:t>  (Accessed 20 July 2026)</a:t>
            </a:r>
          </a:p>
          <a:p>
            <a:pPr marL="457200" indent="-457200" algn="just">
              <a:spcAft>
                <a:spcPts val="0"/>
              </a:spcAft>
              <a:buFont typeface="Arial" panose="020B0604020202020204" pitchFamily="34" charset="0"/>
              <a:buChar char="•"/>
            </a:pPr>
            <a:r>
              <a:rPr lang="en-GB" sz="2800" dirty="0">
                <a:effectLst/>
                <a:latin typeface="Times New Roman" panose="02020603050405020304" pitchFamily="18" charset="0"/>
                <a:ea typeface="Times New Roman" panose="02020603050405020304" pitchFamily="18" charset="0"/>
              </a:rPr>
              <a:t>GOV UK. (2026, June 12). </a:t>
            </a:r>
            <a:r>
              <a:rPr lang="en-GB" sz="2800" i="1" dirty="0">
                <a:effectLst/>
                <a:latin typeface="Times New Roman" panose="02020603050405020304" pitchFamily="18" charset="0"/>
                <a:ea typeface="Times New Roman" panose="02020603050405020304" pitchFamily="18" charset="0"/>
              </a:rPr>
              <a:t>Improving physical activity and reducing physical activity inequalities: literature review</a:t>
            </a:r>
            <a:r>
              <a:rPr lang="en-GB" sz="2800" dirty="0">
                <a:effectLst/>
                <a:latin typeface="Times New Roman" panose="02020603050405020304" pitchFamily="18" charset="0"/>
                <a:ea typeface="Times New Roman" panose="02020603050405020304" pitchFamily="18" charset="0"/>
              </a:rPr>
              <a:t>. GOV.UK. Available at: </a:t>
            </a:r>
            <a:r>
              <a:rPr lang="en-GB" sz="2800" u="sng" dirty="0">
                <a:solidFill>
                  <a:srgbClr val="1155CC"/>
                </a:solidFill>
                <a:effectLst/>
                <a:latin typeface="Times New Roman" panose="02020603050405020304" pitchFamily="18" charset="0"/>
                <a:ea typeface="Times New Roman" panose="02020603050405020304" pitchFamily="18" charset="0"/>
                <a:hlinkClick r:id="rId11"/>
              </a:rPr>
              <a:t>https://www.gov.uk/government/publications/improving-physical-activity-and-reducing-physical-activity-inequalities-literature-review/improving-physical-activity-and-reducing-physical-activity-inequalities-literature-review#data-extraction-assessment-and-synthesis</a:t>
            </a:r>
            <a:r>
              <a:rPr lang="en-GB" sz="2800" dirty="0">
                <a:effectLst/>
                <a:latin typeface="Times New Roman" panose="02020603050405020304" pitchFamily="18" charset="0"/>
                <a:ea typeface="Times New Roman" panose="02020603050405020304" pitchFamily="18" charset="0"/>
              </a:rPr>
              <a:t> (Accessed 20 July 2026) </a:t>
            </a:r>
          </a:p>
          <a:p>
            <a:pPr marL="457200" indent="-457200" algn="just">
              <a:spcAft>
                <a:spcPts val="0"/>
              </a:spcAft>
              <a:buFont typeface="Arial" panose="020B0604020202020204" pitchFamily="34" charset="0"/>
              <a:buChar char="•"/>
            </a:pPr>
            <a:r>
              <a:rPr lang="en-GB" sz="2800" dirty="0">
                <a:effectLst/>
                <a:latin typeface="Times New Roman" panose="02020603050405020304" pitchFamily="18" charset="0"/>
                <a:ea typeface="Times New Roman" panose="02020603050405020304" pitchFamily="18" charset="0"/>
              </a:rPr>
              <a:t>Jackson, A. (2022). The principles of health promotion. In </a:t>
            </a:r>
            <a:r>
              <a:rPr lang="en-GB" sz="2800" i="1" dirty="0">
                <a:effectLst/>
                <a:latin typeface="Times New Roman" panose="02020603050405020304" pitchFamily="18" charset="0"/>
                <a:ea typeface="Times New Roman" panose="02020603050405020304" pitchFamily="18" charset="0"/>
              </a:rPr>
              <a:t>Health Promotion for Nursing Associates</a:t>
            </a:r>
            <a:r>
              <a:rPr lang="en-GB" sz="2800" dirty="0">
                <a:effectLst/>
                <a:latin typeface="Times New Roman" panose="02020603050405020304" pitchFamily="18" charset="0"/>
                <a:ea typeface="Times New Roman" panose="02020603050405020304" pitchFamily="18" charset="0"/>
              </a:rPr>
              <a:t> (pp. 3–24). Learning Matters.</a:t>
            </a:r>
          </a:p>
          <a:p>
            <a:pPr marL="457200" indent="-457200" algn="just">
              <a:spcAft>
                <a:spcPts val="0"/>
              </a:spcAft>
              <a:buFont typeface="Arial" panose="020B0604020202020204" pitchFamily="34" charset="0"/>
              <a:buChar char="•"/>
            </a:pPr>
            <a:r>
              <a:rPr lang="en-GB" sz="2800" dirty="0">
                <a:effectLst/>
                <a:latin typeface="Times New Roman" panose="02020603050405020304" pitchFamily="18" charset="0"/>
                <a:ea typeface="Times New Roman" panose="02020603050405020304" pitchFamily="18" charset="0"/>
              </a:rPr>
              <a:t>Lee, S.A. and Park, J.H., (2025). Systematic review and meta analysis of standalone digital </a:t>
            </a:r>
            <a:r>
              <a:rPr lang="en-GB" sz="2800" dirty="0" err="1">
                <a:effectLst/>
                <a:latin typeface="Times New Roman" panose="02020603050405020304" pitchFamily="18" charset="0"/>
                <a:ea typeface="Times New Roman" panose="02020603050405020304" pitchFamily="18" charset="0"/>
              </a:rPr>
              <a:t>behavior</a:t>
            </a:r>
            <a:r>
              <a:rPr lang="en-GB" sz="2800" dirty="0">
                <a:effectLst/>
                <a:latin typeface="Times New Roman" panose="02020603050405020304" pitchFamily="18" charset="0"/>
                <a:ea typeface="Times New Roman" panose="02020603050405020304" pitchFamily="18" charset="0"/>
              </a:rPr>
              <a:t> change interventions on physical activity. </a:t>
            </a:r>
            <a:r>
              <a:rPr lang="en-GB" sz="2800" i="1" dirty="0">
                <a:effectLst/>
                <a:latin typeface="Times New Roman" panose="02020603050405020304" pitchFamily="18" charset="0"/>
                <a:ea typeface="Times New Roman" panose="02020603050405020304" pitchFamily="18" charset="0"/>
              </a:rPr>
              <a:t>NPJ Digital Medicine, 8</a:t>
            </a:r>
            <a:r>
              <a:rPr lang="en-GB" sz="2800" dirty="0">
                <a:effectLst/>
                <a:latin typeface="Times New Roman" panose="02020603050405020304" pitchFamily="18" charset="0"/>
                <a:ea typeface="Times New Roman" panose="02020603050405020304" pitchFamily="18" charset="0"/>
              </a:rPr>
              <a:t>(1), p.436. </a:t>
            </a:r>
            <a:r>
              <a:rPr lang="en-GB" sz="2800" u="sng" dirty="0">
                <a:solidFill>
                  <a:srgbClr val="1155CC"/>
                </a:solidFill>
                <a:effectLst/>
                <a:latin typeface="Times New Roman" panose="02020603050405020304" pitchFamily="18" charset="0"/>
                <a:ea typeface="Times New Roman" panose="02020603050405020304" pitchFamily="18" charset="0"/>
                <a:hlinkClick r:id="rId12"/>
              </a:rPr>
              <a:t>https://doi.org/10.1038/s41746-025-01827-4</a:t>
            </a:r>
            <a:r>
              <a:rPr lang="en-GB" sz="2800" dirty="0">
                <a:effectLst/>
                <a:latin typeface="Times New Roman" panose="02020603050405020304" pitchFamily="18" charset="0"/>
                <a:ea typeface="Times New Roman" panose="02020603050405020304" pitchFamily="18" charset="0"/>
              </a:rPr>
              <a:t> </a:t>
            </a:r>
          </a:p>
          <a:p>
            <a:pPr marL="457200" indent="-457200" algn="just">
              <a:spcAft>
                <a:spcPts val="0"/>
              </a:spcAft>
              <a:buFont typeface="Arial" panose="020B0604020202020204" pitchFamily="34" charset="0"/>
              <a:buChar char="•"/>
            </a:pPr>
            <a:r>
              <a:rPr lang="en-GB" sz="2800" dirty="0" err="1">
                <a:effectLst/>
                <a:latin typeface="Times New Roman" panose="02020603050405020304" pitchFamily="18" charset="0"/>
                <a:ea typeface="Times New Roman" panose="02020603050405020304" pitchFamily="18" charset="0"/>
              </a:rPr>
              <a:t>McDonagh</a:t>
            </a:r>
            <a:r>
              <a:rPr lang="en-GB" sz="2800" dirty="0">
                <a:effectLst/>
                <a:latin typeface="Times New Roman" panose="02020603050405020304" pitchFamily="18" charset="0"/>
                <a:ea typeface="Times New Roman" panose="02020603050405020304" pitchFamily="18" charset="0"/>
              </a:rPr>
              <a:t>, L.K., Saunders, J.M., </a:t>
            </a:r>
            <a:r>
              <a:rPr lang="en-GB" sz="2800" dirty="0" err="1">
                <a:effectLst/>
                <a:latin typeface="Times New Roman" panose="02020603050405020304" pitchFamily="18" charset="0"/>
                <a:ea typeface="Times New Roman" panose="02020603050405020304" pitchFamily="18" charset="0"/>
              </a:rPr>
              <a:t>Cassell</a:t>
            </a:r>
            <a:r>
              <a:rPr lang="en-GB" sz="2800" dirty="0">
                <a:effectLst/>
                <a:latin typeface="Times New Roman" panose="02020603050405020304" pitchFamily="18" charset="0"/>
                <a:ea typeface="Times New Roman" panose="02020603050405020304" pitchFamily="18" charset="0"/>
              </a:rPr>
              <a:t>, J., Curtis, T., </a:t>
            </a:r>
            <a:r>
              <a:rPr lang="en-GB" sz="2800" dirty="0" err="1">
                <a:effectLst/>
                <a:latin typeface="Times New Roman" panose="02020603050405020304" pitchFamily="18" charset="0"/>
                <a:ea typeface="Times New Roman" panose="02020603050405020304" pitchFamily="18" charset="0"/>
              </a:rPr>
              <a:t>Bastaki</a:t>
            </a:r>
            <a:r>
              <a:rPr lang="en-GB" sz="2800" dirty="0">
                <a:effectLst/>
                <a:latin typeface="Times New Roman" panose="02020603050405020304" pitchFamily="18" charset="0"/>
                <a:ea typeface="Times New Roman" panose="02020603050405020304" pitchFamily="18" charset="0"/>
              </a:rPr>
              <a:t>, H., </a:t>
            </a:r>
            <a:r>
              <a:rPr lang="en-GB" sz="2800" dirty="0" err="1">
                <a:effectLst/>
                <a:latin typeface="Times New Roman" panose="02020603050405020304" pitchFamily="18" charset="0"/>
                <a:ea typeface="Times New Roman" panose="02020603050405020304" pitchFamily="18" charset="0"/>
              </a:rPr>
              <a:t>Hartney</a:t>
            </a:r>
            <a:r>
              <a:rPr lang="en-GB" sz="2800" dirty="0">
                <a:effectLst/>
                <a:latin typeface="Times New Roman" panose="02020603050405020304" pitchFamily="18" charset="0"/>
                <a:ea typeface="Times New Roman" panose="02020603050405020304" pitchFamily="18" charset="0"/>
              </a:rPr>
              <a:t>, T. and </a:t>
            </a:r>
            <a:r>
              <a:rPr lang="en-GB" sz="2800" dirty="0" err="1">
                <a:effectLst/>
                <a:latin typeface="Times New Roman" panose="02020603050405020304" pitchFamily="18" charset="0"/>
                <a:ea typeface="Times New Roman" panose="02020603050405020304" pitchFamily="18" charset="0"/>
              </a:rPr>
              <a:t>Rait</a:t>
            </a:r>
            <a:r>
              <a:rPr lang="en-GB" sz="2800" dirty="0">
                <a:effectLst/>
                <a:latin typeface="Times New Roman" panose="02020603050405020304" pitchFamily="18" charset="0"/>
                <a:ea typeface="Times New Roman" panose="02020603050405020304" pitchFamily="18" charset="0"/>
              </a:rPr>
              <a:t>, G., (2018). Application of the COM-B model to barriers and facilitators to chlamydia testing in general practice for young people and primary care practitioners: a systematic review. </a:t>
            </a:r>
            <a:r>
              <a:rPr lang="en-GB" sz="2800" i="1" dirty="0">
                <a:effectLst/>
                <a:latin typeface="Times New Roman" panose="02020603050405020304" pitchFamily="18" charset="0"/>
                <a:ea typeface="Times New Roman" panose="02020603050405020304" pitchFamily="18" charset="0"/>
              </a:rPr>
              <a:t>Implementation Science</a:t>
            </a:r>
            <a:r>
              <a:rPr lang="en-GB" sz="2800" dirty="0">
                <a:effectLst/>
                <a:latin typeface="Times New Roman" panose="02020603050405020304" pitchFamily="18" charset="0"/>
                <a:ea typeface="Times New Roman" panose="02020603050405020304" pitchFamily="18" charset="0"/>
              </a:rPr>
              <a:t>, </a:t>
            </a:r>
            <a:r>
              <a:rPr lang="en-GB" sz="2800" i="1" dirty="0">
                <a:effectLst/>
                <a:latin typeface="Times New Roman" panose="02020603050405020304" pitchFamily="18" charset="0"/>
                <a:ea typeface="Times New Roman" panose="02020603050405020304" pitchFamily="18" charset="0"/>
              </a:rPr>
              <a:t>13</a:t>
            </a:r>
            <a:r>
              <a:rPr lang="en-GB" sz="2800" dirty="0">
                <a:effectLst/>
                <a:latin typeface="Times New Roman" panose="02020603050405020304" pitchFamily="18" charset="0"/>
                <a:ea typeface="Times New Roman" panose="02020603050405020304" pitchFamily="18" charset="0"/>
              </a:rPr>
              <a:t>(1), p.130. </a:t>
            </a:r>
            <a:r>
              <a:rPr lang="en-GB" sz="2800" u="sng" dirty="0">
                <a:solidFill>
                  <a:srgbClr val="222222"/>
                </a:solidFill>
                <a:effectLst/>
                <a:latin typeface="Times New Roman" panose="02020603050405020304" pitchFamily="18" charset="0"/>
                <a:ea typeface="Times New Roman" panose="02020603050405020304" pitchFamily="18" charset="0"/>
                <a:hlinkClick r:id="rId13"/>
              </a:rPr>
              <a:t>https://doi.org/10.1186/s13012-018-0821-y</a:t>
            </a:r>
            <a:r>
              <a:rPr lang="en-GB" sz="2800" dirty="0">
                <a:solidFill>
                  <a:srgbClr val="222222"/>
                </a:solidFill>
                <a:effectLst/>
                <a:latin typeface="Times New Roman" panose="02020603050405020304" pitchFamily="18" charset="0"/>
                <a:ea typeface="Times New Roman" panose="02020603050405020304" pitchFamily="18" charset="0"/>
              </a:rPr>
              <a:t> </a:t>
            </a:r>
            <a:endParaRPr lang="en-GB" sz="2800" dirty="0">
              <a:effectLst/>
              <a:latin typeface="Times New Roman" panose="02020603050405020304" pitchFamily="18" charset="0"/>
              <a:ea typeface="Times New Roman" panose="02020603050405020304" pitchFamily="18" charset="0"/>
            </a:endParaRPr>
          </a:p>
          <a:p>
            <a:pPr marL="457200" indent="-457200" algn="just">
              <a:spcAft>
                <a:spcPts val="0"/>
              </a:spcAft>
              <a:buFont typeface="Arial" panose="020B0604020202020204" pitchFamily="34" charset="0"/>
              <a:buChar char="•"/>
            </a:pPr>
            <a:r>
              <a:rPr lang="en-GB" sz="2800" dirty="0" err="1">
                <a:effectLst/>
                <a:latin typeface="Times New Roman" panose="02020603050405020304" pitchFamily="18" charset="0"/>
                <a:ea typeface="Times New Roman" panose="02020603050405020304" pitchFamily="18" charset="0"/>
              </a:rPr>
              <a:t>Michie</a:t>
            </a:r>
            <a:r>
              <a:rPr lang="en-GB" sz="2800" dirty="0">
                <a:effectLst/>
                <a:latin typeface="Times New Roman" panose="02020603050405020304" pitchFamily="18" charset="0"/>
                <a:ea typeface="Times New Roman" panose="02020603050405020304" pitchFamily="18" charset="0"/>
              </a:rPr>
              <a:t>, S., Atkins, L. and West, R., (2014). </a:t>
            </a:r>
            <a:r>
              <a:rPr lang="en-GB" sz="2800" i="1" dirty="0">
                <a:effectLst/>
                <a:latin typeface="Times New Roman" panose="02020603050405020304" pitchFamily="18" charset="0"/>
                <a:ea typeface="Times New Roman" panose="02020603050405020304" pitchFamily="18" charset="0"/>
              </a:rPr>
              <a:t>The behaviour change wheel: a guide to designing interventions</a:t>
            </a:r>
            <a:r>
              <a:rPr lang="en-GB" sz="2800" dirty="0">
                <a:effectLst/>
                <a:latin typeface="Times New Roman" panose="02020603050405020304" pitchFamily="18" charset="0"/>
                <a:ea typeface="Times New Roman" panose="02020603050405020304" pitchFamily="18" charset="0"/>
              </a:rPr>
              <a:t> (Vol. 26, p. 146).</a:t>
            </a:r>
          </a:p>
          <a:p>
            <a:pPr marL="457200" indent="-457200" algn="just">
              <a:spcAft>
                <a:spcPts val="0"/>
              </a:spcAft>
              <a:buFont typeface="Arial" panose="020B0604020202020204" pitchFamily="34" charset="0"/>
              <a:buChar char="•"/>
            </a:pPr>
            <a:r>
              <a:rPr lang="en-GB" sz="2800" dirty="0">
                <a:effectLst/>
                <a:latin typeface="Times New Roman" panose="02020603050405020304" pitchFamily="18" charset="0"/>
                <a:ea typeface="Times New Roman" panose="02020603050405020304" pitchFamily="18" charset="0"/>
              </a:rPr>
              <a:t>Murphy, K., Berk, J., </a:t>
            </a:r>
            <a:r>
              <a:rPr lang="en-GB" sz="2800" dirty="0" err="1">
                <a:effectLst/>
                <a:latin typeface="Times New Roman" panose="02020603050405020304" pitchFamily="18" charset="0"/>
                <a:ea typeface="Times New Roman" panose="02020603050405020304" pitchFamily="18" charset="0"/>
              </a:rPr>
              <a:t>Muhwava-Mbabala</a:t>
            </a:r>
            <a:r>
              <a:rPr lang="en-GB" sz="2800" dirty="0">
                <a:effectLst/>
                <a:latin typeface="Times New Roman" panose="02020603050405020304" pitchFamily="18" charset="0"/>
                <a:ea typeface="Times New Roman" panose="02020603050405020304" pitchFamily="18" charset="0"/>
              </a:rPr>
              <a:t>, L., </a:t>
            </a:r>
            <a:r>
              <a:rPr lang="en-GB" sz="2800" dirty="0" err="1">
                <a:effectLst/>
                <a:latin typeface="Times New Roman" panose="02020603050405020304" pitchFamily="18" charset="0"/>
                <a:ea typeface="Times New Roman" panose="02020603050405020304" pitchFamily="18" charset="0"/>
              </a:rPr>
              <a:t>Booley</a:t>
            </a:r>
            <a:r>
              <a:rPr lang="en-GB" sz="2800" dirty="0">
                <a:effectLst/>
                <a:latin typeface="Times New Roman" panose="02020603050405020304" pitchFamily="18" charset="0"/>
                <a:ea typeface="Times New Roman" panose="02020603050405020304" pitchFamily="18" charset="0"/>
              </a:rPr>
              <a:t>, S., </a:t>
            </a:r>
            <a:r>
              <a:rPr lang="en-GB" sz="2800" dirty="0" err="1">
                <a:effectLst/>
                <a:latin typeface="Times New Roman" panose="02020603050405020304" pitchFamily="18" charset="0"/>
                <a:ea typeface="Times New Roman" panose="02020603050405020304" pitchFamily="18" charset="0"/>
              </a:rPr>
              <a:t>Harbron</a:t>
            </a:r>
            <a:r>
              <a:rPr lang="en-GB" sz="2800" dirty="0">
                <a:effectLst/>
                <a:latin typeface="Times New Roman" panose="02020603050405020304" pitchFamily="18" charset="0"/>
                <a:ea typeface="Times New Roman" panose="02020603050405020304" pitchFamily="18" charset="0"/>
              </a:rPr>
              <a:t>, J., Ware, L., Norris, S., </a:t>
            </a:r>
            <a:r>
              <a:rPr lang="en-GB" sz="2800" dirty="0" err="1">
                <a:effectLst/>
                <a:latin typeface="Times New Roman" panose="02020603050405020304" pitchFamily="18" charset="0"/>
                <a:ea typeface="Times New Roman" panose="02020603050405020304" pitchFamily="18" charset="0"/>
              </a:rPr>
              <a:t>Zarowsky</a:t>
            </a:r>
            <a:r>
              <a:rPr lang="en-GB" sz="2800" dirty="0">
                <a:effectLst/>
                <a:latin typeface="Times New Roman" panose="02020603050405020304" pitchFamily="18" charset="0"/>
                <a:ea typeface="Times New Roman" panose="02020603050405020304" pitchFamily="18" charset="0"/>
              </a:rPr>
              <a:t>, C., Lambert, E.V. and Levitt, N.S., (2023). Using the COM-B model and Behaviour Change Wheel to develop a theory and evidence-based intervention for women with gestational diabetes (IINDIAGO). </a:t>
            </a:r>
            <a:r>
              <a:rPr lang="en-GB" sz="2800" i="1" dirty="0">
                <a:effectLst/>
                <a:latin typeface="Times New Roman" panose="02020603050405020304" pitchFamily="18" charset="0"/>
                <a:ea typeface="Times New Roman" panose="02020603050405020304" pitchFamily="18" charset="0"/>
              </a:rPr>
              <a:t>BMC Public Health, 23</a:t>
            </a:r>
            <a:r>
              <a:rPr lang="en-GB" sz="2800" dirty="0">
                <a:effectLst/>
                <a:latin typeface="Times New Roman" panose="02020603050405020304" pitchFamily="18" charset="0"/>
                <a:ea typeface="Times New Roman" panose="02020603050405020304" pitchFamily="18" charset="0"/>
              </a:rPr>
              <a:t>(1), p.894. </a:t>
            </a:r>
            <a:r>
              <a:rPr lang="en-GB" sz="2800" u="sng" dirty="0">
                <a:solidFill>
                  <a:srgbClr val="1155CC"/>
                </a:solidFill>
                <a:effectLst/>
                <a:latin typeface="Times New Roman" panose="02020603050405020304" pitchFamily="18" charset="0"/>
                <a:ea typeface="Times New Roman" panose="02020603050405020304" pitchFamily="18" charset="0"/>
                <a:hlinkClick r:id="rId14"/>
              </a:rPr>
              <a:t>https://doi.org/10.32388/WW04E6.2</a:t>
            </a:r>
            <a:r>
              <a:rPr lang="en-GB" sz="2800" dirty="0">
                <a:effectLst/>
                <a:latin typeface="Times New Roman" panose="02020603050405020304" pitchFamily="18" charset="0"/>
                <a:ea typeface="Times New Roman" panose="02020603050405020304" pitchFamily="18" charset="0"/>
              </a:rPr>
              <a:t> </a:t>
            </a:r>
          </a:p>
          <a:p>
            <a:pPr marL="457200" indent="-457200" algn="just">
              <a:spcAft>
                <a:spcPts val="0"/>
              </a:spcAft>
              <a:buFont typeface="Arial" panose="020B0604020202020204" pitchFamily="34" charset="0"/>
              <a:buChar char="•"/>
            </a:pPr>
            <a:r>
              <a:rPr lang="en-GB" sz="2800" dirty="0" err="1">
                <a:effectLst/>
                <a:latin typeface="Times New Roman" panose="02020603050405020304" pitchFamily="18" charset="0"/>
                <a:ea typeface="Times New Roman" panose="02020603050405020304" pitchFamily="18" charset="0"/>
              </a:rPr>
              <a:t>Nwanna</a:t>
            </a:r>
            <a:r>
              <a:rPr lang="en-GB" sz="2800" dirty="0">
                <a:effectLst/>
                <a:latin typeface="Times New Roman" panose="02020603050405020304" pitchFamily="18" charset="0"/>
                <a:ea typeface="Times New Roman" panose="02020603050405020304" pitchFamily="18" charset="0"/>
              </a:rPr>
              <a:t>, M., </a:t>
            </a:r>
            <a:r>
              <a:rPr lang="en-GB" sz="2800" dirty="0" err="1">
                <a:effectLst/>
                <a:latin typeface="Times New Roman" panose="02020603050405020304" pitchFamily="18" charset="0"/>
                <a:ea typeface="Times New Roman" panose="02020603050405020304" pitchFamily="18" charset="0"/>
              </a:rPr>
              <a:t>Offiong</a:t>
            </a:r>
            <a:r>
              <a:rPr lang="en-GB" sz="2800" dirty="0">
                <a:effectLst/>
                <a:latin typeface="Times New Roman" panose="02020603050405020304" pitchFamily="18" charset="0"/>
                <a:ea typeface="Times New Roman" panose="02020603050405020304" pitchFamily="18" charset="0"/>
              </a:rPr>
              <a:t>, E., </a:t>
            </a:r>
            <a:r>
              <a:rPr lang="en-GB" sz="2800" dirty="0" err="1">
                <a:effectLst/>
                <a:latin typeface="Times New Roman" panose="02020603050405020304" pitchFamily="18" charset="0"/>
                <a:ea typeface="Times New Roman" panose="02020603050405020304" pitchFamily="18" charset="0"/>
              </a:rPr>
              <a:t>Ogidan</a:t>
            </a:r>
            <a:r>
              <a:rPr lang="en-GB" sz="2800" dirty="0">
                <a:effectLst/>
                <a:latin typeface="Times New Roman" panose="02020603050405020304" pitchFamily="18" charset="0"/>
                <a:ea typeface="Times New Roman" panose="02020603050405020304" pitchFamily="18" charset="0"/>
              </a:rPr>
              <a:t>, T., </a:t>
            </a:r>
            <a:r>
              <a:rPr lang="en-GB" sz="2800" dirty="0" err="1">
                <a:effectLst/>
                <a:latin typeface="Times New Roman" panose="02020603050405020304" pitchFamily="18" charset="0"/>
                <a:ea typeface="Times New Roman" panose="02020603050405020304" pitchFamily="18" charset="0"/>
              </a:rPr>
              <a:t>Fagbohun</a:t>
            </a:r>
            <a:r>
              <a:rPr lang="en-GB" sz="2800" dirty="0">
                <a:effectLst/>
                <a:latin typeface="Times New Roman" panose="02020603050405020304" pitchFamily="18" charset="0"/>
                <a:ea typeface="Times New Roman" panose="02020603050405020304" pitchFamily="18" charset="0"/>
              </a:rPr>
              <a:t>, O., </a:t>
            </a:r>
            <a:r>
              <a:rPr lang="en-GB" sz="2800" dirty="0" err="1">
                <a:effectLst/>
                <a:latin typeface="Times New Roman" panose="02020603050405020304" pitchFamily="18" charset="0"/>
                <a:ea typeface="Times New Roman" panose="02020603050405020304" pitchFamily="18" charset="0"/>
              </a:rPr>
              <a:t>Ifaturoti</a:t>
            </a:r>
            <a:r>
              <a:rPr lang="en-GB" sz="2800" dirty="0">
                <a:effectLst/>
                <a:latin typeface="Times New Roman" panose="02020603050405020304" pitchFamily="18" charset="0"/>
                <a:ea typeface="Times New Roman" panose="02020603050405020304" pitchFamily="18" charset="0"/>
              </a:rPr>
              <a:t>, A. and </a:t>
            </a:r>
            <a:r>
              <a:rPr lang="en-GB" sz="2800" dirty="0" err="1">
                <a:effectLst/>
                <a:latin typeface="Times New Roman" panose="02020603050405020304" pitchFamily="18" charset="0"/>
                <a:ea typeface="Times New Roman" panose="02020603050405020304" pitchFamily="18" charset="0"/>
              </a:rPr>
              <a:t>Fasogbon</a:t>
            </a:r>
            <a:r>
              <a:rPr lang="en-GB" sz="2800" dirty="0">
                <a:effectLst/>
                <a:latin typeface="Times New Roman" panose="02020603050405020304" pitchFamily="18" charset="0"/>
                <a:ea typeface="Times New Roman" panose="02020603050405020304" pitchFamily="18" charset="0"/>
              </a:rPr>
              <a:t>, O., (2025). AI-driven personalisation: Transforming user experience across mobile applications. </a:t>
            </a:r>
            <a:r>
              <a:rPr lang="en-GB" sz="2800" i="1" dirty="0">
                <a:effectLst/>
                <a:latin typeface="Times New Roman" panose="02020603050405020304" pitchFamily="18" charset="0"/>
                <a:ea typeface="Times New Roman" panose="02020603050405020304" pitchFamily="18" charset="0"/>
              </a:rPr>
              <a:t>Journal of Artificial Intelligence, Machine Learning and Data Science, 3</a:t>
            </a:r>
            <a:r>
              <a:rPr lang="en-GB" sz="2800" dirty="0">
                <a:effectLst/>
                <a:latin typeface="Times New Roman" panose="02020603050405020304" pitchFamily="18" charset="0"/>
                <a:ea typeface="Times New Roman" panose="02020603050405020304" pitchFamily="18" charset="0"/>
              </a:rPr>
              <a:t>(1), pp.1930-1937.</a:t>
            </a:r>
          </a:p>
          <a:p>
            <a:pPr marL="457200" indent="-457200" algn="just">
              <a:spcAft>
                <a:spcPts val="0"/>
              </a:spcAft>
              <a:buFont typeface="Arial" panose="020B0604020202020204" pitchFamily="34" charset="0"/>
              <a:buChar char="•"/>
            </a:pPr>
            <a:r>
              <a:rPr lang="en-GB" sz="2800" dirty="0">
                <a:effectLst/>
                <a:latin typeface="Times New Roman" panose="02020603050405020304" pitchFamily="18" charset="0"/>
                <a:ea typeface="Times New Roman" panose="02020603050405020304" pitchFamily="18" charset="0"/>
              </a:rPr>
              <a:t>Paterson, S., Dawes, H., </a:t>
            </a:r>
            <a:r>
              <a:rPr lang="en-GB" sz="2800" dirty="0" err="1">
                <a:effectLst/>
                <a:latin typeface="Times New Roman" panose="02020603050405020304" pitchFamily="18" charset="0"/>
                <a:ea typeface="Times New Roman" panose="02020603050405020304" pitchFamily="18" charset="0"/>
              </a:rPr>
              <a:t>Winward</a:t>
            </a:r>
            <a:r>
              <a:rPr lang="en-GB" sz="2800" dirty="0">
                <a:effectLst/>
                <a:latin typeface="Times New Roman" panose="02020603050405020304" pitchFamily="18" charset="0"/>
                <a:ea typeface="Times New Roman" panose="02020603050405020304" pitchFamily="18" charset="0"/>
              </a:rPr>
              <a:t>, C., Bartram, E., </a:t>
            </a:r>
            <a:r>
              <a:rPr lang="en-GB" sz="2800" dirty="0" err="1">
                <a:effectLst/>
                <a:latin typeface="Times New Roman" panose="02020603050405020304" pitchFamily="18" charset="0"/>
                <a:ea typeface="Times New Roman" panose="02020603050405020304" pitchFamily="18" charset="0"/>
              </a:rPr>
              <a:t>Dodds</a:t>
            </a:r>
            <a:r>
              <a:rPr lang="en-GB" sz="2800" dirty="0">
                <a:effectLst/>
                <a:latin typeface="Times New Roman" panose="02020603050405020304" pitchFamily="18" charset="0"/>
                <a:ea typeface="Times New Roman" panose="02020603050405020304" pitchFamily="18" charset="0"/>
              </a:rPr>
              <a:t>, E., </a:t>
            </a:r>
            <a:r>
              <a:rPr lang="en-GB" sz="2800" dirty="0" err="1">
                <a:effectLst/>
                <a:latin typeface="Times New Roman" panose="02020603050405020304" pitchFamily="18" charset="0"/>
                <a:ea typeface="Times New Roman" panose="02020603050405020304" pitchFamily="18" charset="0"/>
              </a:rPr>
              <a:t>McKinon</a:t>
            </a:r>
            <a:r>
              <a:rPr lang="en-GB" sz="2800" dirty="0">
                <a:effectLst/>
                <a:latin typeface="Times New Roman" panose="02020603050405020304" pitchFamily="18" charset="0"/>
                <a:ea typeface="Times New Roman" panose="02020603050405020304" pitchFamily="18" charset="0"/>
              </a:rPr>
              <a:t>, J., Gaskell, H. and </a:t>
            </a:r>
            <a:r>
              <a:rPr lang="en-GB" sz="2800" dirty="0" err="1">
                <a:effectLst/>
                <a:latin typeface="Times New Roman" panose="02020603050405020304" pitchFamily="18" charset="0"/>
                <a:ea typeface="Times New Roman" panose="02020603050405020304" pitchFamily="18" charset="0"/>
              </a:rPr>
              <a:t>Collett</a:t>
            </a:r>
            <a:r>
              <a:rPr lang="en-GB" sz="2800" dirty="0">
                <a:effectLst/>
                <a:latin typeface="Times New Roman" panose="02020603050405020304" pitchFamily="18" charset="0"/>
                <a:ea typeface="Times New Roman" panose="02020603050405020304" pitchFamily="18" charset="0"/>
              </a:rPr>
              <a:t>, J., (2024). Use of the capability, opportunity and motivation behaviour model (COM-B) to understand interventions to support physical activity behaviour in people with stroke: an overview of reviews. </a:t>
            </a:r>
            <a:r>
              <a:rPr lang="en-GB" sz="2800" i="1" dirty="0">
                <a:effectLst/>
                <a:latin typeface="Times New Roman" panose="02020603050405020304" pitchFamily="18" charset="0"/>
                <a:ea typeface="Times New Roman" panose="02020603050405020304" pitchFamily="18" charset="0"/>
              </a:rPr>
              <a:t>Clinical Rehabilitation, 38</a:t>
            </a:r>
            <a:r>
              <a:rPr lang="en-GB" sz="2800" dirty="0">
                <a:effectLst/>
                <a:latin typeface="Times New Roman" panose="02020603050405020304" pitchFamily="18" charset="0"/>
                <a:ea typeface="Times New Roman" panose="02020603050405020304" pitchFamily="18" charset="0"/>
              </a:rPr>
              <a:t>(4), pp.543-557. </a:t>
            </a:r>
            <a:r>
              <a:rPr lang="en-GB" sz="2800" u="sng" dirty="0">
                <a:solidFill>
                  <a:srgbClr val="1155CC"/>
                </a:solidFill>
                <a:effectLst/>
                <a:latin typeface="Times New Roman" panose="02020603050405020304" pitchFamily="18" charset="0"/>
                <a:ea typeface="Times New Roman" panose="02020603050405020304" pitchFamily="18" charset="0"/>
                <a:hlinkClick r:id="rId15"/>
              </a:rPr>
              <a:t>https://doi.org/10.1177/02692155231224365</a:t>
            </a:r>
            <a:r>
              <a:rPr lang="en-GB" sz="2800" dirty="0">
                <a:effectLst/>
                <a:latin typeface="Times New Roman" panose="02020603050405020304" pitchFamily="18" charset="0"/>
                <a:ea typeface="Times New Roman" panose="02020603050405020304" pitchFamily="18" charset="0"/>
              </a:rPr>
              <a:t> </a:t>
            </a:r>
          </a:p>
          <a:p>
            <a:pPr marL="457200" indent="-457200" algn="just">
              <a:spcAft>
                <a:spcPts val="0"/>
              </a:spcAft>
              <a:buFont typeface="Arial" panose="020B0604020202020204" pitchFamily="34" charset="0"/>
              <a:buChar char="•"/>
            </a:pPr>
            <a:r>
              <a:rPr lang="en-GB" sz="2800" dirty="0" err="1">
                <a:effectLst/>
                <a:latin typeface="Times New Roman" panose="02020603050405020304" pitchFamily="18" charset="0"/>
                <a:ea typeface="Times New Roman" panose="02020603050405020304" pitchFamily="18" charset="0"/>
              </a:rPr>
              <a:t>Plangger</a:t>
            </a:r>
            <a:r>
              <a:rPr lang="en-GB" sz="2800" dirty="0">
                <a:effectLst/>
                <a:latin typeface="Times New Roman" panose="02020603050405020304" pitchFamily="18" charset="0"/>
                <a:ea typeface="Times New Roman" panose="02020603050405020304" pitchFamily="18" charset="0"/>
              </a:rPr>
              <a:t>, K., Campbell, C., Robson, K. and </a:t>
            </a:r>
            <a:r>
              <a:rPr lang="en-GB" sz="2800" dirty="0" err="1">
                <a:effectLst/>
                <a:latin typeface="Times New Roman" panose="02020603050405020304" pitchFamily="18" charset="0"/>
                <a:ea typeface="Times New Roman" panose="02020603050405020304" pitchFamily="18" charset="0"/>
              </a:rPr>
              <a:t>Montecchi</a:t>
            </a:r>
            <a:r>
              <a:rPr lang="en-GB" sz="2800" dirty="0">
                <a:effectLst/>
                <a:latin typeface="Times New Roman" panose="02020603050405020304" pitchFamily="18" charset="0"/>
                <a:ea typeface="Times New Roman" panose="02020603050405020304" pitchFamily="18" charset="0"/>
              </a:rPr>
              <a:t>, M., (2022). Little rewards, big changes: Using exercise analytics to motivate sustainable changes in physical activity. </a:t>
            </a:r>
            <a:r>
              <a:rPr lang="en-GB" sz="2800" i="1" dirty="0">
                <a:effectLst/>
                <a:latin typeface="Times New Roman" panose="02020603050405020304" pitchFamily="18" charset="0"/>
                <a:ea typeface="Times New Roman" panose="02020603050405020304" pitchFamily="18" charset="0"/>
              </a:rPr>
              <a:t>Information &amp; Management, 59</a:t>
            </a:r>
            <a:r>
              <a:rPr lang="en-GB" sz="2800" dirty="0">
                <a:effectLst/>
                <a:latin typeface="Times New Roman" panose="02020603050405020304" pitchFamily="18" charset="0"/>
                <a:ea typeface="Times New Roman" panose="02020603050405020304" pitchFamily="18" charset="0"/>
              </a:rPr>
              <a:t>(5), p.103216.</a:t>
            </a:r>
          </a:p>
          <a:p>
            <a:pPr marL="457200" indent="-457200" algn="just">
              <a:spcAft>
                <a:spcPts val="0"/>
              </a:spcAft>
              <a:buFont typeface="Arial" panose="020B0604020202020204" pitchFamily="34" charset="0"/>
              <a:buChar char="•"/>
            </a:pPr>
            <a:r>
              <a:rPr lang="en-GB" sz="2800" dirty="0" err="1">
                <a:effectLst/>
                <a:latin typeface="Times New Roman" panose="02020603050405020304" pitchFamily="18" charset="0"/>
                <a:ea typeface="Times New Roman" panose="02020603050405020304" pitchFamily="18" charset="0"/>
              </a:rPr>
              <a:t>Szinay</a:t>
            </a:r>
            <a:r>
              <a:rPr lang="en-GB" sz="2800" dirty="0">
                <a:effectLst/>
                <a:latin typeface="Times New Roman" panose="02020603050405020304" pitchFamily="18" charset="0"/>
                <a:ea typeface="Times New Roman" panose="02020603050405020304" pitchFamily="18" charset="0"/>
              </a:rPr>
              <a:t>, D., Jones, A., </a:t>
            </a:r>
            <a:r>
              <a:rPr lang="en-GB" sz="2800" dirty="0" err="1">
                <a:effectLst/>
                <a:latin typeface="Times New Roman" panose="02020603050405020304" pitchFamily="18" charset="0"/>
                <a:ea typeface="Times New Roman" panose="02020603050405020304" pitchFamily="18" charset="0"/>
              </a:rPr>
              <a:t>Chadborn</a:t>
            </a:r>
            <a:r>
              <a:rPr lang="en-GB" sz="2800" dirty="0">
                <a:effectLst/>
                <a:latin typeface="Times New Roman" panose="02020603050405020304" pitchFamily="18" charset="0"/>
                <a:ea typeface="Times New Roman" panose="02020603050405020304" pitchFamily="18" charset="0"/>
              </a:rPr>
              <a:t>, T., Brown, J. and Naughton, F., (2020). Influences on the uptake of and engagement with health and well-being smartphone apps: systematic review. </a:t>
            </a:r>
            <a:r>
              <a:rPr lang="en-GB" sz="2800" i="1" dirty="0">
                <a:effectLst/>
                <a:latin typeface="Times New Roman" panose="02020603050405020304" pitchFamily="18" charset="0"/>
                <a:ea typeface="Times New Roman" panose="02020603050405020304" pitchFamily="18" charset="0"/>
              </a:rPr>
              <a:t>Journal of medical Internet research, 22</a:t>
            </a:r>
            <a:r>
              <a:rPr lang="en-GB" sz="2800" dirty="0">
                <a:effectLst/>
                <a:latin typeface="Times New Roman" panose="02020603050405020304" pitchFamily="18" charset="0"/>
                <a:ea typeface="Times New Roman" panose="02020603050405020304" pitchFamily="18" charset="0"/>
              </a:rPr>
              <a:t>(5), p.e17572. </a:t>
            </a:r>
            <a:r>
              <a:rPr lang="en-GB" sz="2800" u="sng" dirty="0">
                <a:solidFill>
                  <a:srgbClr val="1155CC"/>
                </a:solidFill>
                <a:effectLst/>
                <a:latin typeface="Times New Roman" panose="02020603050405020304" pitchFamily="18" charset="0"/>
                <a:ea typeface="Times New Roman" panose="02020603050405020304" pitchFamily="18" charset="0"/>
                <a:hlinkClick r:id="rId16"/>
              </a:rPr>
              <a:t>https://doi.org/10.2196/17572</a:t>
            </a:r>
            <a:r>
              <a:rPr lang="en-GB" sz="2800" dirty="0">
                <a:effectLst/>
                <a:latin typeface="Times New Roman" panose="02020603050405020304" pitchFamily="18" charset="0"/>
                <a:ea typeface="Times New Roman" panose="02020603050405020304" pitchFamily="18" charset="0"/>
              </a:rPr>
              <a:t> </a:t>
            </a:r>
          </a:p>
          <a:p>
            <a:pPr marL="457200" indent="-457200" algn="just">
              <a:spcAft>
                <a:spcPts val="0"/>
              </a:spcAft>
              <a:buFont typeface="Arial" panose="020B0604020202020204" pitchFamily="34" charset="0"/>
              <a:buChar char="•"/>
            </a:pPr>
            <a:r>
              <a:rPr lang="en-GB" sz="2800" dirty="0">
                <a:effectLst/>
                <a:latin typeface="Times New Roman" panose="02020603050405020304" pitchFamily="18" charset="0"/>
                <a:ea typeface="Times New Roman" panose="02020603050405020304" pitchFamily="18" charset="0"/>
              </a:rPr>
              <a:t>Wang, J.W., Zhu, Z., </a:t>
            </a:r>
            <a:r>
              <a:rPr lang="en-GB" sz="2800" dirty="0" err="1">
                <a:effectLst/>
                <a:latin typeface="Times New Roman" panose="02020603050405020304" pitchFamily="18" charset="0"/>
                <a:ea typeface="Times New Roman" panose="02020603050405020304" pitchFamily="18" charset="0"/>
              </a:rPr>
              <a:t>Shuling</a:t>
            </a:r>
            <a:r>
              <a:rPr lang="en-GB" sz="2800" dirty="0">
                <a:effectLst/>
                <a:latin typeface="Times New Roman" panose="02020603050405020304" pitchFamily="18" charset="0"/>
                <a:ea typeface="Times New Roman" panose="02020603050405020304" pitchFamily="18" charset="0"/>
              </a:rPr>
              <a:t>, Z., Fan, J., </a:t>
            </a:r>
            <a:r>
              <a:rPr lang="en-GB" sz="2800" dirty="0" err="1">
                <a:effectLst/>
                <a:latin typeface="Times New Roman" panose="02020603050405020304" pitchFamily="18" charset="0"/>
                <a:ea typeface="Times New Roman" panose="02020603050405020304" pitchFamily="18" charset="0"/>
              </a:rPr>
              <a:t>Jin</a:t>
            </a:r>
            <a:r>
              <a:rPr lang="en-GB" sz="2800" dirty="0">
                <a:effectLst/>
                <a:latin typeface="Times New Roman" panose="02020603050405020304" pitchFamily="18" charset="0"/>
                <a:ea typeface="Times New Roman" panose="02020603050405020304" pitchFamily="18" charset="0"/>
              </a:rPr>
              <a:t>, Y., Gao, Z.L., Chen, W.D. and Li, X., (2024). Effectiveness of </a:t>
            </a:r>
            <a:r>
              <a:rPr lang="en-GB" sz="2800" dirty="0" err="1">
                <a:effectLst/>
                <a:latin typeface="Times New Roman" panose="02020603050405020304" pitchFamily="18" charset="0"/>
                <a:ea typeface="Times New Roman" panose="02020603050405020304" pitchFamily="18" charset="0"/>
              </a:rPr>
              <a:t>mHealth</a:t>
            </a:r>
            <a:r>
              <a:rPr lang="en-GB" sz="2800" dirty="0">
                <a:effectLst/>
                <a:latin typeface="Times New Roman" panose="02020603050405020304" pitchFamily="18" charset="0"/>
                <a:ea typeface="Times New Roman" panose="02020603050405020304" pitchFamily="18" charset="0"/>
              </a:rPr>
              <a:t> app–based interventions for increasing physical activity and improving physical fitness in children and adolescents: systematic review and meta-analysis. </a:t>
            </a:r>
            <a:r>
              <a:rPr lang="en-GB" sz="2800" i="1" dirty="0">
                <a:effectLst/>
                <a:latin typeface="Times New Roman" panose="02020603050405020304" pitchFamily="18" charset="0"/>
                <a:ea typeface="Times New Roman" panose="02020603050405020304" pitchFamily="18" charset="0"/>
              </a:rPr>
              <a:t>JMIR </a:t>
            </a:r>
            <a:r>
              <a:rPr lang="en-GB" sz="2800" i="1" dirty="0" err="1">
                <a:effectLst/>
                <a:latin typeface="Times New Roman" panose="02020603050405020304" pitchFamily="18" charset="0"/>
                <a:ea typeface="Times New Roman" panose="02020603050405020304" pitchFamily="18" charset="0"/>
              </a:rPr>
              <a:t>mHealth</a:t>
            </a:r>
            <a:r>
              <a:rPr lang="en-GB" sz="2800" i="1" dirty="0">
                <a:effectLst/>
                <a:latin typeface="Times New Roman" panose="02020603050405020304" pitchFamily="18" charset="0"/>
                <a:ea typeface="Times New Roman" panose="02020603050405020304" pitchFamily="18" charset="0"/>
              </a:rPr>
              <a:t> and </a:t>
            </a:r>
            <a:r>
              <a:rPr lang="en-GB" sz="2800" i="1" dirty="0" err="1">
                <a:effectLst/>
                <a:latin typeface="Times New Roman" panose="02020603050405020304" pitchFamily="18" charset="0"/>
                <a:ea typeface="Times New Roman" panose="02020603050405020304" pitchFamily="18" charset="0"/>
              </a:rPr>
              <a:t>uHealth</a:t>
            </a:r>
            <a:r>
              <a:rPr lang="en-GB" sz="2800" i="1" dirty="0">
                <a:effectLst/>
                <a:latin typeface="Times New Roman" panose="02020603050405020304" pitchFamily="18" charset="0"/>
                <a:ea typeface="Times New Roman" panose="02020603050405020304" pitchFamily="18" charset="0"/>
              </a:rPr>
              <a:t>, 12</a:t>
            </a:r>
            <a:r>
              <a:rPr lang="en-GB" sz="2800" dirty="0">
                <a:effectLst/>
                <a:latin typeface="Times New Roman" panose="02020603050405020304" pitchFamily="18" charset="0"/>
                <a:ea typeface="Times New Roman" panose="02020603050405020304" pitchFamily="18" charset="0"/>
              </a:rPr>
              <a:t>(1), p.e51478. </a:t>
            </a:r>
            <a:r>
              <a:rPr lang="en-GB" sz="2800" u="sng" dirty="0">
                <a:solidFill>
                  <a:srgbClr val="1155CC"/>
                </a:solidFill>
                <a:effectLst/>
                <a:latin typeface="Times New Roman" panose="02020603050405020304" pitchFamily="18" charset="0"/>
                <a:ea typeface="Times New Roman" panose="02020603050405020304" pitchFamily="18" charset="0"/>
                <a:hlinkClick r:id="rId17"/>
              </a:rPr>
              <a:t>https://doi.org/10.2196/51478</a:t>
            </a:r>
            <a:r>
              <a:rPr lang="en-GB" sz="2800" dirty="0">
                <a:effectLst/>
                <a:latin typeface="Times New Roman" panose="02020603050405020304" pitchFamily="18" charset="0"/>
                <a:ea typeface="Times New Roman" panose="02020603050405020304" pitchFamily="18" charset="0"/>
              </a:rPr>
              <a:t> </a:t>
            </a:r>
          </a:p>
          <a:p>
            <a:pPr marL="457200" indent="-457200" algn="just">
              <a:spcAft>
                <a:spcPts val="0"/>
              </a:spcAft>
              <a:buFont typeface="Arial" panose="020B0604020202020204" pitchFamily="34" charset="0"/>
              <a:buChar char="•"/>
            </a:pPr>
            <a:r>
              <a:rPr lang="en-GB" sz="2800" dirty="0">
                <a:effectLst/>
                <a:latin typeface="Times New Roman" panose="02020603050405020304" pitchFamily="18" charset="0"/>
                <a:ea typeface="Times New Roman" panose="02020603050405020304" pitchFamily="18" charset="0"/>
              </a:rPr>
              <a:t>West, R. and </a:t>
            </a:r>
            <a:r>
              <a:rPr lang="en-GB" sz="2800" dirty="0" err="1">
                <a:effectLst/>
                <a:latin typeface="Times New Roman" panose="02020603050405020304" pitchFamily="18" charset="0"/>
                <a:ea typeface="Times New Roman" panose="02020603050405020304" pitchFamily="18" charset="0"/>
              </a:rPr>
              <a:t>Michie</a:t>
            </a:r>
            <a:r>
              <a:rPr lang="en-GB" sz="2800" dirty="0">
                <a:effectLst/>
                <a:latin typeface="Times New Roman" panose="02020603050405020304" pitchFamily="18" charset="0"/>
                <a:ea typeface="Times New Roman" panose="02020603050405020304" pitchFamily="18" charset="0"/>
              </a:rPr>
              <a:t>, S., (2020). A brief introduction to the COM-B Model of behaviour and the PRIME Theory of motivation [v1]. </a:t>
            </a:r>
            <a:r>
              <a:rPr lang="en-GB" sz="2800" i="1" dirty="0" err="1">
                <a:effectLst/>
                <a:latin typeface="Times New Roman" panose="02020603050405020304" pitchFamily="18" charset="0"/>
                <a:ea typeface="Times New Roman" panose="02020603050405020304" pitchFamily="18" charset="0"/>
              </a:rPr>
              <a:t>Qeios</a:t>
            </a:r>
            <a:r>
              <a:rPr lang="en-GB" sz="2800" dirty="0">
                <a:effectLst/>
                <a:latin typeface="Times New Roman" panose="02020603050405020304" pitchFamily="18" charset="0"/>
                <a:ea typeface="Times New Roman" panose="02020603050405020304" pitchFamily="18" charset="0"/>
              </a:rPr>
              <a:t>.</a:t>
            </a:r>
            <a:r>
              <a:rPr lang="en-GB" sz="28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GB" sz="2800" u="sng" dirty="0">
                <a:solidFill>
                  <a:srgbClr val="1155CC"/>
                </a:solidFill>
                <a:effectLst/>
                <a:latin typeface="Times New Roman" panose="02020603050405020304" pitchFamily="18" charset="0"/>
                <a:ea typeface="Times New Roman" panose="02020603050405020304" pitchFamily="18" charset="0"/>
                <a:hlinkClick r:id="rId14"/>
              </a:rPr>
              <a:t>https://doi.org/10.32388/WW04E6.2</a:t>
            </a:r>
            <a:r>
              <a:rPr lang="en-GB" sz="2800" dirty="0">
                <a:effectLst/>
                <a:latin typeface="Times New Roman" panose="02020603050405020304" pitchFamily="18" charset="0"/>
                <a:ea typeface="Times New Roman" panose="02020603050405020304" pitchFamily="18" charset="0"/>
              </a:rPr>
              <a:t> </a:t>
            </a:r>
          </a:p>
          <a:p>
            <a:pPr marL="457200" indent="-457200" algn="just">
              <a:spcAft>
                <a:spcPts val="0"/>
              </a:spcAft>
              <a:buFont typeface="Arial" panose="020B0604020202020204" pitchFamily="34" charset="0"/>
              <a:buChar char="•"/>
            </a:pPr>
            <a:r>
              <a:rPr lang="en-GB" sz="2800" dirty="0">
                <a:effectLst/>
                <a:latin typeface="Times New Roman" panose="02020603050405020304" pitchFamily="18" charset="0"/>
                <a:ea typeface="Times New Roman" panose="02020603050405020304" pitchFamily="18" charset="0"/>
              </a:rPr>
              <a:t>WHO. (2022). Physical Inactivity Profile 2022: United Kingdom of Great Britain and Northers Ireland. In </a:t>
            </a:r>
            <a:r>
              <a:rPr lang="en-GB" sz="2800" i="1" dirty="0">
                <a:effectLst/>
                <a:latin typeface="Times New Roman" panose="02020603050405020304" pitchFamily="18" charset="0"/>
                <a:ea typeface="Times New Roman" panose="02020603050405020304" pitchFamily="18" charset="0"/>
              </a:rPr>
              <a:t>who.int</a:t>
            </a:r>
            <a:r>
              <a:rPr lang="en-GB" sz="2800" dirty="0">
                <a:effectLst/>
                <a:latin typeface="Times New Roman" panose="02020603050405020304" pitchFamily="18" charset="0"/>
                <a:ea typeface="Times New Roman" panose="02020603050405020304" pitchFamily="18" charset="0"/>
              </a:rPr>
              <a:t>. Available at: </a:t>
            </a:r>
            <a:r>
              <a:rPr lang="en-GB" sz="2800" u="sng" dirty="0">
                <a:solidFill>
                  <a:srgbClr val="1155CC"/>
                </a:solidFill>
                <a:effectLst/>
                <a:latin typeface="Times New Roman" panose="02020603050405020304" pitchFamily="18" charset="0"/>
                <a:ea typeface="Times New Roman" panose="02020603050405020304" pitchFamily="18" charset="0"/>
                <a:hlinkClick r:id="rId18"/>
              </a:rPr>
              <a:t>https://cdn.who.int/media/docs/default-source/country-profiles/physical-activity/physical-activity-gbr-2022-country-profile.pdf</a:t>
            </a:r>
            <a:r>
              <a:rPr lang="en-GB" sz="2800" dirty="0">
                <a:effectLst/>
                <a:latin typeface="Times New Roman" panose="02020603050405020304" pitchFamily="18" charset="0"/>
                <a:ea typeface="Times New Roman" panose="02020603050405020304" pitchFamily="18" charset="0"/>
              </a:rPr>
              <a:t> (Accessed 20 July 2026)</a:t>
            </a:r>
          </a:p>
          <a:p>
            <a:pPr marL="457200" indent="-457200" algn="just">
              <a:spcAft>
                <a:spcPts val="0"/>
              </a:spcAft>
              <a:buFont typeface="Arial" panose="020B0604020202020204" pitchFamily="34" charset="0"/>
              <a:buChar char="•"/>
            </a:pPr>
            <a:r>
              <a:rPr lang="en-GB" sz="2800" dirty="0">
                <a:effectLst/>
                <a:latin typeface="Times New Roman" panose="02020603050405020304" pitchFamily="18" charset="0"/>
                <a:ea typeface="Times New Roman" panose="02020603050405020304" pitchFamily="18" charset="0"/>
              </a:rPr>
              <a:t>WHO. (2024). </a:t>
            </a:r>
            <a:r>
              <a:rPr lang="en-GB" sz="2800" i="1" dirty="0">
                <a:effectLst/>
                <a:latin typeface="Times New Roman" panose="02020603050405020304" pitchFamily="18" charset="0"/>
                <a:ea typeface="Times New Roman" panose="02020603050405020304" pitchFamily="18" charset="0"/>
              </a:rPr>
              <a:t>Nearly 1.8 billion adults at risk of disease from not doing enough physical activity</a:t>
            </a:r>
            <a:r>
              <a:rPr lang="en-GB" sz="2800" dirty="0">
                <a:effectLst/>
                <a:latin typeface="Times New Roman" panose="02020603050405020304" pitchFamily="18" charset="0"/>
                <a:ea typeface="Times New Roman" panose="02020603050405020304" pitchFamily="18" charset="0"/>
              </a:rPr>
              <a:t> [Press release]. World Health Organisation. Available at: </a:t>
            </a:r>
            <a:r>
              <a:rPr lang="en-GB" sz="2800" u="sng" dirty="0">
                <a:solidFill>
                  <a:srgbClr val="1155CC"/>
                </a:solidFill>
                <a:effectLst/>
                <a:latin typeface="Times New Roman" panose="02020603050405020304" pitchFamily="18" charset="0"/>
                <a:ea typeface="Times New Roman" panose="02020603050405020304" pitchFamily="18" charset="0"/>
                <a:hlinkClick r:id="rId19"/>
              </a:rPr>
              <a:t>https://www.who.int/news/item/26-06-2024-nearly-1.8-billion-adults-at-risk-of-disease-from-not-doing-enough-physical-activity</a:t>
            </a:r>
            <a:r>
              <a:rPr lang="en-GB" sz="2800" dirty="0">
                <a:effectLst/>
                <a:latin typeface="Times New Roman" panose="02020603050405020304" pitchFamily="18" charset="0"/>
                <a:ea typeface="Times New Roman" panose="02020603050405020304" pitchFamily="18" charset="0"/>
              </a:rPr>
              <a:t> (Accessed 20 July 2026)</a:t>
            </a:r>
          </a:p>
          <a:p>
            <a:pPr marL="457200" indent="-457200" algn="just">
              <a:spcAft>
                <a:spcPts val="0"/>
              </a:spcAft>
              <a:buFont typeface="Arial" panose="020B0604020202020204" pitchFamily="34" charset="0"/>
              <a:buChar char="•"/>
            </a:pPr>
            <a:r>
              <a:rPr lang="en-GB" sz="2800" dirty="0">
                <a:effectLst/>
                <a:latin typeface="Times New Roman" panose="02020603050405020304" pitchFamily="18" charset="0"/>
                <a:ea typeface="Times New Roman" panose="02020603050405020304" pitchFamily="18" charset="0"/>
              </a:rPr>
              <a:t>Zhang, M., Wang, W., Li, M., Sheng, H. and </a:t>
            </a:r>
            <a:r>
              <a:rPr lang="en-GB" sz="2800" dirty="0" err="1">
                <a:effectLst/>
                <a:latin typeface="Times New Roman" panose="02020603050405020304" pitchFamily="18" charset="0"/>
                <a:ea typeface="Times New Roman" panose="02020603050405020304" pitchFamily="18" charset="0"/>
              </a:rPr>
              <a:t>Zhai</a:t>
            </a:r>
            <a:r>
              <a:rPr lang="en-GB" sz="2800" dirty="0">
                <a:effectLst/>
                <a:latin typeface="Times New Roman" panose="02020603050405020304" pitchFamily="18" charset="0"/>
                <a:ea typeface="Times New Roman" panose="02020603050405020304" pitchFamily="18" charset="0"/>
              </a:rPr>
              <a:t>, Y., (2022). Efficacy of mobile health applications to improve physical activity and sedentary </a:t>
            </a:r>
            <a:r>
              <a:rPr lang="en-GB" sz="2800" dirty="0" err="1">
                <a:effectLst/>
                <a:latin typeface="Times New Roman" panose="02020603050405020304" pitchFamily="18" charset="0"/>
                <a:ea typeface="Times New Roman" panose="02020603050405020304" pitchFamily="18" charset="0"/>
              </a:rPr>
              <a:t>behavior</a:t>
            </a:r>
            <a:r>
              <a:rPr lang="en-GB" sz="2800" dirty="0">
                <a:effectLst/>
                <a:latin typeface="Times New Roman" panose="02020603050405020304" pitchFamily="18" charset="0"/>
                <a:ea typeface="Times New Roman" panose="02020603050405020304" pitchFamily="18" charset="0"/>
              </a:rPr>
              <a:t>: a systematic review and meta-analysis for physically inactive individuals.</a:t>
            </a:r>
            <a:r>
              <a:rPr lang="en-GB" sz="2800" i="1" dirty="0">
                <a:effectLst/>
                <a:latin typeface="Times New Roman" panose="02020603050405020304" pitchFamily="18" charset="0"/>
                <a:ea typeface="Times New Roman" panose="02020603050405020304" pitchFamily="18" charset="0"/>
              </a:rPr>
              <a:t> International journal of environmental research and public health, 19</a:t>
            </a:r>
            <a:r>
              <a:rPr lang="en-GB" sz="2800" dirty="0">
                <a:effectLst/>
                <a:latin typeface="Times New Roman" panose="02020603050405020304" pitchFamily="18" charset="0"/>
                <a:ea typeface="Times New Roman" panose="02020603050405020304" pitchFamily="18" charset="0"/>
              </a:rPr>
              <a:t>(8), p.4905. </a:t>
            </a:r>
            <a:r>
              <a:rPr lang="en-GB" sz="2800" u="sng" dirty="0">
                <a:solidFill>
                  <a:srgbClr val="1155CC"/>
                </a:solidFill>
                <a:effectLst/>
                <a:latin typeface="Times New Roman" panose="02020603050405020304" pitchFamily="18" charset="0"/>
                <a:ea typeface="Times New Roman" panose="02020603050405020304" pitchFamily="18" charset="0"/>
                <a:hlinkClick r:id="rId20"/>
              </a:rPr>
              <a:t>https://doi.org/10.3390/ijerph19084905</a:t>
            </a:r>
            <a:r>
              <a:rPr lang="en-GB" sz="2800" dirty="0">
                <a:effectLst/>
                <a:latin typeface="Times New Roman" panose="02020603050405020304" pitchFamily="18" charset="0"/>
                <a:ea typeface="Times New Roman" panose="02020603050405020304" pitchFamily="18" charset="0"/>
              </a:rPr>
              <a:t> </a:t>
            </a:r>
          </a:p>
          <a:p>
            <a:pPr marL="457200" indent="-457200" algn="just">
              <a:spcAft>
                <a:spcPts val="0"/>
              </a:spcAft>
              <a:buFont typeface="Arial" panose="020B0604020202020204" pitchFamily="34" charset="0"/>
              <a:buChar char="•"/>
            </a:pPr>
            <a:r>
              <a:rPr lang="en-GB" sz="2800" dirty="0">
                <a:effectLst/>
                <a:latin typeface="Times New Roman" panose="02020603050405020304" pitchFamily="18" charset="0"/>
                <a:ea typeface="Times New Roman" panose="02020603050405020304" pitchFamily="18" charset="0"/>
              </a:rPr>
              <a:t>Zhu, Y., Long, Y., Wang, H., Lee, K.P., Zhang, L. and Wang, S.J., (2024). Digital </a:t>
            </a:r>
            <a:r>
              <a:rPr lang="en-GB" sz="2800" dirty="0" err="1">
                <a:effectLst/>
                <a:latin typeface="Times New Roman" panose="02020603050405020304" pitchFamily="18" charset="0"/>
                <a:ea typeface="Times New Roman" panose="02020603050405020304" pitchFamily="18" charset="0"/>
              </a:rPr>
              <a:t>behavior</a:t>
            </a:r>
            <a:r>
              <a:rPr lang="en-GB" sz="2800" dirty="0">
                <a:effectLst/>
                <a:latin typeface="Times New Roman" panose="02020603050405020304" pitchFamily="18" charset="0"/>
                <a:ea typeface="Times New Roman" panose="02020603050405020304" pitchFamily="18" charset="0"/>
              </a:rPr>
              <a:t> change intervention designs for habit formation: systematic review. </a:t>
            </a:r>
            <a:r>
              <a:rPr lang="en-GB" sz="2800" i="1" dirty="0">
                <a:effectLst/>
                <a:latin typeface="Times New Roman" panose="02020603050405020304" pitchFamily="18" charset="0"/>
                <a:ea typeface="Times New Roman" panose="02020603050405020304" pitchFamily="18" charset="0"/>
              </a:rPr>
              <a:t>Journal of medical Internet research, 26</a:t>
            </a:r>
            <a:r>
              <a:rPr lang="en-GB" sz="2800" dirty="0">
                <a:effectLst/>
                <a:latin typeface="Times New Roman" panose="02020603050405020304" pitchFamily="18" charset="0"/>
                <a:ea typeface="Times New Roman" panose="02020603050405020304" pitchFamily="18" charset="0"/>
              </a:rPr>
              <a:t>, p.e54375. </a:t>
            </a:r>
            <a:r>
              <a:rPr lang="en-GB" sz="2800" u="sng" dirty="0">
                <a:solidFill>
                  <a:srgbClr val="1155CC"/>
                </a:solidFill>
                <a:effectLst/>
                <a:latin typeface="Times New Roman" panose="02020603050405020304" pitchFamily="18" charset="0"/>
                <a:ea typeface="Times New Roman" panose="02020603050405020304" pitchFamily="18" charset="0"/>
                <a:hlinkClick r:id="rId21"/>
              </a:rPr>
              <a:t>https://doi.org/10.2196/54375</a:t>
            </a:r>
            <a:r>
              <a:rPr lang="en-GB" sz="2800" dirty="0">
                <a:effectLst/>
                <a:latin typeface="Times New Roman" panose="02020603050405020304" pitchFamily="18" charset="0"/>
                <a:ea typeface="Times New Roman" panose="02020603050405020304" pitchFamily="18" charset="0"/>
              </a:rPr>
              <a:t> </a:t>
            </a:r>
          </a:p>
        </p:txBody>
      </p:sp>
    </p:spTree>
    <p:extLst>
      <p:ext uri="{BB962C8B-B14F-4D97-AF65-F5344CB8AC3E}">
        <p14:creationId xmlns:p14="http://schemas.microsoft.com/office/powerpoint/2010/main" val="385710178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122</TotalTime>
  <Words>2923</Words>
  <Application>Microsoft Office PowerPoint</Application>
  <PresentationFormat>Custom</PresentationFormat>
  <Paragraphs>112</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Programme: MSc Public Health and Social Care in Practice Module Title: Population Health and Digital Health Promotion Module code: LCHS7009  Lecturer: Dr Ping Wu Assignment Title: Component 2 Poster Student Name: Nidhi Dhavalkumar Kachhia Student ID: 2527220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Nidhi Kachhia</cp:lastModifiedBy>
  <cp:revision>1</cp:revision>
  <dcterms:created xsi:type="dcterms:W3CDTF">2026-07-25T13:36:15Z</dcterms:created>
  <dcterms:modified xsi:type="dcterms:W3CDTF">2026-07-26T22:15:42Z</dcterms:modified>
</cp:coreProperties>
</file>