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5" r:id="rId13"/>
    <p:sldId id="266" r:id="rId14"/>
    <p:sldId id="267" r:id="rId15"/>
    <p:sldId id="268" r:id="rId16"/>
    <p:sldId id="264" r:id="rId17"/>
    <p:sldId id="269" r:id="rId18"/>
    <p:sldId id="270" r:id="rId19"/>
    <p:sldId id="271" r:id="rId20"/>
    <p:sldId id="272" r:id="rId21"/>
    <p:sldId id="273" r:id="rId22"/>
    <p:sldId id="274"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594702-3C1A-B680-80AF-ADDC3BCA16EA}" v="500" dt="2026-10-14T19:29:15.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15F4E5-5370-411D-9F45-B8F0E90883F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61CC3020-81A4-4FD6-8784-46CF3EC62992}">
      <dgm:prSet/>
      <dgm:spPr/>
      <dgm:t>
        <a:bodyPr/>
        <a:lstStyle/>
        <a:p>
          <a:pPr rtl="0"/>
          <a:r>
            <a:rPr lang="en-US"/>
            <a:t>Engel's Biopsychosocial Model (1977)</a:t>
          </a:r>
          <a:r>
            <a:rPr lang="en-US">
              <a:latin typeface="Bierstadt"/>
            </a:rPr>
            <a:t> according</a:t>
          </a:r>
          <a:r>
            <a:rPr lang="en-US"/>
            <a:t> to the biopsychosocial model, biological, psychological, and social factors interact to cause health and illness (Engel, 1977</a:t>
          </a:r>
          <a:r>
            <a:rPr lang="en-US">
              <a:latin typeface="Bierstadt"/>
            </a:rPr>
            <a:t>).Biological physiology</a:t>
          </a:r>
          <a:r>
            <a:rPr lang="en-US"/>
            <a:t>, genetics, illness, and bodily processes</a:t>
          </a:r>
          <a:r>
            <a:rPr lang="en-US">
              <a:latin typeface="Bierstadt"/>
            </a:rPr>
            <a:t>.</a:t>
          </a:r>
          <a:r>
            <a:rPr lang="en-US"/>
            <a:t> Psychological Feelings, stress, attitudes, actions, and coping mechanisms</a:t>
          </a:r>
          <a:r>
            <a:rPr lang="en-US">
              <a:latin typeface="Bierstadt"/>
            </a:rPr>
            <a:t>. Social housing</a:t>
          </a:r>
          <a:r>
            <a:rPr lang="en-US"/>
            <a:t>, work, education, income, relationships, and broader social situations</a:t>
          </a:r>
          <a:r>
            <a:rPr lang="en-US">
              <a:latin typeface="Bierstadt"/>
            </a:rPr>
            <a:t> </a:t>
          </a:r>
          <a:r>
            <a:rPr lang="en-US"/>
            <a:t>.For instance, a person with diabetes might need medical care to manage their physical condition, emotional support to deal with the demands of the illness, and help finding reasonably priced, healthful food. This shows that biological symptoms alone should not be the only focus of effective healthcare (Engel, 1977).</a:t>
          </a:r>
        </a:p>
      </dgm:t>
    </dgm:pt>
    <dgm:pt modelId="{7899451F-624F-49C0-A0D1-B17C5574768B}" type="parTrans" cxnId="{28438D01-7D2D-41CB-8106-0BB6BB113E38}">
      <dgm:prSet/>
      <dgm:spPr/>
      <dgm:t>
        <a:bodyPr/>
        <a:lstStyle/>
        <a:p>
          <a:endParaRPr lang="en-US"/>
        </a:p>
      </dgm:t>
    </dgm:pt>
    <dgm:pt modelId="{05B63BFC-8632-4E01-B5FE-BCE57157B249}" type="sibTrans" cxnId="{28438D01-7D2D-41CB-8106-0BB6BB113E38}">
      <dgm:prSet/>
      <dgm:spPr/>
      <dgm:t>
        <a:bodyPr/>
        <a:lstStyle/>
        <a:p>
          <a:endParaRPr lang="en-US"/>
        </a:p>
      </dgm:t>
    </dgm:pt>
    <dgm:pt modelId="{D9A957DB-733C-4216-8801-5AE2B2BE0B34}">
      <dgm:prSet/>
      <dgm:spPr/>
      <dgm:t>
        <a:bodyPr/>
        <a:lstStyle/>
        <a:p>
          <a:r>
            <a:rPr lang="en-US"/>
            <a:t>The Model of Dahlgren and Whitehead—Dahlgren and Whitehead (1991)The model developed by Dahlgren and Whitehead shows how multiple levels of determinants affect health. Individual traits, lifestyle elements, social and community networks, living and working environments, and broader socioeconomic, cultural, and environmental circumstances are some of these (Dahlgren and Whitehead, 1991).For instance, improving a person's health may necessitate medical attention in addition to assistance with housing, work, education, transportation, and involvement in community activities. People's ability to access services and make healthy decisions may be impacted by these broader factors (Dahlgren and Whitehead, 1991).</a:t>
          </a:r>
        </a:p>
      </dgm:t>
    </dgm:pt>
    <dgm:pt modelId="{AA22E504-D19D-4FF9-8868-A6FC6B463C2C}" type="parTrans" cxnId="{F32CCCB3-028A-4778-9239-13F524591919}">
      <dgm:prSet/>
      <dgm:spPr/>
      <dgm:t>
        <a:bodyPr/>
        <a:lstStyle/>
        <a:p>
          <a:endParaRPr lang="en-US"/>
        </a:p>
      </dgm:t>
    </dgm:pt>
    <dgm:pt modelId="{E92A8A92-88DE-471C-B923-CFF7BA15284A}" type="sibTrans" cxnId="{F32CCCB3-028A-4778-9239-13F524591919}">
      <dgm:prSet/>
      <dgm:spPr/>
      <dgm:t>
        <a:bodyPr/>
        <a:lstStyle/>
        <a:p>
          <a:endParaRPr lang="en-US"/>
        </a:p>
      </dgm:t>
    </dgm:pt>
    <dgm:pt modelId="{CF147E74-CD74-4877-A909-23BE17F96581}">
      <dgm:prSet/>
      <dgm:spPr/>
      <dgm:t>
        <a:bodyPr/>
        <a:lstStyle/>
        <a:p>
          <a:pPr rtl="0"/>
          <a:r>
            <a:rPr lang="en-US"/>
            <a:t>Critical </a:t>
          </a:r>
          <a:r>
            <a:rPr lang="en-US">
              <a:latin typeface="Bierstadt"/>
            </a:rPr>
            <a:t>analysis they</a:t>
          </a:r>
          <a:r>
            <a:rPr lang="en-US"/>
            <a:t> acknowledge that the interplay of individual, psychological, social, and environmental factors shapes health, both models support holistic and person-centred approaches (Engel, 1977; Dahlgren and Whitehead, 1991). However, social determinants are not always resolved by identifying them. Sufficient funding, well-coordinated services, and collaborations between health, social care, housing, education, and community organisations are necessary for effective action. Without these arrangements, issues like social isolation, unsafe housing, and poverty might still have an impact on health outcomes (World Health Organization, 2008).</a:t>
          </a:r>
        </a:p>
      </dgm:t>
    </dgm:pt>
    <dgm:pt modelId="{3AD21BDB-C782-4A9E-8A91-DB50DF1AE018}" type="parTrans" cxnId="{B4731645-257E-42E7-BE6E-A78A4C26C637}">
      <dgm:prSet/>
      <dgm:spPr/>
      <dgm:t>
        <a:bodyPr/>
        <a:lstStyle/>
        <a:p>
          <a:endParaRPr lang="en-US"/>
        </a:p>
      </dgm:t>
    </dgm:pt>
    <dgm:pt modelId="{F65ED27B-DC5F-493E-A077-744DCD85CBF2}" type="sibTrans" cxnId="{B4731645-257E-42E7-BE6E-A78A4C26C637}">
      <dgm:prSet/>
      <dgm:spPr/>
      <dgm:t>
        <a:bodyPr/>
        <a:lstStyle/>
        <a:p>
          <a:endParaRPr lang="en-US"/>
        </a:p>
      </dgm:t>
    </dgm:pt>
    <dgm:pt modelId="{7015532E-06A1-4772-94E2-2C0E0BDBC5D3}" type="pres">
      <dgm:prSet presAssocID="{EA15F4E5-5370-411D-9F45-B8F0E90883FE}" presName="Name0" presStyleCnt="0">
        <dgm:presLayoutVars>
          <dgm:dir/>
          <dgm:resizeHandles val="exact"/>
        </dgm:presLayoutVars>
      </dgm:prSet>
      <dgm:spPr/>
    </dgm:pt>
    <dgm:pt modelId="{46609A6B-8550-489A-BEFF-3C5B488DEFEF}" type="pres">
      <dgm:prSet presAssocID="{61CC3020-81A4-4FD6-8784-46CF3EC62992}" presName="node" presStyleLbl="node1" presStyleIdx="0" presStyleCnt="3">
        <dgm:presLayoutVars>
          <dgm:bulletEnabled val="1"/>
        </dgm:presLayoutVars>
      </dgm:prSet>
      <dgm:spPr/>
    </dgm:pt>
    <dgm:pt modelId="{2DEC6685-3438-4C87-B2D7-B9C4722696A1}" type="pres">
      <dgm:prSet presAssocID="{05B63BFC-8632-4E01-B5FE-BCE57157B249}" presName="sibTrans" presStyleLbl="sibTrans2D1" presStyleIdx="0" presStyleCnt="2"/>
      <dgm:spPr/>
    </dgm:pt>
    <dgm:pt modelId="{EA9F115F-18C0-48B8-8455-235A5286492A}" type="pres">
      <dgm:prSet presAssocID="{05B63BFC-8632-4E01-B5FE-BCE57157B249}" presName="connectorText" presStyleLbl="sibTrans2D1" presStyleIdx="0" presStyleCnt="2"/>
      <dgm:spPr/>
    </dgm:pt>
    <dgm:pt modelId="{FE735356-F1CC-43F1-82BC-60588B2F9EB7}" type="pres">
      <dgm:prSet presAssocID="{D9A957DB-733C-4216-8801-5AE2B2BE0B34}" presName="node" presStyleLbl="node1" presStyleIdx="1" presStyleCnt="3">
        <dgm:presLayoutVars>
          <dgm:bulletEnabled val="1"/>
        </dgm:presLayoutVars>
      </dgm:prSet>
      <dgm:spPr/>
    </dgm:pt>
    <dgm:pt modelId="{5BE6A322-E747-4A7C-96BD-8BFC98617072}" type="pres">
      <dgm:prSet presAssocID="{E92A8A92-88DE-471C-B923-CFF7BA15284A}" presName="sibTrans" presStyleLbl="sibTrans2D1" presStyleIdx="1" presStyleCnt="2"/>
      <dgm:spPr/>
    </dgm:pt>
    <dgm:pt modelId="{41B889B1-75BE-4714-84F4-42D2AB28DFD0}" type="pres">
      <dgm:prSet presAssocID="{E92A8A92-88DE-471C-B923-CFF7BA15284A}" presName="connectorText" presStyleLbl="sibTrans2D1" presStyleIdx="1" presStyleCnt="2"/>
      <dgm:spPr/>
    </dgm:pt>
    <dgm:pt modelId="{4C6DB7DD-292D-4B6B-AFE1-99E65D5BC923}" type="pres">
      <dgm:prSet presAssocID="{CF147E74-CD74-4877-A909-23BE17F96581}" presName="node" presStyleLbl="node1" presStyleIdx="2" presStyleCnt="3">
        <dgm:presLayoutVars>
          <dgm:bulletEnabled val="1"/>
        </dgm:presLayoutVars>
      </dgm:prSet>
      <dgm:spPr/>
    </dgm:pt>
  </dgm:ptLst>
  <dgm:cxnLst>
    <dgm:cxn modelId="{28438D01-7D2D-41CB-8106-0BB6BB113E38}" srcId="{EA15F4E5-5370-411D-9F45-B8F0E90883FE}" destId="{61CC3020-81A4-4FD6-8784-46CF3EC62992}" srcOrd="0" destOrd="0" parTransId="{7899451F-624F-49C0-A0D1-B17C5574768B}" sibTransId="{05B63BFC-8632-4E01-B5FE-BCE57157B249}"/>
    <dgm:cxn modelId="{A8BC820A-7EAB-4C83-AB9E-D047C8F59274}" type="presOf" srcId="{05B63BFC-8632-4E01-B5FE-BCE57157B249}" destId="{2DEC6685-3438-4C87-B2D7-B9C4722696A1}" srcOrd="0" destOrd="0" presId="urn:microsoft.com/office/officeart/2005/8/layout/process1"/>
    <dgm:cxn modelId="{AB13003F-402B-4B17-A0A6-5B4C10429564}" type="presOf" srcId="{D9A957DB-733C-4216-8801-5AE2B2BE0B34}" destId="{FE735356-F1CC-43F1-82BC-60588B2F9EB7}" srcOrd="0" destOrd="0" presId="urn:microsoft.com/office/officeart/2005/8/layout/process1"/>
    <dgm:cxn modelId="{288ED443-A6E7-418D-B396-0900EB75CA30}" type="presOf" srcId="{E92A8A92-88DE-471C-B923-CFF7BA15284A}" destId="{5BE6A322-E747-4A7C-96BD-8BFC98617072}" srcOrd="0" destOrd="0" presId="urn:microsoft.com/office/officeart/2005/8/layout/process1"/>
    <dgm:cxn modelId="{B4731645-257E-42E7-BE6E-A78A4C26C637}" srcId="{EA15F4E5-5370-411D-9F45-B8F0E90883FE}" destId="{CF147E74-CD74-4877-A909-23BE17F96581}" srcOrd="2" destOrd="0" parTransId="{3AD21BDB-C782-4A9E-8A91-DB50DF1AE018}" sibTransId="{F65ED27B-DC5F-493E-A077-744DCD85CBF2}"/>
    <dgm:cxn modelId="{DB26CA68-81C5-4256-AC24-691F8183EFB9}" type="presOf" srcId="{CF147E74-CD74-4877-A909-23BE17F96581}" destId="{4C6DB7DD-292D-4B6B-AFE1-99E65D5BC923}" srcOrd="0" destOrd="0" presId="urn:microsoft.com/office/officeart/2005/8/layout/process1"/>
    <dgm:cxn modelId="{9435A552-BEA9-4EAB-915E-EB5E8F67E9D4}" type="presOf" srcId="{E92A8A92-88DE-471C-B923-CFF7BA15284A}" destId="{41B889B1-75BE-4714-84F4-42D2AB28DFD0}" srcOrd="1" destOrd="0" presId="urn:microsoft.com/office/officeart/2005/8/layout/process1"/>
    <dgm:cxn modelId="{660C4857-D575-4F74-B87A-77213A2E2958}" type="presOf" srcId="{61CC3020-81A4-4FD6-8784-46CF3EC62992}" destId="{46609A6B-8550-489A-BEFF-3C5B488DEFEF}" srcOrd="0" destOrd="0" presId="urn:microsoft.com/office/officeart/2005/8/layout/process1"/>
    <dgm:cxn modelId="{671A8058-3A7F-4AC0-AC42-3C766D3F9D88}" type="presOf" srcId="{05B63BFC-8632-4E01-B5FE-BCE57157B249}" destId="{EA9F115F-18C0-48B8-8455-235A5286492A}" srcOrd="1" destOrd="0" presId="urn:microsoft.com/office/officeart/2005/8/layout/process1"/>
    <dgm:cxn modelId="{F32CCCB3-028A-4778-9239-13F524591919}" srcId="{EA15F4E5-5370-411D-9F45-B8F0E90883FE}" destId="{D9A957DB-733C-4216-8801-5AE2B2BE0B34}" srcOrd="1" destOrd="0" parTransId="{AA22E504-D19D-4FF9-8868-A6FC6B463C2C}" sibTransId="{E92A8A92-88DE-471C-B923-CFF7BA15284A}"/>
    <dgm:cxn modelId="{70B02AD5-FFAA-4F17-9FE3-79D56EA1F7AA}" type="presOf" srcId="{EA15F4E5-5370-411D-9F45-B8F0E90883FE}" destId="{7015532E-06A1-4772-94E2-2C0E0BDBC5D3}" srcOrd="0" destOrd="0" presId="urn:microsoft.com/office/officeart/2005/8/layout/process1"/>
    <dgm:cxn modelId="{6FC2C1EC-CEB2-425A-BB20-5880AE80E283}" type="presParOf" srcId="{7015532E-06A1-4772-94E2-2C0E0BDBC5D3}" destId="{46609A6B-8550-489A-BEFF-3C5B488DEFEF}" srcOrd="0" destOrd="0" presId="urn:microsoft.com/office/officeart/2005/8/layout/process1"/>
    <dgm:cxn modelId="{7FC3DFBA-E488-42A4-A0E6-566A1026A911}" type="presParOf" srcId="{7015532E-06A1-4772-94E2-2C0E0BDBC5D3}" destId="{2DEC6685-3438-4C87-B2D7-B9C4722696A1}" srcOrd="1" destOrd="0" presId="urn:microsoft.com/office/officeart/2005/8/layout/process1"/>
    <dgm:cxn modelId="{766A3FC9-7CEB-4F2B-8989-2332F7F23A41}" type="presParOf" srcId="{2DEC6685-3438-4C87-B2D7-B9C4722696A1}" destId="{EA9F115F-18C0-48B8-8455-235A5286492A}" srcOrd="0" destOrd="0" presId="urn:microsoft.com/office/officeart/2005/8/layout/process1"/>
    <dgm:cxn modelId="{AD8C782C-67FD-4117-87CA-8EF5FEB15874}" type="presParOf" srcId="{7015532E-06A1-4772-94E2-2C0E0BDBC5D3}" destId="{FE735356-F1CC-43F1-82BC-60588B2F9EB7}" srcOrd="2" destOrd="0" presId="urn:microsoft.com/office/officeart/2005/8/layout/process1"/>
    <dgm:cxn modelId="{30C9AE82-66FC-473D-8D93-BAE0AB452162}" type="presParOf" srcId="{7015532E-06A1-4772-94E2-2C0E0BDBC5D3}" destId="{5BE6A322-E747-4A7C-96BD-8BFC98617072}" srcOrd="3" destOrd="0" presId="urn:microsoft.com/office/officeart/2005/8/layout/process1"/>
    <dgm:cxn modelId="{BC5C0804-08A8-4559-B895-7A128A38FECB}" type="presParOf" srcId="{5BE6A322-E747-4A7C-96BD-8BFC98617072}" destId="{41B889B1-75BE-4714-84F4-42D2AB28DFD0}" srcOrd="0" destOrd="0" presId="urn:microsoft.com/office/officeart/2005/8/layout/process1"/>
    <dgm:cxn modelId="{796022E5-7661-4DD8-AD06-1DCE9FA16023}" type="presParOf" srcId="{7015532E-06A1-4772-94E2-2C0E0BDBC5D3}" destId="{4C6DB7DD-292D-4B6B-AFE1-99E65D5BC92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09A6B-8550-489A-BEFF-3C5B488DEFEF}">
      <dsp:nvSpPr>
        <dsp:cNvPr id="0" name=""/>
        <dsp:cNvSpPr/>
      </dsp:nvSpPr>
      <dsp:spPr>
        <a:xfrm>
          <a:off x="9805" y="20285"/>
          <a:ext cx="2930878" cy="372656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t>Engel's Biopsychosocial Model (1977)</a:t>
          </a:r>
          <a:r>
            <a:rPr lang="en-US" sz="1200" kern="1200">
              <a:latin typeface="Bierstadt"/>
            </a:rPr>
            <a:t> according</a:t>
          </a:r>
          <a:r>
            <a:rPr lang="en-US" sz="1200" kern="1200"/>
            <a:t> to the biopsychosocial model, biological, psychological, and social factors interact to cause health and illness (Engel, 1977</a:t>
          </a:r>
          <a:r>
            <a:rPr lang="en-US" sz="1200" kern="1200">
              <a:latin typeface="Bierstadt"/>
            </a:rPr>
            <a:t>).Biological physiology</a:t>
          </a:r>
          <a:r>
            <a:rPr lang="en-US" sz="1200" kern="1200"/>
            <a:t>, genetics, illness, and bodily processes</a:t>
          </a:r>
          <a:r>
            <a:rPr lang="en-US" sz="1200" kern="1200">
              <a:latin typeface="Bierstadt"/>
            </a:rPr>
            <a:t>.</a:t>
          </a:r>
          <a:r>
            <a:rPr lang="en-US" sz="1200" kern="1200"/>
            <a:t> Psychological Feelings, stress, attitudes, actions, and coping mechanisms</a:t>
          </a:r>
          <a:r>
            <a:rPr lang="en-US" sz="1200" kern="1200">
              <a:latin typeface="Bierstadt"/>
            </a:rPr>
            <a:t>. Social housing</a:t>
          </a:r>
          <a:r>
            <a:rPr lang="en-US" sz="1200" kern="1200"/>
            <a:t>, work, education, income, relationships, and broader social situations</a:t>
          </a:r>
          <a:r>
            <a:rPr lang="en-US" sz="1200" kern="1200">
              <a:latin typeface="Bierstadt"/>
            </a:rPr>
            <a:t> </a:t>
          </a:r>
          <a:r>
            <a:rPr lang="en-US" sz="1200" kern="1200"/>
            <a:t>.For instance, a person with diabetes might need medical care to manage their physical condition, emotional support to deal with the demands of the illness, and help finding reasonably priced, healthful food. This shows that biological symptoms alone should not be the only focus of effective healthcare (Engel, 1977).</a:t>
          </a:r>
        </a:p>
      </dsp:txBody>
      <dsp:txXfrm>
        <a:off x="95647" y="106127"/>
        <a:ext cx="2759194" cy="3554882"/>
      </dsp:txXfrm>
    </dsp:sp>
    <dsp:sp modelId="{2DEC6685-3438-4C87-B2D7-B9C4722696A1}">
      <dsp:nvSpPr>
        <dsp:cNvPr id="0" name=""/>
        <dsp:cNvSpPr/>
      </dsp:nvSpPr>
      <dsp:spPr>
        <a:xfrm>
          <a:off x="3233772" y="1520140"/>
          <a:ext cx="621346" cy="72685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233772" y="1665511"/>
        <a:ext cx="434942" cy="436115"/>
      </dsp:txXfrm>
    </dsp:sp>
    <dsp:sp modelId="{FE735356-F1CC-43F1-82BC-60588B2F9EB7}">
      <dsp:nvSpPr>
        <dsp:cNvPr id="0" name=""/>
        <dsp:cNvSpPr/>
      </dsp:nvSpPr>
      <dsp:spPr>
        <a:xfrm>
          <a:off x="4113035" y="20285"/>
          <a:ext cx="2930878" cy="3726566"/>
        </a:xfrm>
        <a:prstGeom prst="roundRect">
          <a:avLst>
            <a:gd name="adj" fmla="val 10000"/>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Model of Dahlgren and Whitehead—Dahlgren and Whitehead (1991)The model developed by Dahlgren and Whitehead shows how multiple levels of determinants affect health. Individual traits, lifestyle elements, social and community networks, living and working environments, and broader socioeconomic, cultural, and environmental circumstances are some of these (Dahlgren and Whitehead, 1991).For instance, improving a person's health may necessitate medical attention in addition to assistance with housing, work, education, transportation, and involvement in community activities. People's ability to access services and make healthy decisions may be impacted by these broader factors (Dahlgren and Whitehead, 1991).</a:t>
          </a:r>
        </a:p>
      </dsp:txBody>
      <dsp:txXfrm>
        <a:off x="4198877" y="106127"/>
        <a:ext cx="2759194" cy="3554882"/>
      </dsp:txXfrm>
    </dsp:sp>
    <dsp:sp modelId="{5BE6A322-E747-4A7C-96BD-8BFC98617072}">
      <dsp:nvSpPr>
        <dsp:cNvPr id="0" name=""/>
        <dsp:cNvSpPr/>
      </dsp:nvSpPr>
      <dsp:spPr>
        <a:xfrm>
          <a:off x="7337002" y="1520140"/>
          <a:ext cx="621346" cy="726857"/>
        </a:xfrm>
        <a:prstGeom prst="rightArrow">
          <a:avLst>
            <a:gd name="adj1" fmla="val 60000"/>
            <a:gd name="adj2" fmla="val 50000"/>
          </a:avLst>
        </a:prstGeom>
        <a:solidFill>
          <a:schemeClr val="accent2">
            <a:hueOff val="-10369007"/>
            <a:satOff val="-20408"/>
            <a:lumOff val="1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7337002" y="1665511"/>
        <a:ext cx="434942" cy="436115"/>
      </dsp:txXfrm>
    </dsp:sp>
    <dsp:sp modelId="{4C6DB7DD-292D-4B6B-AFE1-99E65D5BC923}">
      <dsp:nvSpPr>
        <dsp:cNvPr id="0" name=""/>
        <dsp:cNvSpPr/>
      </dsp:nvSpPr>
      <dsp:spPr>
        <a:xfrm>
          <a:off x="8216265" y="20285"/>
          <a:ext cx="2930878" cy="3726566"/>
        </a:xfrm>
        <a:prstGeom prst="roundRect">
          <a:avLst>
            <a:gd name="adj" fmla="val 10000"/>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a:t>Critical </a:t>
          </a:r>
          <a:r>
            <a:rPr lang="en-US" sz="1200" kern="1200">
              <a:latin typeface="Bierstadt"/>
            </a:rPr>
            <a:t>analysis they</a:t>
          </a:r>
          <a:r>
            <a:rPr lang="en-US" sz="1200" kern="1200"/>
            <a:t> acknowledge that the interplay of individual, psychological, social, and environmental factors shapes health, both models support holistic and person-centred approaches (Engel, 1977; Dahlgren and Whitehead, 1991). However, social determinants are not always resolved by identifying them. Sufficient funding, well-coordinated services, and collaborations between health, social care, housing, education, and community organisations are necessary for effective action. Without these arrangements, issues like social isolation, unsafe housing, and poverty might still have an impact on health outcomes (World Health Organization, 2008).</a:t>
          </a:r>
        </a:p>
      </dsp:txBody>
      <dsp:txXfrm>
        <a:off x="8302107" y="106127"/>
        <a:ext cx="2759194" cy="35548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46149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62010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1247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24342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47166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83049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19367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32356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94113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89039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2704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676945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diabetes/diabetes-prevention/" TargetMode="External"/><Relationship Id="rId2" Type="http://schemas.openxmlformats.org/officeDocument/2006/relationships/hyperlink" Target="https://www.england.nhs.uk/about/equality/equality-hub/national-healthcare-inequalities-improvement-programme/core20plus5/"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who.int/publications/i/item/9789240032705" TargetMode="External"/><Relationship Id="rId2" Type="http://schemas.openxmlformats.org/officeDocument/2006/relationships/hyperlink" Target="https://www.who.int/publications/i/item/WHO-IER-CSDH-08.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Planning">
            <a:extLst>
              <a:ext uri="{FF2B5EF4-FFF2-40B4-BE49-F238E27FC236}">
                <a16:creationId xmlns:a16="http://schemas.microsoft.com/office/drawing/2014/main" id="{214C61B5-39AC-8351-C3D3-9B8320C5A72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58"/>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F905F-D966-59D0-E56B-7C5D8E1CE1EA}"/>
              </a:ext>
            </a:extLst>
          </p:cNvPr>
          <p:cNvSpPr>
            <a:spLocks noGrp="1"/>
          </p:cNvSpPr>
          <p:nvPr>
            <p:ph type="ctrTitle"/>
          </p:nvPr>
        </p:nvSpPr>
        <p:spPr>
          <a:xfrm>
            <a:off x="517870" y="978407"/>
            <a:ext cx="5021182" cy="3309511"/>
          </a:xfrm>
        </p:spPr>
        <p:txBody>
          <a:bodyPr anchor="t">
            <a:normAutofit/>
          </a:bodyPr>
          <a:lstStyle/>
          <a:p>
            <a:pPr>
              <a:lnSpc>
                <a:spcPct val="90000"/>
              </a:lnSpc>
            </a:pPr>
            <a:r>
              <a:rPr lang="en-GB" sz="4700">
                <a:solidFill>
                  <a:srgbClr val="FFFFFF"/>
                </a:solidFill>
              </a:rPr>
              <a:t>Health wellbeing and sustainable development</a:t>
            </a:r>
            <a:br>
              <a:rPr lang="en-GB" sz="4700">
                <a:solidFill>
                  <a:srgbClr val="FFFFFF"/>
                </a:solidFill>
              </a:rPr>
            </a:br>
            <a:r>
              <a:rPr lang="en-GB" sz="4700">
                <a:solidFill>
                  <a:srgbClr val="FFFFFF"/>
                </a:solidFill>
              </a:rPr>
              <a:t>Presentation </a:t>
            </a:r>
          </a:p>
        </p:txBody>
      </p:sp>
      <p:sp>
        <p:nvSpPr>
          <p:cNvPr id="3" name="Subtitle 2">
            <a:extLst>
              <a:ext uri="{FF2B5EF4-FFF2-40B4-BE49-F238E27FC236}">
                <a16:creationId xmlns:a16="http://schemas.microsoft.com/office/drawing/2014/main" id="{38713AC3-BF6A-A6E1-1BFF-2DD7B894CF05}"/>
              </a:ext>
            </a:extLst>
          </p:cNvPr>
          <p:cNvSpPr>
            <a:spLocks noGrp="1"/>
          </p:cNvSpPr>
          <p:nvPr>
            <p:ph type="subTitle" idx="1"/>
          </p:nvPr>
        </p:nvSpPr>
        <p:spPr>
          <a:xfrm>
            <a:off x="517870" y="4482450"/>
            <a:ext cx="5040785" cy="1724029"/>
          </a:xfrm>
        </p:spPr>
        <p:txBody>
          <a:bodyPr anchor="t">
            <a:normAutofit/>
          </a:bodyPr>
          <a:lstStyle/>
          <a:p>
            <a:r>
              <a:rPr lang="en-GB">
                <a:solidFill>
                  <a:srgbClr val="FFFFFF"/>
                </a:solidFill>
              </a:rPr>
              <a:t>Andreea Cristina Velisaru.</a:t>
            </a:r>
          </a:p>
          <a:p>
            <a:r>
              <a:rPr lang="en-GB">
                <a:solidFill>
                  <a:srgbClr val="FFFFFF"/>
                </a:solidFill>
              </a:rPr>
              <a:t>Module code BMHP6030.</a:t>
            </a:r>
          </a:p>
          <a:p>
            <a:r>
              <a:rPr lang="en-GB">
                <a:solidFill>
                  <a:srgbClr val="FFFFFF"/>
                </a:solidFill>
              </a:rPr>
              <a:t>Teacher Olufemi Oluranti.</a:t>
            </a:r>
          </a:p>
        </p:txBody>
      </p:sp>
      <p:sp>
        <p:nvSpPr>
          <p:cNvPr id="13" name="Rectangle 1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62168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61AD3-85A3-B4A4-7267-572835E59DD2}"/>
              </a:ext>
            </a:extLst>
          </p:cNvPr>
          <p:cNvSpPr>
            <a:spLocks noGrp="1"/>
          </p:cNvSpPr>
          <p:nvPr>
            <p:ph type="title"/>
          </p:nvPr>
        </p:nvSpPr>
        <p:spPr>
          <a:xfrm>
            <a:off x="6153912" y="978408"/>
            <a:ext cx="5513832" cy="1463040"/>
          </a:xfrm>
        </p:spPr>
        <p:txBody>
          <a:bodyPr>
            <a:normAutofit/>
          </a:bodyPr>
          <a:lstStyle/>
          <a:p>
            <a:r>
              <a:rPr lang="en-GB" b="0"/>
              <a:t>Introduction</a:t>
            </a:r>
            <a:r>
              <a:rPr lang="en-GB"/>
              <a:t> </a:t>
            </a:r>
          </a:p>
        </p:txBody>
      </p:sp>
      <p:pic>
        <p:nvPicPr>
          <p:cNvPr id="10" name="Picture 9">
            <a:extLst>
              <a:ext uri="{FF2B5EF4-FFF2-40B4-BE49-F238E27FC236}">
                <a16:creationId xmlns:a16="http://schemas.microsoft.com/office/drawing/2014/main" id="{D8594240-1EBA-53F1-69F9-0C83436A4865}"/>
              </a:ext>
            </a:extLst>
          </p:cNvPr>
          <p:cNvPicPr>
            <a:picLocks noChangeAspect="1"/>
          </p:cNvPicPr>
          <p:nvPr/>
        </p:nvPicPr>
        <p:blipFill>
          <a:blip r:embed="rId2">
            <a:extLst>
              <a:ext uri="{28A0092B-C50C-407E-A947-70E740481C1C}">
                <a14:useLocalDpi xmlns:a14="http://schemas.microsoft.com/office/drawing/2010/main" val="0"/>
              </a:ext>
            </a:extLst>
          </a:blip>
          <a:srcRect l="1944" r="226" b="-3"/>
          <a:stretch>
            <a:fillRect/>
          </a:stretch>
        </p:blipFill>
        <p:spPr>
          <a:xfrm flipV="1">
            <a:off x="517867" y="885795"/>
            <a:ext cx="4959823" cy="5082509"/>
          </a:xfrm>
          <a:prstGeom prst="rect">
            <a:avLst/>
          </a:prstGeom>
        </p:spPr>
      </p:pic>
      <p:sp>
        <p:nvSpPr>
          <p:cNvPr id="77" name="Freeform: Shape 76">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FEB0CE1-0A0D-104C-F75E-EFD8DF1974CF}"/>
              </a:ext>
            </a:extLst>
          </p:cNvPr>
          <p:cNvSpPr>
            <a:spLocks noGrp="1"/>
          </p:cNvSpPr>
          <p:nvPr>
            <p:ph idx="1"/>
          </p:nvPr>
        </p:nvSpPr>
        <p:spPr>
          <a:xfrm>
            <a:off x="6153912" y="2578608"/>
            <a:ext cx="5513832" cy="3767328"/>
          </a:xfrm>
        </p:spPr>
        <p:txBody>
          <a:bodyPr vert="horz" lIns="91440" tIns="45720" rIns="91440" bIns="45720" rtlCol="0">
            <a:normAutofit/>
          </a:bodyPr>
          <a:lstStyle/>
          <a:p>
            <a:pPr>
              <a:lnSpc>
                <a:spcPct val="100000"/>
              </a:lnSpc>
            </a:pPr>
            <a:r>
              <a:rPr lang="en-GB" sz="1100">
                <a:latin typeface="Aptos"/>
              </a:rPr>
              <a:t>Sustainable development, wellness and health are interrelated notions that influence the quality of people’s life. Health and social care services need to take into account social, economic and environmental factors that impact on people and communities as well as illness. Health is a state of physical, mental and social well-being. People’s wellbeing is linked to their feelings, behaviour and participation in everyday life. The goal of sustainable development is to meet the needs of the present without compromising the ability of future generations to meet their own needs (United Nations, 2015). By combining these areas, we can prevent disease, improve quality of life, reduce health disparities and make responsible use of resources through </a:t>
            </a:r>
            <a:r>
              <a:rPr lang="en-GB" sz="1100" err="1">
                <a:latin typeface="Aptos"/>
              </a:rPr>
              <a:t>services.The</a:t>
            </a:r>
            <a:r>
              <a:rPr lang="en-GB" sz="1100">
                <a:latin typeface="Aptos"/>
              </a:rPr>
              <a:t> presentation's goals</a:t>
            </a:r>
            <a:endParaRPr lang="en-US" sz="1100">
              <a:latin typeface="Aptos"/>
            </a:endParaRPr>
          </a:p>
          <a:p>
            <a:pPr marL="0" indent="0">
              <a:lnSpc>
                <a:spcPct val="100000"/>
              </a:lnSpc>
              <a:buNone/>
            </a:pPr>
            <a:r>
              <a:rPr lang="en-GB" sz="1100">
                <a:latin typeface="Aptos"/>
              </a:rPr>
              <a:t>• Describe sustainable development, health, and well-being.</a:t>
            </a:r>
          </a:p>
          <a:p>
            <a:pPr marL="0" indent="0">
              <a:lnSpc>
                <a:spcPct val="100000"/>
              </a:lnSpc>
              <a:buNone/>
            </a:pPr>
            <a:r>
              <a:rPr lang="en-GB" sz="1100">
                <a:latin typeface="Aptos"/>
              </a:rPr>
              <a:t>• Look at pertinent models and theories.</a:t>
            </a:r>
          </a:p>
          <a:p>
            <a:pPr marL="0" indent="0">
              <a:lnSpc>
                <a:spcPct val="100000"/>
              </a:lnSpc>
              <a:buNone/>
            </a:pPr>
            <a:r>
              <a:rPr lang="en-GB" sz="1100">
                <a:latin typeface="Aptos"/>
              </a:rPr>
              <a:t>• Talk about governance, integration, and policies.</a:t>
            </a:r>
          </a:p>
          <a:p>
            <a:pPr marL="0" indent="0">
              <a:lnSpc>
                <a:spcPct val="100000"/>
              </a:lnSpc>
              <a:buNone/>
            </a:pPr>
            <a:r>
              <a:rPr lang="en-GB" sz="1100">
                <a:latin typeface="Aptos"/>
              </a:rPr>
              <a:t>• Assess public health and service delivery </a:t>
            </a:r>
            <a:r>
              <a:rPr lang="en-GB" sz="1100" err="1">
                <a:latin typeface="Aptos"/>
              </a:rPr>
              <a:t>programs.Examine</a:t>
            </a:r>
            <a:r>
              <a:rPr lang="en-GB" sz="1100">
                <a:latin typeface="Aptos"/>
              </a:rPr>
              <a:t> health disparities and obstacles to receiving care.</a:t>
            </a:r>
          </a:p>
          <a:p>
            <a:pPr marL="0" indent="0">
              <a:lnSpc>
                <a:spcPct val="100000"/>
              </a:lnSpc>
              <a:buNone/>
            </a:pPr>
            <a:r>
              <a:rPr lang="en-GB" sz="1100">
                <a:latin typeface="Aptos"/>
              </a:rPr>
              <a:t>• Make suggestions for enhancing integrated and long-term care.</a:t>
            </a:r>
          </a:p>
        </p:txBody>
      </p:sp>
    </p:spTree>
    <p:extLst>
      <p:ext uri="{BB962C8B-B14F-4D97-AF65-F5344CB8AC3E}">
        <p14:creationId xmlns:p14="http://schemas.microsoft.com/office/powerpoint/2010/main" val="2065006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2B1A0-D16F-AED0-40D8-0001F7DD3BBC}"/>
              </a:ext>
            </a:extLst>
          </p:cNvPr>
          <p:cNvSpPr>
            <a:spLocks noGrp="1"/>
          </p:cNvSpPr>
          <p:nvPr>
            <p:ph type="title"/>
          </p:nvPr>
        </p:nvSpPr>
        <p:spPr>
          <a:xfrm>
            <a:off x="521208" y="978408"/>
            <a:ext cx="4032504" cy="2121408"/>
          </a:xfrm>
        </p:spPr>
        <p:txBody>
          <a:bodyPr>
            <a:normAutofit/>
          </a:bodyPr>
          <a:lstStyle/>
          <a:p>
            <a:pPr>
              <a:lnSpc>
                <a:spcPct val="90000"/>
              </a:lnSpc>
            </a:pPr>
            <a:r>
              <a:rPr lang="en-GB" sz="2800" b="0"/>
              <a:t>Definition of Sustainable Development, Wellbeing, and Health</a:t>
            </a:r>
          </a:p>
        </p:txBody>
      </p:sp>
      <p:sp>
        <p:nvSpPr>
          <p:cNvPr id="37" name="Rectangle 36">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Health">
            <a:extLst>
              <a:ext uri="{FF2B5EF4-FFF2-40B4-BE49-F238E27FC236}">
                <a16:creationId xmlns:a16="http://schemas.microsoft.com/office/drawing/2014/main" id="{FF5E650D-8857-3A7C-8D74-C4466C3ED32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9" y="3511363"/>
            <a:ext cx="2834640" cy="2834640"/>
          </a:xfrm>
          <a:prstGeom prst="rect">
            <a:avLst/>
          </a:prstGeom>
        </p:spPr>
      </p:pic>
      <p:sp>
        <p:nvSpPr>
          <p:cNvPr id="3" name="Content Placeholder 2">
            <a:extLst>
              <a:ext uri="{FF2B5EF4-FFF2-40B4-BE49-F238E27FC236}">
                <a16:creationId xmlns:a16="http://schemas.microsoft.com/office/drawing/2014/main" id="{749B94A8-0B7C-82F2-E178-16341111547E}"/>
              </a:ext>
            </a:extLst>
          </p:cNvPr>
          <p:cNvSpPr>
            <a:spLocks noGrp="1"/>
          </p:cNvSpPr>
          <p:nvPr>
            <p:ph idx="1"/>
          </p:nvPr>
        </p:nvSpPr>
        <p:spPr>
          <a:xfrm>
            <a:off x="5074920" y="1033272"/>
            <a:ext cx="6592824" cy="5312664"/>
          </a:xfrm>
        </p:spPr>
        <p:txBody>
          <a:bodyPr vert="horz" lIns="91440" tIns="45720" rIns="91440" bIns="45720" rtlCol="0">
            <a:normAutofit/>
          </a:bodyPr>
          <a:lstStyle/>
          <a:p>
            <a:pPr>
              <a:lnSpc>
                <a:spcPct val="100000"/>
              </a:lnSpc>
            </a:pPr>
            <a:r>
              <a:rPr lang="en-GB" sz="1700"/>
              <a:t>Definitions of Sustainable Development, Wellbeing, and Health according to the World Health Organization (WHO, 1948), health is more than just the absence of illness or </a:t>
            </a:r>
            <a:r>
              <a:rPr lang="en-GB" sz="1700" err="1"/>
              <a:t>disability,it</a:t>
            </a:r>
            <a:r>
              <a:rPr lang="en-GB" sz="1700"/>
              <a:t> is a state of total physical, mental, and social wellbeing. Health encompasses long-term condition prevention, treatment, rehabilitation, and support. Well-being physical, mental, emotional, and social health are all included in the holistic concept of wellbeing. Relationships, housing, income, work, safety, independence, and access to support can all have an impact. Sustainable development According to the United Nations (2015), sustainable development is achieving current goals without jeopardising the capacity of future generations to achieve their own goals. Sustainability in health and social care refers to preventing disease, making responsible use of resources, cutting down on needless waste, and ensuring that services remain accessible over time. Why these concepts are important financial instability can restrict access to wholesome food, and poor housing can have an impact on both mental and physical health. Several of these factors can be addressed collectively with integrated  United Nations (2015), WHO (1948).</a:t>
            </a:r>
          </a:p>
        </p:txBody>
      </p:sp>
    </p:spTree>
    <p:extLst>
      <p:ext uri="{BB962C8B-B14F-4D97-AF65-F5344CB8AC3E}">
        <p14:creationId xmlns:p14="http://schemas.microsoft.com/office/powerpoint/2010/main" val="2217891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0139A-2825-8028-06BB-BD505E572A83}"/>
              </a:ext>
            </a:extLst>
          </p:cNvPr>
          <p:cNvSpPr>
            <a:spLocks noGrp="1"/>
          </p:cNvSpPr>
          <p:nvPr>
            <p:ph type="title"/>
          </p:nvPr>
        </p:nvSpPr>
        <p:spPr>
          <a:xfrm>
            <a:off x="6153912" y="978408"/>
            <a:ext cx="5513832" cy="1463040"/>
          </a:xfrm>
        </p:spPr>
        <p:txBody>
          <a:bodyPr>
            <a:normAutofit/>
          </a:bodyPr>
          <a:lstStyle/>
          <a:p>
            <a:r>
              <a:rPr lang="en-GB" b="0"/>
              <a:t>How the concepts relate</a:t>
            </a:r>
          </a:p>
        </p:txBody>
      </p:sp>
      <p:pic>
        <p:nvPicPr>
          <p:cNvPr id="9" name="Graphic 8" descr="Open Hand with Plant">
            <a:extLst>
              <a:ext uri="{FF2B5EF4-FFF2-40B4-BE49-F238E27FC236}">
                <a16:creationId xmlns:a16="http://schemas.microsoft.com/office/drawing/2014/main" id="{F709A10A-1C16-E63A-CD9E-5AD1660C72E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7" y="947138"/>
            <a:ext cx="4959823" cy="4959823"/>
          </a:xfrm>
          <a:prstGeom prst="rect">
            <a:avLst/>
          </a:prstGeom>
        </p:spPr>
      </p:pic>
      <p:sp>
        <p:nvSpPr>
          <p:cNvPr id="37" name="Freeform: Shape 36">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D8EE28-33E0-E1F9-A764-9F14CABFC20B}"/>
              </a:ext>
            </a:extLst>
          </p:cNvPr>
          <p:cNvSpPr>
            <a:spLocks noGrp="1"/>
          </p:cNvSpPr>
          <p:nvPr>
            <p:ph idx="1"/>
          </p:nvPr>
        </p:nvSpPr>
        <p:spPr>
          <a:xfrm>
            <a:off x="6153912" y="2578608"/>
            <a:ext cx="5513832" cy="3767328"/>
          </a:xfrm>
        </p:spPr>
        <p:txBody>
          <a:bodyPr vert="horz" lIns="91440" tIns="45720" rIns="91440" bIns="45720" rtlCol="0">
            <a:normAutofit/>
          </a:bodyPr>
          <a:lstStyle/>
          <a:p>
            <a:pPr>
              <a:lnSpc>
                <a:spcPct val="100000"/>
              </a:lnSpc>
            </a:pPr>
            <a:r>
              <a:rPr lang="en-GB" sz="1100"/>
              <a:t>Combining sustainability, health, and well-being sustainability, wellness, and health are interdependent (World Health Organization [WHO], 1986; WHO, 2015).Holistic health anxiety, social isolation, physical symptoms, and financial hardships can all be experienced by someone with a chronic illness. Their needs might not be fully met by treating the illness on its own (Engel, 1977; WHO, 1946).Precaution according to WHO (1986) and WHO (2018), health promotion and early intervention can help people lower their health risks and possibly stop certain conditions from getting worse. Use of resources responsibly health and social care services can enhance energy efficiency, cut down on wasteful spending, and efficiently arrange services (NHS England, 2020; WHO, 2015).Long-term entry according to WHO (2015) and Marmot et al. (2020), sustainable services must have sufficient personnel, funding, and easily accessible facilities in order to continue serving people's </a:t>
            </a:r>
            <a:r>
              <a:rPr lang="en-GB" sz="1100" err="1"/>
              <a:t>needs.Critical</a:t>
            </a:r>
            <a:r>
              <a:rPr lang="en-GB" sz="1100"/>
              <a:t> analysis sustainability shouldn't be restricted to lowering expenses or lessening the impact on the environment. Patient safety, care quality, equality, and access to appropriate treatment must all be safeguarded by decisions (WHO, 2015; NHS England, 2020).According to WHO (2015), integration necessitates that services take into account the needs of the community, long-term resource use, and individual wellbeing.</a:t>
            </a:r>
          </a:p>
        </p:txBody>
      </p:sp>
    </p:spTree>
    <p:extLst>
      <p:ext uri="{BB962C8B-B14F-4D97-AF65-F5344CB8AC3E}">
        <p14:creationId xmlns:p14="http://schemas.microsoft.com/office/powerpoint/2010/main" val="3346547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1C1F1-A6E9-26F2-3A15-5279D02F657E}"/>
              </a:ext>
            </a:extLst>
          </p:cNvPr>
          <p:cNvSpPr>
            <a:spLocks noGrp="1"/>
          </p:cNvSpPr>
          <p:nvPr>
            <p:ph type="title"/>
          </p:nvPr>
        </p:nvSpPr>
        <p:spPr>
          <a:xfrm>
            <a:off x="521208" y="978408"/>
            <a:ext cx="11155680" cy="1463040"/>
          </a:xfrm>
        </p:spPr>
        <p:txBody>
          <a:bodyPr>
            <a:normAutofit/>
          </a:bodyPr>
          <a:lstStyle/>
          <a:p>
            <a:r>
              <a:rPr lang="en-US" b="0"/>
              <a:t>Models and Theories of Health</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E4F949E-C6A9-6AB9-E916-CA7BAF5E3D5F}"/>
              </a:ext>
            </a:extLst>
          </p:cNvPr>
          <p:cNvGraphicFramePr>
            <a:graphicFrameLocks noGrp="1"/>
          </p:cNvGraphicFramePr>
          <p:nvPr>
            <p:ph idx="1"/>
            <p:extLst>
              <p:ext uri="{D42A27DB-BD31-4B8C-83A1-F6EECF244321}">
                <p14:modId xmlns:p14="http://schemas.microsoft.com/office/powerpoint/2010/main" val="2663303592"/>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097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7B2B0-6810-0090-5E5F-D490A48E4308}"/>
              </a:ext>
            </a:extLst>
          </p:cNvPr>
          <p:cNvSpPr>
            <a:spLocks noGrp="1"/>
          </p:cNvSpPr>
          <p:nvPr>
            <p:ph type="title"/>
          </p:nvPr>
        </p:nvSpPr>
        <p:spPr>
          <a:xfrm>
            <a:off x="521208" y="978408"/>
            <a:ext cx="6300216" cy="1325880"/>
          </a:xfrm>
        </p:spPr>
        <p:txBody>
          <a:bodyPr>
            <a:normAutofit/>
          </a:bodyPr>
          <a:lstStyle/>
          <a:p>
            <a:pPr>
              <a:lnSpc>
                <a:spcPct val="90000"/>
              </a:lnSpc>
            </a:pPr>
            <a:r>
              <a:rPr lang="en-US" sz="4100" b="0"/>
              <a:t>Global frameworks and sustainable development</a:t>
            </a:r>
          </a:p>
        </p:txBody>
      </p:sp>
      <p:sp>
        <p:nvSpPr>
          <p:cNvPr id="13" name="Rectangle 12">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6" name="Picture 5">
            <a:extLst>
              <a:ext uri="{FF2B5EF4-FFF2-40B4-BE49-F238E27FC236}">
                <a16:creationId xmlns:a16="http://schemas.microsoft.com/office/drawing/2014/main" id="{6E934B5D-0604-06C2-1E0F-646DB2733D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8068" y="2625327"/>
            <a:ext cx="5296408" cy="2974784"/>
          </a:xfrm>
          <a:prstGeom prst="rect">
            <a:avLst/>
          </a:prstGeom>
        </p:spPr>
      </p:pic>
      <p:sp>
        <p:nvSpPr>
          <p:cNvPr id="3" name="Content Placeholder 2">
            <a:extLst>
              <a:ext uri="{FF2B5EF4-FFF2-40B4-BE49-F238E27FC236}">
                <a16:creationId xmlns:a16="http://schemas.microsoft.com/office/drawing/2014/main" id="{A2A97628-17DB-56FE-94E2-1A10E6BE2097}"/>
              </a:ext>
            </a:extLst>
          </p:cNvPr>
          <p:cNvSpPr>
            <a:spLocks noGrp="1"/>
          </p:cNvSpPr>
          <p:nvPr>
            <p:ph idx="1"/>
          </p:nvPr>
        </p:nvSpPr>
        <p:spPr>
          <a:xfrm>
            <a:off x="7507224" y="1088136"/>
            <a:ext cx="4160520" cy="5257800"/>
          </a:xfrm>
        </p:spPr>
        <p:txBody>
          <a:bodyPr vert="horz" lIns="91440" tIns="45720" rIns="91440" bIns="45720" rtlCol="0" anchor="t">
            <a:noAutofit/>
          </a:bodyPr>
          <a:lstStyle/>
          <a:p>
            <a:pPr>
              <a:lnSpc>
                <a:spcPct val="100000"/>
              </a:lnSpc>
            </a:pPr>
            <a:r>
              <a:rPr lang="en-US" sz="800"/>
              <a:t>Sustainable Development goals of the united nations in  order to address global social, economic, and environmental issues, the united nations adopted 17 sustainable development goals (SDGs) in 2015 (United Nations, 2015).SDG 3 health and welfare SDG 3 encourages people of all ages to lead healthy lives and be happy. Reducing maternal and child mortality, treating infectious and non-communicable diseases, fostering mental health, avoiding substance abuse, and expanding access to critical healthcare services are some of its goals (United Nations, 2015).</a:t>
            </a:r>
            <a:endParaRPr lang="en-GB" sz="800"/>
          </a:p>
          <a:p>
            <a:pPr>
              <a:lnSpc>
                <a:spcPct val="100000"/>
              </a:lnSpc>
            </a:pPr>
            <a:r>
              <a:rPr lang="en-US" sz="800"/>
              <a:t>SDG 1: Ending Poverty</a:t>
            </a:r>
            <a:r>
              <a:rPr lang="en-GB" sz="800"/>
              <a:t> a</a:t>
            </a:r>
            <a:r>
              <a:rPr lang="en-US" sz="800" err="1"/>
              <a:t>ccess</a:t>
            </a:r>
            <a:r>
              <a:rPr lang="en-US" sz="800"/>
              <a:t> to wholesome food, secure housing, transportation, healthcare, and education can all be hampered by poverty. These restrictions may make people more vulnerable to health hazards and less capable of managing or preventing disease (United Nations, 2015( World Health Organization, 2008).SDG 10 diminished Inequalities SDG 10 calls for action to lessen unfair disparities in outcomes, resources, and opportunities. Social and economic factors, such as income, education, employment, discrimination, and service accessibility, are frequently linked to health disparities (United Nations, 2015; World Health Organization, 2008).</a:t>
            </a:r>
            <a:endParaRPr lang="en-GB" sz="800"/>
          </a:p>
          <a:p>
            <a:pPr>
              <a:lnSpc>
                <a:spcPct val="100000"/>
              </a:lnSpc>
            </a:pPr>
            <a:r>
              <a:rPr lang="en-US" sz="800"/>
              <a:t>SDG 11: Sustainable Communities and cities SDG 11 seeks to create inclusive, secure, resilient, and sustainable cities and communities. According to the United Nations (2015) and the World Health organization regional office for </a:t>
            </a:r>
            <a:r>
              <a:rPr lang="en-US" sz="800" err="1"/>
              <a:t>europe</a:t>
            </a:r>
            <a:r>
              <a:rPr lang="en-US" sz="800"/>
              <a:t> (2017), safe and affordable housing, easily accessible transportation, green spaces, clean air, and efficient urban planning can promote healthier communities and enhance quality of life. The health in all policies approach of who policymakers are encouraged by the health in all policies approach to take into account the possible health effects of decisions made in a variety of sectors, such as housing, education, transport, employment, planning, and the environment. It acknowledges that policies outside of the healthcare system have an impact on health and encourages cross-sector cooperation to enhance population health and health equity (World Health Organization, 2014).</a:t>
            </a:r>
            <a:endParaRPr lang="en-GB" sz="800"/>
          </a:p>
          <a:p>
            <a:pPr>
              <a:lnSpc>
                <a:spcPct val="100000"/>
              </a:lnSpc>
            </a:pPr>
            <a:r>
              <a:rPr lang="en-US" sz="800"/>
              <a:t>Critical analysis </a:t>
            </a:r>
          </a:p>
          <a:p>
            <a:pPr>
              <a:lnSpc>
                <a:spcPct val="100000"/>
              </a:lnSpc>
            </a:pPr>
            <a:r>
              <a:rPr lang="en-US" sz="800"/>
              <a:t>Since many health outcomes are influenced by broader social, economic, and environmental determinants, healthcare services cannot address every cause of poor health on their own. These factors can be addressed through cross-sector collaboration, but its success depends on sufficient funding, transparent accountability, efficient coordination, political commitment, and significant community involvement (World Health Organization, 2008, 2014). Additionally, policies aimed at improving health should be assessed to make sure they lessen inequality rather than inadvertently making it worse (World Health Organization, 2014).</a:t>
            </a:r>
            <a:endParaRPr lang="en-US"/>
          </a:p>
        </p:txBody>
      </p:sp>
    </p:spTree>
    <p:extLst>
      <p:ext uri="{BB962C8B-B14F-4D97-AF65-F5344CB8AC3E}">
        <p14:creationId xmlns:p14="http://schemas.microsoft.com/office/powerpoint/2010/main" val="624834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D7CCE-7719-E045-B1BB-AE03A0E4048C}"/>
              </a:ext>
            </a:extLst>
          </p:cNvPr>
          <p:cNvSpPr>
            <a:spLocks noGrp="1"/>
          </p:cNvSpPr>
          <p:nvPr>
            <p:ph type="title"/>
          </p:nvPr>
        </p:nvSpPr>
        <p:spPr>
          <a:xfrm>
            <a:off x="5413248" y="978408"/>
            <a:ext cx="6263640" cy="1463040"/>
          </a:xfrm>
        </p:spPr>
        <p:txBody>
          <a:bodyPr>
            <a:normAutofit/>
          </a:bodyPr>
          <a:lstStyle/>
          <a:p>
            <a:r>
              <a:rPr lang="en-US" b="0"/>
              <a:t>Governance and policy</a:t>
            </a:r>
          </a:p>
        </p:txBody>
      </p:sp>
      <p:sp>
        <p:nvSpPr>
          <p:cNvPr id="16" name="Freeform: Shape 15">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97A90F35-1B98-74AC-514F-43C9DDBC8C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869" y="976160"/>
            <a:ext cx="4454725" cy="3251948"/>
          </a:xfrm>
          <a:prstGeom prst="rect">
            <a:avLst/>
          </a:prstGeom>
        </p:spPr>
      </p:pic>
      <p:sp>
        <p:nvSpPr>
          <p:cNvPr id="3" name="Content Placeholder 2">
            <a:extLst>
              <a:ext uri="{FF2B5EF4-FFF2-40B4-BE49-F238E27FC236}">
                <a16:creationId xmlns:a16="http://schemas.microsoft.com/office/drawing/2014/main" id="{CAD9F0A2-A5FC-FDED-7D83-5235FF8287E1}"/>
              </a:ext>
            </a:extLst>
          </p:cNvPr>
          <p:cNvSpPr>
            <a:spLocks noGrp="1"/>
          </p:cNvSpPr>
          <p:nvPr>
            <p:ph idx="1"/>
          </p:nvPr>
        </p:nvSpPr>
        <p:spPr>
          <a:xfrm>
            <a:off x="5413248" y="2578608"/>
            <a:ext cx="6263640" cy="3767328"/>
          </a:xfrm>
        </p:spPr>
        <p:txBody>
          <a:bodyPr vert="horz" lIns="91440" tIns="45720" rIns="91440" bIns="45720" rtlCol="0" anchor="t">
            <a:normAutofit fontScale="92500"/>
          </a:bodyPr>
          <a:lstStyle/>
          <a:p>
            <a:pPr>
              <a:lnSpc>
                <a:spcPct val="100000"/>
              </a:lnSpc>
            </a:pPr>
            <a:r>
              <a:rPr lang="en-US" sz="1100"/>
              <a:t>Integrated Care Policies in the UK </a:t>
            </a:r>
            <a:endParaRPr lang="en-GB" sz="1100"/>
          </a:p>
          <a:p>
            <a:pPr>
              <a:lnSpc>
                <a:spcPct val="100000"/>
              </a:lnSpc>
            </a:pPr>
            <a:r>
              <a:rPr lang="en-US" sz="1100"/>
              <a:t>The long-term plan of the NHS (2019)Priorities for enhancing </a:t>
            </a:r>
            <a:r>
              <a:rPr lang="en-US" sz="1100" err="1"/>
              <a:t>nhs</a:t>
            </a:r>
            <a:r>
              <a:rPr lang="en-US" sz="1100"/>
              <a:t> services, bolstering prevention, assisting individuals with long-term conditions, and enhancing mental health services were set by the plan (NHS England, 2019).England's 2014 care act  lays out responsibilities for local authorities in relation to adult social care, such as fostering personal well-being, determining eligible needs, and offering guidance and </a:t>
            </a:r>
            <a:r>
              <a:rPr lang="en-US" sz="1100" err="1"/>
              <a:t>information.England's</a:t>
            </a:r>
            <a:r>
              <a:rPr lang="en-US" sz="1100"/>
              <a:t> health and care Act of 2022 the health and care Act of 2022 introduced reforms aimed at promoting cooperation among health and care services, including integrated care systems.</a:t>
            </a:r>
            <a:endParaRPr lang="en-GB" sz="1100"/>
          </a:p>
          <a:p>
            <a:pPr>
              <a:lnSpc>
                <a:spcPct val="100000"/>
              </a:lnSpc>
            </a:pPr>
            <a:r>
              <a:rPr lang="en-US" sz="1100"/>
              <a:t>Advantages of governance and policy</a:t>
            </a:r>
            <a:endParaRPr lang="en-GB" sz="1100"/>
          </a:p>
          <a:p>
            <a:pPr marL="0" indent="0">
              <a:lnSpc>
                <a:spcPct val="100000"/>
              </a:lnSpc>
              <a:buNone/>
            </a:pPr>
            <a:r>
              <a:rPr lang="en-US" sz="1100"/>
              <a:t>• Promote person-</a:t>
            </a:r>
            <a:r>
              <a:rPr lang="en-US" sz="1100" err="1"/>
              <a:t>centred</a:t>
            </a:r>
            <a:r>
              <a:rPr lang="en-US" sz="1100"/>
              <a:t> care and prevention.</a:t>
            </a:r>
            <a:endParaRPr lang="en-GB" sz="1100"/>
          </a:p>
          <a:p>
            <a:pPr marL="0" indent="0">
              <a:lnSpc>
                <a:spcPct val="100000"/>
              </a:lnSpc>
              <a:buNone/>
            </a:pPr>
            <a:r>
              <a:rPr lang="en-US" sz="1100"/>
              <a:t>• Encourage collaboration between various services.</a:t>
            </a:r>
            <a:endParaRPr lang="en-GB" sz="1100"/>
          </a:p>
          <a:p>
            <a:pPr marL="0" indent="0">
              <a:lnSpc>
                <a:spcPct val="100000"/>
              </a:lnSpc>
              <a:buNone/>
            </a:pPr>
            <a:r>
              <a:rPr lang="en-US" sz="1100"/>
              <a:t>• Acknowledge the significance of personal needs and well-being.</a:t>
            </a:r>
            <a:endParaRPr lang="en-GB" sz="1100"/>
          </a:p>
          <a:p>
            <a:pPr marL="0" indent="0">
              <a:lnSpc>
                <a:spcPct val="100000"/>
              </a:lnSpc>
              <a:buNone/>
            </a:pPr>
            <a:r>
              <a:rPr lang="en-US" sz="1100"/>
              <a:t>• Offer structures to enhance service </a:t>
            </a:r>
            <a:r>
              <a:rPr lang="en-US" sz="1100" err="1"/>
              <a:t>coordination.Obstacles</a:t>
            </a:r>
            <a:r>
              <a:rPr lang="en-US" sz="1100"/>
              <a:t> policies may not have the desired effect due to financial limitations, a lack of personnel, disjointed services, and unequal access (The King's Fund, 2022).Critical assessment although they offer guidance, policies do not ensure successful integration. Funding, personnel, communication, defined roles, and oversight are all necessary for implementation (NHS England, 2022).</a:t>
            </a:r>
            <a:endParaRPr lang="en-GB" sz="1100"/>
          </a:p>
          <a:p>
            <a:pPr marL="0" indent="0">
              <a:lnSpc>
                <a:spcPct val="100000"/>
              </a:lnSpc>
              <a:buNone/>
            </a:pPr>
            <a:r>
              <a:rPr lang="en-US" sz="1100"/>
              <a:t>Because health policy is devolved, England, Wales, Scotland, and Northern Ireland have different policies and laws (The King's Fund, 2023).</a:t>
            </a:r>
          </a:p>
        </p:txBody>
      </p:sp>
    </p:spTree>
    <p:extLst>
      <p:ext uri="{BB962C8B-B14F-4D97-AF65-F5344CB8AC3E}">
        <p14:creationId xmlns:p14="http://schemas.microsoft.com/office/powerpoint/2010/main" val="362669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F779E-1C70-C7A0-295F-B3A3424B99A7}"/>
              </a:ext>
            </a:extLst>
          </p:cNvPr>
          <p:cNvSpPr>
            <a:spLocks noGrp="1"/>
          </p:cNvSpPr>
          <p:nvPr>
            <p:ph type="title"/>
          </p:nvPr>
        </p:nvSpPr>
        <p:spPr>
          <a:xfrm>
            <a:off x="521208" y="978408"/>
            <a:ext cx="4032504" cy="2121408"/>
          </a:xfrm>
        </p:spPr>
        <p:txBody>
          <a:bodyPr>
            <a:normAutofit/>
          </a:bodyPr>
          <a:lstStyle/>
          <a:p>
            <a:r>
              <a:rPr lang="en-US" sz="4000" b="0"/>
              <a:t>Preventive care and mental health policy</a:t>
            </a:r>
          </a:p>
        </p:txBody>
      </p:sp>
      <p:sp>
        <p:nvSpPr>
          <p:cNvPr id="12" name="Rectangle 11">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rain in head">
            <a:extLst>
              <a:ext uri="{FF2B5EF4-FFF2-40B4-BE49-F238E27FC236}">
                <a16:creationId xmlns:a16="http://schemas.microsoft.com/office/drawing/2014/main" id="{3A49573A-B161-F46D-3A6D-2F05D6DBDAC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9" y="3511363"/>
            <a:ext cx="2834640" cy="2834640"/>
          </a:xfrm>
          <a:prstGeom prst="rect">
            <a:avLst/>
          </a:prstGeom>
        </p:spPr>
      </p:pic>
      <p:sp>
        <p:nvSpPr>
          <p:cNvPr id="3" name="Content Placeholder 2">
            <a:extLst>
              <a:ext uri="{FF2B5EF4-FFF2-40B4-BE49-F238E27FC236}">
                <a16:creationId xmlns:a16="http://schemas.microsoft.com/office/drawing/2014/main" id="{156557D3-0B05-7935-5A1D-46079E439333}"/>
              </a:ext>
            </a:extLst>
          </p:cNvPr>
          <p:cNvSpPr>
            <a:spLocks noGrp="1"/>
          </p:cNvSpPr>
          <p:nvPr>
            <p:ph idx="1"/>
          </p:nvPr>
        </p:nvSpPr>
        <p:spPr>
          <a:xfrm>
            <a:off x="5074920" y="1033272"/>
            <a:ext cx="6592824" cy="5312664"/>
          </a:xfrm>
        </p:spPr>
        <p:txBody>
          <a:bodyPr vert="horz" lIns="91440" tIns="45720" rIns="91440" bIns="45720" rtlCol="0" anchor="t">
            <a:normAutofit/>
          </a:bodyPr>
          <a:lstStyle/>
          <a:p>
            <a:pPr marL="0" indent="0">
              <a:lnSpc>
                <a:spcPct val="100000"/>
              </a:lnSpc>
              <a:buNone/>
            </a:pPr>
            <a:r>
              <a:rPr lang="en-US" sz="1100"/>
              <a:t>Early Intervention and Mental Health a vital part of general health and wellness is mental health. The goal of early intervention is to recognise new challenges and offer suitable assistance before issues worsen (World Health Organization [WHO], 2022).Improvements to mental health services and support for children and young people are part of the nhs long term plan, which recognises mental health as a major </a:t>
            </a:r>
            <a:r>
              <a:rPr lang="en-US" sz="1100" err="1"/>
              <a:t>nhs</a:t>
            </a:r>
            <a:r>
              <a:rPr lang="en-US" sz="1100"/>
              <a:t> priority (NHS England, 2019).Advantages of early intervention and prevention</a:t>
            </a:r>
            <a:endParaRPr lang="en-GB" sz="1100"/>
          </a:p>
          <a:p>
            <a:pPr marL="0" indent="0">
              <a:lnSpc>
                <a:spcPct val="100000"/>
              </a:lnSpc>
              <a:buNone/>
            </a:pPr>
            <a:r>
              <a:rPr lang="en-US" sz="1100"/>
              <a:t>• Early assistance could stop some problems from getting worse (WHO, 2022).</a:t>
            </a:r>
            <a:endParaRPr lang="en-GB" sz="1100"/>
          </a:p>
          <a:p>
            <a:pPr marL="0" indent="0">
              <a:lnSpc>
                <a:spcPct val="100000"/>
              </a:lnSpc>
              <a:buNone/>
            </a:pPr>
            <a:r>
              <a:rPr lang="en-US" sz="1100"/>
              <a:t>• Prompt treatment can enhance everyday functioning and emotional well-being (National Institute for Health and Care Excellence [NICE], 2022)</a:t>
            </a:r>
            <a:endParaRPr lang="en-GB" sz="1100"/>
          </a:p>
          <a:p>
            <a:pPr marL="0" indent="0">
              <a:lnSpc>
                <a:spcPct val="100000"/>
              </a:lnSpc>
              <a:buNone/>
            </a:pPr>
            <a:r>
              <a:rPr lang="en-US" sz="1100"/>
              <a:t>• According to NHS England (2019), community support can help people stay in touch with their families, schools, jobs, and social activities.</a:t>
            </a:r>
            <a:endParaRPr lang="en-GB" sz="1100"/>
          </a:p>
          <a:p>
            <a:pPr marL="0" indent="0">
              <a:lnSpc>
                <a:spcPct val="100000"/>
              </a:lnSpc>
              <a:buNone/>
            </a:pPr>
            <a:r>
              <a:rPr lang="en-US" sz="1100"/>
              <a:t>• For some individuals, appropriate support may lessen the need for crisis intervention (NICE, 2022).Including mental health services clear referral processes and efficient communication are essential for general practitioners, mental health specialists, hospitals, social care teams, and community </a:t>
            </a:r>
            <a:r>
              <a:rPr lang="en-US" sz="1100" err="1"/>
              <a:t>organisations</a:t>
            </a:r>
            <a:r>
              <a:rPr lang="en-US" sz="1100"/>
              <a:t>. According to NHS England (2019), integrated working can enhance continuity of care and guarantee that individuals receive support that is suitable for their needs. For instance, in accordance with pertinent clinical guidelines, a general practitioner (GP) may </a:t>
            </a:r>
            <a:r>
              <a:rPr lang="en-US" sz="1100" err="1"/>
              <a:t>recognise</a:t>
            </a:r>
            <a:r>
              <a:rPr lang="en-US" sz="1100"/>
              <a:t> symptoms of anxiety or depression and refer a patient for suitable psychological support (NICE, 2011; NICE, 2022).</a:t>
            </a:r>
            <a:endParaRPr lang="en-GB" sz="1100"/>
          </a:p>
          <a:p>
            <a:pPr marL="0" indent="0">
              <a:lnSpc>
                <a:spcPct val="100000"/>
              </a:lnSpc>
              <a:buNone/>
            </a:pPr>
            <a:r>
              <a:rPr lang="en-US" sz="1100"/>
              <a:t>Issues treatment delays can be caused by waiting lists, staff shortages, stigma, and unequal access. Accessing mental health services may be more difficult for those who are impoverished, discriminated against, or socially isolated (WHO, 2022; NHS England, 2019). </a:t>
            </a:r>
            <a:r>
              <a:rPr lang="en-US" sz="1100" err="1"/>
              <a:t>Analysing</a:t>
            </a:r>
            <a:r>
              <a:rPr lang="en-US" sz="1100"/>
              <a:t> critically services for early intervention must be easily accessible and sufficiently funded. Early support can enhance results, but it shouldn't be used in place of </a:t>
            </a:r>
            <a:r>
              <a:rPr lang="en-US" sz="1100" err="1"/>
              <a:t>specialised</a:t>
            </a:r>
            <a:r>
              <a:rPr lang="en-US" sz="1100"/>
              <a:t> or crisis services when they're needed. While privacy, confidentiality, and informed consent must be safeguarded, continuity of care, good communication, and appropriate information sharing are crucial (NICE, 2022; NHS England, 2019).</a:t>
            </a:r>
          </a:p>
        </p:txBody>
      </p:sp>
    </p:spTree>
    <p:extLst>
      <p:ext uri="{BB962C8B-B14F-4D97-AF65-F5344CB8AC3E}">
        <p14:creationId xmlns:p14="http://schemas.microsoft.com/office/powerpoint/2010/main" val="3456102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36759-7B83-237D-11ED-B9EC6E09645A}"/>
              </a:ext>
            </a:extLst>
          </p:cNvPr>
          <p:cNvSpPr>
            <a:spLocks noGrp="1"/>
          </p:cNvSpPr>
          <p:nvPr>
            <p:ph type="title"/>
          </p:nvPr>
        </p:nvSpPr>
        <p:spPr>
          <a:xfrm>
            <a:off x="521208" y="978408"/>
            <a:ext cx="3370290" cy="1903694"/>
          </a:xfrm>
        </p:spPr>
        <p:txBody>
          <a:bodyPr>
            <a:normAutofit fontScale="90000"/>
          </a:bodyPr>
          <a:lstStyle/>
          <a:p>
            <a:pPr>
              <a:lnSpc>
                <a:spcPct val="90000"/>
              </a:lnSpc>
            </a:pPr>
            <a:r>
              <a:rPr lang="en-US" sz="3700" b="0"/>
              <a:t>NHS Diabetes Prevention Program case study</a:t>
            </a:r>
          </a:p>
        </p:txBody>
      </p:sp>
      <p:sp>
        <p:nvSpPr>
          <p:cNvPr id="35" name="Rectangle 30">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Graphic 6" descr="Seringă">
            <a:extLst>
              <a:ext uri="{FF2B5EF4-FFF2-40B4-BE49-F238E27FC236}">
                <a16:creationId xmlns:a16="http://schemas.microsoft.com/office/drawing/2014/main" id="{FA807CE2-7A32-6AFE-A98B-BFE08287C4E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34940" y="3103148"/>
            <a:ext cx="2326641" cy="2326641"/>
          </a:xfrm>
          <a:prstGeom prst="rect">
            <a:avLst/>
          </a:prstGeom>
        </p:spPr>
      </p:pic>
      <p:sp>
        <p:nvSpPr>
          <p:cNvPr id="3" name="Content Placeholder 2">
            <a:extLst>
              <a:ext uri="{FF2B5EF4-FFF2-40B4-BE49-F238E27FC236}">
                <a16:creationId xmlns:a16="http://schemas.microsoft.com/office/drawing/2014/main" id="{7BDAAE7F-B943-EE4C-C2F7-18C3CCF52FBD}"/>
              </a:ext>
            </a:extLst>
          </p:cNvPr>
          <p:cNvSpPr>
            <a:spLocks noGrp="1"/>
          </p:cNvSpPr>
          <p:nvPr>
            <p:ph idx="1"/>
          </p:nvPr>
        </p:nvSpPr>
        <p:spPr>
          <a:xfrm>
            <a:off x="3369493" y="797416"/>
            <a:ext cx="8443394" cy="5893234"/>
          </a:xfrm>
        </p:spPr>
        <p:txBody>
          <a:bodyPr vert="horz" lIns="91440" tIns="45720" rIns="91440" bIns="45720" rtlCol="0" anchor="t">
            <a:normAutofit/>
          </a:bodyPr>
          <a:lstStyle/>
          <a:p>
            <a:pPr>
              <a:lnSpc>
                <a:spcPct val="100000"/>
              </a:lnSpc>
            </a:pPr>
            <a:r>
              <a:rPr lang="en-US" sz="900"/>
              <a:t>NHS Diabetes Prevention Initiative</a:t>
            </a:r>
            <a:endParaRPr lang="en-GB" sz="900"/>
          </a:p>
          <a:p>
            <a:pPr>
              <a:lnSpc>
                <a:spcPct val="100000"/>
              </a:lnSpc>
            </a:pPr>
            <a:r>
              <a:rPr lang="en-US" sz="900"/>
              <a:t>Through lifestyle modifications, the </a:t>
            </a:r>
            <a:r>
              <a:rPr lang="en-US" sz="900" err="1"/>
              <a:t>nhs</a:t>
            </a:r>
            <a:r>
              <a:rPr lang="en-US" sz="900"/>
              <a:t> diabetes prevention program (NHS DPP) seeks to assist individuals who are at higher risk of type 2 diabetes in lowering their risk (NHS England, 2023a).How it operates </a:t>
            </a:r>
            <a:endParaRPr lang="en-GB" sz="900"/>
          </a:p>
          <a:p>
            <a:pPr marL="0" indent="0">
              <a:lnSpc>
                <a:spcPct val="100000"/>
              </a:lnSpc>
              <a:buNone/>
            </a:pPr>
            <a:r>
              <a:rPr lang="en-US" sz="900"/>
              <a:t>• It uses a blood test or an evaluation of risk factors to identify individuals who are more likely to develop type 2 diabetes (NHS England, 2023a).</a:t>
            </a:r>
          </a:p>
          <a:p>
            <a:pPr marL="0" indent="0">
              <a:lnSpc>
                <a:spcPct val="100000"/>
              </a:lnSpc>
              <a:buNone/>
            </a:pPr>
            <a:r>
              <a:rPr lang="en-US" sz="900"/>
              <a:t>• It offers </a:t>
            </a:r>
            <a:r>
              <a:rPr lang="en-US" sz="900" err="1"/>
              <a:t>organised</a:t>
            </a:r>
            <a:r>
              <a:rPr lang="en-US" sz="900"/>
              <a:t> assistance for managing weight, eating better, and exercising (NHS England, 2023a).</a:t>
            </a:r>
            <a:endParaRPr lang="en-GB" sz="900"/>
          </a:p>
          <a:p>
            <a:pPr marL="0" indent="0">
              <a:lnSpc>
                <a:spcPct val="100000"/>
              </a:lnSpc>
              <a:buNone/>
            </a:pPr>
            <a:r>
              <a:rPr lang="en-US" sz="900"/>
              <a:t>• It assists participants in identifying their health risks and creating attainable lifestyle change objectives (NHS England, 2023a).</a:t>
            </a:r>
          </a:p>
          <a:p>
            <a:pPr marL="0" indent="0">
              <a:lnSpc>
                <a:spcPct val="100000"/>
              </a:lnSpc>
              <a:buNone/>
            </a:pPr>
            <a:r>
              <a:rPr lang="en-US" sz="900"/>
              <a:t>• It promotes </a:t>
            </a:r>
            <a:r>
              <a:rPr lang="en-US" sz="900" err="1"/>
              <a:t>behavioural</a:t>
            </a:r>
            <a:r>
              <a:rPr lang="en-US" sz="900"/>
              <a:t> modifications that could enhance long-term health and lower the risk of type 2 diabetes (NHS England, 2023a; </a:t>
            </a:r>
            <a:r>
              <a:rPr lang="en-US" sz="900" err="1"/>
              <a:t>Valabhji</a:t>
            </a:r>
            <a:r>
              <a:rPr lang="en-US" sz="900"/>
              <a:t> et al., 2020).</a:t>
            </a:r>
            <a:endParaRPr lang="en-GB" sz="900"/>
          </a:p>
          <a:p>
            <a:pPr>
              <a:lnSpc>
                <a:spcPct val="100000"/>
              </a:lnSpc>
            </a:pPr>
            <a:r>
              <a:rPr lang="en-US" sz="900"/>
              <a:t>Relationship to sustainability and integration in addition to improving quality of life, prevention initiatives like the NHS DPP may lower future demand for diabetes treatment and related services (NHS England, 2023a; </a:t>
            </a:r>
            <a:r>
              <a:rPr lang="en-US" sz="900" err="1"/>
              <a:t>Valabhji</a:t>
            </a:r>
            <a:r>
              <a:rPr lang="en-US" sz="900"/>
              <a:t> et al., 2020). Clinical guidance, behavior-change strategies, monitoring, and hands-on help can all be combined to provide effective support. Because it connects community-based support, public health, and primary care, this illustrates an integrated approach. By preventing or postponing illness and lessening needless strain on health services, it may also promote sustainability (World Health Organization, 2016).</a:t>
            </a:r>
            <a:endParaRPr lang="en-GB" sz="900"/>
          </a:p>
          <a:p>
            <a:pPr>
              <a:lnSpc>
                <a:spcPct val="100000"/>
              </a:lnSpc>
            </a:pPr>
            <a:r>
              <a:rPr lang="en-US" sz="900"/>
              <a:t>Rosenstock's Health Belief Model (1974) the health belief model provides an explanation for why individuals might take steps to safeguard their health. It suggests that people's perceptions of risk, benefits, obstacles, and their capacity for action all have an impact on their health-related </a:t>
            </a:r>
            <a:r>
              <a:rPr lang="en-US" sz="900" err="1"/>
              <a:t>behaviour</a:t>
            </a:r>
            <a:r>
              <a:rPr lang="en-US" sz="900"/>
              <a:t> (Rosenstock, 1974; Rosenstock, </a:t>
            </a:r>
            <a:r>
              <a:rPr lang="en-US" sz="900" err="1"/>
              <a:t>Strecher</a:t>
            </a:r>
            <a:r>
              <a:rPr lang="en-US" sz="900"/>
              <a:t>, and Becker, 1988).</a:t>
            </a:r>
            <a:endParaRPr lang="en-GB" sz="900"/>
          </a:p>
          <a:p>
            <a:pPr marL="0" indent="0">
              <a:lnSpc>
                <a:spcPct val="100000"/>
              </a:lnSpc>
              <a:buNone/>
            </a:pPr>
            <a:r>
              <a:rPr lang="en-US" sz="900"/>
              <a:t>• Perceived susceptibility knowing one's own risk of type 2 diabetes.</a:t>
            </a:r>
          </a:p>
          <a:p>
            <a:pPr marL="0" indent="0">
              <a:lnSpc>
                <a:spcPct val="100000"/>
              </a:lnSpc>
              <a:buNone/>
            </a:pPr>
            <a:r>
              <a:rPr lang="en-US" sz="900"/>
              <a:t>• Perceived severity understanding the potential health effects of type 2 diabetes.</a:t>
            </a:r>
          </a:p>
          <a:p>
            <a:pPr marL="0" indent="0">
              <a:lnSpc>
                <a:spcPct val="100000"/>
              </a:lnSpc>
              <a:buNone/>
            </a:pPr>
            <a:r>
              <a:rPr lang="en-US" sz="900"/>
              <a:t>• Perceived benefits: The idea that controlling weight, eating better, and getting more exercise can lower risk.</a:t>
            </a:r>
            <a:endParaRPr lang="en-GB" sz="900"/>
          </a:p>
          <a:p>
            <a:pPr marL="0" indent="0">
              <a:lnSpc>
                <a:spcPct val="100000"/>
              </a:lnSpc>
              <a:buNone/>
            </a:pPr>
            <a:r>
              <a:rPr lang="en-US" sz="900"/>
              <a:t>• Perceived barriers: Identifying challenges like expense, time, transportation, caregiving obligations, or restricted access to secure areas for physical activity.</a:t>
            </a:r>
          </a:p>
          <a:p>
            <a:pPr marL="0" indent="0">
              <a:lnSpc>
                <a:spcPct val="100000"/>
              </a:lnSpc>
              <a:buNone/>
            </a:pPr>
            <a:r>
              <a:rPr lang="en-US" sz="900"/>
              <a:t>• Cues to action getting guidance, prompts, invitations, or support from medical experts. </a:t>
            </a:r>
          </a:p>
          <a:p>
            <a:pPr marL="0" indent="0">
              <a:lnSpc>
                <a:spcPct val="100000"/>
              </a:lnSpc>
              <a:buNone/>
            </a:pPr>
            <a:r>
              <a:rPr lang="en-US" sz="900"/>
              <a:t>• Self-efficacy the conviction that one can improve one's health by changing one's lifestyle.</a:t>
            </a:r>
            <a:endParaRPr lang="en-GB" sz="900"/>
          </a:p>
          <a:p>
            <a:pPr>
              <a:lnSpc>
                <a:spcPct val="100000"/>
              </a:lnSpc>
            </a:pPr>
            <a:r>
              <a:rPr lang="en-US" sz="900"/>
              <a:t>Critical analysis information by itself might not result in long-term </a:t>
            </a:r>
            <a:r>
              <a:rPr lang="en-US" sz="900" err="1"/>
              <a:t>behavioural</a:t>
            </a:r>
            <a:r>
              <a:rPr lang="en-US" sz="900"/>
              <a:t> change. In addition, participants might require reasonably priced, healthful food, secure exercise facilities, flexible scheduling, culturally relevant assistance, and continuous motivation. People's capacity to engage in and sustain lifestyle changes can be impacted by social and economic conditions. Consequently, rather than depending solely on personal accountability, the NHS DPP should be viewed as a component of a broader public health strategy that addresses the social determinants of health (Marmot et al., 2010; World Health Organization, 2008).</a:t>
            </a:r>
          </a:p>
        </p:txBody>
      </p:sp>
    </p:spTree>
    <p:extLst>
      <p:ext uri="{BB962C8B-B14F-4D97-AF65-F5344CB8AC3E}">
        <p14:creationId xmlns:p14="http://schemas.microsoft.com/office/powerpoint/2010/main" val="2318571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A46DB-7F3C-6F84-F97A-F36DB5B85D20}"/>
              </a:ext>
            </a:extLst>
          </p:cNvPr>
          <p:cNvSpPr>
            <a:spLocks noGrp="1"/>
          </p:cNvSpPr>
          <p:nvPr>
            <p:ph type="title"/>
          </p:nvPr>
        </p:nvSpPr>
        <p:spPr>
          <a:xfrm>
            <a:off x="521208" y="978408"/>
            <a:ext cx="4032504" cy="2121408"/>
          </a:xfrm>
        </p:spPr>
        <p:txBody>
          <a:bodyPr>
            <a:normAutofit/>
          </a:bodyPr>
          <a:lstStyle/>
          <a:p>
            <a:r>
              <a:rPr lang="en-US" sz="4000" b="0"/>
              <a:t>Statistics and proof from a case study</a:t>
            </a:r>
          </a:p>
        </p:txBody>
      </p:sp>
      <p:sp>
        <p:nvSpPr>
          <p:cNvPr id="12" name="Rectangle 11">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pital">
            <a:extLst>
              <a:ext uri="{FF2B5EF4-FFF2-40B4-BE49-F238E27FC236}">
                <a16:creationId xmlns:a16="http://schemas.microsoft.com/office/drawing/2014/main" id="{F95235EA-89D6-ACA6-46A7-D8158CE40F6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9" y="3511363"/>
            <a:ext cx="2834640" cy="2834640"/>
          </a:xfrm>
          <a:prstGeom prst="rect">
            <a:avLst/>
          </a:prstGeom>
        </p:spPr>
      </p:pic>
      <p:sp>
        <p:nvSpPr>
          <p:cNvPr id="3" name="Content Placeholder 2">
            <a:extLst>
              <a:ext uri="{FF2B5EF4-FFF2-40B4-BE49-F238E27FC236}">
                <a16:creationId xmlns:a16="http://schemas.microsoft.com/office/drawing/2014/main" id="{97AB06BE-6A23-1F32-D957-EF631ABF943B}"/>
              </a:ext>
            </a:extLst>
          </p:cNvPr>
          <p:cNvSpPr>
            <a:spLocks noGrp="1"/>
          </p:cNvSpPr>
          <p:nvPr>
            <p:ph idx="1"/>
          </p:nvPr>
        </p:nvSpPr>
        <p:spPr>
          <a:xfrm>
            <a:off x="5074920" y="1033272"/>
            <a:ext cx="6592824" cy="5312664"/>
          </a:xfrm>
        </p:spPr>
        <p:txBody>
          <a:bodyPr vert="horz" lIns="91440" tIns="45720" rIns="91440" bIns="45720" rtlCol="0" anchor="t">
            <a:normAutofit/>
          </a:bodyPr>
          <a:lstStyle/>
          <a:p>
            <a:pPr>
              <a:lnSpc>
                <a:spcPct val="100000"/>
              </a:lnSpc>
            </a:pPr>
            <a:r>
              <a:rPr lang="en-US" sz="1100"/>
              <a:t>Assessing the NHS Diabetes Prevention Initiative</a:t>
            </a:r>
            <a:r>
              <a:rPr lang="en-GB" sz="1100"/>
              <a:t> </a:t>
            </a:r>
          </a:p>
          <a:p>
            <a:pPr>
              <a:lnSpc>
                <a:spcPct val="100000"/>
              </a:lnSpc>
            </a:pPr>
            <a:r>
              <a:rPr lang="en-US" sz="1100"/>
              <a:t>According to NHS England's 2023–2024 performance report, roughly• The program received 1.5 million referrals from primary care providers in 2023–2024.• During that time, just under 600,000 individuals joined the program.• According to an independent evaluation, the incidence of diabetes was reduced by 7% at the population level and by 37% among program participants (NHS England, 2024; </a:t>
            </a:r>
            <a:r>
              <a:rPr lang="en-US" sz="1100" err="1"/>
              <a:t>Valabhji</a:t>
            </a:r>
            <a:r>
              <a:rPr lang="en-US" sz="1100"/>
              <a:t> et al., 2020).What do these results imply? significant program reach is shown by the referral and participation numbers. According to the evaluation results, the program may help lower the incidence of type 2 diabetes, especially in those who finish the intervention (NHS England, 2024; </a:t>
            </a:r>
            <a:r>
              <a:rPr lang="en-US" sz="1100" err="1"/>
              <a:t>Valabhji</a:t>
            </a:r>
            <a:r>
              <a:rPr lang="en-US" sz="1100"/>
              <a:t> et al., 2020).</a:t>
            </a:r>
            <a:endParaRPr lang="en-GB" sz="1100"/>
          </a:p>
          <a:p>
            <a:pPr>
              <a:lnSpc>
                <a:spcPct val="100000"/>
              </a:lnSpc>
            </a:pPr>
            <a:r>
              <a:rPr lang="en-US" sz="1100"/>
              <a:t>Crucial differences</a:t>
            </a:r>
            <a:r>
              <a:rPr lang="en-GB" sz="1100"/>
              <a:t> r</a:t>
            </a:r>
            <a:r>
              <a:rPr lang="en-US" sz="1100" err="1"/>
              <a:t>eferrals</a:t>
            </a:r>
            <a:r>
              <a:rPr lang="en-US" sz="1100"/>
              <a:t>, program enrolment, and program completion are distinct metrics. It is not appropriate to assume that program completion results apply to all individuals who are referred. This distinction is crucial because the observed results could be affected by differences between participants and non-participants (Valabhji et al., 2020).An analytical assessment• Program reach is not a guarantee of long-term success.• There is a chance of selection bias because people who finish the program might be different from those who don't.• Income, a disability, working hours, and caregiving obligations may all have an impact on participation.• Long-term monitoring is crucial for determining whether gains are maintained and whether the incidence of diabetes is still declining.</a:t>
            </a:r>
            <a:endParaRPr lang="en-GB" sz="1100"/>
          </a:p>
          <a:p>
            <a:pPr>
              <a:lnSpc>
                <a:spcPct val="100000"/>
              </a:lnSpc>
            </a:pPr>
            <a:r>
              <a:rPr lang="en-US" sz="1100"/>
              <a:t>• Because program effectiveness may differ depending on attendance, engagement, and social circumstances, population-level results should be interpreted in conjunction with individual-level </a:t>
            </a:r>
            <a:r>
              <a:rPr lang="en-US" sz="1100" err="1"/>
              <a:t>results.Quantitative</a:t>
            </a:r>
            <a:r>
              <a:rPr lang="en-US" sz="1100"/>
              <a:t> data can reveal trends in health outcomes and participation. Participants' experiences, obstacles, and causes of disengagement can be explained with the aid of qualitative feedback. A more thorough assessment of the program's reach, efficacy, and equity is possible when both types of evidence are used (NHS England, 2024).</a:t>
            </a:r>
          </a:p>
        </p:txBody>
      </p:sp>
    </p:spTree>
    <p:extLst>
      <p:ext uri="{BB962C8B-B14F-4D97-AF65-F5344CB8AC3E}">
        <p14:creationId xmlns:p14="http://schemas.microsoft.com/office/powerpoint/2010/main" val="2653122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1" name="Rectangle 11">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ACFBF4C5-DA7F-5338-A516-7118CD8A1D16}"/>
              </a:ext>
            </a:extLst>
          </p:cNvPr>
          <p:cNvSpPr>
            <a:spLocks noGrp="1"/>
          </p:cNvSpPr>
          <p:nvPr>
            <p:ph type="title"/>
          </p:nvPr>
        </p:nvSpPr>
        <p:spPr>
          <a:xfrm>
            <a:off x="521208" y="978408"/>
            <a:ext cx="4288536" cy="5376672"/>
          </a:xfrm>
        </p:spPr>
        <p:txBody>
          <a:bodyPr>
            <a:normAutofit/>
          </a:bodyPr>
          <a:lstStyle/>
          <a:p>
            <a:r>
              <a:rPr lang="en-US" b="0"/>
              <a:t>Case study of a hospital: holistic care</a:t>
            </a:r>
          </a:p>
        </p:txBody>
      </p:sp>
      <p:sp>
        <p:nvSpPr>
          <p:cNvPr id="22" name="Content Placeholder 2">
            <a:extLst>
              <a:ext uri="{FF2B5EF4-FFF2-40B4-BE49-F238E27FC236}">
                <a16:creationId xmlns:a16="http://schemas.microsoft.com/office/drawing/2014/main" id="{E167210F-652E-A66B-5027-9FB30F08A944}"/>
              </a:ext>
            </a:extLst>
          </p:cNvPr>
          <p:cNvSpPr>
            <a:spLocks noGrp="1"/>
          </p:cNvSpPr>
          <p:nvPr>
            <p:ph idx="1"/>
          </p:nvPr>
        </p:nvSpPr>
        <p:spPr>
          <a:xfrm>
            <a:off x="5522976" y="1042416"/>
            <a:ext cx="6144768" cy="5312664"/>
          </a:xfrm>
        </p:spPr>
        <p:txBody>
          <a:bodyPr vert="horz" lIns="91440" tIns="45720" rIns="91440" bIns="45720" rtlCol="0">
            <a:normAutofit/>
          </a:bodyPr>
          <a:lstStyle/>
          <a:p>
            <a:pPr>
              <a:lnSpc>
                <a:spcPct val="100000"/>
              </a:lnSpc>
            </a:pPr>
            <a:r>
              <a:rPr lang="en-US" sz="1100"/>
              <a:t>Combining Medical Care in a Hospital Environment</a:t>
            </a:r>
            <a:r>
              <a:rPr lang="en-GB" sz="1100"/>
              <a:t> </a:t>
            </a:r>
          </a:p>
          <a:p>
            <a:pPr>
              <a:lnSpc>
                <a:spcPct val="100000"/>
              </a:lnSpc>
            </a:pPr>
            <a:r>
              <a:rPr lang="en-US" sz="1100"/>
              <a:t>Imagine a patient with diabetes and mobility issues who has been admitted to the hospital. In addition, the patient worries about how they will handle their condition once they get back </a:t>
            </a:r>
            <a:r>
              <a:rPr lang="en-US" sz="1100" err="1"/>
              <a:t>home.The</a:t>
            </a:r>
            <a:r>
              <a:rPr lang="en-US" sz="1100"/>
              <a:t> interdisciplinary group• Physicians and nurses manage the illness, check blood sugar levels, and educate patients about diabetes (National Institute for Health and Care Excellence [NICE], 2022 </a:t>
            </a:r>
            <a:r>
              <a:rPr lang="en-US" sz="1100" err="1"/>
              <a:t>american</a:t>
            </a:r>
            <a:r>
              <a:rPr lang="en-US" sz="1100"/>
              <a:t> diabetes association professional practice Committee, 2024).• Physiotherapists evaluate mobility, assist with rehabilitation, and assist patients in regaining their independence (NICE, 2022b; World Health Organization [WHO], 2017).</a:t>
            </a:r>
            <a:endParaRPr lang="en-GB" sz="1100"/>
          </a:p>
          <a:p>
            <a:pPr>
              <a:lnSpc>
                <a:spcPct val="100000"/>
              </a:lnSpc>
            </a:pPr>
            <a:r>
              <a:rPr lang="en-US" sz="1100"/>
              <a:t>• Social workers determine whether home support is necessary and evaluate social care needs (NICE, 2015; NHS England, 2022).• Mental health professionals If recovery is hampered by anxiety or other mental health issues, offer emotional support (NICE, 2011; NICE, 2022c).• Discharge coordinator assists in setting up community support, medication schedules, and follow-up appointments (NICE, 2015; NHS England, 2022).The importance of integration this method takes into account social, psychological, and biological needs all at once. It is consistent with the biopsychosocial model proposed by Engel in 1977. After a patient leaves the hospital, a coordinated discharge plan can help maintain continuity of care, close communication gaps, and assist the patient in managing their condition (NICE, 2015; NHS England, 2022).</a:t>
            </a:r>
            <a:endParaRPr lang="en-GB" sz="1100"/>
          </a:p>
          <a:p>
            <a:pPr>
              <a:lnSpc>
                <a:spcPct val="100000"/>
              </a:lnSpc>
            </a:pPr>
            <a:r>
              <a:rPr lang="en-US" sz="1100"/>
              <a:t>Critical analysis coordination can be enhanced by multidisciplinary care, but this requires sufficient staffing, defined roles, good communication, and access to community resources (NICE, 2015; World Health Organization, 2010). A hospital discharge plan may still fall short of the patient's needs if follow-up assistance is not available. This is consistent with broader evidence that coordinated planning, information sharing, and suitable post-discharge support are necessary for safe transitions from hospital to home (Naylor et al., 2004; NICE, 2015).</a:t>
            </a:r>
          </a:p>
        </p:txBody>
      </p:sp>
    </p:spTree>
    <p:extLst>
      <p:ext uri="{BB962C8B-B14F-4D97-AF65-F5344CB8AC3E}">
        <p14:creationId xmlns:p14="http://schemas.microsoft.com/office/powerpoint/2010/main" val="425125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5B3AF-58E7-0AF8-5564-AF37D6C6FF32}"/>
              </a:ext>
            </a:extLst>
          </p:cNvPr>
          <p:cNvSpPr>
            <a:spLocks noGrp="1"/>
          </p:cNvSpPr>
          <p:nvPr>
            <p:ph type="title"/>
          </p:nvPr>
        </p:nvSpPr>
        <p:spPr/>
        <p:txBody>
          <a:bodyPr/>
          <a:lstStyle/>
          <a:p>
            <a:r>
              <a:rPr lang="en-US" b="0"/>
              <a:t>Alternative methods of providing services</a:t>
            </a:r>
          </a:p>
        </p:txBody>
      </p:sp>
      <p:sp>
        <p:nvSpPr>
          <p:cNvPr id="3" name="Content Placeholder 2">
            <a:extLst>
              <a:ext uri="{FF2B5EF4-FFF2-40B4-BE49-F238E27FC236}">
                <a16:creationId xmlns:a16="http://schemas.microsoft.com/office/drawing/2014/main" id="{174745C4-4705-7F5F-4BA9-610840AAE30C}"/>
              </a:ext>
            </a:extLst>
          </p:cNvPr>
          <p:cNvSpPr>
            <a:spLocks noGrp="1"/>
          </p:cNvSpPr>
          <p:nvPr>
            <p:ph idx="1"/>
          </p:nvPr>
        </p:nvSpPr>
        <p:spPr/>
        <p:txBody>
          <a:bodyPr vert="horz" lIns="91440" tIns="45720" rIns="91440" bIns="45720" rtlCol="0" anchor="t">
            <a:normAutofit fontScale="62500" lnSpcReduction="20000"/>
          </a:bodyPr>
          <a:lstStyle/>
          <a:p>
            <a:r>
              <a:rPr lang="en-US"/>
              <a:t>Community-based medical care community services may lessen needless hospital stays and offer assistance closer to home (NHS England, 2021). Additionally, they can support care in familiar settings and assist individuals in maintaining their independence (World Health Organization, 2016).Social prescription according to NHS England (2023), social prescribing links individuals with non-clinical support such as exercise opportunities, social groups, and community activities. Although availability and results may differ between communities, it can aid in addressing social isolation and promoting wellbeing (Bickerdike et al., 2017; NHS England, 2023). Community-based medical care community services may lessen needless hospital stays and offer assistance closer to home (NHS England, 2021). Additionally, they can support care in familiar settings and assist individuals in maintaining their independence (World Health Organization, 2016).</a:t>
            </a:r>
            <a:endParaRPr lang="en-GB"/>
          </a:p>
          <a:p>
            <a:r>
              <a:rPr lang="en-US"/>
              <a:t>Social prescription</a:t>
            </a:r>
            <a:r>
              <a:rPr lang="en-GB"/>
              <a:t> a</a:t>
            </a:r>
            <a:r>
              <a:rPr lang="en-US" err="1"/>
              <a:t>ccording</a:t>
            </a:r>
            <a:r>
              <a:rPr lang="en-US"/>
              <a:t> to NHS England (2023), social prescribing links individuals with non-clinical support such as exercise opportunities, social groups, and community activities. Although availability and results may differ between communities, it can aid in addressing social isolation and promoting wellbeing (Bickerdike et al., 2017; NHS England, 2023).Digital services and telehealth</a:t>
            </a:r>
            <a:r>
              <a:rPr lang="en-GB"/>
              <a:t> a</a:t>
            </a:r>
            <a:r>
              <a:rPr lang="en-US" err="1"/>
              <a:t>ppointments</a:t>
            </a:r>
            <a:r>
              <a:rPr lang="en-US"/>
              <a:t> made remotely can be more convenient and require less travel (World Health Organization, 2019). However, people without devices, internet access, or digital confidence may be excluded from digital-only services, which could lead to disparities in digital health (World Health Organization, 2021; NHS England, 2023). When clinically appropriate, in-person services are still crucial, especially when a physical examination, safeguarding, or communication support are needed (NHS England, 2022).</a:t>
            </a:r>
            <a:endParaRPr lang="en-GB"/>
          </a:p>
          <a:p>
            <a:r>
              <a:rPr lang="en-US"/>
              <a:t>Sustainability of the environment health and care services can cut down on wasteful spending, increase energy efficiency, and take into account how travel, medications, equipment, and purchases affect the environment (NHS England, 2022; World Health Organization, 2020). Reducing environmental damage while preserving safe, efficient, and equitable care should be the goal of sustainable healthcare (Mortimer et al., 2018).Critical assessment effective communication, appropriate information sharing, and defined roles between professionals and services are necessary for integration (World Health Organization, 2016; NHS England, 2021). Environmental enhancements must not </a:t>
            </a:r>
            <a:r>
              <a:rPr lang="en-US" err="1"/>
              <a:t>jeopardise</a:t>
            </a:r>
            <a:r>
              <a:rPr lang="en-US"/>
              <a:t> accessibility, care quality, or patient safety (NHS England, 2022). Blended models that combine digital and in-person care are typically more inclusive because digital care is not appropriate for every condition or person (World Health Organization, 2021; NHS England, 2023). we </a:t>
            </a:r>
          </a:p>
        </p:txBody>
      </p:sp>
    </p:spTree>
    <p:extLst>
      <p:ext uri="{BB962C8B-B14F-4D97-AF65-F5344CB8AC3E}">
        <p14:creationId xmlns:p14="http://schemas.microsoft.com/office/powerpoint/2010/main" val="1942061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73994-79A5-14DF-73A9-FA2A409215D7}"/>
              </a:ext>
            </a:extLst>
          </p:cNvPr>
          <p:cNvSpPr>
            <a:spLocks noGrp="1"/>
          </p:cNvSpPr>
          <p:nvPr>
            <p:ph type="title"/>
          </p:nvPr>
        </p:nvSpPr>
        <p:spPr/>
        <p:txBody>
          <a:bodyPr/>
          <a:lstStyle/>
          <a:p>
            <a:r>
              <a:rPr lang="en-US" b="0"/>
              <a:t>Initiatives for public health</a:t>
            </a:r>
          </a:p>
        </p:txBody>
      </p:sp>
      <p:sp>
        <p:nvSpPr>
          <p:cNvPr id="3" name="Content Placeholder 2">
            <a:extLst>
              <a:ext uri="{FF2B5EF4-FFF2-40B4-BE49-F238E27FC236}">
                <a16:creationId xmlns:a16="http://schemas.microsoft.com/office/drawing/2014/main" id="{3A0F9E5B-2118-11EF-D463-98DF3BD84570}"/>
              </a:ext>
            </a:extLst>
          </p:cNvPr>
          <p:cNvSpPr>
            <a:spLocks noGrp="1"/>
          </p:cNvSpPr>
          <p:nvPr>
            <p:ph idx="1"/>
          </p:nvPr>
        </p:nvSpPr>
        <p:spPr>
          <a:xfrm>
            <a:off x="521208" y="2623965"/>
            <a:ext cx="11155680" cy="3767328"/>
          </a:xfrm>
        </p:spPr>
        <p:txBody>
          <a:bodyPr vert="horz" lIns="91440" tIns="45720" rIns="91440" bIns="45720" rtlCol="0" anchor="t">
            <a:normAutofit fontScale="70000" lnSpcReduction="20000"/>
          </a:bodyPr>
          <a:lstStyle/>
          <a:p>
            <a:r>
              <a:rPr lang="en-US"/>
              <a:t>UK Public Health Initiatives</a:t>
            </a:r>
            <a:r>
              <a:rPr lang="en-GB"/>
              <a:t> t</a:t>
            </a:r>
            <a:r>
              <a:rPr lang="en-US"/>
              <a:t>he goal of public health programs is to enhance health and prevent disease in all populations (World Health Organization [WHO], 1986; Office for health improvement and disparities [OHID], 2023).NHS health examinations adults between the ages of 40 and 74 who do not currently have certain diagnosed conditions are evaluated for specific health risks through the NHS Health Check program. It can assist in finding ways to lower the risk of type 2 diabetes, kidney disease, stroke, and cardiovascular disease (NHS, 2023; OHID, 2024).</a:t>
            </a:r>
            <a:r>
              <a:rPr lang="en-US" err="1"/>
              <a:t>Immunisation</a:t>
            </a:r>
            <a:r>
              <a:rPr lang="en-US"/>
              <a:t> campaigns</a:t>
            </a:r>
            <a:r>
              <a:rPr lang="en-GB"/>
              <a:t> b</a:t>
            </a:r>
            <a:r>
              <a:rPr lang="en-US"/>
              <a:t>y boosting immunity, vaccination aids in the prevention of infectious diseases. In addition to preventing transmission, high vaccination rates can shield those who are more susceptible to serious illness or who are unable to receive vaccinations (WHO, 2021; UK Health Security Agency [UKHSA], 2023).</a:t>
            </a:r>
            <a:endParaRPr lang="en-GB"/>
          </a:p>
          <a:p>
            <a:r>
              <a:rPr lang="en-US"/>
              <a:t>MECC, or "Making Every Contact Count health and care providers are encouraged by making every contact count to support healthier choices through appropriate everyday conversations. Health education england [HEE], 2016 states that these discussions may cover topics such as alcohol consumption, physical activity, healthy eating, and quitting smoking. When necessary, they may also direct individuals to additional resources. Initiatives to reduce smoking and increase physical activity in addition to lowering preventable risks like cancer, respiratory disorders, and cardiovascular disease, smoking-cessation services can assist individuals in quitting (National Institute for Health and Care Excellence [NICE], 2021). Initiatives promoting physical activity can enhance both mental and physical health and lower the risk of diseases like type 2 diabetes, cardiovascular disease, and some types of cancer (NICE, 2022; WHO, 2020).</a:t>
            </a:r>
            <a:endParaRPr lang="en-GB"/>
          </a:p>
          <a:p>
            <a:r>
              <a:rPr lang="en-US"/>
              <a:t>Sustainability and integration when public health initiatives link individuals with community services, accessible information, and follow-up support, they are more likely to be successful. The broader social, economic, and environmental factors that affect health can be addressed with a whole-system approach (WHO, 1986; WHO, 2014; OHID, 2023).Critical assessment campaigns can increase awareness, but knowledge by itself might not alter </a:t>
            </a:r>
            <a:r>
              <a:rPr lang="en-US" err="1"/>
              <a:t>behaviour</a:t>
            </a:r>
            <a:r>
              <a:rPr lang="en-US"/>
              <a:t>. People may be discouraged from adhering to health advice due to poverty, disability, dangerous surroundings, discrimination, and restricted access to local services. Therefore, addressing the broader determinants of health in addition to providing easily accessible and well-designed services is necessary for effective public health (Marmot et al., 2020; WHO, 1986).</a:t>
            </a:r>
          </a:p>
        </p:txBody>
      </p:sp>
    </p:spTree>
    <p:extLst>
      <p:ext uri="{BB962C8B-B14F-4D97-AF65-F5344CB8AC3E}">
        <p14:creationId xmlns:p14="http://schemas.microsoft.com/office/powerpoint/2010/main" val="666381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F4459-FBC2-2FD5-2B11-BCC717E0351E}"/>
              </a:ext>
            </a:extLst>
          </p:cNvPr>
          <p:cNvSpPr>
            <a:spLocks noGrp="1"/>
          </p:cNvSpPr>
          <p:nvPr>
            <p:ph type="title"/>
          </p:nvPr>
        </p:nvSpPr>
        <p:spPr/>
        <p:txBody>
          <a:bodyPr/>
          <a:lstStyle/>
          <a:p>
            <a:r>
              <a:rPr lang="en-US" b="0"/>
              <a:t>Public health campaigns effects</a:t>
            </a:r>
          </a:p>
        </p:txBody>
      </p:sp>
      <p:sp>
        <p:nvSpPr>
          <p:cNvPr id="3" name="Content Placeholder 2">
            <a:extLst>
              <a:ext uri="{FF2B5EF4-FFF2-40B4-BE49-F238E27FC236}">
                <a16:creationId xmlns:a16="http://schemas.microsoft.com/office/drawing/2014/main" id="{2CB755AB-0A93-CF86-C05F-D14C9EF5C71A}"/>
              </a:ext>
            </a:extLst>
          </p:cNvPr>
          <p:cNvSpPr>
            <a:spLocks noGrp="1"/>
          </p:cNvSpPr>
          <p:nvPr>
            <p:ph idx="1"/>
          </p:nvPr>
        </p:nvSpPr>
        <p:spPr/>
        <p:txBody>
          <a:bodyPr vert="horz" lIns="91440" tIns="45720" rIns="91440" bIns="45720" rtlCol="0" anchor="t">
            <a:normAutofit fontScale="70000" lnSpcReduction="20000"/>
          </a:bodyPr>
          <a:lstStyle/>
          <a:p>
            <a:r>
              <a:rPr lang="en-US"/>
              <a:t>Assessing Public Health Initiatives</a:t>
            </a:r>
            <a:r>
              <a:rPr lang="en-GB"/>
              <a:t> </a:t>
            </a:r>
            <a:r>
              <a:rPr lang="en-GB" err="1"/>
              <a:t>i</a:t>
            </a:r>
            <a:r>
              <a:rPr lang="en-US" err="1"/>
              <a:t>ncreasing</a:t>
            </a:r>
            <a:r>
              <a:rPr lang="en-US"/>
              <a:t> awareness, promoting healthier </a:t>
            </a:r>
            <a:r>
              <a:rPr lang="en-US" err="1"/>
              <a:t>behaviour</a:t>
            </a:r>
            <a:r>
              <a:rPr lang="en-US"/>
              <a:t>, and enhancing population wellbeing are the goals of public health campaigns (World Health Organization [WHO], 1986; WHO, 2014).Possible advantages• Raise awareness of health risks that can be avoided (WHO, 2014).• Promote the use of preventive services and advice (WHO, 2014).• Encourage people to adopt healthier lifestyles (WHO, 1986; WHO, 2014).• Encourage broader public health goals, such as illness prevention and health promotion (WHO, 1986).Factors influencing efficacy clear, culturally relevant, trustworthy, and easily accessible messaging increases the likelihood that a campaign will be successful (WHO, 2014; National Institute for Health and Care Excellence [NICE], 2016).</a:t>
            </a:r>
            <a:endParaRPr lang="en-GB"/>
          </a:p>
          <a:p>
            <a:r>
              <a:rPr lang="en-US"/>
              <a:t>However, a lack of access to services, limited local facilities, financial hardships, or disabilities may prevent people from acting on advice. The impact of individual-focused campaigns may be limited by these broader social determinants of health (WHO, 2008; Marmot et al., 2010).How to assess effectiveness• Reach the number of individuals who received or participated in the campaign? (CDC, Centers for Disease Control and Prevention, 2011).• Participation has the use of screening, </a:t>
            </a:r>
            <a:r>
              <a:rPr lang="en-US" err="1"/>
              <a:t>immunisation</a:t>
            </a:r>
            <a:r>
              <a:rPr lang="en-US"/>
              <a:t>, or prevention services changed? NICE, 2017; CDC, 2011).• </a:t>
            </a:r>
            <a:r>
              <a:rPr lang="en-US" err="1"/>
              <a:t>Behaviour</a:t>
            </a:r>
            <a:r>
              <a:rPr lang="en-US"/>
              <a:t> change: Have pertinent </a:t>
            </a:r>
            <a:r>
              <a:rPr lang="en-US" err="1"/>
              <a:t>behaviours</a:t>
            </a:r>
            <a:r>
              <a:rPr lang="en-US"/>
              <a:t> evolved over time? CDC (2011).• Long-term results is there proof of better health or fewer illnesses? CDC (2011).• Equity: Did underprivileged groups gain anything, or did disparities persist? NICE (2017) and WHO (2008).</a:t>
            </a:r>
            <a:endParaRPr lang="en-GB"/>
          </a:p>
          <a:p>
            <a:r>
              <a:rPr lang="en-US"/>
              <a:t>Critical analysis a sustained improvement in health does not always follow from a rise in awareness (WHO, 2014). A change that occurs after a campaign does not always indicate that the campaign was the cause because other factors may also have an impact. Thus, alternative explanations, comparison data, and the quality of the evidence should all be taken into account during evaluation (CDC, 2011).Campaigns should be evaluated using participation data, feedback, and longer-term results, and they should be paired with practical support. The social and environmental factors that influence people's capacity to make healthy decisions should also be addressed in effective public health initiatives (WHO, 1986; WHO, 2008; Marmot et al., 2010).</a:t>
            </a:r>
          </a:p>
        </p:txBody>
      </p:sp>
    </p:spTree>
    <p:extLst>
      <p:ext uri="{BB962C8B-B14F-4D97-AF65-F5344CB8AC3E}">
        <p14:creationId xmlns:p14="http://schemas.microsoft.com/office/powerpoint/2010/main" val="456579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4A2AD-B92F-CC80-3EF5-16F3523C9025}"/>
              </a:ext>
            </a:extLst>
          </p:cNvPr>
          <p:cNvSpPr>
            <a:spLocks noGrp="1"/>
          </p:cNvSpPr>
          <p:nvPr>
            <p:ph type="title"/>
          </p:nvPr>
        </p:nvSpPr>
        <p:spPr/>
        <p:txBody>
          <a:bodyPr/>
          <a:lstStyle/>
          <a:p>
            <a:r>
              <a:rPr lang="en-US" b="0"/>
              <a:t>Access and equity</a:t>
            </a:r>
          </a:p>
        </p:txBody>
      </p:sp>
      <p:sp>
        <p:nvSpPr>
          <p:cNvPr id="3" name="Content Placeholder 2">
            <a:extLst>
              <a:ext uri="{FF2B5EF4-FFF2-40B4-BE49-F238E27FC236}">
                <a16:creationId xmlns:a16="http://schemas.microsoft.com/office/drawing/2014/main" id="{5A6B7B2A-D888-2E6D-7393-224F53D88DE5}"/>
              </a:ext>
            </a:extLst>
          </p:cNvPr>
          <p:cNvSpPr>
            <a:spLocks noGrp="1"/>
          </p:cNvSpPr>
          <p:nvPr>
            <p:ph idx="1"/>
          </p:nvPr>
        </p:nvSpPr>
        <p:spPr>
          <a:xfrm>
            <a:off x="512137" y="1871037"/>
            <a:ext cx="11164751" cy="4474899"/>
          </a:xfrm>
        </p:spPr>
        <p:txBody>
          <a:bodyPr vert="horz" lIns="91440" tIns="45720" rIns="91440" bIns="45720" rtlCol="0" anchor="t">
            <a:normAutofit fontScale="55000" lnSpcReduction="20000"/>
          </a:bodyPr>
          <a:lstStyle/>
          <a:p>
            <a:r>
              <a:rPr lang="en-US"/>
              <a:t>Access to Care and Health Inequalities unfair and preventable disparities in health between individuals and groups are known as health inequalities (World Health Organization [WHO], 2024a). The circumstances in which people are born, grow, live, work, and age are among the social determinants of health that have a significant impact on them (WHO, 2008; Marmot et al., 2020).Earnings and work access to wholesome food, transportation, heating, and other necessities may be restricted by financial insecurity. Reduced life expectancy and worse physical and mental health are linked to unemployment, insecure employment, and low income (Marmot et al., 2020; Office for National Statistics [ONS], 2023).</a:t>
            </a:r>
            <a:endParaRPr lang="en-GB"/>
          </a:p>
          <a:p>
            <a:r>
              <a:rPr lang="en-US"/>
              <a:t>Housing</a:t>
            </a:r>
            <a:r>
              <a:rPr lang="en-GB"/>
              <a:t>- s</a:t>
            </a:r>
            <a:r>
              <a:rPr lang="en-US" err="1"/>
              <a:t>leep</a:t>
            </a:r>
            <a:r>
              <a:rPr lang="en-US"/>
              <a:t>, mental health, and physical health can all be impacted by damp, cramped, and dangerous housing. Respiratory illnesses, accidents, stress, and other negative health outcomes are linked to poor housing conditions (WHO, 2018; Marmot et al., 2020).Health literacy and education to navigate health and social care services, make educated decisions, and comprehend health risks, people require easily accessible information. It may be more challenging to comprehend health information, interact with professionals, and make efficient use of services if one has low health literacy (WHO, 2022; </a:t>
            </a:r>
            <a:r>
              <a:rPr lang="en-US" err="1"/>
              <a:t>Nutbeam</a:t>
            </a:r>
            <a:r>
              <a:rPr lang="en-US"/>
              <a:t>, 2000).</a:t>
            </a:r>
            <a:endParaRPr lang="en-GB"/>
          </a:p>
          <a:p>
            <a:r>
              <a:rPr lang="en-US"/>
              <a:t>Transportation and geographic location attending appointments can be challenging due to distance, travel expenses, and a lack of public transportation, especially for those who live in rural or underprivileged areas. Transportation and geographic obstacles can cause unequal access to services, delay diagnosis, and decrease continuity of care (NHS England, 2023; WHO, 2019).Disability, language, and culture people may not receive the proper care due to communication obstacles and inaccessible services. To promote fair access and efficient communication, health services should offer interpreting, easily accessible information, reasonable accommodations, and culturally sensitive care (Equality Act 2010; NHS England, 2021; WHO, 2021).</a:t>
            </a:r>
            <a:endParaRPr lang="en-GB"/>
          </a:p>
          <a:p>
            <a:r>
              <a:rPr lang="en-US"/>
              <a:t>Exclusion from digital media those without appropriate devices, dependable internet access, or digital confidence may be at a disadvantage when using online-only services. Access to appointments, medical records, prescription drugs, and other services may be impacted by digital exclusion, especially for the elderly, those with disabilities, and those living in poverty (Good Things Foundation, 2021; NHS England, 2023).Diminishing inequality• In accordance with the idea of proportionate universalism, combine universal services with focused assistance for those who face more obstacles (Marmot et al., 2010; Marmot et al., 2020).• To promote equal access and participation, provide interpreting services, accessible information, and reasonable accommodations (Equality Act 2010; NHS England, 2021).</a:t>
            </a:r>
            <a:endParaRPr lang="en-GB"/>
          </a:p>
          <a:p>
            <a:r>
              <a:rPr lang="en-US"/>
              <a:t>• To prevent digital services from becoming the sole means of accessing care, provide suitable non-digital alternatives (NHS England, 2023; Good Things Foundation, 2021).• Because broader social and economic conditions influence health disparities, coordinate healthcare with housing, social services, and community support (WHO, 2008; Marmot et al., 2020).• Involve communities and individuals in the planning and assessment of services to ensure that interventions meet local needs and lower access barriers (WHO, 2019; NHS England, 2023).</a:t>
            </a:r>
            <a:endParaRPr lang="en-GB"/>
          </a:p>
          <a:p>
            <a:r>
              <a:rPr lang="en-US"/>
              <a:t>Critical analysis  is not always the case that equal availability equates to equal benefit. Instead of giving everyone the same assistance, equity demands that services address varying degrees of need and disadvantage (Marmot et al., 2010). In order to detect and lessen unequal access and health outcomes, support should be commensurate with need without </a:t>
            </a:r>
            <a:r>
              <a:rPr lang="en-US" err="1"/>
              <a:t>stigmatising</a:t>
            </a:r>
            <a:r>
              <a:rPr lang="en-US"/>
              <a:t>  individuals, and results should be tracked across population groups (WHO, 2024b; NHS England, 2023). Digital and integrated services can increase coordination and convenience, but if they take the place of in-person, telephone, or community-based options, inequality may increase. The good things foundation (2021) and NHS England (2023) recommend that services adopt an inclusive approach that integrates innovation with accessible alternatives and regularly monitors who gains and who is left out.</a:t>
            </a:r>
          </a:p>
        </p:txBody>
      </p:sp>
    </p:spTree>
    <p:extLst>
      <p:ext uri="{BB962C8B-B14F-4D97-AF65-F5344CB8AC3E}">
        <p14:creationId xmlns:p14="http://schemas.microsoft.com/office/powerpoint/2010/main" val="1810737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89FA5-1B4C-915D-7198-409742579112}"/>
              </a:ext>
            </a:extLst>
          </p:cNvPr>
          <p:cNvSpPr>
            <a:spLocks noGrp="1"/>
          </p:cNvSpPr>
          <p:nvPr>
            <p:ph type="title"/>
          </p:nvPr>
        </p:nvSpPr>
        <p:spPr/>
        <p:txBody>
          <a:bodyPr/>
          <a:lstStyle/>
          <a:p>
            <a:r>
              <a:rPr lang="en-US" b="0"/>
              <a:t>Evidence of disparities in health</a:t>
            </a:r>
          </a:p>
        </p:txBody>
      </p:sp>
      <p:sp>
        <p:nvSpPr>
          <p:cNvPr id="3" name="Content Placeholder 2">
            <a:extLst>
              <a:ext uri="{FF2B5EF4-FFF2-40B4-BE49-F238E27FC236}">
                <a16:creationId xmlns:a16="http://schemas.microsoft.com/office/drawing/2014/main" id="{5BD39231-C63A-833F-AA76-2CF067ACB4D1}"/>
              </a:ext>
            </a:extLst>
          </p:cNvPr>
          <p:cNvSpPr>
            <a:spLocks noGrp="1"/>
          </p:cNvSpPr>
          <p:nvPr>
            <p:ph idx="1"/>
          </p:nvPr>
        </p:nvSpPr>
        <p:spPr>
          <a:xfrm>
            <a:off x="357923" y="1707751"/>
            <a:ext cx="11318965" cy="4638185"/>
          </a:xfrm>
        </p:spPr>
        <p:txBody>
          <a:bodyPr vert="horz" lIns="91440" tIns="45720" rIns="91440" bIns="45720" rtlCol="0" anchor="t">
            <a:normAutofit fontScale="85000" lnSpcReduction="10000"/>
          </a:bodyPr>
          <a:lstStyle/>
          <a:p>
            <a:r>
              <a:rPr lang="en-US"/>
              <a:t>The Marmot Review </a:t>
            </a:r>
            <a:r>
              <a:rPr lang="en-US" err="1"/>
              <a:t>england's</a:t>
            </a:r>
            <a:r>
              <a:rPr lang="en-US"/>
              <a:t> health inequalities the ten-year marmot review according to on, health disparities in </a:t>
            </a:r>
            <a:r>
              <a:rPr lang="en-US" err="1"/>
              <a:t>england</a:t>
            </a:r>
            <a:r>
              <a:rPr lang="en-US"/>
              <a:t> continued to be significant and were strongly correlated with social and economic factors, such as housing, employment, income, education, and the standard of local environments (Marmot et al., 2020).The study discovered that • According to Marmot et al. (2020), improvements in life expectancy had stalled in England.• During the study period, life expectancy decreased for women residing in the 10% of areas with the highest level of deprivation (Marmot et al., 2020).• According to Marmot et al. (2020), the life expectancy difference between similarly deprived areas in the North East and London was close to five years.</a:t>
            </a:r>
            <a:endParaRPr lang="en-GB"/>
          </a:p>
          <a:p>
            <a:r>
              <a:rPr lang="en-US"/>
              <a:t>Consequences for social services and health</a:t>
            </a:r>
            <a:r>
              <a:rPr lang="en-GB"/>
              <a:t> t</a:t>
            </a:r>
            <a:r>
              <a:rPr lang="en-US" err="1"/>
              <a:t>hese</a:t>
            </a:r>
            <a:r>
              <a:rPr lang="en-US"/>
              <a:t> results show that enhancing population health involves more than just expanding access to healthcare. Health outcomes are also influenced by housing, employment, education, income, and local opportunities (Marmot et al., 2020). The conditions in which people are born, grow, live, work, and age are known as the broader social determinants of health (World Health Organization, 2008).Although universal health care is crucial, some people require extra assistance to get over obstacles and attain fair health outcomes. This strategy is in line with the proportionate universalism principle, which states that everyone should have access to services and that the degree of support should be commensurate with the degree of disadvantage (Marmot et al., 2010).</a:t>
            </a:r>
            <a:endParaRPr lang="en-GB"/>
          </a:p>
          <a:p>
            <a:r>
              <a:rPr lang="en-US"/>
              <a:t>It is recommended according to Marmot et al. (2020), policymakers should combine universal provision with focused assistance for underprivileged communities and action on the broader social determinants of health. Policies pertaining to housing, employment, education, poverty, transportation, and access to local services may fall under this category. Constraint these results are from the 2020 report, so they shouldn't be regarded as the most recent data. They serve as an example of the significance of regional and socioeconomic disparities, but when describing current trends, it is important to refer to recent data.</a:t>
            </a:r>
          </a:p>
        </p:txBody>
      </p:sp>
    </p:spTree>
    <p:extLst>
      <p:ext uri="{BB962C8B-B14F-4D97-AF65-F5344CB8AC3E}">
        <p14:creationId xmlns:p14="http://schemas.microsoft.com/office/powerpoint/2010/main" val="4004988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3FBF8-E6EE-BDA5-A395-F204EEACAEF5}"/>
              </a:ext>
            </a:extLst>
          </p:cNvPr>
          <p:cNvSpPr>
            <a:spLocks noGrp="1"/>
          </p:cNvSpPr>
          <p:nvPr>
            <p:ph type="title"/>
          </p:nvPr>
        </p:nvSpPr>
        <p:spPr/>
        <p:txBody>
          <a:bodyPr/>
          <a:lstStyle/>
          <a:p>
            <a:r>
              <a:rPr lang="en-US" b="0"/>
              <a:t>Suggestions for Enhanced Integration</a:t>
            </a:r>
          </a:p>
        </p:txBody>
      </p:sp>
      <p:sp>
        <p:nvSpPr>
          <p:cNvPr id="3" name="Content Placeholder 2">
            <a:extLst>
              <a:ext uri="{FF2B5EF4-FFF2-40B4-BE49-F238E27FC236}">
                <a16:creationId xmlns:a16="http://schemas.microsoft.com/office/drawing/2014/main" id="{4EA5D342-9ED6-D210-97C2-4875F1365E2F}"/>
              </a:ext>
            </a:extLst>
          </p:cNvPr>
          <p:cNvSpPr>
            <a:spLocks noGrp="1"/>
          </p:cNvSpPr>
          <p:nvPr>
            <p:ph idx="1"/>
          </p:nvPr>
        </p:nvSpPr>
        <p:spPr>
          <a:xfrm>
            <a:off x="312566" y="2197609"/>
            <a:ext cx="11364322" cy="4148327"/>
          </a:xfrm>
        </p:spPr>
        <p:txBody>
          <a:bodyPr vert="horz" lIns="91440" tIns="45720" rIns="91440" bIns="45720" rtlCol="0" anchor="t">
            <a:normAutofit fontScale="92500" lnSpcReduction="20000"/>
          </a:bodyPr>
          <a:lstStyle/>
          <a:p>
            <a:r>
              <a:rPr lang="en-US"/>
              <a:t>Increase prevention to decrease preventable illness, fund evidence-based public health initiatives and early intervention (World Health Organization [WHO], 2021; National Institute for Health and Care Excellence [NICE], 2019).2. Take inequality into account where obstacles are most severe, offer extra help in the form of easily accessible information, interpreting, transport support, and reasonably priced community events (WHO, 2008; NHS England, 2023).3. Enhance teamwork encourage housing, social services, healthcare, and community </a:t>
            </a:r>
            <a:r>
              <a:rPr lang="en-US" err="1"/>
              <a:t>organisations</a:t>
            </a:r>
            <a:r>
              <a:rPr lang="en-US"/>
              <a:t> to </a:t>
            </a:r>
            <a:r>
              <a:rPr lang="en-US" err="1"/>
              <a:t>organise</a:t>
            </a:r>
            <a:r>
              <a:rPr lang="en-US"/>
              <a:t> support for each individual (NHS England, 2023; WHO, 2016).4. Involve customers to make sure that services reflect people's priorities, cultures, and real-world situations, use co-design and feedback (NHS England, 2021; WHO, 2021).</a:t>
            </a:r>
            <a:endParaRPr lang="en-GB"/>
          </a:p>
          <a:p>
            <a:r>
              <a:rPr lang="en-US"/>
              <a:t>Increasing environmental sustainability without sacrificing the quality of care, cut back on needless waste, use energy wisely, and take the environment into account (NHS England, 2022; WHO, 2020).6. Continue to provide accessible services when appropriate, offer both digital and in-person options to ensure that no one is left out due to a disability, age, financial situation, or restricted access to the internet (NHS England, 2023; WHO, 2021).7. Assess results equitably assess involvement, well-being, health outcomes, cost-effectiveness, and demographic variations. Integrate quantitative information with qualitative comments (NICE, 2012; WHO, 2021).According to WHO (2016) and NHS England (2023), these initiatives can promote health and social care that is more person-</a:t>
            </a:r>
            <a:r>
              <a:rPr lang="en-US" err="1"/>
              <a:t>centred</a:t>
            </a:r>
            <a:r>
              <a:rPr lang="en-US"/>
              <a:t>, equitable, and sustainable.</a:t>
            </a:r>
          </a:p>
        </p:txBody>
      </p:sp>
    </p:spTree>
    <p:extLst>
      <p:ext uri="{BB962C8B-B14F-4D97-AF65-F5344CB8AC3E}">
        <p14:creationId xmlns:p14="http://schemas.microsoft.com/office/powerpoint/2010/main" val="519874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5B790-1E99-48B4-0785-EC79539FB9E2}"/>
              </a:ext>
            </a:extLst>
          </p:cNvPr>
          <p:cNvSpPr>
            <a:spLocks noGrp="1"/>
          </p:cNvSpPr>
          <p:nvPr>
            <p:ph type="title"/>
          </p:nvPr>
        </p:nvSpPr>
        <p:spPr/>
        <p:txBody>
          <a:bodyPr/>
          <a:lstStyle/>
          <a:p>
            <a:r>
              <a:rPr lang="en-GB" b="0"/>
              <a:t>Conclusion </a:t>
            </a:r>
            <a:endParaRPr lang="en-US" b="0"/>
          </a:p>
        </p:txBody>
      </p:sp>
      <p:sp>
        <p:nvSpPr>
          <p:cNvPr id="3" name="Content Placeholder 2">
            <a:extLst>
              <a:ext uri="{FF2B5EF4-FFF2-40B4-BE49-F238E27FC236}">
                <a16:creationId xmlns:a16="http://schemas.microsoft.com/office/drawing/2014/main" id="{990D331F-3C9D-6490-8EA1-713A6381AAB6}"/>
              </a:ext>
            </a:extLst>
          </p:cNvPr>
          <p:cNvSpPr>
            <a:spLocks noGrp="1"/>
          </p:cNvSpPr>
          <p:nvPr>
            <p:ph idx="1"/>
          </p:nvPr>
        </p:nvSpPr>
        <p:spPr/>
        <p:txBody>
          <a:bodyPr vert="horz" lIns="91440" tIns="45720" rIns="91440" bIns="45720" rtlCol="0" anchor="t">
            <a:normAutofit/>
          </a:bodyPr>
          <a:lstStyle/>
          <a:p>
            <a:r>
              <a:rPr lang="en-US"/>
              <a:t>Sustainable development, well-being, and health are all related. Dahlgren and Whitehead's model and the biopsychosocial model show how biological, psychological, social, economic, and environmental factors affect health. Prevention, person-</a:t>
            </a:r>
            <a:r>
              <a:rPr lang="en-US" err="1"/>
              <a:t>centred</a:t>
            </a:r>
            <a:r>
              <a:rPr lang="en-US"/>
              <a:t> care, and teamwork are supported by UK public health initiatives and policies. An example of how early intervention can lower the risk of long-term illness is the NHS Diabetes Prevention Program. However, the advantages of these programs may be constrained by poverty, housing issues, digital exclusion, and unequal service access. Collaboration between sectors, significant service user involvement, prudent resource use, and action on the broader determinants of health are all necessary for a sustainable approach. In the end, combining health, wellbeing, and sustainable development can enhance quality of life, promote more equitable health outcomes, and support long-term service effectiveness.</a:t>
            </a:r>
          </a:p>
        </p:txBody>
      </p:sp>
    </p:spTree>
    <p:extLst>
      <p:ext uri="{BB962C8B-B14F-4D97-AF65-F5344CB8AC3E}">
        <p14:creationId xmlns:p14="http://schemas.microsoft.com/office/powerpoint/2010/main" val="4148283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5"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6" name="Rectangle 11">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38F2AEC-D7CB-7F26-AF6F-5A3B28C82725}"/>
              </a:ext>
            </a:extLst>
          </p:cNvPr>
          <p:cNvSpPr>
            <a:spLocks noGrp="1"/>
          </p:cNvSpPr>
          <p:nvPr>
            <p:ph type="title"/>
          </p:nvPr>
        </p:nvSpPr>
        <p:spPr>
          <a:xfrm>
            <a:off x="521208" y="978408"/>
            <a:ext cx="4288536" cy="5376672"/>
          </a:xfrm>
        </p:spPr>
        <p:txBody>
          <a:bodyPr>
            <a:normAutofit/>
          </a:bodyPr>
          <a:lstStyle/>
          <a:p>
            <a:r>
              <a:rPr lang="en-GB" b="0"/>
              <a:t>References</a:t>
            </a:r>
            <a:r>
              <a:rPr lang="en-GB"/>
              <a:t> </a:t>
            </a:r>
            <a:endParaRPr lang="en-US"/>
          </a:p>
        </p:txBody>
      </p:sp>
      <p:sp>
        <p:nvSpPr>
          <p:cNvPr id="3" name="Content Placeholder 2">
            <a:extLst>
              <a:ext uri="{FF2B5EF4-FFF2-40B4-BE49-F238E27FC236}">
                <a16:creationId xmlns:a16="http://schemas.microsoft.com/office/drawing/2014/main" id="{DE2DF266-7B81-BF82-EA50-90586AC036DE}"/>
              </a:ext>
            </a:extLst>
          </p:cNvPr>
          <p:cNvSpPr>
            <a:spLocks noGrp="1"/>
          </p:cNvSpPr>
          <p:nvPr>
            <p:ph idx="1"/>
          </p:nvPr>
        </p:nvSpPr>
        <p:spPr>
          <a:xfrm>
            <a:off x="5522976" y="1042416"/>
            <a:ext cx="6144768" cy="5312664"/>
          </a:xfrm>
        </p:spPr>
        <p:txBody>
          <a:bodyPr vert="horz" lIns="91440" tIns="45720" rIns="91440" bIns="45720" rtlCol="0" anchor="t">
            <a:normAutofit/>
          </a:bodyPr>
          <a:lstStyle/>
          <a:p>
            <a:pPr>
              <a:lnSpc>
                <a:spcPct val="100000"/>
              </a:lnSpc>
            </a:pPr>
            <a:r>
              <a:rPr lang="en-US" sz="900"/>
              <a:t>Care Act 2014, c.23. Accessed October 14, 2026, at https://www.legislation.gov.uk/ukpga/2014/23/contents.Policies and Strategies to Promote Social Equity in Health, Dahlgren, G., and Whitehead, M. (1991). Institute for Futures Studies, Stockholm. Accessed on October 14, 2026, at https://www.researchgate.net/publication/5095964_Policies_and_Strategies_to_Promote_Social_Equity_in_Health.Engel, G.L. (1977), </a:t>
            </a:r>
            <a:endParaRPr lang="en-GB" sz="900"/>
          </a:p>
          <a:p>
            <a:pPr>
              <a:lnSpc>
                <a:spcPct val="100000"/>
              </a:lnSpc>
            </a:pPr>
            <a:r>
              <a:rPr lang="en-US" sz="900"/>
              <a:t>"The need for a new medical model: A challenge for biomedicine," Science, 196(4286), pp. 129–136. Accessed October 14, 2026, at https://doi.org/10.1126/science.847460.The Health and Care Act 2022, c.31 is accessible at https://www.legislation.gov.uk/ukpga/2022/31/contents (accessed: October 14, 2026).</a:t>
            </a:r>
            <a:endParaRPr lang="en-GB" sz="900"/>
          </a:p>
          <a:p>
            <a:pPr>
              <a:lnSpc>
                <a:spcPct val="100000"/>
              </a:lnSpc>
            </a:pPr>
            <a:r>
              <a:rPr lang="en-US" sz="900"/>
              <a:t>Health Equity in England: The Marmot Review 10 Years Later, Marmot, M. et al. (2020). Institute of Health Equity, London. Accessed on October 14, 2026, at https://www.health.org.uk/reports-and-analysis/reports/marmot-review-10-years-on.NICE, the National Institute for Health and Care Excellence (2012) Enhancing the care experience for individuals </a:t>
            </a:r>
            <a:r>
              <a:rPr lang="en-US" sz="900" err="1"/>
              <a:t>utilising</a:t>
            </a:r>
            <a:r>
              <a:rPr lang="en-US" sz="900"/>
              <a:t> adult NHS services is known as patient experience. CG138 is a clinical guideline. Accessed on October 14, 2026, at https://www.nice.org.uk/guidance/cg138.NICE, the National Institute for Health and Care Excellence (2016) Community involvement: lowering health disparities and enhancing health and wellness. NICE guideline NG44 is accessible at https://www.nice.org.uk/guidance/ng44 (accessed: October 14, 2026).</a:t>
            </a:r>
            <a:endParaRPr lang="en-GB" sz="900"/>
          </a:p>
          <a:p>
            <a:pPr>
              <a:lnSpc>
                <a:spcPct val="100000"/>
              </a:lnSpc>
            </a:pPr>
            <a:r>
              <a:rPr lang="en-US" sz="900"/>
              <a:t>The NHS Long Term Plan, NHS England (2019). Accessible on October 14, 2026, at https://</a:t>
            </a:r>
            <a:r>
              <a:rPr lang="en-US" sz="900" err="1"/>
              <a:t>www.longtermplan.nhs.uk</a:t>
            </a:r>
            <a:r>
              <a:rPr lang="en-US" sz="900"/>
              <a:t>/.NHS England (2021)</a:t>
            </a:r>
            <a:endParaRPr lang="en-GB" sz="900"/>
          </a:p>
          <a:p>
            <a:pPr>
              <a:lnSpc>
                <a:spcPct val="100000"/>
              </a:lnSpc>
            </a:pPr>
            <a:r>
              <a:rPr lang="en-US" sz="900"/>
              <a:t> Statutory guidance on collaborating with individuals and communities. Accessed October 14, 2026, at https://</a:t>
            </a:r>
            <a:r>
              <a:rPr lang="en-US" sz="900" err="1"/>
              <a:t>www.england.nhs.uk</a:t>
            </a:r>
            <a:r>
              <a:rPr lang="en-US" sz="900"/>
              <a:t>/publication/working-in-partnership-with-people-and-communities-statutory-guidance/.Delivering a net zero NHS (NHS England, 2022). The URL is https://</a:t>
            </a:r>
            <a:r>
              <a:rPr lang="en-US" sz="900" err="1"/>
              <a:t>www.england.nhs.uk</a:t>
            </a:r>
            <a:r>
              <a:rPr lang="en-US" sz="900"/>
              <a:t>/</a:t>
            </a:r>
            <a:r>
              <a:rPr lang="en-US" sz="900" err="1"/>
              <a:t>greenernhs</a:t>
            </a:r>
            <a:r>
              <a:rPr lang="en-US" sz="900"/>
              <a:t>/</a:t>
            </a:r>
            <a:r>
              <a:rPr lang="en-US" sz="900" err="1"/>
              <a:t>a-net-zero-nhs</a:t>
            </a:r>
            <a:r>
              <a:rPr lang="en-US" sz="900"/>
              <a:t>/ (accessed: October 14, 2026).NHS England (2023) Core20PLUS5: a strategy to lessen disparities in health. Accessed October 14, 2026, at </a:t>
            </a:r>
            <a:r>
              <a:rPr lang="en-US" sz="900">
                <a:hlinkClick r:id="rId2"/>
              </a:rPr>
              <a:t>https://</a:t>
            </a:r>
            <a:r>
              <a:rPr lang="en-US" sz="900" err="1">
                <a:hlinkClick r:id="rId2"/>
              </a:rPr>
              <a:t>www.england.nhs.uk</a:t>
            </a:r>
            <a:r>
              <a:rPr lang="en-US" sz="900">
                <a:hlinkClick r:id="rId2"/>
              </a:rPr>
              <a:t>/about/equality/equality-hub/national-healthcare-inequalities-</a:t>
            </a:r>
            <a:r>
              <a:rPr lang="en-US" sz="900" err="1">
                <a:hlinkClick r:id="rId2"/>
              </a:rPr>
              <a:t>improvement-programme</a:t>
            </a:r>
            <a:r>
              <a:rPr lang="en-US" sz="900">
                <a:hlinkClick r:id="rId2"/>
              </a:rPr>
              <a:t>/core20plus5/</a:t>
            </a:r>
            <a:r>
              <a:rPr lang="en-US" sz="900"/>
              <a:t>.</a:t>
            </a:r>
            <a:endParaRPr lang="en-GB" sz="900"/>
          </a:p>
          <a:p>
            <a:pPr>
              <a:lnSpc>
                <a:spcPct val="100000"/>
              </a:lnSpc>
            </a:pPr>
            <a:r>
              <a:rPr lang="en-US" sz="900"/>
              <a:t>NHS England (2021) Statutory guidance on collaborating with individuals and communities. Accessed October 14, 2026, at https://</a:t>
            </a:r>
            <a:r>
              <a:rPr lang="en-US" sz="900" err="1"/>
              <a:t>www.england.nhs.uk</a:t>
            </a:r>
            <a:r>
              <a:rPr lang="en-US" sz="900"/>
              <a:t>/publication/working-in-partnership-with-people-and-communities-statutory-guidance/.Delivering a net zero NHS (NHS England, 2022). The URL is https://</a:t>
            </a:r>
            <a:r>
              <a:rPr lang="en-US" sz="900" err="1"/>
              <a:t>www.england.nhs.uk</a:t>
            </a:r>
            <a:r>
              <a:rPr lang="en-US" sz="900"/>
              <a:t>/</a:t>
            </a:r>
            <a:r>
              <a:rPr lang="en-US" sz="900" err="1"/>
              <a:t>greenernhs</a:t>
            </a:r>
            <a:r>
              <a:rPr lang="en-US" sz="900"/>
              <a:t>/</a:t>
            </a:r>
            <a:r>
              <a:rPr lang="en-US" sz="900" err="1"/>
              <a:t>a-net-zero-nhs</a:t>
            </a:r>
            <a:r>
              <a:rPr lang="en-US" sz="900"/>
              <a:t>/ (accessed: October 14, 2026).NHS England (2023) Core20PLUS5: a strategy to lessen disparities in health. Accessed October 14, 2026, at https://</a:t>
            </a:r>
            <a:r>
              <a:rPr lang="en-US" sz="900" err="1"/>
              <a:t>www.england.nhs.uk</a:t>
            </a:r>
            <a:r>
              <a:rPr lang="en-US" sz="900"/>
              <a:t>/about/equality/equality-hub/national-healthcare-inequalities-</a:t>
            </a:r>
            <a:r>
              <a:rPr lang="en-US" sz="900" err="1"/>
              <a:t>improvement-programme</a:t>
            </a:r>
            <a:r>
              <a:rPr lang="en-US" sz="900"/>
              <a:t>/core20plus5/.NHS England (2024) 2023/24 Performance Report. Accessed October 14, 2026, at https://</a:t>
            </a:r>
            <a:r>
              <a:rPr lang="en-US" sz="900" err="1"/>
              <a:t>www.england.nhs.uk</a:t>
            </a:r>
            <a:r>
              <a:rPr lang="en-US" sz="900"/>
              <a:t>/long-read/performance-report-23-24/.NHS Diabetes Prevention Program, NHS England (n.d.). Accessed on October 14, 2026, at </a:t>
            </a:r>
            <a:r>
              <a:rPr lang="en-US" sz="900">
                <a:hlinkClick r:id="rId3"/>
              </a:rPr>
              <a:t>https://</a:t>
            </a:r>
            <a:r>
              <a:rPr lang="en-US" sz="900" err="1">
                <a:hlinkClick r:id="rId3"/>
              </a:rPr>
              <a:t>www.england.nhs.uk</a:t>
            </a:r>
            <a:r>
              <a:rPr lang="en-US" sz="900">
                <a:hlinkClick r:id="rId3"/>
              </a:rPr>
              <a:t>/diabetes/diabetes-prevention/</a:t>
            </a:r>
            <a:r>
              <a:rPr lang="en-US" sz="900"/>
              <a:t>.</a:t>
            </a:r>
            <a:endParaRPr lang="en-GB" sz="900"/>
          </a:p>
          <a:p>
            <a:pPr>
              <a:lnSpc>
                <a:spcPct val="100000"/>
              </a:lnSpc>
            </a:pPr>
            <a:endParaRPr lang="en-US" sz="900"/>
          </a:p>
        </p:txBody>
      </p:sp>
    </p:spTree>
    <p:extLst>
      <p:ext uri="{BB962C8B-B14F-4D97-AF65-F5344CB8AC3E}">
        <p14:creationId xmlns:p14="http://schemas.microsoft.com/office/powerpoint/2010/main" val="3343673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5B3B7A5C-39EE-77A0-28F9-DF513723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611650"/>
            <a:ext cx="70317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BA4686F-2FE3-D3A6-1750-372CA57D31E2}"/>
              </a:ext>
            </a:extLst>
          </p:cNvPr>
          <p:cNvSpPr>
            <a:spLocks noGrp="1"/>
          </p:cNvSpPr>
          <p:nvPr>
            <p:ph type="title"/>
          </p:nvPr>
        </p:nvSpPr>
        <p:spPr>
          <a:xfrm>
            <a:off x="521208" y="978408"/>
            <a:ext cx="3410712" cy="5376672"/>
          </a:xfrm>
        </p:spPr>
        <p:txBody>
          <a:bodyPr>
            <a:normAutofit/>
          </a:bodyPr>
          <a:lstStyle/>
          <a:p>
            <a:r>
              <a:rPr lang="en-GB" sz="4000" b="0"/>
              <a:t>References </a:t>
            </a:r>
            <a:endParaRPr lang="en-US" sz="4000" b="0"/>
          </a:p>
        </p:txBody>
      </p:sp>
      <p:sp>
        <p:nvSpPr>
          <p:cNvPr id="3" name="Content Placeholder 2">
            <a:extLst>
              <a:ext uri="{FF2B5EF4-FFF2-40B4-BE49-F238E27FC236}">
                <a16:creationId xmlns:a16="http://schemas.microsoft.com/office/drawing/2014/main" id="{FA9BD500-3B88-EDC2-6C26-5E4AC56D551C}"/>
              </a:ext>
            </a:extLst>
          </p:cNvPr>
          <p:cNvSpPr>
            <a:spLocks noGrp="1"/>
          </p:cNvSpPr>
          <p:nvPr>
            <p:ph idx="1"/>
          </p:nvPr>
        </p:nvSpPr>
        <p:spPr>
          <a:xfrm>
            <a:off x="4636008" y="1042416"/>
            <a:ext cx="7031736" cy="5312664"/>
          </a:xfrm>
        </p:spPr>
        <p:txBody>
          <a:bodyPr>
            <a:normAutofit/>
          </a:bodyPr>
          <a:lstStyle/>
          <a:p>
            <a:pPr>
              <a:lnSpc>
                <a:spcPct val="100000"/>
              </a:lnSpc>
            </a:pPr>
            <a:r>
              <a:rPr lang="en-US" sz="1300"/>
              <a:t>I.M. </a:t>
            </a:r>
            <a:r>
              <a:rPr lang="en-US" sz="1300" err="1"/>
              <a:t>Rosenstock</a:t>
            </a:r>
            <a:r>
              <a:rPr lang="en-US" sz="1300"/>
              <a:t>, "Historical origins of the Health Belief Model," Health Education Monographs, 2(4), pp. 328–335, 1974. Accessed on October 14, 2026, at https://</a:t>
            </a:r>
            <a:r>
              <a:rPr lang="en-US" sz="1300" err="1"/>
              <a:t>doi.org</a:t>
            </a:r>
            <a:r>
              <a:rPr lang="en-US" sz="1300"/>
              <a:t>/10.1177/109019817400200403.Transforming</a:t>
            </a:r>
            <a:endParaRPr lang="en-GB" sz="1300"/>
          </a:p>
          <a:p>
            <a:pPr>
              <a:lnSpc>
                <a:spcPct val="100000"/>
              </a:lnSpc>
            </a:pPr>
            <a:r>
              <a:rPr lang="en-US" sz="1300"/>
              <a:t>Our World: The 2030 Agenda for Sustainable Development, United Nations, 2015. Accessed on October 14, 2026, at https://</a:t>
            </a:r>
            <a:r>
              <a:rPr lang="en-US" sz="1300" err="1"/>
              <a:t>sdgs.un.org</a:t>
            </a:r>
            <a:r>
              <a:rPr lang="en-US" sz="1300"/>
              <a:t>/2030agenda.World Health Organization Constitution, 1948. Accessed October 14, 2026, at https://www.who.int/about/governance/constitution.Ottawa Charter for Health Promotion, World Health Organization, 1986. Accessed October 14, 2026, at https://www.who.int/teams/health-promotion/enhanced-wellbeing/first-global-conference.World Health Organization, "Closing the gap in a generation: health equity through action on the social determinants of health" (2008). World Health Organization, Geneva. Accessed October 14, 2026, at </a:t>
            </a:r>
            <a:r>
              <a:rPr lang="en-US" sz="1300">
                <a:hlinkClick r:id="rId2"/>
              </a:rPr>
              <a:t>https://www.who.int/publications/i/item/WHO-IER-CSDH-08.1</a:t>
            </a:r>
            <a:r>
              <a:rPr lang="en-US" sz="1300"/>
              <a:t>.</a:t>
            </a:r>
            <a:endParaRPr lang="en-GB" sz="1300"/>
          </a:p>
          <a:p>
            <a:pPr>
              <a:lnSpc>
                <a:spcPct val="100000"/>
              </a:lnSpc>
            </a:pPr>
            <a:r>
              <a:rPr lang="en-GB" sz="1300"/>
              <a:t>Health in All Policies: Helsinki Statement, World Health </a:t>
            </a:r>
            <a:r>
              <a:rPr lang="en-GB" sz="1300" err="1"/>
              <a:t>Organization</a:t>
            </a:r>
            <a:r>
              <a:rPr lang="en-GB" sz="1300"/>
              <a:t>, 2014. Structure for National Action. World Health </a:t>
            </a:r>
            <a:r>
              <a:rPr lang="en-GB" sz="1300" err="1"/>
              <a:t>Organization</a:t>
            </a:r>
            <a:r>
              <a:rPr lang="en-GB" sz="1300"/>
              <a:t>, Geneva. Accessed October 14, 2026, at https://www.who.int/publications/i/item/9789241506908.The World Health </a:t>
            </a:r>
            <a:r>
              <a:rPr lang="en-GB" sz="1300" err="1"/>
              <a:t>Organization's</a:t>
            </a:r>
            <a:r>
              <a:rPr lang="en-GB" sz="1300"/>
              <a:t> (2016) framework for integrated, </a:t>
            </a:r>
            <a:r>
              <a:rPr lang="en-GB" sz="1300" err="1"/>
              <a:t>patient-centered</a:t>
            </a:r>
            <a:r>
              <a:rPr lang="en-GB" sz="1300"/>
              <a:t> healthcare. World Health </a:t>
            </a:r>
            <a:r>
              <a:rPr lang="en-GB" sz="1300" err="1"/>
              <a:t>Organization</a:t>
            </a:r>
            <a:r>
              <a:rPr lang="en-GB" sz="1300"/>
              <a:t>, Geneva. Accessed October 14, 2026, at https://www.who.int/publications/i/item/WHO-HIS-SDS-2016.8.World Health </a:t>
            </a:r>
            <a:r>
              <a:rPr lang="en-GB" sz="1300" err="1"/>
              <a:t>Organization</a:t>
            </a:r>
            <a:r>
              <a:rPr lang="en-GB" sz="1300"/>
              <a:t> (2020) guidelines for environmentally sustainable and climate-resilient healthcare facilities. World Health </a:t>
            </a:r>
            <a:r>
              <a:rPr lang="en-GB" sz="1300" err="1"/>
              <a:t>Organization</a:t>
            </a:r>
            <a:r>
              <a:rPr lang="en-GB" sz="1300"/>
              <a:t>, Geneva. Accessed October 14, 2026, at https://www.who.int/publications/i/item/9789240012226.The World Health </a:t>
            </a:r>
            <a:r>
              <a:rPr lang="en-GB" sz="1300" err="1"/>
              <a:t>Organization's</a:t>
            </a:r>
            <a:r>
              <a:rPr lang="en-GB" sz="1300"/>
              <a:t> 2021 Global Patient Safety Action Plan 2021–2030 aims to end preventable harm in healthcare. World Health </a:t>
            </a:r>
            <a:r>
              <a:rPr lang="en-GB" sz="1300" err="1"/>
              <a:t>Organization</a:t>
            </a:r>
            <a:r>
              <a:rPr lang="en-GB" sz="1300"/>
              <a:t>, Geneva. Accessed October 14, 2026, at </a:t>
            </a:r>
            <a:r>
              <a:rPr lang="en-GB" sz="1300">
                <a:hlinkClick r:id="rId3"/>
              </a:rPr>
              <a:t>https://www.who.int/publications/i/item/9789240032705</a:t>
            </a:r>
            <a:r>
              <a:rPr lang="en-GB" sz="1300"/>
              <a:t>.</a:t>
            </a:r>
          </a:p>
          <a:p>
            <a:pPr>
              <a:lnSpc>
                <a:spcPct val="100000"/>
              </a:lnSpc>
            </a:pPr>
            <a:endParaRPr lang="en-GB" sz="1300"/>
          </a:p>
          <a:p>
            <a:pPr>
              <a:lnSpc>
                <a:spcPct val="100000"/>
              </a:lnSpc>
            </a:pPr>
            <a:endParaRPr lang="en-GB" sz="1300"/>
          </a:p>
          <a:p>
            <a:pPr>
              <a:lnSpc>
                <a:spcPct val="100000"/>
              </a:lnSpc>
            </a:pPr>
            <a:endParaRPr lang="en-US" sz="1300"/>
          </a:p>
        </p:txBody>
      </p:sp>
    </p:spTree>
    <p:extLst>
      <p:ext uri="{BB962C8B-B14F-4D97-AF65-F5344CB8AC3E}">
        <p14:creationId xmlns:p14="http://schemas.microsoft.com/office/powerpoint/2010/main" val="428243162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2" ma:contentTypeDescription="Create a new document." ma:contentTypeScope="" ma:versionID="33954bbab00c4433fcf76dd231cf0ba3">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9e3d8f62519812b902575dc41d666162"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E3383A-8F04-496F-85D0-79B55D10EBCC}">
  <ds:schemaRefs>
    <ds:schemaRef ds:uri="a653a6be-78ee-4b80-ae82-fa43b262699b"/>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516F7262-B4B5-4021-B2EE-A197C2FC4733}">
  <ds:schemaRefs>
    <ds:schemaRef ds:uri="94f14c45-4680-4fdb-90a1-beddc8a22c58"/>
    <ds:schemaRef ds:uri="a653a6be-78ee-4b80-ae82-fa43b26269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292B4EE6-543D-4123-A438-1037932759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20</Slides>
  <Notes>0</Notes>
  <HiddenSlides>0</HiddenSlides>
  <ScaleCrop>false</ScaleCrop>
  <HeadingPairs>
    <vt:vector size="4" baseType="variant">
      <vt:variant>
        <vt:lpstr>Temă</vt:lpstr>
      </vt:variant>
      <vt:variant>
        <vt:i4>1</vt:i4>
      </vt:variant>
      <vt:variant>
        <vt:lpstr>Titluri diapozitive</vt:lpstr>
      </vt:variant>
      <vt:variant>
        <vt:i4>20</vt:i4>
      </vt:variant>
    </vt:vector>
  </HeadingPairs>
  <TitlesOfParts>
    <vt:vector size="21" baseType="lpstr">
      <vt:lpstr>GestaltVTI</vt:lpstr>
      <vt:lpstr>Health wellbeing and sustainable development Presentation </vt:lpstr>
      <vt:lpstr>Introduction </vt:lpstr>
      <vt:lpstr>Definition of Sustainable Development, Wellbeing, and Health</vt:lpstr>
      <vt:lpstr>How the concepts relate</vt:lpstr>
      <vt:lpstr>Models and Theories of Health</vt:lpstr>
      <vt:lpstr>Global frameworks and sustainable development</vt:lpstr>
      <vt:lpstr>Governance and policy</vt:lpstr>
      <vt:lpstr>Preventive care and mental health policy</vt:lpstr>
      <vt:lpstr>NHS Diabetes Prevention Program case study</vt:lpstr>
      <vt:lpstr>Statistics and proof from a case study</vt:lpstr>
      <vt:lpstr>Case study of a hospital: holistic care</vt:lpstr>
      <vt:lpstr>Alternative methods of providing services</vt:lpstr>
      <vt:lpstr>Initiatives for public health</vt:lpstr>
      <vt:lpstr>Public health campaigns effects</vt:lpstr>
      <vt:lpstr>Access and equity</vt:lpstr>
      <vt:lpstr>Evidence of disparities in health</vt:lpstr>
      <vt:lpstr>Suggestions for Enhanced Integration</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Presentation </dc:title>
  <dc:creator>Andreea Velisaru (2323535)</dc:creator>
  <cp:revision>2</cp:revision>
  <dcterms:created xsi:type="dcterms:W3CDTF">2026-10-12T09:51:18Z</dcterms:created>
  <dcterms:modified xsi:type="dcterms:W3CDTF">2026-10-15T10:48:38Z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