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handoutMasterIdLst>
    <p:handoutMasterId r:id="rId33"/>
  </p:handoutMasterIdLst>
  <p:sldIdLst>
    <p:sldId id="311" r:id="rId2"/>
    <p:sldId id="258" r:id="rId3"/>
    <p:sldId id="259" r:id="rId4"/>
    <p:sldId id="260" r:id="rId5"/>
    <p:sldId id="261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90" r:id="rId22"/>
    <p:sldId id="291" r:id="rId23"/>
    <p:sldId id="292" r:id="rId24"/>
    <p:sldId id="303" r:id="rId25"/>
    <p:sldId id="296" r:id="rId26"/>
    <p:sldId id="297" r:id="rId27"/>
    <p:sldId id="298" r:id="rId28"/>
    <p:sldId id="299" r:id="rId29"/>
    <p:sldId id="301" r:id="rId30"/>
    <p:sldId id="304" r:id="rId31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4033" autoAdjust="0"/>
  </p:normalViewPr>
  <p:slideViewPr>
    <p:cSldViewPr>
      <p:cViewPr>
        <p:scale>
          <a:sx n="50" d="100"/>
          <a:sy n="50" d="100"/>
        </p:scale>
        <p:origin x="1956" y="12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675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C15254-D509-430A-9490-08DCAB64DE9E}" type="datetimeFigureOut">
              <a:rPr lang="en-US" smtClean="0"/>
              <a:pPr/>
              <a:t>2/28/2020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417405-0C34-4463-81CF-A0677FE936C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341701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8B08E3-B88F-4622-A3CF-4538153DFF91}" type="datetimeFigureOut">
              <a:rPr lang="en-US" smtClean="0"/>
              <a:pPr/>
              <a:t>2/28/2020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4350"/>
            <a:ext cx="3429000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BD18BD-32CB-4AF2-B023-6C96FA81C77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219901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Image Placeholder 1">
            <a:extLst>
              <a:ext uri="{FF2B5EF4-FFF2-40B4-BE49-F238E27FC236}">
                <a16:creationId xmlns:a16="http://schemas.microsoft.com/office/drawing/2014/main" id="{E6FAC4A6-2481-4512-B40B-70724E4C5C4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3" name="Notes Placeholder 2">
            <a:extLst>
              <a:ext uri="{FF2B5EF4-FFF2-40B4-BE49-F238E27FC236}">
                <a16:creationId xmlns:a16="http://schemas.microsoft.com/office/drawing/2014/main" id="{7283A7EB-C89F-442F-8604-317C99733D2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The first 12 slides were covered in the </a:t>
            </a:r>
            <a:r>
              <a:rPr lang="en-US" altLang="en-US" b="1" dirty="0"/>
              <a:t>Financial Reporting module</a:t>
            </a:r>
            <a:r>
              <a:rPr lang="en-US" altLang="en-US" dirty="0"/>
              <a:t>.</a:t>
            </a:r>
          </a:p>
        </p:txBody>
      </p:sp>
      <p:sp>
        <p:nvSpPr>
          <p:cNvPr id="5124" name="Slide Number Placeholder 3">
            <a:extLst>
              <a:ext uri="{FF2B5EF4-FFF2-40B4-BE49-F238E27FC236}">
                <a16:creationId xmlns:a16="http://schemas.microsoft.com/office/drawing/2014/main" id="{2D02A445-E8C9-4F41-BF3E-AB392AE54E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66763" indent="-293688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79513" indent="-2349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52588" indent="-2349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125663" indent="-2349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82863" indent="-2349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3040063" indent="-2349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97263" indent="-2349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954463" indent="-2349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399691C-74CE-4987-A724-3DF1C6FAAE87}" type="slidenum">
              <a:rPr lang="en-US" altLang="en-US" smtClean="0"/>
              <a:pPr>
                <a:spcBef>
                  <a:spcPct val="0"/>
                </a:spcBef>
              </a:pPr>
              <a:t>1</a:t>
            </a:fld>
            <a:endParaRPr lang="en-US" altLang="en-US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9F4D1C5-F4E4-4D0D-8A50-0A969E82C2E1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aw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Inventory = Stock = unsold goods manufactured or bought for sale.</a:t>
            </a:r>
          </a:p>
          <a:p>
            <a:endParaRPr lang="en-GB" dirty="0"/>
          </a:p>
          <a:p>
            <a:r>
              <a:rPr lang="en-GB" dirty="0"/>
              <a:t>Financial</a:t>
            </a:r>
            <a:r>
              <a:rPr lang="en-GB" baseline="0" dirty="0"/>
              <a:t> statements show Opening Stock at the start of the accounting period, and Closing Stock at the end of the period.</a:t>
            </a:r>
          </a:p>
          <a:p>
            <a:endParaRPr lang="en-GB" baseline="0" dirty="0"/>
          </a:p>
          <a:p>
            <a:r>
              <a:rPr lang="en-GB" baseline="0" dirty="0"/>
              <a:t>Accounting standard SSAP 9 Stock &amp; Long Term Contracts and IAS 2.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231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/>
              <a:t>A stock holding enables a smooth manufacturing process, while stock is available to meet the varying demands of customers.</a:t>
            </a:r>
          </a:p>
          <a:p>
            <a:endParaRPr lang="en-GB" dirty="0"/>
          </a:p>
          <a:p>
            <a:r>
              <a:rPr lang="en-GB" dirty="0"/>
              <a:t>Valued in accordance with accounting standards.</a:t>
            </a:r>
          </a:p>
          <a:p>
            <a:endParaRPr lang="en-GB" dirty="0"/>
          </a:p>
          <a:p>
            <a:r>
              <a:rPr lang="en-GB" dirty="0"/>
              <a:t>Used in valuing Closing Stock, a Current Asset on the Balance Sheet,</a:t>
            </a:r>
            <a:r>
              <a:rPr lang="en-GB" baseline="0" dirty="0"/>
              <a:t> and used for Product and Service costing for the Management Accounts.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8314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i.e. </a:t>
            </a:r>
            <a:r>
              <a:rPr lang="en-GB" b="1" dirty="0"/>
              <a:t>Cost of Sales = Opening Stock + Purchases – Closing Stock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46804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Stock </a:t>
            </a:r>
            <a:r>
              <a:rPr lang="en-GB" baseline="0" dirty="0"/>
              <a:t>is made up of these elements.</a:t>
            </a:r>
          </a:p>
          <a:p>
            <a:endParaRPr lang="en-GB" baseline="0" dirty="0"/>
          </a:p>
          <a:p>
            <a:r>
              <a:rPr lang="en-GB" baseline="0" dirty="0"/>
              <a:t>Raw materials – through the Conversion process by the application of labour / machinery / know-how  / </a:t>
            </a:r>
            <a:r>
              <a:rPr lang="en-GB" baseline="0" dirty="0" err="1"/>
              <a:t>etc</a:t>
            </a:r>
            <a:r>
              <a:rPr lang="en-GB" baseline="0" dirty="0"/>
              <a:t> to convert into finished goods.</a:t>
            </a:r>
          </a:p>
          <a:p>
            <a:endParaRPr lang="en-GB" baseline="0" dirty="0"/>
          </a:p>
          <a:p>
            <a:r>
              <a:rPr lang="en-GB" baseline="0" dirty="0"/>
              <a:t>Work In Progress – goods which have started the conversion process but not yet completed it.  </a:t>
            </a:r>
          </a:p>
          <a:p>
            <a:r>
              <a:rPr lang="en-GB" baseline="0" dirty="0"/>
              <a:t>Goods can be anything from a small washer to a building.</a:t>
            </a:r>
          </a:p>
          <a:p>
            <a:endParaRPr lang="en-GB" baseline="0" dirty="0"/>
          </a:p>
          <a:p>
            <a:r>
              <a:rPr lang="en-GB" baseline="0" dirty="0"/>
              <a:t>Stock is shown in   the Profit and Loss Account in Cost of Sales,  and the Balance Sheet (current asset).</a:t>
            </a:r>
          </a:p>
          <a:p>
            <a:endParaRPr lang="en-GB" baseline="0" dirty="0"/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53305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slide = Let us start with valuing “Cost”.</a:t>
            </a:r>
          </a:p>
          <a:p>
            <a:endParaRPr lang="en-GB" dirty="0"/>
          </a:p>
          <a:p>
            <a:r>
              <a:rPr lang="en-GB" dirty="0"/>
              <a:t>LIFO is</a:t>
            </a:r>
            <a:r>
              <a:rPr lang="en-GB" baseline="0" dirty="0"/>
              <a:t> not allowed under IFRS….but IS allowed und USA GAAP resulting in oil giants having stock recorded at 1960’s prices?</a:t>
            </a:r>
          </a:p>
          <a:p>
            <a:endParaRPr lang="en-GB" baseline="0" dirty="0"/>
          </a:p>
          <a:p>
            <a:r>
              <a:rPr lang="en-GB" baseline="0" dirty="0"/>
              <a:t>FIFO assumes that the earliest purchased items are sold first, so that those remaining in stock are the items most recently purchased.</a:t>
            </a:r>
          </a:p>
          <a:p>
            <a:endParaRPr lang="en-GB" baseline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35356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Taking the earliest items first, into the Cost of Sales (CoS).</a:t>
            </a:r>
          </a:p>
          <a:p>
            <a:endParaRPr lang="en-GB" dirty="0"/>
          </a:p>
          <a:p>
            <a:r>
              <a:rPr lang="en-GB" dirty="0"/>
              <a:t>Leaving the later purchased items into</a:t>
            </a:r>
            <a:r>
              <a:rPr lang="en-GB" baseline="0" dirty="0"/>
              <a:t> the “Stock value”.</a:t>
            </a:r>
          </a:p>
          <a:p>
            <a:endParaRPr lang="en-GB" baseline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05824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Using figs calculated in previous two slides.</a:t>
            </a:r>
          </a:p>
          <a:p>
            <a:endParaRPr lang="en-GB" dirty="0"/>
          </a:p>
          <a:p>
            <a:r>
              <a:rPr lang="en-GB" dirty="0"/>
              <a:t>This illustrates that</a:t>
            </a:r>
            <a:r>
              <a:rPr lang="en-GB" baseline="0" dirty="0"/>
              <a:t> you get different reported profits depending on the method of stock valuation used.</a:t>
            </a:r>
          </a:p>
          <a:p>
            <a:endParaRPr lang="en-GB" baseline="0" dirty="0"/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9631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Suitable for goods-in</a:t>
            </a:r>
            <a:r>
              <a:rPr lang="en-GB" baseline="0" dirty="0"/>
              <a:t> and goods-out without any added-value processing.</a:t>
            </a:r>
          </a:p>
          <a:p>
            <a:endParaRPr lang="en-GB" dirty="0"/>
          </a:p>
          <a:p>
            <a:r>
              <a:rPr lang="en-GB" dirty="0"/>
              <a:t>Starting point is the Sales value.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566840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slide – having calculated the “Cost”, let us now calculate the NRV.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43094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will look at all three.</a:t>
            </a:r>
          </a:p>
          <a:p>
            <a:endParaRPr lang="en-GB" dirty="0"/>
          </a:p>
          <a:p>
            <a:r>
              <a:rPr lang="en-GB" dirty="0"/>
              <a:t>Data is collected through </a:t>
            </a:r>
            <a:r>
              <a:rPr lang="en-GB" b="1" dirty="0"/>
              <a:t>JOB COSTING </a:t>
            </a:r>
            <a:r>
              <a:rPr lang="en-GB" dirty="0"/>
              <a:t>systems that accumulate the relevant information e.g.</a:t>
            </a:r>
          </a:p>
          <a:p>
            <a:r>
              <a:rPr lang="en-GB" b="1" dirty="0"/>
              <a:t>Costs of raw materials </a:t>
            </a:r>
            <a:r>
              <a:rPr lang="en-GB" dirty="0"/>
              <a:t>(receipt into stock, issue to production, types of items, quantities, prices, etc), </a:t>
            </a:r>
          </a:p>
          <a:p>
            <a:r>
              <a:rPr lang="en-GB" b="1" dirty="0"/>
              <a:t>Timesheets</a:t>
            </a:r>
            <a:r>
              <a:rPr lang="en-GB" dirty="0"/>
              <a:t> (skilled labour, unskilled labour, Partner’s time, etc)</a:t>
            </a:r>
          </a:p>
          <a:p>
            <a:r>
              <a:rPr lang="en-GB" b="1" dirty="0"/>
              <a:t>Overheads</a:t>
            </a:r>
          </a:p>
          <a:p>
            <a:r>
              <a:rPr lang="en-GB" dirty="0"/>
              <a:t>…..See next slide.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53331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Class to attempt this exercise.</a:t>
            </a:r>
          </a:p>
          <a:p>
            <a:endParaRPr lang="en-GB" b="1" dirty="0"/>
          </a:p>
          <a:p>
            <a:endParaRPr lang="en-GB" b="1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074158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Answer.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92233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Class to attempt this exercise.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449267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Answer.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104672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Students to attempt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“</a:t>
            </a:r>
            <a:r>
              <a:rPr lang="en-GB" b="0" dirty="0"/>
              <a:t>Stock</a:t>
            </a:r>
            <a:r>
              <a:rPr lang="en-GB" dirty="0"/>
              <a:t>” is related to </a:t>
            </a:r>
            <a:r>
              <a:rPr lang="en-GB" b="1" dirty="0"/>
              <a:t>Manufacturers</a:t>
            </a:r>
            <a:r>
              <a:rPr lang="en-GB" dirty="0"/>
              <a:t> and </a:t>
            </a:r>
            <a:r>
              <a:rPr lang="en-GB" b="1" dirty="0"/>
              <a:t>retailers</a:t>
            </a:r>
            <a:r>
              <a:rPr lang="en-GB" dirty="0"/>
              <a:t>, but </a:t>
            </a:r>
            <a:r>
              <a:rPr lang="en-GB" b="1" dirty="0"/>
              <a:t>services</a:t>
            </a:r>
            <a:r>
              <a:rPr lang="en-GB" dirty="0"/>
              <a:t> businesses usually have the equivalent to stock called </a:t>
            </a:r>
            <a:r>
              <a:rPr lang="en-GB" b="1" dirty="0"/>
              <a:t>WORK-IN-PROGRESS.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084738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272233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Construction of large products or services (often construction projects), </a:t>
            </a:r>
            <a:r>
              <a:rPr lang="en-GB" b="1" dirty="0"/>
              <a:t>over more than 12 months</a:t>
            </a:r>
            <a:r>
              <a:rPr lang="en-GB" dirty="0"/>
              <a:t>. Usually straddle </a:t>
            </a:r>
            <a:r>
              <a:rPr lang="en-GB" b="1" dirty="0"/>
              <a:t>several accounting periods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b="1" dirty="0"/>
              <a:t>IAS11</a:t>
            </a:r>
            <a:r>
              <a:rPr lang="en-GB" dirty="0"/>
              <a:t> = International Accounting Standard 11.</a:t>
            </a:r>
          </a:p>
          <a:p>
            <a:endParaRPr lang="en-GB" dirty="0"/>
          </a:p>
          <a:p>
            <a:r>
              <a:rPr lang="en-GB" b="1" dirty="0"/>
              <a:t>Costs incurred </a:t>
            </a:r>
            <a:r>
              <a:rPr lang="en-GB" dirty="0"/>
              <a:t>in reaching the stage of completion </a:t>
            </a:r>
            <a:r>
              <a:rPr lang="en-GB" b="1" dirty="0"/>
              <a:t>are matched with Income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Where the </a:t>
            </a:r>
            <a:r>
              <a:rPr lang="en-GB" b="1" dirty="0"/>
              <a:t>outcome</a:t>
            </a:r>
            <a:r>
              <a:rPr lang="en-GB" dirty="0"/>
              <a:t> of a contract is </a:t>
            </a:r>
            <a:r>
              <a:rPr lang="en-GB" b="1" dirty="0"/>
              <a:t>unknown</a:t>
            </a:r>
            <a:r>
              <a:rPr lang="en-GB" dirty="0"/>
              <a:t>, </a:t>
            </a:r>
            <a:r>
              <a:rPr lang="en-GB" u="sng" dirty="0"/>
              <a:t>no profit should be recognised</a:t>
            </a:r>
            <a:r>
              <a:rPr lang="en-GB" dirty="0"/>
              <a:t>.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46233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Students to attempt.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76797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922660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u="sng" dirty="0"/>
              <a:t>Follow the standard Costing template</a:t>
            </a:r>
            <a:r>
              <a:rPr lang="en-GB" dirty="0"/>
              <a:t>: </a:t>
            </a:r>
          </a:p>
          <a:p>
            <a:r>
              <a:rPr lang="en-GB" b="1" dirty="0"/>
              <a:t>Direct Material</a:t>
            </a:r>
          </a:p>
          <a:p>
            <a:r>
              <a:rPr lang="en-GB" b="1" dirty="0"/>
              <a:t>Direct Labour</a:t>
            </a:r>
          </a:p>
          <a:p>
            <a:r>
              <a:rPr lang="en-GB" b="1" dirty="0"/>
              <a:t>= Prime Cost</a:t>
            </a:r>
          </a:p>
          <a:p>
            <a:r>
              <a:rPr lang="en-GB" b="1" dirty="0"/>
              <a:t>Overheads</a:t>
            </a:r>
          </a:p>
          <a:p>
            <a:r>
              <a:rPr lang="en-GB" b="1" dirty="0"/>
              <a:t>Total Cost</a:t>
            </a:r>
          </a:p>
          <a:p>
            <a:endParaRPr lang="en-GB" b="1" dirty="0"/>
          </a:p>
          <a:p>
            <a:r>
              <a:rPr lang="en-GB" b="1" dirty="0"/>
              <a:t>Presented for </a:t>
            </a:r>
            <a:r>
              <a:rPr lang="en-GB" b="1" dirty="0" err="1"/>
              <a:t>Managment</a:t>
            </a:r>
            <a:r>
              <a:rPr lang="en-GB" b="1" dirty="0"/>
              <a:t> purposes.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701915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c.f</a:t>
            </a:r>
            <a:r>
              <a:rPr lang="en-GB" b="0" dirty="0"/>
              <a:t>. </a:t>
            </a:r>
            <a:r>
              <a:rPr lang="en-GB" b="1" dirty="0"/>
              <a:t>Cost of Sales = Opening Stock + Purchases – Closing Stock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14015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statement is presented for </a:t>
            </a:r>
            <a:r>
              <a:rPr lang="en-GB" b="1" dirty="0"/>
              <a:t>Management</a:t>
            </a:r>
            <a:r>
              <a:rPr lang="en-GB" dirty="0"/>
              <a:t> AND is published as part of the company’s </a:t>
            </a:r>
            <a:r>
              <a:rPr lang="en-GB" b="1" dirty="0"/>
              <a:t>Annual Accounts</a:t>
            </a:r>
            <a:r>
              <a:rPr lang="en-GB" dirty="0"/>
              <a:t>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652837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Raw materials</a:t>
            </a:r>
          </a:p>
          <a:p>
            <a:r>
              <a:rPr lang="en-GB" dirty="0"/>
              <a:t>Work in Progress</a:t>
            </a:r>
          </a:p>
          <a:p>
            <a:r>
              <a:rPr lang="en-GB" dirty="0"/>
              <a:t>Finished Goods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8844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6161C-3398-4BAD-88A2-C14B78C2AA2C}" type="datetime1">
              <a:rPr lang="en-US" smtClean="0"/>
              <a:t>2/28/2020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961A3-F4F4-4B3A-B1BB-CA4F9D119655}" type="datetime1">
              <a:rPr lang="en-US" smtClean="0"/>
              <a:t>2/28/2020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E7804-EFDF-478D-A993-0998693DED49}" type="datetime1">
              <a:rPr lang="en-US" smtClean="0"/>
              <a:t>2/28/2020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67485-54A1-4D32-8E3F-7CBB5D17676B}" type="datetime1">
              <a:rPr lang="en-US" smtClean="0"/>
              <a:t>2/28/2020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6062F-546B-42D5-B42C-8652C9367189}" type="datetime1">
              <a:rPr lang="en-US" smtClean="0"/>
              <a:t>2/28/2020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5709E-95BC-4CF2-B9CA-FD56BDE7668C}" type="datetime1">
              <a:rPr lang="en-US" smtClean="0"/>
              <a:t>2/28/2020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F2ED9-E33D-4758-B3E6-7BB7C853BFE3}" type="datetime1">
              <a:rPr lang="en-US" smtClean="0"/>
              <a:t>2/28/2020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BA2AC3-88ED-411D-A89E-7BB7067EDF6C}" type="datetime1">
              <a:rPr lang="en-US" smtClean="0"/>
              <a:t>2/28/2020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972E0-F07F-41D2-B254-5941F1A47A7C}" type="datetime1">
              <a:rPr lang="en-US" smtClean="0"/>
              <a:t>2/28/2020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F4B24-8E49-49D7-826D-0831BE1D389D}" type="datetime1">
              <a:rPr lang="en-US" smtClean="0"/>
              <a:t>2/28/2020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CA63BB-F10E-4915-8EF4-2EDE5D137B6D}" type="datetime1">
              <a:rPr lang="en-US" smtClean="0"/>
              <a:t>2/28/2020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8AF3CC-3A29-43C7-9A11-57CA60BA9AB6}" type="datetime1">
              <a:rPr lang="en-US" smtClean="0"/>
              <a:t>2/28/2020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Slide Number Placeholder 5">
            <a:extLst>
              <a:ext uri="{FF2B5EF4-FFF2-40B4-BE49-F238E27FC236}">
                <a16:creationId xmlns:a16="http://schemas.microsoft.com/office/drawing/2014/main" id="{0CF54896-2112-4077-8ADC-456949C698A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70C1DB1-6366-49BA-ABEA-262F296D690A}" type="slidenum">
              <a:rPr lang="en-US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D450B61-C8EB-4B52-9C99-6665E2C302E2}"/>
              </a:ext>
            </a:extLst>
          </p:cNvPr>
          <p:cNvSpPr/>
          <p:nvPr/>
        </p:nvSpPr>
        <p:spPr>
          <a:xfrm>
            <a:off x="364754" y="1988840"/>
            <a:ext cx="832204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5400" b="1" dirty="0">
                <a:latin typeface="+mj-lt"/>
                <a:ea typeface="+mj-ea"/>
                <a:cs typeface="+mj-cs"/>
              </a:rPr>
              <a:t>Managing Material &amp; Labour Costs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>
                <a:latin typeface="Arial" charset="0"/>
              </a:rPr>
              <a:t>Overview</a:t>
            </a:r>
          </a:p>
        </p:txBody>
      </p:sp>
      <p:sp>
        <p:nvSpPr>
          <p:cNvPr id="1229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z="2800" dirty="0">
                <a:latin typeface="Arial" charset="0"/>
              </a:rPr>
              <a:t>Accounting for Inventory</a:t>
            </a:r>
          </a:p>
          <a:p>
            <a:pPr eaLnBrk="1" hangingPunct="1"/>
            <a:r>
              <a:rPr lang="en-GB" sz="2800" dirty="0">
                <a:latin typeface="Arial" charset="0"/>
              </a:rPr>
              <a:t>Costing under weighted average, FIFO and other methods</a:t>
            </a:r>
          </a:p>
          <a:p>
            <a:pPr eaLnBrk="1" hangingPunct="1"/>
            <a:r>
              <a:rPr lang="en-GB" sz="2800" dirty="0">
                <a:latin typeface="Arial" charset="0"/>
              </a:rPr>
              <a:t>Job and process costing</a:t>
            </a:r>
          </a:p>
          <a:p>
            <a:pPr eaLnBrk="1" hangingPunct="1"/>
            <a:r>
              <a:rPr lang="en-GB" sz="2800" dirty="0">
                <a:latin typeface="Arial" charset="0"/>
              </a:rPr>
              <a:t>Long term contract costing</a:t>
            </a:r>
          </a:p>
          <a:p>
            <a:pPr eaLnBrk="1" hangingPunct="1"/>
            <a:r>
              <a:rPr lang="en-GB" sz="2800" dirty="0">
                <a:latin typeface="Arial" charset="0"/>
              </a:rPr>
              <a:t>Management accounting statements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48497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What is inventory (or stock)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</a:pPr>
            <a:r>
              <a:rPr lang="en-AU" sz="2800" dirty="0">
                <a:latin typeface="Arial" charset="0"/>
              </a:rPr>
              <a:t>Goods bought or manufactured for resale but unsold</a:t>
            </a:r>
          </a:p>
          <a:p>
            <a:pPr lvl="1" eaLnBrk="1" hangingPunct="1">
              <a:lnSpc>
                <a:spcPct val="90000"/>
              </a:lnSpc>
            </a:pPr>
            <a:r>
              <a:rPr lang="en-AU" sz="2400" dirty="0">
                <a:latin typeface="Arial" charset="0"/>
              </a:rPr>
              <a:t>Timing difference between production capacity and customer demand</a:t>
            </a:r>
          </a:p>
          <a:p>
            <a:pPr eaLnBrk="1" hangingPunct="1">
              <a:lnSpc>
                <a:spcPct val="90000"/>
              </a:lnSpc>
            </a:pPr>
            <a:r>
              <a:rPr lang="en-AU" sz="2800" dirty="0">
                <a:latin typeface="Arial" charset="0"/>
              </a:rPr>
              <a:t>Valuation (IAS2) is the lower of cost or net realisable value</a:t>
            </a:r>
          </a:p>
          <a:p>
            <a:pPr lvl="1" eaLnBrk="1" hangingPunct="1">
              <a:lnSpc>
                <a:spcPct val="90000"/>
              </a:lnSpc>
            </a:pPr>
            <a:r>
              <a:rPr lang="en-AU" sz="2400" dirty="0">
                <a:latin typeface="Arial" charset="0"/>
              </a:rPr>
              <a:t>Effect on Income Statement &amp; Statement of Financial Position</a:t>
            </a:r>
          </a:p>
          <a:p>
            <a:pPr eaLnBrk="1" hangingPunct="1">
              <a:lnSpc>
                <a:spcPct val="90000"/>
              </a:lnSpc>
            </a:pPr>
            <a:r>
              <a:rPr lang="en-AU" sz="2800" dirty="0">
                <a:latin typeface="Arial" charset="0"/>
              </a:rPr>
              <a:t>Cost includes all costs of purchase or manufacture to bring inventory to its present location and condition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94473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dirty="0">
                <a:latin typeface="Arial" charset="0"/>
              </a:rPr>
              <a:t>Inventory &amp; cost sales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109788"/>
            <a:ext cx="7833038" cy="3263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64646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Types of inventory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772817"/>
            <a:ext cx="8229600" cy="3600400"/>
          </a:xfrm>
        </p:spPr>
        <p:txBody>
          <a:bodyPr/>
          <a:lstStyle/>
          <a:p>
            <a:pPr marL="631825" indent="-533400" eaLnBrk="1" hangingPunct="1"/>
            <a:r>
              <a:rPr lang="en-GB" dirty="0">
                <a:latin typeface="Arial" charset="0"/>
              </a:rPr>
              <a:t>Inventory (manufacturer)</a:t>
            </a:r>
          </a:p>
          <a:p>
            <a:pPr marL="1116013" lvl="1" indent="-495300" eaLnBrk="1" hangingPunct="1">
              <a:buFontTx/>
              <a:buAutoNum type="arabicPeriod"/>
            </a:pPr>
            <a:r>
              <a:rPr lang="en-GB" sz="2400" dirty="0">
                <a:latin typeface="Arial" charset="0"/>
              </a:rPr>
              <a:t>Raw materials – pre-production</a:t>
            </a:r>
          </a:p>
          <a:p>
            <a:pPr marL="1116013" lvl="1" indent="-495300" eaLnBrk="1" hangingPunct="1">
              <a:buFontTx/>
              <a:buAutoNum type="arabicPeriod"/>
            </a:pPr>
            <a:r>
              <a:rPr lang="en-GB" sz="2400" dirty="0">
                <a:latin typeface="Arial" charset="0"/>
              </a:rPr>
              <a:t>Work in progress (WIP) - uncompleted</a:t>
            </a:r>
          </a:p>
          <a:p>
            <a:pPr marL="1116013" lvl="1" indent="-495300" eaLnBrk="1" hangingPunct="1">
              <a:buFontTx/>
              <a:buAutoNum type="arabicPeriod"/>
            </a:pPr>
            <a:r>
              <a:rPr lang="en-GB" sz="2400" dirty="0">
                <a:latin typeface="Arial" charset="0"/>
              </a:rPr>
              <a:t>Finished goods – manufactured or purchased and ready for sale</a:t>
            </a:r>
          </a:p>
          <a:p>
            <a:pPr marL="1116013" lvl="1" indent="-495300" eaLnBrk="1" hangingPunct="1"/>
            <a:endParaRPr lang="en-GB" sz="24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49375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Cost formulae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AU" sz="2400" dirty="0">
                <a:latin typeface="Arial" charset="0"/>
              </a:rPr>
              <a:t>Differentiated products (use what you paid for it): </a:t>
            </a:r>
          </a:p>
          <a:p>
            <a:r>
              <a:rPr lang="en-AU" sz="2400" dirty="0">
                <a:latin typeface="Arial" charset="0"/>
              </a:rPr>
              <a:t>identifiable, not differentiated and not interchangeable – e.g. a vehicle to a car dealer</a:t>
            </a:r>
          </a:p>
          <a:p>
            <a:pPr lvl="1" eaLnBrk="1" hangingPunct="1"/>
            <a:r>
              <a:rPr lang="en-AU" sz="2400" dirty="0">
                <a:latin typeface="Arial" charset="0"/>
              </a:rPr>
              <a:t>Actual cost for each item (vehicle)</a:t>
            </a:r>
          </a:p>
          <a:p>
            <a:pPr lvl="1" eaLnBrk="1" hangingPunct="1"/>
            <a:endParaRPr lang="en-AU" sz="2400" dirty="0">
              <a:latin typeface="Arial" charset="0"/>
            </a:endParaRPr>
          </a:p>
          <a:p>
            <a:pPr marL="0" indent="0" eaLnBrk="1" hangingPunct="1">
              <a:buNone/>
            </a:pPr>
            <a:r>
              <a:rPr lang="en-AU" sz="2400" dirty="0">
                <a:latin typeface="Arial" charset="0"/>
              </a:rPr>
              <a:t>Similar/undifferentiated products e.g. nuts &amp; bolts, steel sheets, oil.</a:t>
            </a:r>
          </a:p>
          <a:p>
            <a:pPr lvl="1" eaLnBrk="1" hangingPunct="1"/>
            <a:r>
              <a:rPr lang="en-AU" sz="2400" dirty="0">
                <a:latin typeface="Arial" charset="0"/>
              </a:rPr>
              <a:t>Weighted average</a:t>
            </a:r>
          </a:p>
          <a:p>
            <a:pPr lvl="1" eaLnBrk="1" hangingPunct="1"/>
            <a:r>
              <a:rPr lang="en-AU" sz="2400" dirty="0">
                <a:latin typeface="Arial" charset="0"/>
              </a:rPr>
              <a:t>FIFO (first in, first out)</a:t>
            </a:r>
          </a:p>
          <a:p>
            <a:pPr lvl="1" eaLnBrk="1" hangingPunct="1"/>
            <a:r>
              <a:rPr lang="en-AU" sz="2400" dirty="0">
                <a:latin typeface="Arial" charset="0"/>
              </a:rPr>
              <a:t>LIFO (last in, first out)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83708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Illustration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AU" sz="2400" dirty="0">
                <a:latin typeface="Arial" charset="0"/>
              </a:rPr>
              <a:t>A product is purchased on three separate occasions:</a:t>
            </a:r>
            <a:endParaRPr lang="en-AU" sz="2400" u="sng" dirty="0"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AU" sz="2400" u="sng" dirty="0">
                <a:latin typeface="Arial" charset="0"/>
              </a:rPr>
              <a:t>Units</a:t>
            </a:r>
            <a:r>
              <a:rPr lang="en-AU" sz="2400" dirty="0">
                <a:latin typeface="Arial" charset="0"/>
              </a:rPr>
              <a:t>		</a:t>
            </a:r>
            <a:r>
              <a:rPr lang="en-AU" sz="2400" u="sng" dirty="0">
                <a:latin typeface="Arial" charset="0"/>
              </a:rPr>
              <a:t>Unit price</a:t>
            </a:r>
            <a:r>
              <a:rPr lang="en-AU" sz="2400" dirty="0">
                <a:latin typeface="Arial" charset="0"/>
              </a:rPr>
              <a:t>	</a:t>
            </a:r>
            <a:r>
              <a:rPr lang="en-AU" sz="2400" u="sng" dirty="0">
                <a:latin typeface="Arial" charset="0"/>
              </a:rPr>
              <a:t>Total cost</a:t>
            </a:r>
            <a:endParaRPr lang="en-AU" sz="2400" dirty="0"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AU" sz="2400" dirty="0">
                <a:latin typeface="Arial" charset="0"/>
              </a:rPr>
              <a:t>5,000		£1.20		£6,000</a:t>
            </a:r>
          </a:p>
          <a:p>
            <a:pPr eaLnBrk="1" hangingPunct="1">
              <a:buFontTx/>
              <a:buNone/>
            </a:pPr>
            <a:r>
              <a:rPr lang="en-AU" sz="2400" dirty="0">
                <a:latin typeface="Arial" charset="0"/>
              </a:rPr>
              <a:t>2,000		£1.25		£2,500</a:t>
            </a:r>
            <a:endParaRPr lang="en-AU" sz="2400" u="sng" dirty="0"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AU" sz="2400" dirty="0">
                <a:latin typeface="Arial" charset="0"/>
              </a:rPr>
              <a:t>3,000		£1.27		£3,810</a:t>
            </a:r>
          </a:p>
          <a:p>
            <a:pPr eaLnBrk="1" hangingPunct="1">
              <a:buFontTx/>
              <a:buNone/>
            </a:pPr>
            <a:endParaRPr lang="en-AU" sz="2400" dirty="0"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AU" sz="2400" dirty="0">
                <a:latin typeface="Arial" charset="0"/>
              </a:rPr>
              <a:t>Calculate the cost of 6,000 units sold and the value of inventory 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77383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Weighted average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400" u="sng" dirty="0">
                <a:latin typeface="Arial" charset="0"/>
              </a:rPr>
              <a:t>Units</a:t>
            </a:r>
            <a:r>
              <a:rPr lang="en-AU" sz="2400" dirty="0">
                <a:latin typeface="Arial" charset="0"/>
              </a:rPr>
              <a:t>		</a:t>
            </a:r>
            <a:r>
              <a:rPr lang="en-AU" sz="2400" u="sng" dirty="0">
                <a:latin typeface="Arial" charset="0"/>
              </a:rPr>
              <a:t>Unit price</a:t>
            </a:r>
            <a:r>
              <a:rPr lang="en-AU" sz="2400" dirty="0">
                <a:latin typeface="Arial" charset="0"/>
              </a:rPr>
              <a:t>	</a:t>
            </a:r>
            <a:r>
              <a:rPr lang="en-AU" sz="2400" u="sng" dirty="0">
                <a:latin typeface="Arial" charset="0"/>
              </a:rPr>
              <a:t>Total cost</a:t>
            </a:r>
            <a:endParaRPr lang="en-AU" sz="24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400" dirty="0">
                <a:latin typeface="Arial" charset="0"/>
              </a:rPr>
              <a:t>5,000		£1.20		£6,000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400" dirty="0">
                <a:latin typeface="Arial" charset="0"/>
              </a:rPr>
              <a:t>2,000		£1.25		£2,500</a:t>
            </a:r>
            <a:endParaRPr lang="en-AU" sz="2400" u="sng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400" u="sng" dirty="0">
                <a:latin typeface="Arial" charset="0"/>
              </a:rPr>
              <a:t>3,000</a:t>
            </a:r>
            <a:r>
              <a:rPr lang="en-AU" sz="2400" dirty="0">
                <a:latin typeface="Arial" charset="0"/>
              </a:rPr>
              <a:t>		£1.27		</a:t>
            </a:r>
            <a:r>
              <a:rPr lang="en-AU" sz="2400" u="sng" dirty="0">
                <a:latin typeface="Arial" charset="0"/>
              </a:rPr>
              <a:t>£3,810</a:t>
            </a:r>
            <a:endParaRPr lang="en-AU" sz="24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400" dirty="0">
                <a:latin typeface="Arial" charset="0"/>
              </a:rPr>
              <a:t>10,000			£12,310</a:t>
            </a:r>
          </a:p>
          <a:p>
            <a:pPr eaLnBrk="1" hangingPunct="1">
              <a:lnSpc>
                <a:spcPct val="80000"/>
              </a:lnSpc>
            </a:pPr>
            <a:endParaRPr lang="en-AU" sz="24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AU" sz="2400" dirty="0">
                <a:latin typeface="Arial" charset="0"/>
              </a:rPr>
              <a:t>The weighted average cost is £12,310/10,000 = £1.231 per unit. </a:t>
            </a:r>
          </a:p>
          <a:p>
            <a:pPr eaLnBrk="1" hangingPunct="1">
              <a:lnSpc>
                <a:spcPct val="80000"/>
              </a:lnSpc>
            </a:pPr>
            <a:r>
              <a:rPr lang="en-AU" sz="2400" dirty="0">
                <a:latin typeface="Arial" charset="0"/>
              </a:rPr>
              <a:t>The cost of goods sold is 6,000 @ £1.231 = £7,386</a:t>
            </a:r>
          </a:p>
          <a:p>
            <a:pPr eaLnBrk="1" hangingPunct="1">
              <a:lnSpc>
                <a:spcPct val="80000"/>
              </a:lnSpc>
            </a:pPr>
            <a:r>
              <a:rPr lang="en-AU" sz="2400" dirty="0">
                <a:latin typeface="Arial" charset="0"/>
              </a:rPr>
              <a:t>The value of inventory is 4,000 @ £1.231 = £4,924  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31413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FIFO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557338"/>
            <a:ext cx="8078788" cy="4392612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u="sng" dirty="0">
                <a:latin typeface="Arial" charset="0"/>
              </a:rPr>
              <a:t>Units</a:t>
            </a:r>
            <a:r>
              <a:rPr lang="en-AU" sz="1800" dirty="0">
                <a:latin typeface="Arial" charset="0"/>
              </a:rPr>
              <a:t>		</a:t>
            </a:r>
            <a:r>
              <a:rPr lang="en-AU" sz="1800" u="sng" dirty="0">
                <a:latin typeface="Arial" charset="0"/>
              </a:rPr>
              <a:t>Unit price</a:t>
            </a:r>
            <a:r>
              <a:rPr lang="en-AU" sz="1800" dirty="0">
                <a:latin typeface="Arial" charset="0"/>
              </a:rPr>
              <a:t>	</a:t>
            </a:r>
            <a:r>
              <a:rPr lang="en-AU" sz="1800" u="sng" dirty="0">
                <a:latin typeface="Arial" charset="0"/>
              </a:rPr>
              <a:t>Total cost</a:t>
            </a:r>
            <a:r>
              <a:rPr lang="en-AU" sz="1800" dirty="0">
                <a:latin typeface="Arial" charset="0"/>
              </a:rPr>
              <a:t>	</a:t>
            </a:r>
            <a:r>
              <a:rPr lang="en-AU" sz="1800" b="1" u="sng" dirty="0">
                <a:latin typeface="Arial" charset="0"/>
              </a:rPr>
              <a:t>Cost of sales</a:t>
            </a:r>
            <a:endParaRPr lang="en-AU" sz="1800" b="1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5,000		£1.20		£6,000		5000@£1.20= £6,000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2,000		£1.25		£2,500		1000@£1.25= £1,250</a:t>
            </a:r>
            <a:endParaRPr lang="en-AU" sz="1800" u="sng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3,000		£1.27		£3,810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							6000	          £7,250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AU" sz="18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AU" sz="18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u="sng" dirty="0">
                <a:latin typeface="Arial" charset="0"/>
              </a:rPr>
              <a:t>Units</a:t>
            </a:r>
            <a:r>
              <a:rPr lang="en-AU" sz="1800" dirty="0">
                <a:latin typeface="Arial" charset="0"/>
              </a:rPr>
              <a:t>		</a:t>
            </a:r>
            <a:r>
              <a:rPr lang="en-AU" sz="1800" u="sng" dirty="0">
                <a:latin typeface="Arial" charset="0"/>
              </a:rPr>
              <a:t>Unit price</a:t>
            </a:r>
            <a:r>
              <a:rPr lang="en-AU" sz="1800" dirty="0">
                <a:latin typeface="Arial" charset="0"/>
              </a:rPr>
              <a:t>	</a:t>
            </a:r>
            <a:r>
              <a:rPr lang="en-AU" sz="1800" u="sng" dirty="0">
                <a:latin typeface="Arial" charset="0"/>
              </a:rPr>
              <a:t>Total cost</a:t>
            </a:r>
            <a:r>
              <a:rPr lang="en-AU" sz="1800" dirty="0">
                <a:latin typeface="Arial" charset="0"/>
              </a:rPr>
              <a:t> 	</a:t>
            </a:r>
            <a:r>
              <a:rPr lang="en-AU" sz="1800" b="1" u="sng" dirty="0">
                <a:latin typeface="Arial" charset="0"/>
              </a:rPr>
              <a:t>Inventory value</a:t>
            </a:r>
            <a:endParaRPr lang="en-AU" sz="1800" b="1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5,000		£1.20		£6,000		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2,000		£1.25		£2,500		1000@£1.25= £1,250</a:t>
            </a:r>
            <a:endParaRPr lang="en-AU" sz="1800" u="sng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3,000		£1.27		£3,810		</a:t>
            </a:r>
            <a:r>
              <a:rPr lang="en-AU" sz="1800" u="sng" dirty="0">
                <a:latin typeface="Arial" charset="0"/>
              </a:rPr>
              <a:t>3,000</a:t>
            </a:r>
            <a:r>
              <a:rPr lang="en-AU" sz="1800" dirty="0">
                <a:latin typeface="Arial" charset="0"/>
              </a:rPr>
              <a:t>@£1.27</a:t>
            </a:r>
            <a:r>
              <a:rPr lang="en-AU" sz="1800" u="sng" dirty="0">
                <a:latin typeface="Arial" charset="0"/>
              </a:rPr>
              <a:t>=£3,810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							4,000	          £5,060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AU" sz="18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AU" sz="18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Total							        £12,310</a:t>
            </a:r>
          </a:p>
        </p:txBody>
      </p:sp>
      <p:sp>
        <p:nvSpPr>
          <p:cNvPr id="18436" name="Line 4"/>
          <p:cNvSpPr>
            <a:spLocks noChangeShapeType="1"/>
          </p:cNvSpPr>
          <p:nvPr/>
        </p:nvSpPr>
        <p:spPr bwMode="auto">
          <a:xfrm>
            <a:off x="5940425" y="2636838"/>
            <a:ext cx="5762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8437" name="Line 5"/>
          <p:cNvSpPr>
            <a:spLocks noChangeShapeType="1"/>
          </p:cNvSpPr>
          <p:nvPr/>
        </p:nvSpPr>
        <p:spPr bwMode="auto">
          <a:xfrm>
            <a:off x="7451725" y="2636838"/>
            <a:ext cx="7207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65100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Comparison of methods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AU" dirty="0">
                <a:latin typeface="Arial" charset="0"/>
              </a:rPr>
              <a:t>If 6,000 units sold @ £2.00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AU" dirty="0">
                <a:latin typeface="Arial" charset="0"/>
              </a:rPr>
              <a:t>Sales				£12,000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AU" dirty="0">
                <a:latin typeface="Arial" charset="0"/>
              </a:rPr>
              <a:t>Cost of sales (WAM)	   </a:t>
            </a:r>
            <a:r>
              <a:rPr lang="en-AU" u="sng" dirty="0">
                <a:latin typeface="Arial" charset="0"/>
              </a:rPr>
              <a:t>7,386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AU" dirty="0">
                <a:latin typeface="Arial" charset="0"/>
              </a:rPr>
              <a:t>Gross profit			   4,614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AU" dirty="0">
              <a:latin typeface="Arial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AU" dirty="0">
                <a:latin typeface="Arial" charset="0"/>
              </a:rPr>
              <a:t>Sales				£12,000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AU" dirty="0">
                <a:latin typeface="Arial" charset="0"/>
              </a:rPr>
              <a:t>Cost of sales (FIFO)		  </a:t>
            </a:r>
            <a:r>
              <a:rPr lang="en-AU" u="sng" dirty="0">
                <a:latin typeface="Arial" charset="0"/>
              </a:rPr>
              <a:t>  7,250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AU" dirty="0">
                <a:latin typeface="Arial" charset="0"/>
              </a:rPr>
              <a:t>Gross profit			    4,750</a:t>
            </a:r>
          </a:p>
        </p:txBody>
      </p:sp>
      <p:sp>
        <p:nvSpPr>
          <p:cNvPr id="19460" name="Line 4"/>
          <p:cNvSpPr>
            <a:spLocks noChangeShapeType="1"/>
          </p:cNvSpPr>
          <p:nvPr/>
        </p:nvSpPr>
        <p:spPr bwMode="auto">
          <a:xfrm>
            <a:off x="755576" y="4149080"/>
            <a:ext cx="66246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20845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Retail method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1"/>
            <a:ext cx="8363272" cy="4525963"/>
          </a:xfrm>
        </p:spPr>
        <p:txBody>
          <a:bodyPr>
            <a:normAutofit fontScale="92500" lnSpcReduction="10000"/>
          </a:bodyPr>
          <a:lstStyle/>
          <a:p>
            <a:pPr marL="0" indent="0" eaLnBrk="1" hangingPunct="1">
              <a:lnSpc>
                <a:spcPct val="90000"/>
              </a:lnSpc>
              <a:buNone/>
            </a:pPr>
            <a:r>
              <a:rPr lang="en-AU" sz="2400" dirty="0">
                <a:latin typeface="Arial" charset="0"/>
              </a:rPr>
              <a:t>Large number of rapidly changing items with similar margins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AU" sz="2400" dirty="0">
              <a:latin typeface="Arial" charset="0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AU" sz="2200" dirty="0">
                <a:latin typeface="Arial" charset="0"/>
              </a:rPr>
              <a:t>Deduct appropriate profit margin from sales value of inventory</a:t>
            </a:r>
          </a:p>
          <a:p>
            <a:pPr lvl="1" eaLnBrk="1" hangingPunct="1">
              <a:lnSpc>
                <a:spcPct val="90000"/>
              </a:lnSpc>
            </a:pPr>
            <a:endParaRPr lang="en-AU" sz="2200" dirty="0">
              <a:latin typeface="Arial" charset="0"/>
            </a:endParaRP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AU" sz="2200" dirty="0">
                <a:latin typeface="Arial" charset="0"/>
              </a:rPr>
              <a:t>	e.g. sales value of inventory of tinned vegetables £1,000,000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endParaRPr lang="en-AU" sz="2200" dirty="0">
              <a:latin typeface="Arial" charset="0"/>
            </a:endParaRP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AU" sz="2200" dirty="0">
                <a:latin typeface="Arial" charset="0"/>
              </a:rPr>
              <a:t>	Normal profit margin on sales of tinned vegetables 20%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endParaRPr lang="en-AU" sz="2200" dirty="0">
              <a:latin typeface="Arial" charset="0"/>
            </a:endParaRP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AU" sz="2200" dirty="0">
                <a:latin typeface="Arial" charset="0"/>
              </a:rPr>
              <a:t>	Cost of inventory under retail method        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endParaRPr lang="en-AU" sz="2200" dirty="0">
              <a:latin typeface="Arial" charset="0"/>
            </a:endParaRP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AU" sz="2200" dirty="0">
                <a:latin typeface="Arial" charset="0"/>
              </a:rPr>
              <a:t>	</a:t>
            </a:r>
            <a:r>
              <a:rPr lang="en-AU" sz="2200" u="sng" dirty="0">
                <a:latin typeface="Arial" charset="0"/>
              </a:rPr>
              <a:t>£1,000,000</a:t>
            </a:r>
            <a:r>
              <a:rPr lang="en-AU" sz="2200" dirty="0">
                <a:latin typeface="Arial" charset="0"/>
              </a:rPr>
              <a:t>	 =  £833,333 					   1.2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AU" sz="2200" dirty="0">
                <a:latin typeface="Arial" charset="0"/>
              </a:rPr>
              <a:t>							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AU" sz="2200" dirty="0">
                <a:latin typeface="Arial" charset="0"/>
              </a:rPr>
              <a:t>		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29231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dirty="0">
                <a:latin typeface="Arial" charset="0"/>
              </a:rPr>
              <a:t>Net realisable value (NRV)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z="2400" dirty="0">
                <a:latin typeface="Arial" charset="0"/>
              </a:rPr>
              <a:t>Use if NRV (sales) value is lower than cost</a:t>
            </a:r>
          </a:p>
          <a:p>
            <a:pPr eaLnBrk="1" hangingPunct="1"/>
            <a:r>
              <a:rPr lang="en-AU" sz="2400" dirty="0">
                <a:latin typeface="Arial" charset="0"/>
              </a:rPr>
              <a:t>NRV = proceeds of sale, less costs of disposal</a:t>
            </a:r>
          </a:p>
          <a:p>
            <a:pPr lvl="1" eaLnBrk="1" hangingPunct="1">
              <a:buFontTx/>
              <a:buNone/>
            </a:pPr>
            <a:endParaRPr lang="en-AU" sz="2000" dirty="0">
              <a:latin typeface="Arial" charset="0"/>
            </a:endParaRPr>
          </a:p>
          <a:p>
            <a:pPr lvl="1" eaLnBrk="1" hangingPunct="1">
              <a:buFontTx/>
              <a:buNone/>
            </a:pPr>
            <a:r>
              <a:rPr lang="en-AU" sz="2000" u="sng" dirty="0">
                <a:latin typeface="Arial" charset="0"/>
              </a:rPr>
              <a:t>Example 1</a:t>
            </a:r>
          </a:p>
          <a:p>
            <a:pPr lvl="1" eaLnBrk="1" hangingPunct="1">
              <a:buFontTx/>
              <a:buNone/>
            </a:pPr>
            <a:r>
              <a:rPr lang="en-AU" sz="2000" dirty="0">
                <a:latin typeface="Arial" charset="0"/>
              </a:rPr>
              <a:t>Cost of product £15</a:t>
            </a:r>
          </a:p>
          <a:p>
            <a:pPr lvl="1" eaLnBrk="1" hangingPunct="1">
              <a:buFontTx/>
              <a:buNone/>
            </a:pPr>
            <a:r>
              <a:rPr lang="en-AU" sz="2000" dirty="0">
                <a:latin typeface="Arial" charset="0"/>
              </a:rPr>
              <a:t>Discounted sales price £12 but incurs transport cost of £2</a:t>
            </a:r>
          </a:p>
          <a:p>
            <a:pPr lvl="1" eaLnBrk="1" hangingPunct="1">
              <a:buFontTx/>
              <a:buNone/>
            </a:pPr>
            <a:r>
              <a:rPr lang="en-AU" sz="2000" dirty="0">
                <a:latin typeface="Arial" charset="0"/>
              </a:rPr>
              <a:t>Net realisable value: £10 – use this value as it is lower than cost</a:t>
            </a:r>
          </a:p>
          <a:p>
            <a:pPr lvl="1" eaLnBrk="1" hangingPunct="1">
              <a:buFontTx/>
              <a:buNone/>
            </a:pPr>
            <a:endParaRPr lang="en-AU" sz="2000" dirty="0">
              <a:latin typeface="Arial" charset="0"/>
            </a:endParaRPr>
          </a:p>
          <a:p>
            <a:pPr lvl="1" eaLnBrk="1" hangingPunct="1">
              <a:buFontTx/>
              <a:buNone/>
            </a:pPr>
            <a:r>
              <a:rPr lang="en-AU" sz="2000" u="sng" dirty="0">
                <a:latin typeface="Arial" charset="0"/>
              </a:rPr>
              <a:t>Example 2</a:t>
            </a:r>
          </a:p>
          <a:p>
            <a:pPr lvl="1" eaLnBrk="1" hangingPunct="1">
              <a:buFontTx/>
              <a:buNone/>
            </a:pPr>
            <a:r>
              <a:rPr lang="en-AU" sz="2000" dirty="0">
                <a:latin typeface="Arial" charset="0"/>
              </a:rPr>
              <a:t>Cost of product £15</a:t>
            </a:r>
          </a:p>
          <a:p>
            <a:pPr lvl="1" eaLnBrk="1" hangingPunct="1">
              <a:buFontTx/>
              <a:buNone/>
            </a:pPr>
            <a:r>
              <a:rPr lang="en-AU" sz="2000" dirty="0">
                <a:latin typeface="Arial" charset="0"/>
              </a:rPr>
              <a:t>Scrap value £8 – use this value as it is lower than cost</a:t>
            </a:r>
          </a:p>
          <a:p>
            <a:pPr lvl="1" eaLnBrk="1" hangingPunct="1">
              <a:buFontTx/>
              <a:buNone/>
            </a:pPr>
            <a:endParaRPr lang="en-AU" sz="20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7098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Production methods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dirty="0">
                <a:latin typeface="Arial" charset="0"/>
              </a:rPr>
              <a:t>Custom production</a:t>
            </a:r>
          </a:p>
          <a:p>
            <a:pPr lvl="1" eaLnBrk="1" hangingPunct="1"/>
            <a:r>
              <a:rPr lang="en-AU" dirty="0">
                <a:latin typeface="Arial" charset="0"/>
              </a:rPr>
              <a:t>Unique, single products.</a:t>
            </a:r>
          </a:p>
          <a:p>
            <a:pPr eaLnBrk="1" hangingPunct="1"/>
            <a:r>
              <a:rPr lang="en-AU" dirty="0">
                <a:latin typeface="Arial" charset="0"/>
              </a:rPr>
              <a:t>Batch production</a:t>
            </a:r>
          </a:p>
          <a:p>
            <a:pPr lvl="1" eaLnBrk="1" hangingPunct="1"/>
            <a:r>
              <a:rPr lang="en-AU" dirty="0">
                <a:latin typeface="Arial" charset="0"/>
              </a:rPr>
              <a:t>A quantity of the same goods produced at the same time ( a production run).</a:t>
            </a:r>
          </a:p>
          <a:p>
            <a:r>
              <a:rPr lang="en-AU" dirty="0">
                <a:latin typeface="Arial" charset="0"/>
              </a:rPr>
              <a:t>Long term contracts</a:t>
            </a:r>
          </a:p>
          <a:p>
            <a:pPr lvl="1"/>
            <a:r>
              <a:rPr lang="en-AU" dirty="0">
                <a:latin typeface="Arial" charset="0"/>
              </a:rPr>
              <a:t>Over more than one year.</a:t>
            </a:r>
          </a:p>
          <a:p>
            <a:pPr lvl="1" eaLnBrk="1" hangingPunct="1"/>
            <a:endParaRPr lang="en-AU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72229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AU">
                <a:latin typeface="Arial" charset="0"/>
              </a:rPr>
              <a:t>Transaction recording in manufacture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28813"/>
            <a:ext cx="8229600" cy="3938587"/>
          </a:xfrm>
        </p:spPr>
        <p:txBody>
          <a:bodyPr/>
          <a:lstStyle/>
          <a:p>
            <a:pPr eaLnBrk="1" hangingPunct="1"/>
            <a:r>
              <a:rPr lang="en-AU" sz="2800" u="sng" dirty="0">
                <a:latin typeface="Arial" charset="0"/>
              </a:rPr>
              <a:t>Material issues</a:t>
            </a:r>
            <a:r>
              <a:rPr lang="en-AU" sz="2800" dirty="0">
                <a:latin typeface="Arial" charset="0"/>
              </a:rPr>
              <a:t>: record the quantity of material issued from raw materials to production.</a:t>
            </a:r>
          </a:p>
          <a:p>
            <a:pPr eaLnBrk="1" hangingPunct="1"/>
            <a:r>
              <a:rPr lang="en-AU" sz="2800" u="sng" dirty="0">
                <a:latin typeface="Arial" charset="0"/>
              </a:rPr>
              <a:t>Timesheets</a:t>
            </a:r>
            <a:r>
              <a:rPr lang="en-AU" sz="2800" dirty="0">
                <a:latin typeface="Arial" charset="0"/>
              </a:rPr>
              <a:t>: record the number of hours worked by production labour to convert the raw material to finished goods.</a:t>
            </a:r>
          </a:p>
          <a:p>
            <a:pPr eaLnBrk="1" hangingPunct="1"/>
            <a:r>
              <a:rPr lang="en-AU" sz="2800" u="sng" dirty="0">
                <a:latin typeface="Arial" charset="0"/>
              </a:rPr>
              <a:t>Overheads</a:t>
            </a:r>
            <a:r>
              <a:rPr lang="en-AU" sz="2800" dirty="0">
                <a:latin typeface="Arial" charset="0"/>
              </a:rPr>
              <a:t>: allocated </a:t>
            </a:r>
          </a:p>
          <a:p>
            <a:pPr eaLnBrk="1" hangingPunct="1"/>
            <a:r>
              <a:rPr lang="en-AU" sz="2800" dirty="0">
                <a:latin typeface="Arial" charset="0"/>
              </a:rPr>
              <a:t>Conversion costs: labour + overhead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96870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Job costing illustration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1124743"/>
            <a:ext cx="8496944" cy="5231607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000" dirty="0" err="1">
                <a:latin typeface="Arial" charset="0"/>
              </a:rPr>
              <a:t>Helo</a:t>
            </a:r>
            <a:r>
              <a:rPr lang="en-AU" sz="2000" dirty="0">
                <a:latin typeface="Arial" charset="0"/>
              </a:rPr>
              <a:t> manufactures components for helicopters. It does so in batches of 100 components. Each batch requires 500 </a:t>
            </a:r>
            <a:r>
              <a:rPr lang="en-AU" sz="2000" dirty="0" err="1">
                <a:latin typeface="Arial" charset="0"/>
              </a:rPr>
              <a:t>kgs</a:t>
            </a:r>
            <a:r>
              <a:rPr lang="en-AU" sz="2000" dirty="0">
                <a:latin typeface="Arial" charset="0"/>
              </a:rPr>
              <a:t> of rolled and formed steel, which takes 15 hours of labour.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800" u="sng" dirty="0">
                <a:latin typeface="Arial" charset="0"/>
              </a:rPr>
              <a:t>   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200" u="sng" dirty="0">
                <a:latin typeface="Arial" charset="0"/>
              </a:rPr>
              <a:t>Transactions </a:t>
            </a:r>
            <a:r>
              <a:rPr lang="en-AU" sz="2200" dirty="0">
                <a:latin typeface="Arial" charset="0"/>
              </a:rPr>
              <a:t>:</a:t>
            </a:r>
          </a:p>
          <a:p>
            <a:pPr eaLnBrk="1" hangingPunct="1">
              <a:lnSpc>
                <a:spcPct val="80000"/>
              </a:lnSpc>
            </a:pPr>
            <a:r>
              <a:rPr lang="en-AU" sz="2200" dirty="0">
                <a:latin typeface="Arial" charset="0"/>
              </a:rPr>
              <a:t>Purchase of steel 1,000kgs @ €12/kg</a:t>
            </a:r>
          </a:p>
          <a:p>
            <a:pPr eaLnBrk="1" hangingPunct="1">
              <a:lnSpc>
                <a:spcPct val="80000"/>
              </a:lnSpc>
            </a:pPr>
            <a:r>
              <a:rPr lang="en-AU" sz="2200" dirty="0">
                <a:latin typeface="Arial" charset="0"/>
              </a:rPr>
              <a:t>Issue of steel to production 500 </a:t>
            </a:r>
            <a:r>
              <a:rPr lang="en-AU" sz="2200" dirty="0" err="1">
                <a:latin typeface="Arial" charset="0"/>
              </a:rPr>
              <a:t>kgs</a:t>
            </a:r>
            <a:endParaRPr lang="en-AU" sz="2200" dirty="0">
              <a:latin typeface="Arial" charset="0"/>
            </a:endParaRPr>
          </a:p>
          <a:p>
            <a:pPr>
              <a:lnSpc>
                <a:spcPct val="80000"/>
              </a:lnSpc>
            </a:pPr>
            <a:r>
              <a:rPr lang="en-AU" sz="2200" dirty="0">
                <a:latin typeface="Arial" charset="0"/>
              </a:rPr>
              <a:t>Direct labour to roll and form 500 </a:t>
            </a:r>
            <a:r>
              <a:rPr lang="en-AU" sz="2200" dirty="0" err="1">
                <a:latin typeface="Arial" charset="0"/>
              </a:rPr>
              <a:t>kgs</a:t>
            </a:r>
            <a:r>
              <a:rPr lang="en-AU" sz="2200" dirty="0">
                <a:latin typeface="Arial" charset="0"/>
              </a:rPr>
              <a:t> steel 15 hours @ €125/hour</a:t>
            </a:r>
          </a:p>
          <a:p>
            <a:pPr>
              <a:lnSpc>
                <a:spcPct val="80000"/>
              </a:lnSpc>
            </a:pPr>
            <a:r>
              <a:rPr lang="en-AU" sz="2200" dirty="0">
                <a:latin typeface="Arial" charset="0"/>
              </a:rPr>
              <a:t>Overhead allocated is €200 per direct labour hour. </a:t>
            </a:r>
          </a:p>
          <a:p>
            <a:pPr>
              <a:lnSpc>
                <a:spcPct val="80000"/>
              </a:lnSpc>
            </a:pPr>
            <a:r>
              <a:rPr lang="en-AU" sz="2200" dirty="0">
                <a:latin typeface="Arial" charset="0"/>
              </a:rPr>
              <a:t>Overheads are € 2,000 on completion.</a:t>
            </a:r>
          </a:p>
          <a:p>
            <a:pPr>
              <a:lnSpc>
                <a:spcPct val="80000"/>
              </a:lnSpc>
            </a:pPr>
            <a:r>
              <a:rPr lang="en-AU" sz="2200" dirty="0">
                <a:latin typeface="Arial" charset="0"/>
              </a:rPr>
              <a:t>60 of the components manufactured in the batch were sold for €130 each.</a:t>
            </a:r>
          </a:p>
          <a:p>
            <a:pPr eaLnBrk="1" hangingPunct="1">
              <a:lnSpc>
                <a:spcPct val="80000"/>
              </a:lnSpc>
            </a:pPr>
            <a:r>
              <a:rPr lang="en-AU" sz="2200" dirty="0">
                <a:latin typeface="Arial" charset="0"/>
              </a:rPr>
              <a:t>At month end, but prior to the completion of the job, 500 kgs of steel had been issued to production and 7 hours had been worked. </a:t>
            </a:r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en-AU" sz="1000" dirty="0">
                <a:solidFill>
                  <a:srgbClr val="00B050"/>
                </a:solidFill>
                <a:latin typeface="Arial" charset="0"/>
              </a:rPr>
              <a:t>    </a:t>
            </a:r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en-AU" sz="2200" b="1" dirty="0">
                <a:latin typeface="Arial" charset="0"/>
              </a:rPr>
              <a:t>Calculate the value of work in progress at month end.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54497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38250"/>
            <a:ext cx="8229600" cy="488791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AU" sz="2400" b="1" u="sng" dirty="0">
                <a:latin typeface="Arial" charset="0"/>
              </a:rPr>
              <a:t>ANSWER</a:t>
            </a:r>
            <a:r>
              <a:rPr lang="en-AU" sz="2400" u="sng" dirty="0">
                <a:latin typeface="Arial" charset="0"/>
              </a:rPr>
              <a:t> </a:t>
            </a:r>
            <a:r>
              <a:rPr lang="en-AU" sz="2400" b="1" u="sng" dirty="0">
                <a:latin typeface="Arial" charset="0"/>
              </a:rPr>
              <a:t>TEMPLATE</a:t>
            </a:r>
          </a:p>
          <a:p>
            <a:pPr eaLnBrk="1" hangingPunct="1">
              <a:buFontTx/>
              <a:buNone/>
            </a:pPr>
            <a:endParaRPr lang="en-AU" sz="2400" u="sng" dirty="0"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AU" sz="2400" u="sng" dirty="0">
                <a:latin typeface="Arial" charset="0"/>
              </a:rPr>
              <a:t>Work in progress will comprise:</a:t>
            </a:r>
          </a:p>
          <a:p>
            <a:pPr eaLnBrk="1" hangingPunct="1">
              <a:buFontTx/>
              <a:buNone/>
            </a:pPr>
            <a:endParaRPr lang="en-AU" sz="2400" u="sng" dirty="0">
              <a:latin typeface="Arial" charset="0"/>
            </a:endParaRPr>
          </a:p>
          <a:p>
            <a:pPr>
              <a:buNone/>
            </a:pPr>
            <a:r>
              <a:rPr lang="en-AU" sz="2400" dirty="0">
                <a:latin typeface="Arial" charset="0"/>
              </a:rPr>
              <a:t>Materials:</a:t>
            </a:r>
            <a:endParaRPr lang="en-AU" sz="2400" dirty="0">
              <a:solidFill>
                <a:srgbClr val="FF0000"/>
              </a:solidFill>
              <a:latin typeface="Arial" charset="0"/>
            </a:endParaRPr>
          </a:p>
          <a:p>
            <a:pPr>
              <a:buNone/>
            </a:pPr>
            <a:r>
              <a:rPr lang="en-AU" sz="2400" dirty="0">
                <a:latin typeface="Arial" charset="0"/>
              </a:rPr>
              <a:t>Labour:</a:t>
            </a:r>
            <a:endParaRPr lang="en-AU" sz="2400" dirty="0">
              <a:solidFill>
                <a:srgbClr val="00B050"/>
              </a:solidFill>
              <a:latin typeface="Arial" charset="0"/>
            </a:endParaRPr>
          </a:p>
          <a:p>
            <a:pPr>
              <a:buNone/>
            </a:pPr>
            <a:r>
              <a:rPr lang="en-AU" sz="2400" dirty="0">
                <a:latin typeface="Arial" charset="0"/>
              </a:rPr>
              <a:t>Overhead: 	</a:t>
            </a:r>
          </a:p>
          <a:p>
            <a:pPr>
              <a:buNone/>
            </a:pPr>
            <a:r>
              <a:rPr lang="en-AU" sz="2400" dirty="0">
                <a:latin typeface="Arial" charset="0"/>
              </a:rPr>
              <a:t>Work in progress:				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86982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dirty="0">
                <a:latin typeface="Arial" charset="0"/>
              </a:rPr>
              <a:t>After completion of the job, </a:t>
            </a:r>
            <a:r>
              <a:rPr lang="en-AU" b="1" dirty="0">
                <a:latin typeface="Arial" charset="0"/>
              </a:rPr>
              <a:t>calculate</a:t>
            </a:r>
            <a:r>
              <a:rPr lang="en-AU" dirty="0">
                <a:latin typeface="Arial" charset="0"/>
              </a:rPr>
              <a:t>:</a:t>
            </a:r>
          </a:p>
          <a:p>
            <a:pPr lvl="1" eaLnBrk="1" hangingPunct="1"/>
            <a:r>
              <a:rPr lang="en-AU" dirty="0">
                <a:latin typeface="Arial" charset="0"/>
              </a:rPr>
              <a:t>The unit cost of production</a:t>
            </a:r>
          </a:p>
          <a:p>
            <a:pPr lvl="1" eaLnBrk="1" hangingPunct="1"/>
            <a:r>
              <a:rPr lang="en-AU" dirty="0">
                <a:latin typeface="Arial" charset="0"/>
              </a:rPr>
              <a:t>The gross profit</a:t>
            </a:r>
          </a:p>
          <a:p>
            <a:pPr lvl="1" eaLnBrk="1" hangingPunct="1"/>
            <a:r>
              <a:rPr lang="en-AU" dirty="0">
                <a:latin typeface="Arial" charset="0"/>
              </a:rPr>
              <a:t>The value of inventory.</a:t>
            </a:r>
          </a:p>
          <a:p>
            <a:pPr lvl="1" eaLnBrk="1" hangingPunct="1"/>
            <a:endParaRPr lang="en-AU" dirty="0">
              <a:latin typeface="Arial" charset="0"/>
            </a:endParaRPr>
          </a:p>
          <a:p>
            <a:pPr marL="457200" lvl="1" indent="0">
              <a:buNone/>
            </a:pPr>
            <a:r>
              <a:rPr lang="en-AU" b="1" dirty="0">
                <a:latin typeface="Arial" charset="0"/>
              </a:rPr>
              <a:t>Show all your workings</a:t>
            </a:r>
          </a:p>
          <a:p>
            <a:pPr eaLnBrk="1" hangingPunct="1"/>
            <a:endParaRPr lang="en-AU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0191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620688"/>
            <a:ext cx="8640960" cy="5735663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None/>
            </a:pPr>
            <a:r>
              <a:rPr lang="en-AU" sz="2000" b="1" u="sng" dirty="0">
                <a:latin typeface="Arial" charset="0"/>
              </a:rPr>
              <a:t>ANSWER</a:t>
            </a:r>
            <a:r>
              <a:rPr lang="en-AU" sz="2000" u="sng" dirty="0">
                <a:latin typeface="Arial" charset="0"/>
              </a:rPr>
              <a:t> </a:t>
            </a:r>
            <a:r>
              <a:rPr lang="en-AU" sz="2000" b="1" u="sng" dirty="0">
                <a:latin typeface="Arial" charset="0"/>
              </a:rPr>
              <a:t>TEMPLATE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AU" sz="2000" u="sng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AU" sz="2000" u="sng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000" u="sng" dirty="0">
                <a:latin typeface="Arial" charset="0"/>
              </a:rPr>
              <a:t>The job cost for the production of a batch of 100 components is as follows: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AU" sz="1800" u="sng" dirty="0">
              <a:latin typeface="Arial" charset="0"/>
            </a:endParaRPr>
          </a:p>
          <a:p>
            <a:pPr>
              <a:lnSpc>
                <a:spcPct val="80000"/>
              </a:lnSpc>
              <a:buNone/>
            </a:pPr>
            <a:r>
              <a:rPr lang="en-AU" sz="1800" dirty="0">
                <a:latin typeface="Arial" charset="0"/>
              </a:rPr>
              <a:t>Materials: </a:t>
            </a:r>
          </a:p>
          <a:p>
            <a:pPr>
              <a:lnSpc>
                <a:spcPct val="80000"/>
              </a:lnSpc>
              <a:buNone/>
            </a:pPr>
            <a:r>
              <a:rPr lang="en-AU" sz="1800" dirty="0">
                <a:latin typeface="Arial" charset="0"/>
              </a:rPr>
              <a:t>Labour:</a:t>
            </a:r>
          </a:p>
          <a:p>
            <a:pPr>
              <a:lnSpc>
                <a:spcPct val="80000"/>
              </a:lnSpc>
              <a:buNone/>
            </a:pPr>
            <a:r>
              <a:rPr lang="en-AU" sz="1800" dirty="0">
                <a:latin typeface="Arial" charset="0"/>
              </a:rPr>
              <a:t>Overhead					 	</a:t>
            </a:r>
          </a:p>
          <a:p>
            <a:pPr>
              <a:lnSpc>
                <a:spcPct val="80000"/>
              </a:lnSpc>
              <a:buNone/>
            </a:pPr>
            <a:r>
              <a:rPr lang="en-AU" sz="1800" u="sng" dirty="0">
                <a:latin typeface="Arial" charset="0"/>
              </a:rPr>
              <a:t>Total job cost</a:t>
            </a:r>
            <a:r>
              <a:rPr lang="en-AU" sz="1800" dirty="0">
                <a:latin typeface="Arial" charset="0"/>
              </a:rPr>
              <a:t>					</a:t>
            </a:r>
            <a:endParaRPr lang="en-AU" sz="1800" b="1" dirty="0">
              <a:solidFill>
                <a:srgbClr val="FF0000"/>
              </a:solidFill>
              <a:latin typeface="Arial" charset="0"/>
            </a:endParaRPr>
          </a:p>
          <a:p>
            <a:pPr>
              <a:lnSpc>
                <a:spcPct val="80000"/>
              </a:lnSpc>
              <a:buNone/>
            </a:pPr>
            <a:endParaRPr lang="en-AU" sz="1800" b="1" dirty="0">
              <a:latin typeface="Arial" charset="0"/>
            </a:endParaRPr>
          </a:p>
          <a:p>
            <a:pPr>
              <a:lnSpc>
                <a:spcPct val="80000"/>
              </a:lnSpc>
              <a:buNone/>
            </a:pPr>
            <a:r>
              <a:rPr lang="en-AU" sz="1800" b="1" dirty="0">
                <a:latin typeface="Arial" charset="0"/>
              </a:rPr>
              <a:t>Therefore Cost per component =	</a:t>
            </a:r>
            <a:endParaRPr lang="en-AU" sz="18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AU" sz="1800" dirty="0">
              <a:latin typeface="Arial" charset="0"/>
            </a:endParaRPr>
          </a:p>
          <a:p>
            <a:pPr>
              <a:lnSpc>
                <a:spcPct val="80000"/>
              </a:lnSpc>
              <a:buNone/>
            </a:pPr>
            <a:r>
              <a:rPr lang="en-AU" sz="1800" dirty="0">
                <a:latin typeface="Arial" charset="0"/>
              </a:rPr>
              <a:t>Cost of sales</a:t>
            </a:r>
          </a:p>
          <a:p>
            <a:pPr>
              <a:lnSpc>
                <a:spcPct val="80000"/>
              </a:lnSpc>
              <a:buNone/>
            </a:pPr>
            <a:r>
              <a:rPr lang="en-AU" sz="1800" dirty="0">
                <a:latin typeface="Arial" charset="0"/>
              </a:rPr>
              <a:t>Sales income</a:t>
            </a:r>
          </a:p>
          <a:p>
            <a:pPr>
              <a:lnSpc>
                <a:spcPct val="80000"/>
              </a:lnSpc>
              <a:buNone/>
            </a:pPr>
            <a:r>
              <a:rPr lang="en-AU" sz="1800" b="1" dirty="0">
                <a:latin typeface="Arial" charset="0"/>
              </a:rPr>
              <a:t>Gross profit</a:t>
            </a:r>
          </a:p>
          <a:p>
            <a:pPr>
              <a:lnSpc>
                <a:spcPct val="80000"/>
              </a:lnSpc>
              <a:buNone/>
            </a:pPr>
            <a:endParaRPr lang="en-AU" sz="1800" b="1" dirty="0">
              <a:latin typeface="Arial" charset="0"/>
            </a:endParaRPr>
          </a:p>
          <a:p>
            <a:pPr>
              <a:lnSpc>
                <a:spcPct val="80000"/>
              </a:lnSpc>
              <a:buNone/>
            </a:pPr>
            <a:r>
              <a:rPr lang="en-AU" sz="1800" dirty="0">
                <a:latin typeface="Arial" charset="0"/>
              </a:rPr>
              <a:t>Stock of finished goods</a:t>
            </a:r>
          </a:p>
          <a:p>
            <a:pPr>
              <a:lnSpc>
                <a:spcPct val="80000"/>
              </a:lnSpc>
              <a:buNone/>
            </a:pPr>
            <a:r>
              <a:rPr lang="en-AU" sz="1800" dirty="0">
                <a:latin typeface="Arial" charset="0"/>
              </a:rPr>
              <a:t>Stock of raw materials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	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b="1" dirty="0">
                <a:latin typeface="Arial" charset="0"/>
              </a:rPr>
              <a:t>Total inventory						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AU" sz="18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i="1" dirty="0">
                <a:latin typeface="Arial" charset="0"/>
              </a:rPr>
              <a:t>There is no Work in progress as the job is complete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76965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AU" dirty="0">
                <a:latin typeface="Arial" charset="0"/>
              </a:rPr>
              <a:t>Job costing and work in progress for </a:t>
            </a:r>
            <a:r>
              <a:rPr lang="en-AU" u="sng" dirty="0">
                <a:latin typeface="Arial" charset="0"/>
              </a:rPr>
              <a:t>services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18356" y="1624013"/>
            <a:ext cx="8507288" cy="4525963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AU" sz="2800" dirty="0">
                <a:latin typeface="Arial" charset="0"/>
              </a:rPr>
              <a:t>Professional service firms have work-in-progress for unbilled hours</a:t>
            </a:r>
          </a:p>
          <a:p>
            <a:pPr eaLnBrk="1" hangingPunct="1">
              <a:lnSpc>
                <a:spcPct val="90000"/>
              </a:lnSpc>
            </a:pPr>
            <a:r>
              <a:rPr lang="en-AU" sz="2800" dirty="0">
                <a:latin typeface="Arial" charset="0"/>
              </a:rPr>
              <a:t>PLC Accountants have been conducting ABC Limited’s audit. At month end 15 partner hours and 60 audit hours have been allocated to ABC</a:t>
            </a:r>
            <a:r>
              <a:rPr lang="en-GB" sz="2800" dirty="0">
                <a:latin typeface="Arial" charset="0"/>
              </a:rPr>
              <a:t>’</a:t>
            </a:r>
            <a:r>
              <a:rPr lang="en-AU" sz="2800" dirty="0">
                <a:latin typeface="Arial" charset="0"/>
              </a:rPr>
              <a:t>s work, which has not been invoiced. The hourly cost rates used by PLC are $200/hour for partners and $80/hour for managers.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AU" sz="800" dirty="0">
                <a:latin typeface="Arial" charset="0"/>
              </a:rPr>
              <a:t>    </a:t>
            </a:r>
          </a:p>
          <a:p>
            <a:pPr eaLnBrk="1" hangingPunct="1">
              <a:lnSpc>
                <a:spcPct val="90000"/>
              </a:lnSpc>
              <a:buFont typeface="Wingdings" charset="0"/>
              <a:buChar char="Ø"/>
            </a:pPr>
            <a:r>
              <a:rPr lang="en-AU" sz="2800" b="1" dirty="0">
                <a:latin typeface="Arial" charset="0"/>
              </a:rPr>
              <a:t>Calculate the work-in-progress for PLC at month end.</a:t>
            </a:r>
          </a:p>
          <a:p>
            <a:pPr eaLnBrk="1" hangingPunct="1">
              <a:lnSpc>
                <a:spcPct val="90000"/>
              </a:lnSpc>
            </a:pPr>
            <a:endParaRPr lang="en-AU" sz="24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58251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844824"/>
            <a:ext cx="8229600" cy="451152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AU" sz="2400" b="1" u="sng" dirty="0">
                <a:latin typeface="Arial" charset="0"/>
              </a:rPr>
              <a:t>ANSWER</a:t>
            </a:r>
            <a:r>
              <a:rPr lang="en-AU" sz="2400" u="sng" dirty="0">
                <a:latin typeface="Arial" charset="0"/>
              </a:rPr>
              <a:t> </a:t>
            </a:r>
            <a:r>
              <a:rPr lang="en-AU" sz="2400" b="1" u="sng" dirty="0">
                <a:latin typeface="Arial" charset="0"/>
              </a:rPr>
              <a:t>TEMPLATE</a:t>
            </a:r>
          </a:p>
          <a:p>
            <a:pPr eaLnBrk="1" hangingPunct="1">
              <a:buFontTx/>
              <a:buNone/>
            </a:pPr>
            <a:endParaRPr lang="en-AU" sz="2400" dirty="0"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AU" sz="2400" dirty="0">
                <a:latin typeface="Arial" charset="0"/>
              </a:rPr>
              <a:t>Work in progress:</a:t>
            </a:r>
          </a:p>
          <a:p>
            <a:pPr>
              <a:buNone/>
            </a:pPr>
            <a:r>
              <a:rPr lang="en-AU" sz="2400" dirty="0">
                <a:latin typeface="Arial" charset="0"/>
              </a:rPr>
              <a:t>Partner hours</a:t>
            </a:r>
          </a:p>
          <a:p>
            <a:pPr>
              <a:buNone/>
            </a:pPr>
            <a:r>
              <a:rPr lang="en-AU" sz="2400" dirty="0">
                <a:latin typeface="Arial" charset="0"/>
              </a:rPr>
              <a:t>Audit hours</a:t>
            </a:r>
          </a:p>
          <a:p>
            <a:pPr eaLnBrk="1" hangingPunct="1">
              <a:buFontTx/>
              <a:buNone/>
            </a:pPr>
            <a:r>
              <a:rPr lang="en-AU" sz="2400" dirty="0">
                <a:latin typeface="Arial" charset="0"/>
              </a:rPr>
              <a:t>Total					</a:t>
            </a:r>
          </a:p>
          <a:p>
            <a:pPr eaLnBrk="1" hangingPunct="1">
              <a:buFontTx/>
              <a:buNone/>
            </a:pPr>
            <a:endParaRPr lang="en-AU" sz="2400" dirty="0"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AU" sz="2400" dirty="0">
                <a:latin typeface="Arial" charset="0"/>
              </a:rPr>
              <a:t>	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67E0F6A4-8405-4B0F-91CD-BFB5A0892CA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AU" dirty="0">
                <a:latin typeface="Arial" charset="0"/>
              </a:rPr>
              <a:t>Job costing and work in progress for </a:t>
            </a:r>
            <a:r>
              <a:rPr lang="en-AU" u="sng" dirty="0">
                <a:latin typeface="Arial" charset="0"/>
              </a:rPr>
              <a:t>services</a:t>
            </a:r>
          </a:p>
        </p:txBody>
      </p:sp>
    </p:spTree>
    <p:extLst>
      <p:ext uri="{BB962C8B-B14F-4D97-AF65-F5344CB8AC3E}">
        <p14:creationId xmlns:p14="http://schemas.microsoft.com/office/powerpoint/2010/main" val="35223254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dirty="0">
                <a:latin typeface="Arial" charset="0"/>
              </a:rPr>
              <a:t>Long term contract costing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AU" dirty="0">
                <a:latin typeface="Arial" charset="0"/>
              </a:rPr>
              <a:t>Construction contracts</a:t>
            </a:r>
          </a:p>
          <a:p>
            <a:pPr lvl="1" eaLnBrk="1" hangingPunct="1">
              <a:lnSpc>
                <a:spcPct val="90000"/>
              </a:lnSpc>
            </a:pPr>
            <a:r>
              <a:rPr lang="en-AU" dirty="0">
                <a:latin typeface="Arial" charset="0"/>
              </a:rPr>
              <a:t>Large units produced over longer periods</a:t>
            </a:r>
          </a:p>
          <a:p>
            <a:pPr lvl="1" eaLnBrk="1" hangingPunct="1">
              <a:lnSpc>
                <a:spcPct val="90000"/>
              </a:lnSpc>
            </a:pPr>
            <a:r>
              <a:rPr lang="en-AU" dirty="0">
                <a:latin typeface="Arial" charset="0"/>
              </a:rPr>
              <a:t>IAS11: apportion profits over accounting periods</a:t>
            </a:r>
          </a:p>
          <a:p>
            <a:pPr lvl="1" eaLnBrk="1" hangingPunct="1">
              <a:lnSpc>
                <a:spcPct val="90000"/>
              </a:lnSpc>
            </a:pPr>
            <a:r>
              <a:rPr lang="en-AU" dirty="0">
                <a:latin typeface="Arial" charset="0"/>
              </a:rPr>
              <a:t>Revenue and costs to be allocated in the periods over which the contract takes place</a:t>
            </a:r>
          </a:p>
          <a:p>
            <a:pPr marL="457200" lvl="1" indent="0" eaLnBrk="1" hangingPunct="1">
              <a:lnSpc>
                <a:spcPct val="90000"/>
              </a:lnSpc>
              <a:buNone/>
            </a:pPr>
            <a:r>
              <a:rPr lang="en-AU" sz="800" dirty="0">
                <a:latin typeface="Arial" charset="0"/>
              </a:rPr>
              <a:t>   </a:t>
            </a:r>
          </a:p>
          <a:p>
            <a:pPr eaLnBrk="1" hangingPunct="1">
              <a:lnSpc>
                <a:spcPct val="90000"/>
              </a:lnSpc>
            </a:pPr>
            <a:r>
              <a:rPr lang="en-AU" dirty="0">
                <a:latin typeface="Arial" charset="0"/>
              </a:rPr>
              <a:t>Stage of completion method </a:t>
            </a:r>
          </a:p>
          <a:p>
            <a:pPr lvl="1" eaLnBrk="1" hangingPunct="1">
              <a:lnSpc>
                <a:spcPct val="90000"/>
              </a:lnSpc>
            </a:pPr>
            <a:r>
              <a:rPr lang="en-AU" dirty="0">
                <a:latin typeface="Arial" charset="0"/>
              </a:rPr>
              <a:t>Profit is based on </a:t>
            </a:r>
            <a:r>
              <a:rPr lang="en-AU" u="sng" dirty="0">
                <a:latin typeface="Arial" charset="0"/>
              </a:rPr>
              <a:t>the proportion of work carried out</a:t>
            </a:r>
            <a:r>
              <a:rPr lang="en-AU" dirty="0">
                <a:latin typeface="Arial" charset="0"/>
              </a:rPr>
              <a:t> and costs matched with income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135106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dirty="0">
                <a:latin typeface="Arial" charset="0"/>
              </a:rPr>
              <a:t>Long term contract costing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1"/>
            <a:ext cx="8435280" cy="4525963"/>
          </a:xfrm>
        </p:spPr>
        <p:txBody>
          <a:bodyPr/>
          <a:lstStyle/>
          <a:p>
            <a:pPr eaLnBrk="1" hangingPunct="1"/>
            <a:r>
              <a:rPr lang="en-AU" dirty="0">
                <a:latin typeface="Arial" charset="0"/>
              </a:rPr>
              <a:t>Architects certificates support the stage of completion</a:t>
            </a:r>
          </a:p>
          <a:p>
            <a:pPr marL="0" indent="0" eaLnBrk="1" hangingPunct="1">
              <a:buNone/>
            </a:pPr>
            <a:r>
              <a:rPr lang="en-AU" sz="800" dirty="0">
                <a:latin typeface="Arial" charset="0"/>
              </a:rPr>
              <a:t>    </a:t>
            </a:r>
          </a:p>
          <a:p>
            <a:pPr eaLnBrk="1" hangingPunct="1"/>
            <a:r>
              <a:rPr lang="en-AU" dirty="0">
                <a:latin typeface="Arial" charset="0"/>
              </a:rPr>
              <a:t> Progress payments made by the customer</a:t>
            </a:r>
          </a:p>
          <a:p>
            <a:pPr marL="0" indent="0">
              <a:buNone/>
            </a:pPr>
            <a:r>
              <a:rPr lang="en-AU" sz="800" dirty="0">
                <a:latin typeface="Arial" charset="0"/>
              </a:rPr>
              <a:t>   </a:t>
            </a:r>
          </a:p>
          <a:p>
            <a:pPr eaLnBrk="1" hangingPunct="1"/>
            <a:r>
              <a:rPr lang="en-AU" dirty="0">
                <a:latin typeface="Arial" charset="0"/>
              </a:rPr>
              <a:t>Retention value: retained by the customer until contract is finished</a:t>
            </a:r>
          </a:p>
          <a:p>
            <a:pPr eaLnBrk="1" hangingPunct="1"/>
            <a:endParaRPr lang="en-AU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37255A5-F4E9-4206-B99F-A177C5B052AD}"/>
              </a:ext>
            </a:extLst>
          </p:cNvPr>
          <p:cNvSpPr/>
          <p:nvPr/>
        </p:nvSpPr>
        <p:spPr>
          <a:xfrm>
            <a:off x="-124393" y="2812534"/>
            <a:ext cx="2487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AU" dirty="0">
                <a:latin typeface="Arial" charset="0"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575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357188" y="274638"/>
            <a:ext cx="86073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AU" dirty="0">
                <a:latin typeface="Arial" charset="0"/>
              </a:rPr>
              <a:t>Long term contract costing illustration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57188" y="1268760"/>
            <a:ext cx="8607300" cy="5087592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endParaRPr lang="en-AU" sz="20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000" dirty="0">
                <a:latin typeface="Arial" charset="0"/>
              </a:rPr>
              <a:t>Macro Builders has entered into a </a:t>
            </a:r>
            <a:r>
              <a:rPr lang="en-AU" sz="2000" u="sng" dirty="0">
                <a:latin typeface="Arial" charset="0"/>
              </a:rPr>
              <a:t>2 year contract </a:t>
            </a:r>
            <a:r>
              <a:rPr lang="en-AU" sz="2000" dirty="0">
                <a:latin typeface="Arial" charset="0"/>
              </a:rPr>
              <a:t>to construct a building.</a:t>
            </a:r>
          </a:p>
          <a:p>
            <a:pPr>
              <a:lnSpc>
                <a:spcPct val="80000"/>
              </a:lnSpc>
            </a:pPr>
            <a:r>
              <a:rPr lang="en-AU" sz="2000" dirty="0">
                <a:latin typeface="Arial" charset="0"/>
              </a:rPr>
              <a:t> Contract price is $1.2 million, </a:t>
            </a:r>
          </a:p>
          <a:p>
            <a:pPr>
              <a:lnSpc>
                <a:spcPct val="80000"/>
              </a:lnSpc>
            </a:pPr>
            <a:r>
              <a:rPr lang="en-AU" sz="2000" dirty="0">
                <a:latin typeface="Arial" charset="0"/>
              </a:rPr>
              <a:t>	Expected cost of construction of $1 million.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AU" sz="20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000" dirty="0">
                <a:latin typeface="Arial" charset="0"/>
              </a:rPr>
              <a:t>After 1 year, the following costs have been incurred: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000" dirty="0">
                <a:latin typeface="Arial" charset="0"/>
              </a:rPr>
              <a:t>	Material delivered to site		$500,000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000" dirty="0">
                <a:latin typeface="Arial" charset="0"/>
              </a:rPr>
              <a:t>	Salaries and wages paid		  130,000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000" dirty="0">
                <a:latin typeface="Arial" charset="0"/>
              </a:rPr>
              <a:t>	Overhead costs			  170,000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AU" sz="20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000" dirty="0">
                <a:latin typeface="Arial" charset="0"/>
              </a:rPr>
              <a:t>Certification of value of work completed is $600,000.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AU" sz="20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000" dirty="0">
                <a:latin typeface="Arial" charset="0"/>
              </a:rPr>
              <a:t>Macro estimates additional cost of $250,000 to complete.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AU" sz="20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Wingdings" charset="0"/>
              <a:buChar char="Ø"/>
            </a:pPr>
            <a:r>
              <a:rPr lang="en-AU" sz="2200" b="1" dirty="0">
                <a:latin typeface="Arial" charset="0"/>
              </a:rPr>
              <a:t>Calculate:</a:t>
            </a:r>
          </a:p>
          <a:p>
            <a:pPr lvl="1" eaLnBrk="1" hangingPunct="1">
              <a:lnSpc>
                <a:spcPct val="80000"/>
              </a:lnSpc>
              <a:buFont typeface="Wingdings" charset="0"/>
              <a:buChar char="Ø"/>
            </a:pPr>
            <a:r>
              <a:rPr lang="en-AU" sz="2200" b="1" dirty="0">
                <a:latin typeface="Arial" charset="0"/>
              </a:rPr>
              <a:t>The anticipated profit on the contract</a:t>
            </a:r>
          </a:p>
          <a:p>
            <a:pPr lvl="1" eaLnBrk="1" hangingPunct="1">
              <a:lnSpc>
                <a:spcPct val="80000"/>
              </a:lnSpc>
              <a:buFont typeface="Wingdings" charset="0"/>
              <a:buChar char="Ø"/>
            </a:pPr>
            <a:r>
              <a:rPr lang="en-AU" sz="2200" b="1" dirty="0">
                <a:latin typeface="Arial" charset="0"/>
              </a:rPr>
              <a:t>The amount of profit that can be considered to have been earned to date</a:t>
            </a:r>
            <a:r>
              <a:rPr lang="en-AU" sz="2000" b="1" dirty="0">
                <a:latin typeface="Arial" charset="0"/>
              </a:rPr>
              <a:t>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AU" sz="18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86150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143000"/>
          </a:xfrm>
        </p:spPr>
        <p:txBody>
          <a:bodyPr>
            <a:normAutofit fontScale="90000"/>
          </a:bodyPr>
          <a:lstStyle/>
          <a:p>
            <a:r>
              <a:rPr lang="en-AU" dirty="0">
                <a:latin typeface="Arial" charset="0"/>
              </a:rPr>
              <a:t>Long term contract costing illustration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24</a:t>
            </a:fld>
            <a:endParaRPr lang="en-US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106360"/>
            <a:ext cx="5688632" cy="5503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386931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274638"/>
            <a:ext cx="864096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AU" dirty="0">
                <a:latin typeface="Arial" charset="0"/>
              </a:rPr>
              <a:t>Management accounting statements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046548"/>
            <a:ext cx="8229600" cy="2764903"/>
          </a:xfrm>
        </p:spPr>
        <p:txBody>
          <a:bodyPr/>
          <a:lstStyle/>
          <a:p>
            <a:pPr marL="514350" indent="-514350" eaLnBrk="1" hangingPunct="1">
              <a:buFont typeface="+mj-lt"/>
              <a:buAutoNum type="arabicPeriod"/>
            </a:pPr>
            <a:r>
              <a:rPr lang="en-AU" dirty="0">
                <a:latin typeface="Arial" charset="0"/>
              </a:rPr>
              <a:t>Manufacturing statement</a:t>
            </a:r>
          </a:p>
          <a:p>
            <a:pPr marL="514350" indent="-514350" eaLnBrk="1" hangingPunct="1">
              <a:buFont typeface="+mj-lt"/>
              <a:buAutoNum type="arabicPeriod"/>
            </a:pPr>
            <a:r>
              <a:rPr lang="en-AU" dirty="0">
                <a:latin typeface="Arial" charset="0"/>
              </a:rPr>
              <a:t>Cost of sales statement</a:t>
            </a:r>
          </a:p>
          <a:p>
            <a:pPr marL="514350" indent="-514350" eaLnBrk="1" hangingPunct="1">
              <a:buFont typeface="+mj-lt"/>
              <a:buAutoNum type="arabicPeriod"/>
            </a:pPr>
            <a:r>
              <a:rPr lang="en-AU" dirty="0">
                <a:latin typeface="Arial" charset="0"/>
              </a:rPr>
              <a:t>Income statement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19868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AU" dirty="0">
                <a:latin typeface="Arial" charset="0"/>
              </a:rPr>
              <a:t>Manufacturing Statement </a:t>
            </a:r>
            <a:r>
              <a:rPr lang="en-AU" sz="4000" dirty="0">
                <a:latin typeface="Arial" charset="0"/>
              </a:rPr>
              <a:t>example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26</a:t>
            </a:fld>
            <a:endParaRPr lang="en-US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417638"/>
            <a:ext cx="8229600" cy="4747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171089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dirty="0">
                <a:latin typeface="Arial" charset="0"/>
              </a:rPr>
              <a:t>Cost of sales statement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27</a:t>
            </a:fld>
            <a:endParaRPr lang="en-US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060848"/>
            <a:ext cx="8712968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8619433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Income statement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28</a:t>
            </a:fld>
            <a:endParaRPr lang="en-US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019" y="1556792"/>
            <a:ext cx="8650469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399970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116632"/>
            <a:ext cx="8435280" cy="1282154"/>
          </a:xfrm>
        </p:spPr>
        <p:txBody>
          <a:bodyPr>
            <a:noAutofit/>
          </a:bodyPr>
          <a:lstStyle/>
          <a:p>
            <a:pPr eaLnBrk="1" hangingPunct="1"/>
            <a:r>
              <a:rPr lang="en-AU" sz="3200" dirty="0">
                <a:latin typeface="Arial" charset="0"/>
              </a:rPr>
              <a:t>Inventory valuation and decision-making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AU">
                <a:latin typeface="Arial" charset="0"/>
              </a:rPr>
              <a:t>Essential to value inventory for financial reporting purposes. </a:t>
            </a:r>
          </a:p>
          <a:p>
            <a:pPr eaLnBrk="1" hangingPunct="1">
              <a:lnSpc>
                <a:spcPct val="90000"/>
              </a:lnSpc>
            </a:pPr>
            <a:r>
              <a:rPr lang="en-AU">
                <a:latin typeface="Arial" charset="0"/>
              </a:rPr>
              <a:t>Inventory costs may not be suitable for decision making purposes. </a:t>
            </a:r>
          </a:p>
          <a:p>
            <a:pPr lvl="1" eaLnBrk="1" hangingPunct="1">
              <a:lnSpc>
                <a:spcPct val="90000"/>
              </a:lnSpc>
            </a:pPr>
            <a:r>
              <a:rPr lang="en-AU">
                <a:latin typeface="Arial" charset="0"/>
              </a:rPr>
              <a:t>Assumptions and limitations of costs based on accounting standards have to be understood and questioned in terms of their relevance for day to day decision making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74525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points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charset="0"/>
              </a:rPr>
              <a:t>Accounting for Inventory</a:t>
            </a:r>
          </a:p>
          <a:p>
            <a:r>
              <a:rPr lang="en-GB" dirty="0">
                <a:latin typeface="Arial" charset="0"/>
              </a:rPr>
              <a:t>Flow of costs between RM, WIP &amp; FG</a:t>
            </a:r>
          </a:p>
          <a:p>
            <a:r>
              <a:rPr lang="en-GB" dirty="0">
                <a:latin typeface="Arial" charset="0"/>
              </a:rPr>
              <a:t>Costing different methods: especially weighted average &amp; FIFO </a:t>
            </a:r>
          </a:p>
          <a:p>
            <a:r>
              <a:rPr lang="en-GB" dirty="0">
                <a:latin typeface="Arial" charset="0"/>
              </a:rPr>
              <a:t>Job costing (manufacturing &amp; services)</a:t>
            </a:r>
          </a:p>
          <a:p>
            <a:r>
              <a:rPr lang="en-GB" dirty="0">
                <a:latin typeface="Arial" charset="0"/>
              </a:rPr>
              <a:t>Long term contract costing</a:t>
            </a:r>
          </a:p>
          <a:p>
            <a:r>
              <a:rPr lang="en-GB" dirty="0">
                <a:latin typeface="Arial" charset="0"/>
              </a:rPr>
              <a:t>Management accounting statements</a:t>
            </a:r>
          </a:p>
          <a:p>
            <a:endParaRPr lang="en-US" dirty="0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44511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255</TotalTime>
  <Words>2112</Words>
  <Application>Microsoft Office PowerPoint</Application>
  <PresentationFormat>On-screen Show (4:3)</PresentationFormat>
  <Paragraphs>350</Paragraphs>
  <Slides>30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Arial</vt:lpstr>
      <vt:lpstr>Calibri</vt:lpstr>
      <vt:lpstr>Wingdings</vt:lpstr>
      <vt:lpstr>Office Theme</vt:lpstr>
      <vt:lpstr>PowerPoint Presentation</vt:lpstr>
      <vt:lpstr>Overview</vt:lpstr>
      <vt:lpstr>What is inventory (or stock)</vt:lpstr>
      <vt:lpstr>Inventory &amp; cost sales</vt:lpstr>
      <vt:lpstr>Types of inventory</vt:lpstr>
      <vt:lpstr>Cost formulae</vt:lpstr>
      <vt:lpstr>Illustration</vt:lpstr>
      <vt:lpstr>Weighted average</vt:lpstr>
      <vt:lpstr>FIFO</vt:lpstr>
      <vt:lpstr>Comparison of methods</vt:lpstr>
      <vt:lpstr>Retail method</vt:lpstr>
      <vt:lpstr>Net realisable value (NRV)</vt:lpstr>
      <vt:lpstr>Production methods</vt:lpstr>
      <vt:lpstr>Transaction recording in manufacture</vt:lpstr>
      <vt:lpstr>Job costing illustration</vt:lpstr>
      <vt:lpstr>PowerPoint Presentation</vt:lpstr>
      <vt:lpstr>PowerPoint Presentation</vt:lpstr>
      <vt:lpstr>PowerPoint Presentation</vt:lpstr>
      <vt:lpstr>Job costing and work in progress for services</vt:lpstr>
      <vt:lpstr>Job costing and work in progress for services</vt:lpstr>
      <vt:lpstr>Long term contract costing</vt:lpstr>
      <vt:lpstr>Long term contract costing</vt:lpstr>
      <vt:lpstr>Long term contract costing illustration</vt:lpstr>
      <vt:lpstr>Long term contract costing illustration</vt:lpstr>
      <vt:lpstr>Management accounting statements</vt:lpstr>
      <vt:lpstr>Manufacturing Statement example</vt:lpstr>
      <vt:lpstr>Cost of sales statement</vt:lpstr>
      <vt:lpstr>Income statement</vt:lpstr>
      <vt:lpstr>Inventory valuation and decision-making</vt:lpstr>
      <vt:lpstr>Key points</vt:lpstr>
    </vt:vector>
  </TitlesOfParts>
  <Company>John Wiley and Sons,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WileyService</dc:creator>
  <cp:lastModifiedBy>Andrew Williams</cp:lastModifiedBy>
  <cp:revision>57</cp:revision>
  <dcterms:created xsi:type="dcterms:W3CDTF">2011-03-17T09:17:02Z</dcterms:created>
  <dcterms:modified xsi:type="dcterms:W3CDTF">2020-02-28T19:16:04Z</dcterms:modified>
</cp:coreProperties>
</file>