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15"/>
  </p:notesMasterIdLst>
  <p:sldIdLst>
    <p:sldId id="356" r:id="rId2"/>
    <p:sldId id="408" r:id="rId3"/>
    <p:sldId id="426" r:id="rId4"/>
    <p:sldId id="581" r:id="rId5"/>
    <p:sldId id="573" r:id="rId6"/>
    <p:sldId id="626" r:id="rId7"/>
    <p:sldId id="627" r:id="rId8"/>
    <p:sldId id="628" r:id="rId9"/>
    <p:sldId id="629" r:id="rId10"/>
    <p:sldId id="435" r:id="rId11"/>
    <p:sldId id="624" r:id="rId12"/>
    <p:sldId id="572" r:id="rId13"/>
    <p:sldId id="62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22" autoAdjust="0"/>
    <p:restoredTop sz="96270" autoAdjust="0"/>
  </p:normalViewPr>
  <p:slideViewPr>
    <p:cSldViewPr>
      <p:cViewPr>
        <p:scale>
          <a:sx n="50" d="100"/>
          <a:sy n="50" d="100"/>
        </p:scale>
        <p:origin x="-300" y="-4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01/10/2020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13</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01/10/2020</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01/10/2020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01/10/2020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II </a:t>
            </a: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SICH5002</a:t>
            </a: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2 October 2020</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2050" name="Picture 2" descr="F:\Xiaocong孝聰_PostcardPhoto\2020.04.10\_MG_4906_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9772" y="422652"/>
            <a:ext cx="4124350" cy="618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6" name="TextBox 5"/>
          <p:cNvSpPr txBox="1"/>
          <p:nvPr/>
        </p:nvSpPr>
        <p:spPr>
          <a:xfrm>
            <a:off x="1146664" y="2420888"/>
            <a:ext cx="6952034" cy="1754326"/>
          </a:xfrm>
          <a:prstGeom prst="rect">
            <a:avLst/>
          </a:prstGeom>
          <a:noFill/>
        </p:spPr>
        <p:txBody>
          <a:bodyPr wrap="square" rtlCol="0">
            <a:spAutoFit/>
          </a:bodyPr>
          <a:lstStyle/>
          <a:p>
            <a:pPr algn="ctr"/>
            <a:r>
              <a:rPr lang="en-US" altLang="zh-CN" sz="3600" dirty="0" smtClean="0">
                <a:latin typeface="Georgia" panose="02040502050405020303" pitchFamily="18" charset="0"/>
              </a:rPr>
              <a:t>Mencius</a:t>
            </a:r>
          </a:p>
          <a:p>
            <a:pPr algn="ctr"/>
            <a:r>
              <a:rPr lang="en-US" altLang="zh-CN" sz="3600" dirty="0">
                <a:latin typeface="Georgia" panose="02040502050405020303" pitchFamily="18" charset="0"/>
              </a:rPr>
              <a:t>&amp;</a:t>
            </a:r>
            <a:endParaRPr lang="en-US" altLang="zh-CN" sz="3600" dirty="0" smtClean="0">
              <a:latin typeface="Georgia" panose="02040502050405020303" pitchFamily="18" charset="0"/>
            </a:endParaRPr>
          </a:p>
          <a:p>
            <a:pPr algn="ctr"/>
            <a:r>
              <a:rPr lang="en-US" altLang="zh-CN" sz="3600" i="1" dirty="0" smtClean="0">
                <a:latin typeface="Georgia" panose="02040502050405020303" pitchFamily="18" charset="0"/>
              </a:rPr>
              <a:t>The </a:t>
            </a:r>
            <a:r>
              <a:rPr lang="en-US" altLang="zh-CN" sz="3600" i="1" dirty="0" smtClean="0">
                <a:latin typeface="Georgia" panose="02040502050405020303" pitchFamily="18" charset="0"/>
              </a:rPr>
              <a:t>Mencius</a:t>
            </a:r>
            <a:endParaRPr lang="en-GB" altLang="zh-CN" sz="3600" dirty="0" smtClean="0">
              <a:latin typeface="Georgia" panose="02040502050405020303" pitchFamily="18" charset="0"/>
            </a:endParaRPr>
          </a:p>
        </p:txBody>
      </p:sp>
    </p:spTree>
    <p:extLst>
      <p:ext uri="{BB962C8B-B14F-4D97-AF65-F5344CB8AC3E}">
        <p14:creationId xmlns:p14="http://schemas.microsoft.com/office/powerpoint/2010/main" val="619590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7" name="TextBox 6"/>
          <p:cNvSpPr txBox="1"/>
          <p:nvPr/>
        </p:nvSpPr>
        <p:spPr>
          <a:xfrm>
            <a:off x="931324" y="1556792"/>
            <a:ext cx="7200800" cy="3816429"/>
          </a:xfrm>
          <a:prstGeom prst="rect">
            <a:avLst/>
          </a:prstGeom>
          <a:noFill/>
        </p:spPr>
        <p:txBody>
          <a:bodyPr wrap="square" rtlCol="0">
            <a:spAutoFit/>
          </a:bodyPr>
          <a:lstStyle/>
          <a:p>
            <a:pPr algn="ctr"/>
            <a:r>
              <a:rPr lang="en-US" altLang="zh-CN" sz="3600" b="1" dirty="0">
                <a:latin typeface="Georgia" panose="02040502050405020303" pitchFamily="18" charset="0"/>
              </a:rPr>
              <a:t>L</a:t>
            </a:r>
            <a:r>
              <a:rPr lang="en-US" altLang="zh-CN" sz="3600" b="1" dirty="0" smtClean="0">
                <a:latin typeface="Georgia" panose="02040502050405020303" pitchFamily="18" charset="0"/>
              </a:rPr>
              <a:t>ineage</a:t>
            </a:r>
          </a:p>
          <a:p>
            <a:pPr algn="ctr"/>
            <a:endParaRPr lang="en-US" altLang="zh-CN" sz="3600" dirty="0" smtClean="0">
              <a:latin typeface="Georgia" panose="02040502050405020303" pitchFamily="18" charset="0"/>
            </a:endParaRPr>
          </a:p>
          <a:p>
            <a:pPr algn="ctr"/>
            <a:r>
              <a:rPr lang="en-US" altLang="zh-CN" sz="3400" dirty="0" smtClean="0">
                <a:latin typeface="Georgia" panose="02040502050405020303" pitchFamily="18" charset="0"/>
              </a:rPr>
              <a:t>Confucius</a:t>
            </a:r>
            <a:r>
              <a:rPr lang="zh-CN" altLang="en-US" sz="3400" dirty="0" smtClean="0">
                <a:latin typeface="Georgia" panose="02040502050405020303" pitchFamily="18" charset="0"/>
              </a:rPr>
              <a:t>孔子 </a:t>
            </a:r>
            <a:r>
              <a:rPr lang="en-US" altLang="zh-CN" sz="2800" dirty="0" smtClean="0">
                <a:latin typeface="Georgia" panose="02040502050405020303" pitchFamily="18" charset="0"/>
              </a:rPr>
              <a:t>(551BCE)</a:t>
            </a:r>
          </a:p>
          <a:p>
            <a:pPr algn="ctr"/>
            <a:r>
              <a:rPr lang="en-US" altLang="zh-CN" sz="3400" dirty="0" err="1" smtClean="0">
                <a:latin typeface="Georgia" panose="02040502050405020303" pitchFamily="18" charset="0"/>
              </a:rPr>
              <a:t>Boyu</a:t>
            </a:r>
            <a:r>
              <a:rPr lang="zh-CN" altLang="en-US" sz="3400" dirty="0" smtClean="0">
                <a:latin typeface="Georgia" panose="02040502050405020303" pitchFamily="18" charset="0"/>
              </a:rPr>
              <a:t>伯魚</a:t>
            </a:r>
            <a:endParaRPr lang="en-US" altLang="zh-CN" sz="3400" dirty="0" smtClean="0">
              <a:latin typeface="Georgia" panose="02040502050405020303" pitchFamily="18" charset="0"/>
            </a:endParaRPr>
          </a:p>
          <a:p>
            <a:pPr algn="ctr"/>
            <a:r>
              <a:rPr lang="en-US" altLang="zh-CN" sz="3400" dirty="0" err="1" smtClean="0">
                <a:latin typeface="Georgia" panose="02040502050405020303" pitchFamily="18" charset="0"/>
              </a:rPr>
              <a:t>Zisi</a:t>
            </a:r>
            <a:r>
              <a:rPr lang="zh-CN" altLang="en-US" sz="3400" dirty="0" smtClean="0">
                <a:latin typeface="Georgia" panose="02040502050405020303" pitchFamily="18" charset="0"/>
              </a:rPr>
              <a:t>子思</a:t>
            </a:r>
            <a:endParaRPr lang="en-US" altLang="zh-CN" sz="3400" dirty="0" smtClean="0">
              <a:latin typeface="Georgia" panose="02040502050405020303" pitchFamily="18" charset="0"/>
            </a:endParaRPr>
          </a:p>
          <a:p>
            <a:pPr algn="ctr"/>
            <a:r>
              <a:rPr lang="en-US" altLang="zh-CN" sz="3400" dirty="0" smtClean="0">
                <a:latin typeface="Georgia" panose="02040502050405020303" pitchFamily="18" charset="0"/>
              </a:rPr>
              <a:t>Student</a:t>
            </a:r>
            <a:r>
              <a:rPr lang="zh-CN" altLang="en-US" sz="3400" dirty="0" smtClean="0">
                <a:latin typeface="Georgia" panose="02040502050405020303" pitchFamily="18" charset="0"/>
              </a:rPr>
              <a:t>門人</a:t>
            </a:r>
            <a:r>
              <a:rPr lang="en-US" altLang="zh-CN" sz="3400" dirty="0" smtClean="0">
                <a:latin typeface="Georgia" panose="02040502050405020303" pitchFamily="18" charset="0"/>
              </a:rPr>
              <a:t> </a:t>
            </a:r>
          </a:p>
          <a:p>
            <a:pPr algn="ctr"/>
            <a:r>
              <a:rPr lang="en-US" altLang="zh-CN" sz="3400" dirty="0" smtClean="0">
                <a:latin typeface="Georgia" panose="02040502050405020303" pitchFamily="18" charset="0"/>
              </a:rPr>
              <a:t>Mencius</a:t>
            </a:r>
            <a:r>
              <a:rPr lang="zh-CN" altLang="en-US" sz="3400" dirty="0" smtClean="0">
                <a:latin typeface="Georgia" panose="02040502050405020303" pitchFamily="18" charset="0"/>
              </a:rPr>
              <a:t>孟子</a:t>
            </a:r>
            <a:r>
              <a:rPr lang="zh-CN" altLang="en-US" sz="2800" dirty="0" smtClean="0">
                <a:latin typeface="Georgia" panose="02040502050405020303" pitchFamily="18" charset="0"/>
              </a:rPr>
              <a:t> </a:t>
            </a:r>
            <a:r>
              <a:rPr lang="en-US" altLang="zh-CN" sz="2800" dirty="0" smtClean="0">
                <a:latin typeface="Georgia" panose="02040502050405020303" pitchFamily="18" charset="0"/>
              </a:rPr>
              <a:t>(371BCE)</a:t>
            </a:r>
            <a:endParaRPr lang="en-US" altLang="zh-CN" sz="2800" dirty="0">
              <a:latin typeface="Georgia" panose="02040502050405020303" pitchFamily="18" charset="0"/>
            </a:endParaRPr>
          </a:p>
        </p:txBody>
      </p:sp>
    </p:spTree>
    <p:extLst>
      <p:ext uri="{BB962C8B-B14F-4D97-AF65-F5344CB8AC3E}">
        <p14:creationId xmlns:p14="http://schemas.microsoft.com/office/powerpoint/2010/main" val="15826508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6" name="TextBox 5"/>
          <p:cNvSpPr txBox="1"/>
          <p:nvPr/>
        </p:nvSpPr>
        <p:spPr>
          <a:xfrm>
            <a:off x="7536479" y="862236"/>
            <a:ext cx="646331" cy="5647084"/>
          </a:xfrm>
          <a:prstGeom prst="rect">
            <a:avLst/>
          </a:prstGeom>
          <a:noFill/>
          <a:ln w="9525">
            <a:noFill/>
          </a:ln>
        </p:spPr>
        <p:txBody>
          <a:bodyPr vert="eaVert" wrap="square" rtlCol="0">
            <a:spAutoFit/>
          </a:bodyPr>
          <a:lstStyle/>
          <a:p>
            <a:pPr algn="ctr"/>
            <a:r>
              <a:rPr lang="zh-CN" altLang="en-US" sz="3000" b="1" dirty="0" smtClean="0">
                <a:latin typeface="FangSong" panose="02010609060101010101" pitchFamily="49" charset="-122"/>
                <a:ea typeface="FangSong" panose="02010609060101010101" pitchFamily="49" charset="-122"/>
              </a:rPr>
              <a:t>顏回   子產</a:t>
            </a:r>
            <a:endParaRPr lang="en-US" altLang="zh-TW" sz="3000" b="1" dirty="0">
              <a:latin typeface="FangSong" panose="02010609060101010101" pitchFamily="49" charset="-122"/>
              <a:ea typeface="FangSong" panose="02010609060101010101" pitchFamily="49" charset="-122"/>
            </a:endParaRPr>
          </a:p>
        </p:txBody>
      </p:sp>
      <p:sp>
        <p:nvSpPr>
          <p:cNvPr id="8" name="TextBox 7"/>
          <p:cNvSpPr txBox="1"/>
          <p:nvPr/>
        </p:nvSpPr>
        <p:spPr>
          <a:xfrm>
            <a:off x="5493568" y="862236"/>
            <a:ext cx="1569660" cy="5447084"/>
          </a:xfrm>
          <a:prstGeom prst="rect">
            <a:avLst/>
          </a:prstGeom>
          <a:noFill/>
          <a:ln w="9525">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CN" altLang="en-US" sz="3000" b="1" dirty="0">
                <a:latin typeface="FangSong" panose="02010609060101010101" pitchFamily="49" charset="-122"/>
                <a:ea typeface="FangSong" panose="02010609060101010101" pitchFamily="49" charset="-122"/>
              </a:rPr>
              <a:t>論</a:t>
            </a:r>
            <a:r>
              <a:rPr lang="zh-CN" altLang="en-US" sz="3000" b="1" dirty="0" smtClean="0">
                <a:latin typeface="FangSong" panose="02010609060101010101" pitchFamily="49" charset="-122"/>
                <a:ea typeface="FangSong" panose="02010609060101010101" pitchFamily="49" charset="-122"/>
              </a:rPr>
              <a:t>語</a:t>
            </a:r>
            <a:r>
              <a:rPr lang="en-US" altLang="zh-CN" sz="3000" b="1" dirty="0">
                <a:latin typeface="FangSong" panose="02010609060101010101" pitchFamily="49" charset="-122"/>
                <a:ea typeface="FangSong" panose="02010609060101010101" pitchFamily="49" charset="-122"/>
              </a:rPr>
              <a:t>·</a:t>
            </a:r>
            <a:r>
              <a:rPr lang="zh-CN" altLang="en-US" sz="3000" b="1" dirty="0" smtClean="0">
                <a:latin typeface="FangSong" panose="02010609060101010101" pitchFamily="49" charset="-122"/>
                <a:ea typeface="FangSong" panose="02010609060101010101" pitchFamily="49" charset="-122"/>
              </a:rPr>
              <a:t>憲問</a:t>
            </a:r>
            <a:r>
              <a:rPr lang="en-US" altLang="zh-CN" sz="3000" b="1" dirty="0" smtClean="0">
                <a:latin typeface="FangSong" panose="02010609060101010101" pitchFamily="49" charset="-122"/>
                <a:ea typeface="FangSong" panose="02010609060101010101" pitchFamily="49" charset="-122"/>
              </a:rPr>
              <a:t>》</a:t>
            </a:r>
          </a:p>
          <a:p>
            <a:pPr algn="ctr"/>
            <a:endParaRPr lang="en-US" altLang="zh-TW" sz="3000" b="1" dirty="0">
              <a:latin typeface="FangSong" panose="02010609060101010101" pitchFamily="49" charset="-122"/>
              <a:ea typeface="FangSong" panose="02010609060101010101" pitchFamily="49" charset="-122"/>
            </a:endParaRPr>
          </a:p>
          <a:p>
            <a:pPr algn="ctr"/>
            <a:r>
              <a:rPr lang="zh-TW" altLang="en-US" sz="3000" b="1" dirty="0">
                <a:latin typeface="FangSong" panose="02010609060101010101" pitchFamily="49" charset="-122"/>
                <a:ea typeface="FangSong" panose="02010609060101010101" pitchFamily="49" charset="-122"/>
              </a:rPr>
              <a:t>或問子產。子</a:t>
            </a:r>
            <a:r>
              <a:rPr lang="zh-TW" altLang="en-US" sz="3000" b="1" dirty="0" smtClean="0">
                <a:latin typeface="FangSong" panose="02010609060101010101" pitchFamily="49" charset="-122"/>
                <a:ea typeface="FangSong" panose="02010609060101010101" pitchFamily="49" charset="-122"/>
              </a:rPr>
              <a:t>曰「</a:t>
            </a:r>
            <a:r>
              <a:rPr lang="zh-TW" altLang="en-US" sz="3000" b="1" dirty="0">
                <a:latin typeface="FangSong" panose="02010609060101010101" pitchFamily="49" charset="-122"/>
                <a:ea typeface="FangSong" panose="02010609060101010101" pitchFamily="49" charset="-122"/>
              </a:rPr>
              <a:t>惠人也。」</a:t>
            </a:r>
            <a:endParaRPr lang="zh-TW" altLang="en-US" sz="3000" b="1" dirty="0">
              <a:latin typeface="FangSong" panose="02010609060101010101" pitchFamily="49" charset="-122"/>
              <a:ea typeface="FangSong" panose="02010609060101010101" pitchFamily="49" charset="-122"/>
            </a:endParaRPr>
          </a:p>
        </p:txBody>
      </p:sp>
      <p:sp>
        <p:nvSpPr>
          <p:cNvPr id="9" name="TextBox 8"/>
          <p:cNvSpPr txBox="1"/>
          <p:nvPr/>
        </p:nvSpPr>
        <p:spPr>
          <a:xfrm>
            <a:off x="611560" y="836712"/>
            <a:ext cx="4339650" cy="5472608"/>
          </a:xfrm>
          <a:prstGeom prst="rect">
            <a:avLst/>
          </a:prstGeom>
          <a:noFill/>
          <a:ln w="9525">
            <a:solidFill>
              <a:schemeClr val="tx1"/>
            </a:solidFill>
          </a:ln>
        </p:spPr>
        <p:txBody>
          <a:bodyPr vert="eaVert" wrap="square" rtlCol="0">
            <a:spAutoFit/>
          </a:bodyPr>
          <a:lstStyle/>
          <a:p>
            <a:pPr algn="ctr"/>
            <a:r>
              <a:rPr lang="en-US" altLang="zh-CN" sz="3000" b="1" dirty="0" smtClean="0">
                <a:latin typeface="FangSong" panose="02010609060101010101" pitchFamily="49" charset="-122"/>
                <a:ea typeface="FangSong" panose="02010609060101010101" pitchFamily="49" charset="-122"/>
              </a:rPr>
              <a:t>《</a:t>
            </a:r>
            <a:r>
              <a:rPr lang="zh-CN" altLang="en-US" sz="3000" b="1" dirty="0" smtClean="0">
                <a:latin typeface="FangSong" panose="02010609060101010101" pitchFamily="49" charset="-122"/>
                <a:ea typeface="FangSong" panose="02010609060101010101" pitchFamily="49" charset="-122"/>
              </a:rPr>
              <a:t>孟子</a:t>
            </a:r>
            <a:r>
              <a:rPr lang="en-US" altLang="zh-CN" sz="3000" b="1" dirty="0" smtClean="0">
                <a:latin typeface="FangSong" panose="02010609060101010101" pitchFamily="49" charset="-122"/>
                <a:ea typeface="FangSong" panose="02010609060101010101" pitchFamily="49" charset="-122"/>
              </a:rPr>
              <a:t>·</a:t>
            </a:r>
            <a:r>
              <a:rPr lang="zh-CN" altLang="en-US" sz="3000" b="1" dirty="0" smtClean="0">
                <a:latin typeface="FangSong" panose="02010609060101010101" pitchFamily="49" charset="-122"/>
                <a:ea typeface="FangSong" panose="02010609060101010101" pitchFamily="49" charset="-122"/>
              </a:rPr>
              <a:t>離婁章句下</a:t>
            </a:r>
            <a:r>
              <a:rPr lang="en-US" altLang="zh-CN" sz="3000" b="1" dirty="0" smtClean="0">
                <a:latin typeface="FangSong" panose="02010609060101010101" pitchFamily="49" charset="-122"/>
                <a:ea typeface="FangSong" panose="02010609060101010101" pitchFamily="49" charset="-122"/>
              </a:rPr>
              <a:t>》</a:t>
            </a:r>
          </a:p>
          <a:p>
            <a:pPr algn="ctr"/>
            <a:endParaRPr lang="en-US" altLang="zh-TW" sz="3000" b="1" dirty="0">
              <a:latin typeface="FangSong" panose="02010609060101010101" pitchFamily="49" charset="-122"/>
              <a:ea typeface="FangSong" panose="02010609060101010101" pitchFamily="49" charset="-122"/>
            </a:endParaRPr>
          </a:p>
          <a:p>
            <a:r>
              <a:rPr lang="zh-TW" altLang="en-US" sz="3000" b="1" dirty="0">
                <a:latin typeface="FangSong" panose="02010609060101010101" pitchFamily="49" charset="-122"/>
                <a:ea typeface="FangSong" panose="02010609060101010101" pitchFamily="49" charset="-122"/>
              </a:rPr>
              <a:t> </a:t>
            </a:r>
            <a:r>
              <a:rPr lang="zh-TW" altLang="en-US" sz="3000" b="1" dirty="0" smtClean="0">
                <a:latin typeface="FangSong" panose="02010609060101010101" pitchFamily="49" charset="-122"/>
                <a:ea typeface="FangSong" panose="02010609060101010101" pitchFamily="49" charset="-122"/>
              </a:rPr>
              <a:t>   子</a:t>
            </a:r>
            <a:r>
              <a:rPr lang="zh-TW" altLang="en-US" sz="3000" b="1" dirty="0">
                <a:latin typeface="FangSong" panose="02010609060101010101" pitchFamily="49" charset="-122"/>
                <a:ea typeface="FangSong" panose="02010609060101010101" pitchFamily="49" charset="-122"/>
              </a:rPr>
              <a:t>產聽鄭國之</a:t>
            </a:r>
            <a:r>
              <a:rPr lang="zh-TW" altLang="en-US" sz="3000" b="1" dirty="0" smtClean="0">
                <a:latin typeface="FangSong" panose="02010609060101010101" pitchFamily="49" charset="-122"/>
                <a:ea typeface="FangSong" panose="02010609060101010101" pitchFamily="49" charset="-122"/>
              </a:rPr>
              <a:t>政 以</a:t>
            </a:r>
            <a:r>
              <a:rPr lang="zh-TW" altLang="en-US" sz="3000" b="1" dirty="0">
                <a:latin typeface="FangSong" panose="02010609060101010101" pitchFamily="49" charset="-122"/>
                <a:ea typeface="FangSong" panose="02010609060101010101" pitchFamily="49" charset="-122"/>
              </a:rPr>
              <a:t>其乘</a:t>
            </a:r>
            <a:r>
              <a:rPr lang="zh-TW" altLang="en-US" sz="3000" b="1" dirty="0" smtClean="0">
                <a:latin typeface="FangSong" panose="02010609060101010101" pitchFamily="49" charset="-122"/>
                <a:ea typeface="FangSong" panose="02010609060101010101" pitchFamily="49" charset="-122"/>
              </a:rPr>
              <a:t>輿 濟</a:t>
            </a:r>
            <a:r>
              <a:rPr lang="zh-TW" altLang="en-US" sz="3000" b="1" dirty="0">
                <a:latin typeface="FangSong" panose="02010609060101010101" pitchFamily="49" charset="-122"/>
                <a:ea typeface="FangSong" panose="02010609060101010101" pitchFamily="49" charset="-122"/>
              </a:rPr>
              <a:t>人於</a:t>
            </a:r>
            <a:r>
              <a:rPr lang="zh-TW" altLang="en-US" sz="3000" b="1" dirty="0" smtClean="0">
                <a:latin typeface="FangSong" panose="02010609060101010101" pitchFamily="49" charset="-122"/>
                <a:ea typeface="FangSong" panose="02010609060101010101" pitchFamily="49" charset="-122"/>
              </a:rPr>
              <a:t>溱 洧</a:t>
            </a:r>
            <a:r>
              <a:rPr lang="zh-TW" altLang="en-US" sz="3000" b="1" dirty="0">
                <a:latin typeface="FangSong" panose="02010609060101010101" pitchFamily="49" charset="-122"/>
                <a:ea typeface="FangSong" panose="02010609060101010101" pitchFamily="49" charset="-122"/>
              </a:rPr>
              <a:t>。孟子</a:t>
            </a:r>
            <a:r>
              <a:rPr lang="zh-TW" altLang="en-US" sz="3000" b="1" dirty="0" smtClean="0">
                <a:latin typeface="FangSong" panose="02010609060101010101" pitchFamily="49" charset="-122"/>
                <a:ea typeface="FangSong" panose="02010609060101010101" pitchFamily="49" charset="-122"/>
              </a:rPr>
              <a:t>曰「</a:t>
            </a:r>
            <a:r>
              <a:rPr lang="zh-TW" altLang="en-US" sz="3000" b="1" dirty="0">
                <a:latin typeface="FangSong" panose="02010609060101010101" pitchFamily="49" charset="-122"/>
                <a:ea typeface="FangSong" panose="02010609060101010101" pitchFamily="49" charset="-122"/>
              </a:rPr>
              <a:t>惠而不知為政。歲十一月徒杠</a:t>
            </a:r>
            <a:r>
              <a:rPr lang="zh-TW" altLang="en-US" sz="3000" b="1" dirty="0" smtClean="0">
                <a:latin typeface="FangSong" panose="02010609060101010101" pitchFamily="49" charset="-122"/>
                <a:ea typeface="FangSong" panose="02010609060101010101" pitchFamily="49" charset="-122"/>
              </a:rPr>
              <a:t>成 十</a:t>
            </a:r>
            <a:r>
              <a:rPr lang="zh-TW" altLang="en-US" sz="3000" b="1" dirty="0">
                <a:latin typeface="FangSong" panose="02010609060101010101" pitchFamily="49" charset="-122"/>
                <a:ea typeface="FangSong" panose="02010609060101010101" pitchFamily="49" charset="-122"/>
              </a:rPr>
              <a:t>二月輿梁</a:t>
            </a:r>
            <a:r>
              <a:rPr lang="zh-TW" altLang="en-US" sz="3000" b="1" dirty="0" smtClean="0">
                <a:latin typeface="FangSong" panose="02010609060101010101" pitchFamily="49" charset="-122"/>
                <a:ea typeface="FangSong" panose="02010609060101010101" pitchFamily="49" charset="-122"/>
              </a:rPr>
              <a:t>成 民</a:t>
            </a:r>
            <a:r>
              <a:rPr lang="zh-TW" altLang="en-US" sz="3000" b="1" dirty="0">
                <a:latin typeface="FangSong" panose="02010609060101010101" pitchFamily="49" charset="-122"/>
                <a:ea typeface="FangSong" panose="02010609060101010101" pitchFamily="49" charset="-122"/>
              </a:rPr>
              <a:t>未病涉也。君子平其</a:t>
            </a:r>
            <a:r>
              <a:rPr lang="zh-TW" altLang="en-US" sz="3000" b="1" dirty="0" smtClean="0">
                <a:latin typeface="FangSong" panose="02010609060101010101" pitchFamily="49" charset="-122"/>
                <a:ea typeface="FangSong" panose="02010609060101010101" pitchFamily="49" charset="-122"/>
              </a:rPr>
              <a:t>政 行</a:t>
            </a:r>
            <a:r>
              <a:rPr lang="zh-TW" altLang="en-US" sz="3000" b="1" dirty="0">
                <a:latin typeface="FangSong" panose="02010609060101010101" pitchFamily="49" charset="-122"/>
                <a:ea typeface="FangSong" panose="02010609060101010101" pitchFamily="49" charset="-122"/>
              </a:rPr>
              <a:t>辟人可也。焉得人人而濟</a:t>
            </a:r>
            <a:r>
              <a:rPr lang="zh-TW" altLang="en-US" sz="3000" b="1" dirty="0" smtClean="0">
                <a:latin typeface="FangSong" panose="02010609060101010101" pitchFamily="49" charset="-122"/>
                <a:ea typeface="FangSong" panose="02010609060101010101" pitchFamily="49" charset="-122"/>
              </a:rPr>
              <a:t>之</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故</a:t>
            </a:r>
            <a:r>
              <a:rPr lang="zh-TW" altLang="en-US" sz="3000" b="1" dirty="0">
                <a:latin typeface="FangSong" panose="02010609060101010101" pitchFamily="49" charset="-122"/>
                <a:ea typeface="FangSong" panose="02010609060101010101" pitchFamily="49" charset="-122"/>
              </a:rPr>
              <a:t>為政</a:t>
            </a:r>
            <a:r>
              <a:rPr lang="zh-TW" altLang="en-US" sz="3000" b="1" dirty="0" smtClean="0">
                <a:latin typeface="FangSong" panose="02010609060101010101" pitchFamily="49" charset="-122"/>
                <a:ea typeface="FangSong" panose="02010609060101010101" pitchFamily="49" charset="-122"/>
              </a:rPr>
              <a:t>者 每</a:t>
            </a:r>
            <a:r>
              <a:rPr lang="zh-TW" altLang="en-US" sz="3000" b="1" dirty="0">
                <a:latin typeface="FangSong" panose="02010609060101010101" pitchFamily="49" charset="-122"/>
                <a:ea typeface="FangSong" panose="02010609060101010101" pitchFamily="49" charset="-122"/>
              </a:rPr>
              <a:t>人而悅</a:t>
            </a:r>
            <a:r>
              <a:rPr lang="zh-TW" altLang="en-US" sz="3000" b="1" dirty="0" smtClean="0">
                <a:latin typeface="FangSong" panose="02010609060101010101" pitchFamily="49" charset="-122"/>
                <a:ea typeface="FangSong" panose="02010609060101010101" pitchFamily="49" charset="-122"/>
              </a:rPr>
              <a:t>之 日</a:t>
            </a:r>
            <a:r>
              <a:rPr lang="zh-TW" altLang="en-US" sz="3000" b="1" dirty="0">
                <a:latin typeface="FangSong" panose="02010609060101010101" pitchFamily="49" charset="-122"/>
                <a:ea typeface="FangSong" panose="02010609060101010101" pitchFamily="49" charset="-122"/>
              </a:rPr>
              <a:t>亦不足矣。」</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8418678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8" name="TextBox 7"/>
          <p:cNvSpPr txBox="1"/>
          <p:nvPr/>
        </p:nvSpPr>
        <p:spPr>
          <a:xfrm>
            <a:off x="323528" y="911424"/>
            <a:ext cx="8586966" cy="5397896"/>
          </a:xfrm>
          <a:prstGeom prst="rect">
            <a:avLst/>
          </a:prstGeom>
          <a:noFill/>
          <a:ln w="9525">
            <a:solidFill>
              <a:schemeClr val="tx1"/>
            </a:solidFill>
          </a:ln>
        </p:spPr>
        <p:txBody>
          <a:bodyPr vert="eaVert" wrap="square" rtlCol="0">
            <a:spAutoFit/>
          </a:bodyPr>
          <a:lstStyle/>
          <a:p>
            <a:pPr algn="ct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莊子</a:t>
            </a:r>
            <a:r>
              <a:rPr lang="en-US" altLang="zh-CN" sz="3400" b="1" dirty="0" smtClean="0">
                <a:latin typeface="FangSong" panose="02010609060101010101" pitchFamily="49" charset="-122"/>
                <a:ea typeface="FangSong" panose="02010609060101010101" pitchFamily="49" charset="-122"/>
              </a:rPr>
              <a:t>·</a:t>
            </a:r>
            <a:r>
              <a:rPr lang="zh-CN" altLang="en-US" sz="3400" b="1" dirty="0" smtClean="0">
                <a:latin typeface="FangSong" panose="02010609060101010101" pitchFamily="49" charset="-122"/>
                <a:ea typeface="FangSong" panose="02010609060101010101" pitchFamily="49" charset="-122"/>
              </a:rPr>
              <a:t>天地</a:t>
            </a:r>
            <a:r>
              <a:rPr lang="en-US" altLang="zh-CN" sz="3400" b="1" dirty="0" smtClean="0">
                <a:latin typeface="FangSong" panose="02010609060101010101" pitchFamily="49" charset="-122"/>
                <a:ea typeface="FangSong" panose="02010609060101010101" pitchFamily="49" charset="-122"/>
              </a:rPr>
              <a:t>》</a:t>
            </a:r>
          </a:p>
          <a:p>
            <a:pPr algn="ctr"/>
            <a:endParaRPr lang="en-US" altLang="zh-TW" sz="3200" b="1" dirty="0">
              <a:latin typeface="FangSong" panose="02010609060101010101" pitchFamily="49" charset="-122"/>
              <a:ea typeface="FangSong" panose="02010609060101010101" pitchFamily="49" charset="-122"/>
            </a:endParaRPr>
          </a:p>
          <a:p>
            <a:r>
              <a:rPr lang="zh-TW" altLang="en-US" sz="3200" b="1" dirty="0" smtClean="0">
                <a:latin typeface="FangSong" panose="02010609060101010101" pitchFamily="49" charset="-122"/>
                <a:ea typeface="FangSong" panose="02010609060101010101" pitchFamily="49" charset="-122"/>
              </a:rPr>
              <a:t>    過</a:t>
            </a:r>
            <a:r>
              <a:rPr lang="zh-TW" altLang="en-US" sz="3200" b="1" dirty="0">
                <a:latin typeface="FangSong" panose="02010609060101010101" pitchFamily="49" charset="-122"/>
                <a:ea typeface="FangSong" panose="02010609060101010101" pitchFamily="49" charset="-122"/>
              </a:rPr>
              <a:t>漢</a:t>
            </a:r>
            <a:r>
              <a:rPr lang="zh-TW" altLang="en-US" sz="3200" b="1" dirty="0" smtClean="0">
                <a:latin typeface="FangSong" panose="02010609060101010101" pitchFamily="49" charset="-122"/>
                <a:ea typeface="FangSong" panose="02010609060101010101" pitchFamily="49" charset="-122"/>
              </a:rPr>
              <a:t>陰 見</a:t>
            </a:r>
            <a:r>
              <a:rPr lang="zh-TW" altLang="en-US" sz="3200" b="1" dirty="0">
                <a:latin typeface="FangSong" panose="02010609060101010101" pitchFamily="49" charset="-122"/>
                <a:ea typeface="FangSong" panose="02010609060101010101" pitchFamily="49" charset="-122"/>
              </a:rPr>
              <a:t>一丈人方將為圃</a:t>
            </a:r>
            <a:r>
              <a:rPr lang="zh-TW" altLang="en-US" sz="3200" b="1" dirty="0" smtClean="0">
                <a:latin typeface="FangSong" panose="02010609060101010101" pitchFamily="49" charset="-122"/>
                <a:ea typeface="FangSong" panose="02010609060101010101" pitchFamily="49" charset="-122"/>
              </a:rPr>
              <a:t>畦 鑿</a:t>
            </a:r>
            <a:r>
              <a:rPr lang="zh-TW" altLang="en-US" sz="3200" b="1" dirty="0">
                <a:latin typeface="FangSong" panose="02010609060101010101" pitchFamily="49" charset="-122"/>
                <a:ea typeface="FangSong" panose="02010609060101010101" pitchFamily="49" charset="-122"/>
              </a:rPr>
              <a:t>隧而入</a:t>
            </a:r>
            <a:r>
              <a:rPr lang="zh-TW" altLang="en-US" sz="3200" b="1" dirty="0" smtClean="0">
                <a:latin typeface="FangSong" panose="02010609060101010101" pitchFamily="49" charset="-122"/>
                <a:ea typeface="FangSong" panose="02010609060101010101" pitchFamily="49" charset="-122"/>
              </a:rPr>
              <a:t>井 抱</a:t>
            </a:r>
            <a:r>
              <a:rPr lang="zh-TW" altLang="en-US" sz="3200" b="1" dirty="0">
                <a:latin typeface="FangSong" panose="02010609060101010101" pitchFamily="49" charset="-122"/>
                <a:ea typeface="FangSong" panose="02010609060101010101" pitchFamily="49" charset="-122"/>
              </a:rPr>
              <a:t>甕而出</a:t>
            </a:r>
            <a:r>
              <a:rPr lang="zh-TW" altLang="en-US" sz="3200" b="1" dirty="0" smtClean="0">
                <a:latin typeface="FangSong" panose="02010609060101010101" pitchFamily="49" charset="-122"/>
                <a:ea typeface="FangSong" panose="02010609060101010101" pitchFamily="49" charset="-122"/>
              </a:rPr>
              <a:t>灌 搰</a:t>
            </a:r>
            <a:r>
              <a:rPr lang="zh-TW" altLang="en-US" sz="3200" b="1" dirty="0">
                <a:latin typeface="FangSong" panose="02010609060101010101" pitchFamily="49" charset="-122"/>
                <a:ea typeface="FangSong" panose="02010609060101010101" pitchFamily="49" charset="-122"/>
              </a:rPr>
              <a:t>搰然用力甚多而見功寡。子貢</a:t>
            </a:r>
            <a:r>
              <a:rPr lang="zh-TW" altLang="en-US" sz="3200" b="1" dirty="0" smtClean="0">
                <a:latin typeface="FangSong" panose="02010609060101010101" pitchFamily="49" charset="-122"/>
                <a:ea typeface="FangSong" panose="02010609060101010101" pitchFamily="49" charset="-122"/>
              </a:rPr>
              <a:t>曰「</a:t>
            </a:r>
            <a:r>
              <a:rPr lang="zh-TW" altLang="en-US" sz="3200" b="1" dirty="0">
                <a:latin typeface="FangSong" panose="02010609060101010101" pitchFamily="49" charset="-122"/>
                <a:ea typeface="FangSong" panose="02010609060101010101" pitchFamily="49" charset="-122"/>
              </a:rPr>
              <a:t>有械於</a:t>
            </a:r>
            <a:r>
              <a:rPr lang="zh-TW" altLang="en-US" sz="3200" b="1" dirty="0" smtClean="0">
                <a:latin typeface="FangSong" panose="02010609060101010101" pitchFamily="49" charset="-122"/>
                <a:ea typeface="FangSong" panose="02010609060101010101" pitchFamily="49" charset="-122"/>
              </a:rPr>
              <a:t>此 一</a:t>
            </a:r>
            <a:r>
              <a:rPr lang="zh-TW" altLang="en-US" sz="3200" b="1" dirty="0">
                <a:latin typeface="FangSong" panose="02010609060101010101" pitchFamily="49" charset="-122"/>
                <a:ea typeface="FangSong" panose="02010609060101010101" pitchFamily="49" charset="-122"/>
              </a:rPr>
              <a:t>日浸百</a:t>
            </a:r>
            <a:r>
              <a:rPr lang="zh-TW" altLang="en-US" sz="3200" b="1" dirty="0" smtClean="0">
                <a:latin typeface="FangSong" panose="02010609060101010101" pitchFamily="49" charset="-122"/>
                <a:ea typeface="FangSong" panose="02010609060101010101" pitchFamily="49" charset="-122"/>
              </a:rPr>
              <a:t>畦 用</a:t>
            </a:r>
            <a:r>
              <a:rPr lang="zh-TW" altLang="en-US" sz="3200" b="1" dirty="0">
                <a:latin typeface="FangSong" panose="02010609060101010101" pitchFamily="49" charset="-122"/>
                <a:ea typeface="FangSong" panose="02010609060101010101" pitchFamily="49" charset="-122"/>
              </a:rPr>
              <a:t>力甚寡而見功</a:t>
            </a:r>
            <a:r>
              <a:rPr lang="zh-TW" altLang="en-US" sz="3200" b="1" dirty="0" smtClean="0">
                <a:latin typeface="FangSong" panose="02010609060101010101" pitchFamily="49" charset="-122"/>
                <a:ea typeface="FangSong" panose="02010609060101010101" pitchFamily="49" charset="-122"/>
              </a:rPr>
              <a:t>多 夫</a:t>
            </a:r>
            <a:r>
              <a:rPr lang="zh-TW" altLang="en-US" sz="3200" b="1" dirty="0">
                <a:latin typeface="FangSong" panose="02010609060101010101" pitchFamily="49" charset="-122"/>
                <a:ea typeface="FangSong" panose="02010609060101010101" pitchFamily="49" charset="-122"/>
              </a:rPr>
              <a:t>子不欲</a:t>
            </a:r>
            <a:r>
              <a:rPr lang="zh-TW" altLang="en-US" sz="3200" b="1" dirty="0" smtClean="0">
                <a:latin typeface="FangSong" panose="02010609060101010101" pitchFamily="49" charset="-122"/>
                <a:ea typeface="FangSong" panose="02010609060101010101" pitchFamily="49" charset="-122"/>
              </a:rPr>
              <a:t>乎</a:t>
            </a:r>
            <a:r>
              <a:rPr lang="zh-CN" altLang="en-US" sz="3200" b="1" dirty="0" smtClean="0">
                <a:latin typeface="FangSong" panose="02010609060101010101" pitchFamily="49" charset="-122"/>
                <a:ea typeface="FangSong" panose="02010609060101010101" pitchFamily="49" charset="-122"/>
              </a:rPr>
              <a:t>。</a:t>
            </a:r>
            <a:r>
              <a:rPr lang="zh-TW" altLang="en-US"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為圃者卬而視之</a:t>
            </a:r>
            <a:r>
              <a:rPr lang="zh-TW" altLang="en-US" sz="3200" b="1" dirty="0" smtClean="0">
                <a:latin typeface="FangSong" panose="02010609060101010101" pitchFamily="49" charset="-122"/>
                <a:ea typeface="FangSong" panose="02010609060101010101" pitchFamily="49" charset="-122"/>
              </a:rPr>
              <a:t>曰「</a:t>
            </a:r>
            <a:r>
              <a:rPr lang="zh-TW" altLang="en-US" sz="3200" b="1" dirty="0">
                <a:latin typeface="FangSong" panose="02010609060101010101" pitchFamily="49" charset="-122"/>
                <a:ea typeface="FangSong" panose="02010609060101010101" pitchFamily="49" charset="-122"/>
              </a:rPr>
              <a:t>奈</a:t>
            </a:r>
            <a:r>
              <a:rPr lang="zh-TW" altLang="en-US" sz="3200" b="1" dirty="0" smtClean="0">
                <a:latin typeface="FangSong" panose="02010609060101010101" pitchFamily="49" charset="-122"/>
                <a:ea typeface="FangSong" panose="02010609060101010101" pitchFamily="49" charset="-122"/>
              </a:rPr>
              <a:t>何</a:t>
            </a:r>
            <a:r>
              <a:rPr lang="zh-CN" altLang="en-US" sz="3200" b="1" dirty="0" smtClean="0">
                <a:latin typeface="FangSong" panose="02010609060101010101" pitchFamily="49" charset="-122"/>
                <a:ea typeface="FangSong" panose="02010609060101010101" pitchFamily="49" charset="-122"/>
              </a:rPr>
              <a:t>。</a:t>
            </a:r>
            <a:r>
              <a:rPr lang="zh-TW" altLang="en-US" sz="3200" b="1" dirty="0" smtClean="0">
                <a:latin typeface="FangSong" panose="02010609060101010101" pitchFamily="49" charset="-122"/>
                <a:ea typeface="FangSong" panose="02010609060101010101" pitchFamily="49" charset="-122"/>
              </a:rPr>
              <a:t>」曰「</a:t>
            </a:r>
            <a:r>
              <a:rPr lang="zh-TW" altLang="en-US" sz="3200" b="1" dirty="0">
                <a:latin typeface="FangSong" panose="02010609060101010101" pitchFamily="49" charset="-122"/>
                <a:ea typeface="FangSong" panose="02010609060101010101" pitchFamily="49" charset="-122"/>
              </a:rPr>
              <a:t>鑿木為</a:t>
            </a:r>
            <a:r>
              <a:rPr lang="zh-TW" altLang="en-US" sz="3200" b="1" dirty="0" smtClean="0">
                <a:latin typeface="FangSong" panose="02010609060101010101" pitchFamily="49" charset="-122"/>
                <a:ea typeface="FangSong" panose="02010609060101010101" pitchFamily="49" charset="-122"/>
              </a:rPr>
              <a:t>機 後</a:t>
            </a:r>
            <a:r>
              <a:rPr lang="zh-TW" altLang="en-US" sz="3200" b="1" dirty="0">
                <a:latin typeface="FangSong" panose="02010609060101010101" pitchFamily="49" charset="-122"/>
                <a:ea typeface="FangSong" panose="02010609060101010101" pitchFamily="49" charset="-122"/>
              </a:rPr>
              <a:t>重前</a:t>
            </a:r>
            <a:r>
              <a:rPr lang="zh-TW" altLang="en-US" sz="3200" b="1" dirty="0" smtClean="0">
                <a:latin typeface="FangSong" panose="02010609060101010101" pitchFamily="49" charset="-122"/>
                <a:ea typeface="FangSong" panose="02010609060101010101" pitchFamily="49" charset="-122"/>
              </a:rPr>
              <a:t>輕 挈</a:t>
            </a:r>
            <a:r>
              <a:rPr lang="zh-TW" altLang="en-US" sz="3200" b="1" dirty="0">
                <a:latin typeface="FangSong" panose="02010609060101010101" pitchFamily="49" charset="-122"/>
                <a:ea typeface="FangSong" panose="02010609060101010101" pitchFamily="49" charset="-122"/>
              </a:rPr>
              <a:t>水若</a:t>
            </a:r>
            <a:r>
              <a:rPr lang="zh-TW" altLang="en-US" sz="3200" b="1" dirty="0" smtClean="0">
                <a:latin typeface="FangSong" panose="02010609060101010101" pitchFamily="49" charset="-122"/>
                <a:ea typeface="FangSong" panose="02010609060101010101" pitchFamily="49" charset="-122"/>
              </a:rPr>
              <a:t>抽 數</a:t>
            </a:r>
            <a:r>
              <a:rPr lang="zh-TW" altLang="en-US" sz="3200" b="1" dirty="0">
                <a:latin typeface="FangSong" panose="02010609060101010101" pitchFamily="49" charset="-122"/>
                <a:ea typeface="FangSong" panose="02010609060101010101" pitchFamily="49" charset="-122"/>
              </a:rPr>
              <a:t>如泆</a:t>
            </a:r>
            <a:r>
              <a:rPr lang="zh-TW" altLang="en-US" sz="3200" b="1" dirty="0" smtClean="0">
                <a:latin typeface="FangSong" panose="02010609060101010101" pitchFamily="49" charset="-122"/>
                <a:ea typeface="FangSong" panose="02010609060101010101" pitchFamily="49" charset="-122"/>
              </a:rPr>
              <a:t>湯 其</a:t>
            </a:r>
            <a:r>
              <a:rPr lang="zh-TW" altLang="en-US" sz="3200" b="1" dirty="0">
                <a:latin typeface="FangSong" panose="02010609060101010101" pitchFamily="49" charset="-122"/>
                <a:ea typeface="FangSong" panose="02010609060101010101" pitchFamily="49" charset="-122"/>
              </a:rPr>
              <a:t>名為槔。」為圃者忿然作色而笑</a:t>
            </a:r>
            <a:r>
              <a:rPr lang="zh-TW" altLang="en-US" sz="3200" b="1" dirty="0" smtClean="0">
                <a:latin typeface="FangSong" panose="02010609060101010101" pitchFamily="49" charset="-122"/>
                <a:ea typeface="FangSong" panose="02010609060101010101" pitchFamily="49" charset="-122"/>
              </a:rPr>
              <a:t>曰「</a:t>
            </a:r>
            <a:r>
              <a:rPr lang="zh-TW" altLang="en-US" sz="3200" b="1" dirty="0">
                <a:latin typeface="FangSong" panose="02010609060101010101" pitchFamily="49" charset="-122"/>
                <a:ea typeface="FangSong" panose="02010609060101010101" pitchFamily="49" charset="-122"/>
              </a:rPr>
              <a:t>吾聞之吾</a:t>
            </a:r>
            <a:r>
              <a:rPr lang="zh-TW" altLang="en-US" sz="3200" b="1" dirty="0" smtClean="0">
                <a:latin typeface="FangSong" panose="02010609060101010101" pitchFamily="49" charset="-122"/>
                <a:ea typeface="FangSong" panose="02010609060101010101" pitchFamily="49" charset="-122"/>
              </a:rPr>
              <a:t>師</a:t>
            </a:r>
            <a:r>
              <a:rPr lang="en-US" altLang="zh-TW" sz="3200" b="1" dirty="0" smtClean="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有機械者必有</a:t>
            </a:r>
            <a:r>
              <a:rPr lang="zh-TW" altLang="en-US" sz="3200" b="1" dirty="0">
                <a:solidFill>
                  <a:srgbClr val="0070C0"/>
                </a:solidFill>
                <a:latin typeface="FangSong" panose="02010609060101010101" pitchFamily="49" charset="-122"/>
                <a:ea typeface="FangSong" panose="02010609060101010101" pitchFamily="49" charset="-122"/>
              </a:rPr>
              <a:t>機</a:t>
            </a:r>
            <a:r>
              <a:rPr lang="zh-TW" altLang="en-US" sz="3200" b="1" dirty="0" smtClean="0">
                <a:solidFill>
                  <a:srgbClr val="0070C0"/>
                </a:solidFill>
                <a:latin typeface="FangSong" panose="02010609060101010101" pitchFamily="49" charset="-122"/>
                <a:ea typeface="FangSong" panose="02010609060101010101" pitchFamily="49" charset="-122"/>
              </a:rPr>
              <a:t>事</a:t>
            </a:r>
            <a:r>
              <a:rPr lang="zh-TW" altLang="en-US" sz="3200" b="1" dirty="0" smtClean="0">
                <a:latin typeface="FangSong" panose="02010609060101010101" pitchFamily="49" charset="-122"/>
                <a:ea typeface="FangSong" panose="02010609060101010101" pitchFamily="49" charset="-122"/>
              </a:rPr>
              <a:t> 有</a:t>
            </a:r>
            <a:r>
              <a:rPr lang="zh-TW" altLang="en-US" sz="3200" b="1" dirty="0">
                <a:latin typeface="FangSong" panose="02010609060101010101" pitchFamily="49" charset="-122"/>
                <a:ea typeface="FangSong" panose="02010609060101010101" pitchFamily="49" charset="-122"/>
              </a:rPr>
              <a:t>機事者必有</a:t>
            </a:r>
            <a:r>
              <a:rPr lang="zh-TW" altLang="en-US" sz="3200" b="1" dirty="0">
                <a:solidFill>
                  <a:srgbClr val="0070C0"/>
                </a:solidFill>
                <a:latin typeface="FangSong" panose="02010609060101010101" pitchFamily="49" charset="-122"/>
                <a:ea typeface="FangSong" panose="02010609060101010101" pitchFamily="49" charset="-122"/>
              </a:rPr>
              <a:t>機心</a:t>
            </a:r>
            <a:r>
              <a:rPr lang="zh-TW" altLang="en-US" sz="3200" b="1" dirty="0">
                <a:latin typeface="FangSong" panose="02010609060101010101" pitchFamily="49" charset="-122"/>
                <a:ea typeface="FangSong" panose="02010609060101010101" pitchFamily="49" charset="-122"/>
              </a:rPr>
              <a:t>。</a:t>
            </a:r>
            <a:r>
              <a:rPr lang="en-US" altLang="zh-TW" sz="3200" b="1" dirty="0">
                <a:latin typeface="FangSong" panose="02010609060101010101" pitchFamily="49" charset="-122"/>
                <a:ea typeface="FangSong" panose="02010609060101010101" pitchFamily="49" charset="-122"/>
              </a:rPr>
              <a:t>』</a:t>
            </a:r>
            <a:r>
              <a:rPr lang="zh-TW" altLang="en-US" sz="3200" b="1" dirty="0">
                <a:latin typeface="FangSong" panose="02010609060101010101" pitchFamily="49" charset="-122"/>
                <a:ea typeface="FangSong" panose="02010609060101010101" pitchFamily="49" charset="-122"/>
              </a:rPr>
              <a:t>機心存於胸</a:t>
            </a:r>
            <a:r>
              <a:rPr lang="zh-TW" altLang="en-US" sz="3200" b="1" dirty="0" smtClean="0">
                <a:latin typeface="FangSong" panose="02010609060101010101" pitchFamily="49" charset="-122"/>
                <a:ea typeface="FangSong" panose="02010609060101010101" pitchFamily="49" charset="-122"/>
              </a:rPr>
              <a:t>中 則</a:t>
            </a:r>
            <a:r>
              <a:rPr lang="zh-TW" altLang="en-US" sz="3200" b="1" dirty="0">
                <a:latin typeface="FangSong" panose="02010609060101010101" pitchFamily="49" charset="-122"/>
                <a:ea typeface="FangSong" panose="02010609060101010101" pitchFamily="49" charset="-122"/>
              </a:rPr>
              <a:t>純白不</a:t>
            </a:r>
            <a:r>
              <a:rPr lang="zh-TW" altLang="en-US" sz="3200" b="1" dirty="0" smtClean="0">
                <a:latin typeface="FangSong" panose="02010609060101010101" pitchFamily="49" charset="-122"/>
                <a:ea typeface="FangSong" panose="02010609060101010101" pitchFamily="49" charset="-122"/>
              </a:rPr>
              <a:t>備</a:t>
            </a:r>
            <a:r>
              <a:rPr lang="zh-CN" altLang="en-US" sz="3200" b="1" dirty="0" smtClean="0">
                <a:latin typeface="FangSong" panose="02010609060101010101" pitchFamily="49" charset="-122"/>
                <a:ea typeface="FangSong" panose="02010609060101010101" pitchFamily="49" charset="-122"/>
              </a:rPr>
              <a:t>。</a:t>
            </a:r>
            <a:r>
              <a:rPr lang="zh-TW" altLang="en-US" sz="3200" b="1" dirty="0" smtClean="0">
                <a:latin typeface="FangSong" panose="02010609060101010101" pitchFamily="49" charset="-122"/>
                <a:ea typeface="FangSong" panose="02010609060101010101" pitchFamily="49" charset="-122"/>
              </a:rPr>
              <a:t>純</a:t>
            </a:r>
            <a:r>
              <a:rPr lang="zh-TW" altLang="en-US" sz="3200" b="1" dirty="0">
                <a:latin typeface="FangSong" panose="02010609060101010101" pitchFamily="49" charset="-122"/>
                <a:ea typeface="FangSong" panose="02010609060101010101" pitchFamily="49" charset="-122"/>
              </a:rPr>
              <a:t>白不</a:t>
            </a:r>
            <a:r>
              <a:rPr lang="zh-TW" altLang="en-US" sz="3200" b="1" dirty="0" smtClean="0">
                <a:latin typeface="FangSong" panose="02010609060101010101" pitchFamily="49" charset="-122"/>
                <a:ea typeface="FangSong" panose="02010609060101010101" pitchFamily="49" charset="-122"/>
              </a:rPr>
              <a:t>備 則</a:t>
            </a:r>
            <a:r>
              <a:rPr lang="zh-TW" altLang="en-US" sz="3200" b="1" dirty="0">
                <a:latin typeface="FangSong" panose="02010609060101010101" pitchFamily="49" charset="-122"/>
                <a:ea typeface="FangSong" panose="02010609060101010101" pitchFamily="49" charset="-122"/>
              </a:rPr>
              <a:t>神生不</a:t>
            </a:r>
            <a:r>
              <a:rPr lang="zh-TW" altLang="en-US" sz="3200" b="1" dirty="0" smtClean="0">
                <a:latin typeface="FangSong" panose="02010609060101010101" pitchFamily="49" charset="-122"/>
                <a:ea typeface="FangSong" panose="02010609060101010101" pitchFamily="49" charset="-122"/>
              </a:rPr>
              <a:t>定</a:t>
            </a:r>
            <a:r>
              <a:rPr lang="zh-CN" altLang="en-US" sz="3200" b="1" dirty="0" smtClean="0">
                <a:latin typeface="FangSong" panose="02010609060101010101" pitchFamily="49" charset="-122"/>
                <a:ea typeface="FangSong" panose="02010609060101010101" pitchFamily="49" charset="-122"/>
              </a:rPr>
              <a:t>。</a:t>
            </a:r>
            <a:r>
              <a:rPr lang="zh-TW" altLang="en-US" sz="3200" b="1" dirty="0" smtClean="0">
                <a:latin typeface="FangSong" panose="02010609060101010101" pitchFamily="49" charset="-122"/>
                <a:ea typeface="FangSong" panose="02010609060101010101" pitchFamily="49" charset="-122"/>
              </a:rPr>
              <a:t>神</a:t>
            </a:r>
            <a:r>
              <a:rPr lang="zh-TW" altLang="en-US" sz="3200" b="1" dirty="0">
                <a:latin typeface="FangSong" panose="02010609060101010101" pitchFamily="49" charset="-122"/>
                <a:ea typeface="FangSong" panose="02010609060101010101" pitchFamily="49" charset="-122"/>
              </a:rPr>
              <a:t>生不定</a:t>
            </a:r>
            <a:r>
              <a:rPr lang="zh-TW" altLang="en-US" sz="3200" b="1" dirty="0" smtClean="0">
                <a:latin typeface="FangSong" panose="02010609060101010101" pitchFamily="49" charset="-122"/>
                <a:ea typeface="FangSong" panose="02010609060101010101" pitchFamily="49" charset="-122"/>
              </a:rPr>
              <a:t>者 道</a:t>
            </a:r>
            <a:r>
              <a:rPr lang="zh-TW" altLang="en-US" sz="3200" b="1" dirty="0">
                <a:latin typeface="FangSong" panose="02010609060101010101" pitchFamily="49" charset="-122"/>
                <a:ea typeface="FangSong" panose="02010609060101010101" pitchFamily="49" charset="-122"/>
              </a:rPr>
              <a:t>之所不載也。吾非不</a:t>
            </a:r>
            <a:r>
              <a:rPr lang="zh-TW" altLang="en-US" sz="3200" b="1" dirty="0" smtClean="0">
                <a:latin typeface="FangSong" panose="02010609060101010101" pitchFamily="49" charset="-122"/>
                <a:ea typeface="FangSong" panose="02010609060101010101" pitchFamily="49" charset="-122"/>
              </a:rPr>
              <a:t>知 羞</a:t>
            </a:r>
            <a:r>
              <a:rPr lang="zh-TW" altLang="en-US" sz="3200" b="1" dirty="0">
                <a:latin typeface="FangSong" panose="02010609060101010101" pitchFamily="49" charset="-122"/>
                <a:ea typeface="FangSong" panose="02010609060101010101" pitchFamily="49" charset="-122"/>
              </a:rPr>
              <a:t>而不為也。」</a:t>
            </a:r>
            <a:endParaRPr lang="zh-TW" altLang="en-US"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5327122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6" name="TextBox 5"/>
          <p:cNvSpPr txBox="1"/>
          <p:nvPr/>
        </p:nvSpPr>
        <p:spPr>
          <a:xfrm>
            <a:off x="2699792" y="858838"/>
            <a:ext cx="4062651" cy="5071020"/>
          </a:xfrm>
          <a:prstGeom prst="rect">
            <a:avLst/>
          </a:prstGeom>
          <a:noFill/>
          <a:ln w="9525">
            <a:noFill/>
          </a:ln>
        </p:spPr>
        <p:txBody>
          <a:bodyPr vert="eaVert" wrap="square" rtlCol="0">
            <a:spAutoFit/>
          </a:bodyPr>
          <a:lstStyle/>
          <a:p>
            <a:pPr algn="ctr"/>
            <a:r>
              <a:rPr lang="zh-CN" altLang="en-US" sz="3600" b="1" dirty="0" smtClean="0">
                <a:latin typeface="FangSong" panose="02010609060101010101" pitchFamily="49" charset="-122"/>
                <a:ea typeface="FangSong" panose="02010609060101010101" pitchFamily="49" charset="-122"/>
              </a:rPr>
              <a:t>聖人 亞聖</a:t>
            </a:r>
            <a:endParaRPr lang="en-US" altLang="zh-CN" sz="3600" b="1" dirty="0" smtClean="0">
              <a:latin typeface="FangSong" panose="02010609060101010101" pitchFamily="49" charset="-122"/>
              <a:ea typeface="FangSong" panose="02010609060101010101" pitchFamily="49" charset="-122"/>
            </a:endParaRPr>
          </a:p>
          <a:p>
            <a:pPr algn="ct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smtClean="0">
                <a:latin typeface="FangSong" panose="02010609060101010101" pitchFamily="49" charset="-122"/>
                <a:ea typeface="FangSong" panose="02010609060101010101" pitchFamily="49" charset="-122"/>
              </a:rPr>
              <a:t>趙岐</a:t>
            </a:r>
            <a:endParaRPr lang="en-US" altLang="zh-TW" sz="3600" b="1" dirty="0" smtClean="0">
              <a:latin typeface="FangSong" panose="02010609060101010101" pitchFamily="49" charset="-122"/>
              <a:ea typeface="FangSong" panose="02010609060101010101" pitchFamily="49" charset="-122"/>
            </a:endParaRPr>
          </a:p>
          <a:p>
            <a:pPr algn="ctr"/>
            <a:endParaRPr lang="en-US" altLang="zh-TW" sz="3600" b="1" dirty="0">
              <a:latin typeface="FangSong" panose="02010609060101010101" pitchFamily="49" charset="-122"/>
              <a:ea typeface="FangSong" panose="02010609060101010101" pitchFamily="49" charset="-122"/>
            </a:endParaRPr>
          </a:p>
          <a:p>
            <a:pPr algn="ctr"/>
            <a:r>
              <a:rPr lang="zh-CN" altLang="en-US" sz="3600" b="1" dirty="0" smtClean="0">
                <a:latin typeface="FangSong" panose="02010609060101010101" pitchFamily="49" charset="-122"/>
                <a:ea typeface="FangSong" panose="02010609060101010101" pitchFamily="49" charset="-122"/>
              </a:rPr>
              <a:t>宋神宗 鄒</a:t>
            </a:r>
            <a:r>
              <a:rPr lang="zh-CN" altLang="en-US" sz="3600" b="1" dirty="0">
                <a:latin typeface="FangSong" panose="02010609060101010101" pitchFamily="49" charset="-122"/>
                <a:ea typeface="FangSong" panose="02010609060101010101" pitchFamily="49" charset="-122"/>
              </a:rPr>
              <a:t>國公</a:t>
            </a:r>
            <a:endParaRPr lang="en-US" altLang="zh-CN" sz="3600" b="1" dirty="0">
              <a:latin typeface="FangSong" panose="02010609060101010101" pitchFamily="49" charset="-122"/>
              <a:ea typeface="FangSong" panose="02010609060101010101" pitchFamily="49" charset="-122"/>
            </a:endParaRPr>
          </a:p>
          <a:p>
            <a:pPr algn="ctr"/>
            <a:endParaRPr lang="en-US" altLang="zh-CN" sz="3600" b="1" dirty="0">
              <a:latin typeface="FangSong" panose="02010609060101010101" pitchFamily="49" charset="-122"/>
              <a:ea typeface="FangSong" panose="02010609060101010101" pitchFamily="49" charset="-122"/>
            </a:endParaRPr>
          </a:p>
          <a:p>
            <a:pPr algn="ctr"/>
            <a:r>
              <a:rPr lang="zh-CN" altLang="en-US" sz="3600" b="1" dirty="0" smtClean="0">
                <a:latin typeface="FangSong" panose="02010609060101010101" pitchFamily="49" charset="-122"/>
                <a:ea typeface="FangSong" panose="02010609060101010101" pitchFamily="49" charset="-122"/>
              </a:rPr>
              <a:t>元文宗 鄒國亞聖公</a:t>
            </a:r>
            <a:endParaRPr lang="en-US" altLang="zh-CN" sz="3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7328957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6" name="TextBox 5"/>
          <p:cNvSpPr txBox="1"/>
          <p:nvPr/>
        </p:nvSpPr>
        <p:spPr>
          <a:xfrm>
            <a:off x="5364088" y="1052736"/>
            <a:ext cx="1846659" cy="4940560"/>
          </a:xfrm>
          <a:prstGeom prst="rect">
            <a:avLst/>
          </a:prstGeom>
          <a:noFill/>
          <a:ln w="9525">
            <a:noFill/>
          </a:ln>
        </p:spPr>
        <p:txBody>
          <a:bodyPr vert="eaVert" wrap="square" rtlCol="0">
            <a:spAutoFit/>
          </a:bodyPr>
          <a:lstStyle/>
          <a:p>
            <a:pPr algn="ctr"/>
            <a:r>
              <a:rPr lang="zh-CN" altLang="en-US" sz="3600" b="1" dirty="0" smtClean="0">
                <a:latin typeface="FangSong" panose="02010609060101010101" pitchFamily="49" charset="-122"/>
                <a:ea typeface="FangSong" panose="02010609060101010101" pitchFamily="49" charset="-122"/>
              </a:rPr>
              <a:t>梁惠王</a:t>
            </a:r>
            <a:endParaRPr lang="en-US" altLang="zh-CN" sz="3600" b="1" dirty="0" smtClean="0">
              <a:latin typeface="FangSong" panose="02010609060101010101" pitchFamily="49" charset="-122"/>
              <a:ea typeface="FangSong" panose="02010609060101010101" pitchFamily="49" charset="-122"/>
            </a:endParaRPr>
          </a:p>
          <a:p>
            <a:pPr algn="ctr"/>
            <a:endParaRPr lang="en-US" altLang="zh-CN" sz="3600" b="1" dirty="0" smtClean="0">
              <a:latin typeface="FangSong" panose="02010609060101010101" pitchFamily="49" charset="-122"/>
              <a:ea typeface="FangSong" panose="02010609060101010101" pitchFamily="49" charset="-122"/>
            </a:endParaRPr>
          </a:p>
          <a:p>
            <a:pPr algn="ctr"/>
            <a:r>
              <a:rPr lang="zh-CN" altLang="en-US" sz="3600" b="1" dirty="0">
                <a:latin typeface="FangSong" panose="02010609060101010101" pitchFamily="49" charset="-122"/>
                <a:ea typeface="FangSong" panose="02010609060101010101" pitchFamily="49" charset="-122"/>
              </a:rPr>
              <a:t>仁</a:t>
            </a:r>
            <a:r>
              <a:rPr lang="zh-CN" altLang="en-US" sz="3600" b="1" dirty="0" smtClean="0">
                <a:latin typeface="FangSong" panose="02010609060101010101" pitchFamily="49" charset="-122"/>
                <a:ea typeface="FangSong" panose="02010609060101010101" pitchFamily="49" charset="-122"/>
              </a:rPr>
              <a:t>義</a:t>
            </a:r>
            <a:endParaRPr lang="en-US" altLang="zh-CN" sz="36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339752" y="1052736"/>
            <a:ext cx="2400657" cy="4940560"/>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a:t>
            </a:r>
            <a:r>
              <a:rPr lang="zh-CN" altLang="en-US" sz="3600" b="1" dirty="0" smtClean="0">
                <a:latin typeface="FangSong" panose="02010609060101010101" pitchFamily="49" charset="-122"/>
                <a:ea typeface="FangSong" panose="02010609060101010101" pitchFamily="49" charset="-122"/>
              </a:rPr>
              <a:t>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子罕</a:t>
            </a:r>
            <a:r>
              <a:rPr lang="en-US" altLang="zh-CN" sz="3600" b="1" dirty="0" smtClean="0">
                <a:latin typeface="FangSong" panose="02010609060101010101" pitchFamily="49" charset="-122"/>
                <a:ea typeface="FangSong" panose="02010609060101010101" pitchFamily="49" charset="-122"/>
              </a:rPr>
              <a:t>》</a:t>
            </a:r>
          </a:p>
          <a:p>
            <a:pPr algn="ctr"/>
            <a:endParaRPr lang="en-US" altLang="zh-TW" sz="3600" b="1" dirty="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子</a:t>
            </a:r>
            <a:r>
              <a:rPr lang="zh-TW" altLang="en-US" sz="3600" b="1" dirty="0">
                <a:latin typeface="FangSong" panose="02010609060101010101" pitchFamily="49" charset="-122"/>
                <a:ea typeface="FangSong" panose="02010609060101010101" pitchFamily="49" charset="-122"/>
              </a:rPr>
              <a:t>絕</a:t>
            </a:r>
            <a:r>
              <a:rPr lang="zh-TW" altLang="en-US" sz="3600" b="1" dirty="0" smtClean="0">
                <a:latin typeface="FangSong" panose="02010609060101010101" pitchFamily="49" charset="-122"/>
                <a:ea typeface="FangSong" panose="02010609060101010101" pitchFamily="49" charset="-122"/>
              </a:rPr>
              <a:t>四 毋意 毋必 毋固 毋</a:t>
            </a:r>
            <a:r>
              <a:rPr lang="zh-TW" altLang="en-US" sz="3600" b="1" dirty="0">
                <a:latin typeface="FangSong" panose="02010609060101010101" pitchFamily="49" charset="-122"/>
                <a:ea typeface="FangSong" panose="02010609060101010101" pitchFamily="49" charset="-122"/>
              </a:rPr>
              <a:t>我 </a:t>
            </a:r>
            <a:r>
              <a:rPr lang="zh-CN"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7608166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7" name="TextBox 6"/>
          <p:cNvSpPr txBox="1"/>
          <p:nvPr/>
        </p:nvSpPr>
        <p:spPr>
          <a:xfrm>
            <a:off x="1266058" y="1052736"/>
            <a:ext cx="6832640" cy="5112568"/>
          </a:xfrm>
          <a:prstGeom prst="rect">
            <a:avLst/>
          </a:prstGeom>
          <a:noFill/>
          <a:ln w="9525">
            <a:solidFill>
              <a:schemeClr val="tx1"/>
            </a:solidFill>
          </a:ln>
        </p:spPr>
        <p:txBody>
          <a:bodyPr vert="eaVert" wrap="square" rtlCol="0">
            <a:spAutoFit/>
          </a:bodyPr>
          <a:lstStyle/>
          <a:p>
            <a:pPr algn="ctr"/>
            <a:r>
              <a:rPr lang="en-US" altLang="zh-CN"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a:t>
            </a:r>
            <a:r>
              <a:rPr lang="zh-CN" altLang="en-US" sz="3600" b="1" dirty="0" smtClean="0">
                <a:latin typeface="FangSong" panose="02010609060101010101" pitchFamily="49" charset="-122"/>
                <a:ea typeface="FangSong" panose="02010609060101010101" pitchFamily="49" charset="-122"/>
              </a:rPr>
              <a:t>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告子下</a:t>
            </a:r>
            <a:r>
              <a:rPr lang="en-US" altLang="zh-CN" sz="3600" b="1" dirty="0" smtClean="0">
                <a:latin typeface="FangSong" panose="02010609060101010101" pitchFamily="49" charset="-122"/>
                <a:ea typeface="FangSong" panose="02010609060101010101" pitchFamily="49" charset="-122"/>
              </a:rPr>
              <a:t>》</a:t>
            </a:r>
          </a:p>
          <a:p>
            <a:pPr algn="ctr"/>
            <a:endParaRPr lang="en-US" altLang="zh-TW" sz="3600" b="1" dirty="0">
              <a:latin typeface="FangSong" panose="02010609060101010101" pitchFamily="49" charset="-122"/>
              <a:ea typeface="FangSong" panose="02010609060101010101" pitchFamily="49" charset="-122"/>
            </a:endParaRPr>
          </a:p>
          <a:p>
            <a:r>
              <a:rPr lang="zh-TW" altLang="en-US" sz="3600" b="1" dirty="0">
                <a:latin typeface="FangSong" panose="02010609060101010101" pitchFamily="49" charset="-122"/>
                <a:ea typeface="FangSong" panose="02010609060101010101" pitchFamily="49" charset="-122"/>
              </a:rPr>
              <a:t>    孟子</a:t>
            </a:r>
            <a:r>
              <a:rPr lang="zh-TW" altLang="en-US" sz="3600" b="1" dirty="0" smtClean="0">
                <a:latin typeface="FangSong" panose="02010609060101010101" pitchFamily="49" charset="-122"/>
                <a:ea typeface="FangSong" panose="02010609060101010101" pitchFamily="49" charset="-122"/>
              </a:rPr>
              <a:t>曰「</a:t>
            </a:r>
            <a:r>
              <a:rPr lang="zh-TW" altLang="en-US" sz="3600" b="1" dirty="0">
                <a:solidFill>
                  <a:srgbClr val="0070C0"/>
                </a:solidFill>
                <a:latin typeface="FangSong" panose="02010609060101010101" pitchFamily="49" charset="-122"/>
                <a:ea typeface="FangSong" panose="02010609060101010101" pitchFamily="49" charset="-122"/>
              </a:rPr>
              <a:t>舜</a:t>
            </a:r>
            <a:r>
              <a:rPr lang="zh-TW" altLang="en-US" sz="3600" b="1" dirty="0">
                <a:latin typeface="FangSong" panose="02010609060101010101" pitchFamily="49" charset="-122"/>
                <a:ea typeface="FangSong" panose="02010609060101010101" pitchFamily="49" charset="-122"/>
              </a:rPr>
              <a:t>發於畎畝之</a:t>
            </a:r>
            <a:r>
              <a:rPr lang="zh-TW" altLang="en-US" sz="3600" b="1" dirty="0" smtClean="0">
                <a:latin typeface="FangSong" panose="02010609060101010101" pitchFamily="49" charset="-122"/>
                <a:ea typeface="FangSong" panose="02010609060101010101" pitchFamily="49" charset="-122"/>
              </a:rPr>
              <a:t>中 </a:t>
            </a:r>
            <a:r>
              <a:rPr lang="zh-TW" altLang="en-US" sz="3600" b="1" dirty="0" smtClean="0">
                <a:solidFill>
                  <a:srgbClr val="0070C0"/>
                </a:solidFill>
                <a:latin typeface="FangSong" panose="02010609060101010101" pitchFamily="49" charset="-122"/>
                <a:ea typeface="FangSong" panose="02010609060101010101" pitchFamily="49" charset="-122"/>
              </a:rPr>
              <a:t>傅</a:t>
            </a:r>
            <a:r>
              <a:rPr lang="zh-TW" altLang="en-US" sz="3600" b="1" dirty="0">
                <a:solidFill>
                  <a:srgbClr val="0070C0"/>
                </a:solidFill>
                <a:latin typeface="FangSong" panose="02010609060101010101" pitchFamily="49" charset="-122"/>
                <a:ea typeface="FangSong" panose="02010609060101010101" pitchFamily="49" charset="-122"/>
              </a:rPr>
              <a:t>說</a:t>
            </a:r>
            <a:r>
              <a:rPr lang="zh-TW" altLang="en-US" sz="3600" b="1" dirty="0">
                <a:latin typeface="FangSong" panose="02010609060101010101" pitchFamily="49" charset="-122"/>
                <a:ea typeface="FangSong" panose="02010609060101010101" pitchFamily="49" charset="-122"/>
              </a:rPr>
              <a:t>舉於版築之</a:t>
            </a:r>
            <a:r>
              <a:rPr lang="zh-TW" altLang="en-US" sz="3600" b="1" dirty="0" smtClean="0">
                <a:latin typeface="FangSong" panose="02010609060101010101" pitchFamily="49" charset="-122"/>
                <a:ea typeface="FangSong" panose="02010609060101010101" pitchFamily="49" charset="-122"/>
              </a:rPr>
              <a:t>閒 </a:t>
            </a:r>
            <a:r>
              <a:rPr lang="zh-TW" altLang="en-US" sz="3600" b="1" dirty="0" smtClean="0">
                <a:solidFill>
                  <a:srgbClr val="0070C0"/>
                </a:solidFill>
                <a:latin typeface="FangSong" panose="02010609060101010101" pitchFamily="49" charset="-122"/>
                <a:ea typeface="FangSong" panose="02010609060101010101" pitchFamily="49" charset="-122"/>
              </a:rPr>
              <a:t>膠</a:t>
            </a:r>
            <a:r>
              <a:rPr lang="zh-TW" altLang="en-US" sz="3600" b="1" dirty="0">
                <a:solidFill>
                  <a:srgbClr val="0070C0"/>
                </a:solidFill>
                <a:latin typeface="FangSong" panose="02010609060101010101" pitchFamily="49" charset="-122"/>
                <a:ea typeface="FangSong" panose="02010609060101010101" pitchFamily="49" charset="-122"/>
              </a:rPr>
              <a:t>鬲</a:t>
            </a:r>
            <a:r>
              <a:rPr lang="zh-TW" altLang="en-US" sz="3600" b="1" dirty="0">
                <a:latin typeface="FangSong" panose="02010609060101010101" pitchFamily="49" charset="-122"/>
                <a:ea typeface="FangSong" panose="02010609060101010101" pitchFamily="49" charset="-122"/>
              </a:rPr>
              <a:t>舉於魚鹽之</a:t>
            </a:r>
            <a:r>
              <a:rPr lang="zh-TW" altLang="en-US" sz="3600" b="1" dirty="0" smtClean="0">
                <a:latin typeface="FangSong" panose="02010609060101010101" pitchFamily="49" charset="-122"/>
                <a:ea typeface="FangSong" panose="02010609060101010101" pitchFamily="49" charset="-122"/>
              </a:rPr>
              <a:t>中 </a:t>
            </a:r>
            <a:r>
              <a:rPr lang="zh-TW" altLang="en-US" sz="3600" b="1" dirty="0" smtClean="0">
                <a:solidFill>
                  <a:srgbClr val="0070C0"/>
                </a:solidFill>
                <a:latin typeface="FangSong" panose="02010609060101010101" pitchFamily="49" charset="-122"/>
                <a:ea typeface="FangSong" panose="02010609060101010101" pitchFamily="49" charset="-122"/>
              </a:rPr>
              <a:t>管</a:t>
            </a:r>
            <a:r>
              <a:rPr lang="zh-TW" altLang="en-US" sz="3600" b="1" dirty="0">
                <a:solidFill>
                  <a:srgbClr val="0070C0"/>
                </a:solidFill>
                <a:latin typeface="FangSong" panose="02010609060101010101" pitchFamily="49" charset="-122"/>
                <a:ea typeface="FangSong" panose="02010609060101010101" pitchFamily="49" charset="-122"/>
              </a:rPr>
              <a:t>夷</a:t>
            </a:r>
            <a:r>
              <a:rPr lang="zh-TW" altLang="en-US" sz="3600" b="1" dirty="0">
                <a:latin typeface="FangSong" panose="02010609060101010101" pitchFamily="49" charset="-122"/>
                <a:ea typeface="FangSong" panose="02010609060101010101" pitchFamily="49" charset="-122"/>
              </a:rPr>
              <a:t>吾舉於</a:t>
            </a:r>
            <a:r>
              <a:rPr lang="zh-TW" altLang="en-US" sz="3600" b="1" dirty="0" smtClean="0">
                <a:latin typeface="FangSong" panose="02010609060101010101" pitchFamily="49" charset="-122"/>
                <a:ea typeface="FangSong" panose="02010609060101010101" pitchFamily="49" charset="-122"/>
              </a:rPr>
              <a:t>士 </a:t>
            </a:r>
            <a:r>
              <a:rPr lang="zh-TW" altLang="en-US" sz="3600" b="1" dirty="0" smtClean="0">
                <a:solidFill>
                  <a:srgbClr val="0070C0"/>
                </a:solidFill>
                <a:latin typeface="FangSong" panose="02010609060101010101" pitchFamily="49" charset="-122"/>
                <a:ea typeface="FangSong" panose="02010609060101010101" pitchFamily="49" charset="-122"/>
              </a:rPr>
              <a:t>孫</a:t>
            </a:r>
            <a:r>
              <a:rPr lang="zh-TW" altLang="en-US" sz="3600" b="1" dirty="0">
                <a:solidFill>
                  <a:srgbClr val="0070C0"/>
                </a:solidFill>
                <a:latin typeface="FangSong" panose="02010609060101010101" pitchFamily="49" charset="-122"/>
                <a:ea typeface="FangSong" panose="02010609060101010101" pitchFamily="49" charset="-122"/>
              </a:rPr>
              <a:t>叔敖</a:t>
            </a:r>
            <a:r>
              <a:rPr lang="zh-TW" altLang="en-US" sz="3600" b="1" dirty="0">
                <a:latin typeface="FangSong" panose="02010609060101010101" pitchFamily="49" charset="-122"/>
                <a:ea typeface="FangSong" panose="02010609060101010101" pitchFamily="49" charset="-122"/>
              </a:rPr>
              <a:t>舉於</a:t>
            </a:r>
            <a:r>
              <a:rPr lang="zh-TW" altLang="en-US" sz="3600" b="1" dirty="0" smtClean="0">
                <a:latin typeface="FangSong" panose="02010609060101010101" pitchFamily="49" charset="-122"/>
                <a:ea typeface="FangSong" panose="02010609060101010101" pitchFamily="49" charset="-122"/>
              </a:rPr>
              <a:t>海 </a:t>
            </a:r>
            <a:r>
              <a:rPr lang="zh-TW" altLang="en-US" sz="3600" b="1" dirty="0" smtClean="0">
                <a:solidFill>
                  <a:srgbClr val="0070C0"/>
                </a:solidFill>
                <a:latin typeface="FangSong" panose="02010609060101010101" pitchFamily="49" charset="-122"/>
                <a:ea typeface="FangSong" panose="02010609060101010101" pitchFamily="49" charset="-122"/>
              </a:rPr>
              <a:t>百</a:t>
            </a:r>
            <a:r>
              <a:rPr lang="zh-TW" altLang="en-US" sz="3600" b="1" dirty="0">
                <a:solidFill>
                  <a:srgbClr val="0070C0"/>
                </a:solidFill>
                <a:latin typeface="FangSong" panose="02010609060101010101" pitchFamily="49" charset="-122"/>
                <a:ea typeface="FangSong" panose="02010609060101010101" pitchFamily="49" charset="-122"/>
              </a:rPr>
              <a:t>里奚</a:t>
            </a:r>
            <a:r>
              <a:rPr lang="zh-TW" altLang="en-US" sz="3600" b="1" dirty="0">
                <a:latin typeface="FangSong" panose="02010609060101010101" pitchFamily="49" charset="-122"/>
                <a:ea typeface="FangSong" panose="02010609060101010101" pitchFamily="49" charset="-122"/>
              </a:rPr>
              <a:t>舉於市。</a:t>
            </a:r>
            <a:r>
              <a:rPr lang="zh-TW" altLang="en-US" sz="3600" b="1" dirty="0">
                <a:solidFill>
                  <a:srgbClr val="0070C0"/>
                </a:solidFill>
                <a:latin typeface="FangSong" panose="02010609060101010101" pitchFamily="49" charset="-122"/>
                <a:ea typeface="FangSong" panose="02010609060101010101" pitchFamily="49" charset="-122"/>
              </a:rPr>
              <a:t>故天將降大任於是人</a:t>
            </a:r>
            <a:r>
              <a:rPr lang="zh-TW" altLang="en-US" sz="3600" b="1" dirty="0" smtClean="0">
                <a:solidFill>
                  <a:srgbClr val="0070C0"/>
                </a:solidFill>
                <a:latin typeface="FangSong" panose="02010609060101010101" pitchFamily="49" charset="-122"/>
                <a:ea typeface="FangSong" panose="02010609060101010101" pitchFamily="49" charset="-122"/>
              </a:rPr>
              <a:t>也 必</a:t>
            </a:r>
            <a:r>
              <a:rPr lang="zh-TW" altLang="en-US" sz="3600" b="1" dirty="0">
                <a:solidFill>
                  <a:srgbClr val="0070C0"/>
                </a:solidFill>
                <a:latin typeface="FangSong" panose="02010609060101010101" pitchFamily="49" charset="-122"/>
                <a:ea typeface="FangSong" panose="02010609060101010101" pitchFamily="49" charset="-122"/>
              </a:rPr>
              <a:t>先苦其心</a:t>
            </a:r>
            <a:r>
              <a:rPr lang="zh-TW" altLang="en-US" sz="3600" b="1" dirty="0" smtClean="0">
                <a:solidFill>
                  <a:srgbClr val="0070C0"/>
                </a:solidFill>
                <a:latin typeface="FangSong" panose="02010609060101010101" pitchFamily="49" charset="-122"/>
                <a:ea typeface="FangSong" panose="02010609060101010101" pitchFamily="49" charset="-122"/>
              </a:rPr>
              <a:t>志 勞</a:t>
            </a:r>
            <a:r>
              <a:rPr lang="zh-TW" altLang="en-US" sz="3600" b="1" dirty="0">
                <a:solidFill>
                  <a:srgbClr val="0070C0"/>
                </a:solidFill>
                <a:latin typeface="FangSong" panose="02010609060101010101" pitchFamily="49" charset="-122"/>
                <a:ea typeface="FangSong" panose="02010609060101010101" pitchFamily="49" charset="-122"/>
              </a:rPr>
              <a:t>其筋</a:t>
            </a:r>
            <a:r>
              <a:rPr lang="zh-TW" altLang="en-US" sz="3600" b="1" dirty="0" smtClean="0">
                <a:solidFill>
                  <a:srgbClr val="0070C0"/>
                </a:solidFill>
                <a:latin typeface="FangSong" panose="02010609060101010101" pitchFamily="49" charset="-122"/>
                <a:ea typeface="FangSong" panose="02010609060101010101" pitchFamily="49" charset="-122"/>
              </a:rPr>
              <a:t>骨 餓</a:t>
            </a:r>
            <a:r>
              <a:rPr lang="zh-TW" altLang="en-US" sz="3600" b="1" dirty="0">
                <a:solidFill>
                  <a:srgbClr val="0070C0"/>
                </a:solidFill>
                <a:latin typeface="FangSong" panose="02010609060101010101" pitchFamily="49" charset="-122"/>
                <a:ea typeface="FangSong" panose="02010609060101010101" pitchFamily="49" charset="-122"/>
              </a:rPr>
              <a:t>其體</a:t>
            </a:r>
            <a:r>
              <a:rPr lang="zh-TW" altLang="en-US" sz="3600" b="1" dirty="0" smtClean="0">
                <a:solidFill>
                  <a:srgbClr val="0070C0"/>
                </a:solidFill>
                <a:latin typeface="FangSong" panose="02010609060101010101" pitchFamily="49" charset="-122"/>
                <a:ea typeface="FangSong" panose="02010609060101010101" pitchFamily="49" charset="-122"/>
              </a:rPr>
              <a:t>膚 空</a:t>
            </a:r>
            <a:r>
              <a:rPr lang="zh-TW" altLang="en-US" sz="3600" b="1" dirty="0">
                <a:solidFill>
                  <a:srgbClr val="0070C0"/>
                </a:solidFill>
                <a:latin typeface="FangSong" panose="02010609060101010101" pitchFamily="49" charset="-122"/>
                <a:ea typeface="FangSong" panose="02010609060101010101" pitchFamily="49" charset="-122"/>
              </a:rPr>
              <a:t>乏其</a:t>
            </a:r>
            <a:r>
              <a:rPr lang="zh-TW" altLang="en-US" sz="3600" b="1" dirty="0" smtClean="0">
                <a:solidFill>
                  <a:srgbClr val="0070C0"/>
                </a:solidFill>
                <a:latin typeface="FangSong" panose="02010609060101010101" pitchFamily="49" charset="-122"/>
                <a:ea typeface="FangSong" panose="02010609060101010101" pitchFamily="49" charset="-122"/>
              </a:rPr>
              <a:t>身 行</a:t>
            </a:r>
            <a:r>
              <a:rPr lang="zh-TW" altLang="en-US" sz="3600" b="1" dirty="0">
                <a:solidFill>
                  <a:srgbClr val="0070C0"/>
                </a:solidFill>
                <a:latin typeface="FangSong" panose="02010609060101010101" pitchFamily="49" charset="-122"/>
                <a:ea typeface="FangSong" panose="02010609060101010101" pitchFamily="49" charset="-122"/>
              </a:rPr>
              <a:t>拂亂其所</a:t>
            </a:r>
            <a:r>
              <a:rPr lang="zh-TW" altLang="en-US" sz="3600" b="1" dirty="0" smtClean="0">
                <a:solidFill>
                  <a:srgbClr val="0070C0"/>
                </a:solidFill>
                <a:latin typeface="FangSong" panose="02010609060101010101" pitchFamily="49" charset="-122"/>
                <a:ea typeface="FangSong" panose="02010609060101010101" pitchFamily="49" charset="-122"/>
              </a:rPr>
              <a:t>為 所</a:t>
            </a:r>
            <a:r>
              <a:rPr lang="zh-TW" altLang="en-US" sz="3600" b="1" dirty="0">
                <a:solidFill>
                  <a:srgbClr val="0070C0"/>
                </a:solidFill>
                <a:latin typeface="FangSong" panose="02010609060101010101" pitchFamily="49" charset="-122"/>
                <a:ea typeface="FangSong" panose="02010609060101010101" pitchFamily="49" charset="-122"/>
              </a:rPr>
              <a:t>以動心忍</a:t>
            </a:r>
            <a:r>
              <a:rPr lang="zh-TW" altLang="en-US" sz="3600" b="1" dirty="0" smtClean="0">
                <a:solidFill>
                  <a:srgbClr val="0070C0"/>
                </a:solidFill>
                <a:latin typeface="FangSong" panose="02010609060101010101" pitchFamily="49" charset="-122"/>
                <a:ea typeface="FangSong" panose="02010609060101010101" pitchFamily="49" charset="-122"/>
              </a:rPr>
              <a:t>性 曾</a:t>
            </a:r>
            <a:r>
              <a:rPr lang="zh-TW" altLang="en-US" sz="3600" b="1" dirty="0">
                <a:solidFill>
                  <a:srgbClr val="0070C0"/>
                </a:solidFill>
                <a:latin typeface="FangSong" panose="02010609060101010101" pitchFamily="49" charset="-122"/>
                <a:ea typeface="FangSong" panose="02010609060101010101" pitchFamily="49" charset="-122"/>
              </a:rPr>
              <a:t>益其所不能</a:t>
            </a:r>
            <a:r>
              <a:rPr lang="zh-TW" altLang="en-US" sz="3600" b="1" dirty="0" smtClean="0">
                <a:latin typeface="FangSong" panose="02010609060101010101" pitchFamily="49" charset="-122"/>
                <a:ea typeface="FangSong" panose="02010609060101010101" pitchFamily="49" charset="-122"/>
              </a:rPr>
              <a:t>。</a:t>
            </a:r>
            <a:r>
              <a:rPr lang="en-US" altLang="zh-TW"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0234859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D:\義務工作_UK Sinology 英國漢學院事務\Modules\Bachelor's\SICH5002_Sinological English II\The Mencius\IMG_20201001_201207_m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3535209" y="1598554"/>
            <a:ext cx="6153507" cy="40799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D:\義務工作_UK Sinology 英國漢學院事務\Admin\Coat_of_arms_of_the_University_of_Wales_Trinity_Saint_David_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pic>
        <p:nvPicPr>
          <p:cNvPr id="1028" name="Picture 4" descr="D:\義務工作_UK Sinology 英國漢學院事務\Modules\Bachelor's\SICH5002_Sinological English II\The Mencius\IMG_20201001_201321_m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682985" y="1712289"/>
            <a:ext cx="6153507" cy="3852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8508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9" name="TextBox 8"/>
          <p:cNvSpPr txBox="1"/>
          <p:nvPr/>
        </p:nvSpPr>
        <p:spPr>
          <a:xfrm>
            <a:off x="1073171" y="862236"/>
            <a:ext cx="7109639" cy="5647084"/>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孟子</a:t>
            </a:r>
            <a:r>
              <a:rPr lang="en-US" altLang="zh-CN" sz="3200" b="1" dirty="0" smtClean="0">
                <a:latin typeface="FangSong" panose="02010609060101010101" pitchFamily="49" charset="-122"/>
                <a:ea typeface="FangSong" panose="02010609060101010101" pitchFamily="49" charset="-122"/>
              </a:rPr>
              <a:t>•</a:t>
            </a:r>
            <a:r>
              <a:rPr lang="zh-CN" altLang="en-US" sz="3200" b="1" dirty="0" smtClean="0">
                <a:latin typeface="FangSong" panose="02010609060101010101" pitchFamily="49" charset="-122"/>
                <a:ea typeface="FangSong" panose="02010609060101010101" pitchFamily="49" charset="-122"/>
              </a:rPr>
              <a:t>梁惠王上</a:t>
            </a:r>
            <a:r>
              <a:rPr lang="en-US" altLang="zh-TW" sz="3200" b="1" dirty="0" smtClean="0">
                <a:latin typeface="FangSong" panose="02010609060101010101" pitchFamily="49" charset="-122"/>
                <a:ea typeface="FangSong" panose="02010609060101010101" pitchFamily="49" charset="-122"/>
              </a:rPr>
              <a:t>》</a:t>
            </a:r>
            <a:endParaRPr lang="en-US" altLang="zh-TW" sz="3200" b="1" dirty="0" smtClean="0">
              <a:latin typeface="FangSong" panose="02010609060101010101" pitchFamily="49" charset="-122"/>
              <a:ea typeface="FangSong" panose="02010609060101010101" pitchFamily="49" charset="-122"/>
            </a:endParaRPr>
          </a:p>
          <a:p>
            <a:pPr algn="ctr"/>
            <a:endParaRPr lang="en-US" altLang="zh-TW" sz="2800" b="1" dirty="0" smtClean="0">
              <a:latin typeface="FangSong" panose="02010609060101010101" pitchFamily="49" charset="-122"/>
              <a:ea typeface="FangSong" panose="02010609060101010101" pitchFamily="49" charset="-122"/>
            </a:endParaRPr>
          </a:p>
          <a:p>
            <a:r>
              <a:rPr lang="zh-TW" altLang="en-US" sz="2800" b="1" dirty="0" smtClean="0">
                <a:latin typeface="FangSong" panose="02010609060101010101" pitchFamily="49" charset="-122"/>
                <a:ea typeface="FangSong" panose="02010609060101010101" pitchFamily="49" charset="-122"/>
              </a:rPr>
              <a:t>    </a:t>
            </a:r>
            <a:r>
              <a:rPr lang="zh-TW" altLang="en-US" sz="3000" b="1" dirty="0">
                <a:latin typeface="FangSong" panose="02010609060101010101" pitchFamily="49" charset="-122"/>
                <a:ea typeface="FangSong" panose="02010609060101010101" pitchFamily="49" charset="-122"/>
              </a:rPr>
              <a:t>孟子見梁惠王。王</a:t>
            </a:r>
            <a:r>
              <a:rPr lang="zh-TW" altLang="en-US" sz="3000" b="1" dirty="0" smtClean="0">
                <a:latin typeface="FangSong" panose="02010609060101010101" pitchFamily="49" charset="-122"/>
                <a:ea typeface="FangSong" panose="02010609060101010101" pitchFamily="49" charset="-122"/>
              </a:rPr>
              <a:t>曰「叟 不</a:t>
            </a:r>
            <a:r>
              <a:rPr lang="zh-TW" altLang="en-US" sz="3000" b="1" dirty="0">
                <a:latin typeface="FangSong" panose="02010609060101010101" pitchFamily="49" charset="-122"/>
                <a:ea typeface="FangSong" panose="02010609060101010101" pitchFamily="49" charset="-122"/>
              </a:rPr>
              <a:t>遠千里而</a:t>
            </a:r>
            <a:r>
              <a:rPr lang="zh-TW" altLang="en-US" sz="3000" b="1" dirty="0" smtClean="0">
                <a:latin typeface="FangSong" panose="02010609060101010101" pitchFamily="49" charset="-122"/>
                <a:ea typeface="FangSong" panose="02010609060101010101" pitchFamily="49" charset="-122"/>
              </a:rPr>
              <a:t>來 亦</a:t>
            </a:r>
            <a:r>
              <a:rPr lang="zh-TW" altLang="en-US" sz="3000" b="1" dirty="0">
                <a:latin typeface="FangSong" panose="02010609060101010101" pitchFamily="49" charset="-122"/>
                <a:ea typeface="FangSong" panose="02010609060101010101" pitchFamily="49" charset="-122"/>
              </a:rPr>
              <a:t>將有以利吾國</a:t>
            </a:r>
            <a:r>
              <a:rPr lang="zh-TW" altLang="en-US" sz="3000" b="1" dirty="0" smtClean="0">
                <a:latin typeface="FangSong" panose="02010609060101010101" pitchFamily="49" charset="-122"/>
                <a:ea typeface="FangSong" panose="02010609060101010101" pitchFamily="49" charset="-122"/>
              </a:rPr>
              <a:t>乎</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孟</a:t>
            </a:r>
            <a:r>
              <a:rPr lang="zh-TW" altLang="en-US" sz="3000" b="1" dirty="0">
                <a:latin typeface="FangSong" panose="02010609060101010101" pitchFamily="49" charset="-122"/>
                <a:ea typeface="FangSong" panose="02010609060101010101" pitchFamily="49" charset="-122"/>
              </a:rPr>
              <a:t>子對</a:t>
            </a:r>
            <a:r>
              <a:rPr lang="zh-TW" altLang="en-US" sz="3000" b="1" dirty="0" smtClean="0">
                <a:latin typeface="FangSong" panose="02010609060101010101" pitchFamily="49" charset="-122"/>
                <a:ea typeface="FangSong" panose="02010609060101010101" pitchFamily="49" charset="-122"/>
              </a:rPr>
              <a:t>曰「</a:t>
            </a:r>
            <a:r>
              <a:rPr lang="zh-TW" altLang="en-US" sz="3000" b="1" dirty="0">
                <a:latin typeface="FangSong" panose="02010609060101010101" pitchFamily="49" charset="-122"/>
                <a:ea typeface="FangSong" panose="02010609060101010101" pitchFamily="49" charset="-122"/>
              </a:rPr>
              <a:t>王何必曰</a:t>
            </a:r>
            <a:r>
              <a:rPr lang="zh-TW" altLang="en-US" sz="3000" b="1" dirty="0" smtClean="0">
                <a:latin typeface="FangSong" panose="02010609060101010101" pitchFamily="49" charset="-122"/>
                <a:ea typeface="FangSong" panose="02010609060101010101" pitchFamily="49" charset="-122"/>
              </a:rPr>
              <a:t>利</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亦</a:t>
            </a:r>
            <a:r>
              <a:rPr lang="zh-TW" altLang="en-US" sz="3000" b="1" dirty="0">
                <a:latin typeface="FangSong" panose="02010609060101010101" pitchFamily="49" charset="-122"/>
                <a:ea typeface="FangSong" panose="02010609060101010101" pitchFamily="49" charset="-122"/>
              </a:rPr>
              <a:t>有仁義而已矣。王曰</a:t>
            </a:r>
            <a:r>
              <a:rPr lang="en-US" altLang="zh-TW" sz="3000" b="1" dirty="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何以利吾國</a:t>
            </a:r>
            <a:r>
              <a:rPr lang="en-US" altLang="zh-TW"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大</a:t>
            </a:r>
            <a:r>
              <a:rPr lang="zh-TW" altLang="en-US" sz="3000" b="1" dirty="0">
                <a:latin typeface="FangSong" panose="02010609060101010101" pitchFamily="49" charset="-122"/>
                <a:ea typeface="FangSong" panose="02010609060101010101" pitchFamily="49" charset="-122"/>
              </a:rPr>
              <a:t>夫曰</a:t>
            </a:r>
            <a:r>
              <a:rPr lang="en-US" altLang="zh-TW" sz="3000" b="1" dirty="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何以利吾家</a:t>
            </a:r>
            <a:r>
              <a:rPr lang="en-US" altLang="zh-TW"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士</a:t>
            </a:r>
            <a:r>
              <a:rPr lang="zh-TW" altLang="en-US" sz="3000" b="1" dirty="0">
                <a:latin typeface="FangSong" panose="02010609060101010101" pitchFamily="49" charset="-122"/>
                <a:ea typeface="FangSong" panose="02010609060101010101" pitchFamily="49" charset="-122"/>
              </a:rPr>
              <a:t>庶人曰</a:t>
            </a:r>
            <a:r>
              <a:rPr lang="en-US" altLang="zh-TW" sz="3000" b="1" dirty="0">
                <a:latin typeface="FangSong" panose="02010609060101010101" pitchFamily="49" charset="-122"/>
                <a:ea typeface="FangSong" panose="02010609060101010101" pitchFamily="49" charset="-122"/>
              </a:rPr>
              <a:t>『</a:t>
            </a:r>
            <a:r>
              <a:rPr lang="zh-TW" altLang="en-US" sz="3000" b="1" dirty="0">
                <a:latin typeface="FangSong" panose="02010609060101010101" pitchFamily="49" charset="-122"/>
                <a:ea typeface="FangSong" panose="02010609060101010101" pitchFamily="49" charset="-122"/>
              </a:rPr>
              <a:t>何以利吾身</a:t>
            </a:r>
            <a:r>
              <a:rPr lang="en-US" altLang="zh-TW"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上</a:t>
            </a:r>
            <a:r>
              <a:rPr lang="zh-TW" altLang="en-US" sz="3000" b="1" dirty="0">
                <a:latin typeface="FangSong" panose="02010609060101010101" pitchFamily="49" charset="-122"/>
                <a:ea typeface="FangSong" panose="02010609060101010101" pitchFamily="49" charset="-122"/>
              </a:rPr>
              <a:t>下交征利而國危矣。萬乘之國弒其君</a:t>
            </a:r>
            <a:r>
              <a:rPr lang="zh-TW" altLang="en-US" sz="3000" b="1" dirty="0" smtClean="0">
                <a:latin typeface="FangSong" panose="02010609060101010101" pitchFamily="49" charset="-122"/>
                <a:ea typeface="FangSong" panose="02010609060101010101" pitchFamily="49" charset="-122"/>
              </a:rPr>
              <a:t>者 必</a:t>
            </a:r>
            <a:r>
              <a:rPr lang="zh-TW" altLang="en-US" sz="3000" b="1" dirty="0">
                <a:latin typeface="FangSong" panose="02010609060101010101" pitchFamily="49" charset="-122"/>
                <a:ea typeface="FangSong" panose="02010609060101010101" pitchFamily="49" charset="-122"/>
              </a:rPr>
              <a:t>千乘之</a:t>
            </a:r>
            <a:r>
              <a:rPr lang="zh-TW" altLang="en-US" sz="3000" b="1" dirty="0" smtClean="0">
                <a:latin typeface="FangSong" panose="02010609060101010101" pitchFamily="49" charset="-122"/>
                <a:ea typeface="FangSong" panose="02010609060101010101" pitchFamily="49" charset="-122"/>
              </a:rPr>
              <a:t>家</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千</a:t>
            </a:r>
            <a:r>
              <a:rPr lang="zh-TW" altLang="en-US" sz="3000" b="1" dirty="0">
                <a:latin typeface="FangSong" panose="02010609060101010101" pitchFamily="49" charset="-122"/>
                <a:ea typeface="FangSong" panose="02010609060101010101" pitchFamily="49" charset="-122"/>
              </a:rPr>
              <a:t>乘之國弒其君</a:t>
            </a:r>
            <a:r>
              <a:rPr lang="zh-TW" altLang="en-US" sz="3000" b="1" dirty="0" smtClean="0">
                <a:latin typeface="FangSong" panose="02010609060101010101" pitchFamily="49" charset="-122"/>
                <a:ea typeface="FangSong" panose="02010609060101010101" pitchFamily="49" charset="-122"/>
              </a:rPr>
              <a:t>者 必</a:t>
            </a:r>
            <a:r>
              <a:rPr lang="zh-TW" altLang="en-US" sz="3000" b="1" dirty="0">
                <a:latin typeface="FangSong" panose="02010609060101010101" pitchFamily="49" charset="-122"/>
                <a:ea typeface="FangSong" panose="02010609060101010101" pitchFamily="49" charset="-122"/>
              </a:rPr>
              <a:t>百乘之家。萬取千</a:t>
            </a:r>
            <a:r>
              <a:rPr lang="zh-TW" altLang="en-US" sz="3000" b="1" dirty="0" smtClean="0">
                <a:latin typeface="FangSong" panose="02010609060101010101" pitchFamily="49" charset="-122"/>
                <a:ea typeface="FangSong" panose="02010609060101010101" pitchFamily="49" charset="-122"/>
              </a:rPr>
              <a:t>焉 千</a:t>
            </a:r>
            <a:r>
              <a:rPr lang="zh-TW" altLang="en-US" sz="3000" b="1" dirty="0">
                <a:latin typeface="FangSong" panose="02010609060101010101" pitchFamily="49" charset="-122"/>
                <a:ea typeface="FangSong" panose="02010609060101010101" pitchFamily="49" charset="-122"/>
              </a:rPr>
              <a:t>取百</a:t>
            </a:r>
            <a:r>
              <a:rPr lang="zh-TW" altLang="en-US" sz="3000" b="1" dirty="0" smtClean="0">
                <a:latin typeface="FangSong" panose="02010609060101010101" pitchFamily="49" charset="-122"/>
                <a:ea typeface="FangSong" panose="02010609060101010101" pitchFamily="49" charset="-122"/>
              </a:rPr>
              <a:t>焉 不</a:t>
            </a:r>
            <a:r>
              <a:rPr lang="zh-TW" altLang="en-US" sz="3000" b="1" dirty="0">
                <a:latin typeface="FangSong" panose="02010609060101010101" pitchFamily="49" charset="-122"/>
                <a:ea typeface="FangSong" panose="02010609060101010101" pitchFamily="49" charset="-122"/>
              </a:rPr>
              <a:t>為不多矣。苟為後義而先</a:t>
            </a:r>
            <a:r>
              <a:rPr lang="zh-TW" altLang="en-US" sz="3000" b="1" dirty="0" smtClean="0">
                <a:latin typeface="FangSong" panose="02010609060101010101" pitchFamily="49" charset="-122"/>
                <a:ea typeface="FangSong" panose="02010609060101010101" pitchFamily="49" charset="-122"/>
              </a:rPr>
              <a:t>利 不</a:t>
            </a:r>
            <a:r>
              <a:rPr lang="zh-TW" altLang="en-US" sz="3000" b="1" dirty="0">
                <a:latin typeface="FangSong" panose="02010609060101010101" pitchFamily="49" charset="-122"/>
                <a:ea typeface="FangSong" panose="02010609060101010101" pitchFamily="49" charset="-122"/>
              </a:rPr>
              <a:t>奪不饜。未有仁而遺其親者</a:t>
            </a:r>
            <a:r>
              <a:rPr lang="zh-TW" altLang="en-US" sz="3000" b="1" dirty="0" smtClean="0">
                <a:latin typeface="FangSong" panose="02010609060101010101" pitchFamily="49" charset="-122"/>
                <a:ea typeface="FangSong" panose="02010609060101010101" pitchFamily="49" charset="-122"/>
              </a:rPr>
              <a:t>也 未</a:t>
            </a:r>
            <a:r>
              <a:rPr lang="zh-TW" altLang="en-US" sz="3000" b="1" dirty="0">
                <a:latin typeface="FangSong" panose="02010609060101010101" pitchFamily="49" charset="-122"/>
                <a:ea typeface="FangSong" panose="02010609060101010101" pitchFamily="49" charset="-122"/>
              </a:rPr>
              <a:t>有義而後其君者也。王亦曰仁義而已</a:t>
            </a:r>
            <a:r>
              <a:rPr lang="zh-TW" altLang="en-US" sz="3000" b="1" dirty="0" smtClean="0">
                <a:latin typeface="FangSong" panose="02010609060101010101" pitchFamily="49" charset="-122"/>
                <a:ea typeface="FangSong" panose="02010609060101010101" pitchFamily="49" charset="-122"/>
              </a:rPr>
              <a:t>矣 何</a:t>
            </a:r>
            <a:r>
              <a:rPr lang="zh-TW" altLang="en-US" sz="3000" b="1" dirty="0">
                <a:latin typeface="FangSong" panose="02010609060101010101" pitchFamily="49" charset="-122"/>
                <a:ea typeface="FangSong" panose="02010609060101010101" pitchFamily="49" charset="-122"/>
              </a:rPr>
              <a:t>必曰</a:t>
            </a:r>
            <a:r>
              <a:rPr lang="zh-TW" altLang="en-US" sz="3000" b="1" dirty="0" smtClean="0">
                <a:latin typeface="FangSong" panose="02010609060101010101" pitchFamily="49" charset="-122"/>
                <a:ea typeface="FangSong" panose="02010609060101010101" pitchFamily="49" charset="-122"/>
              </a:rPr>
              <a:t>利</a:t>
            </a:r>
            <a:r>
              <a:rPr lang="zh-CN" altLang="en-US" sz="3000" b="1" dirty="0" smtClean="0">
                <a:latin typeface="FangSong" panose="02010609060101010101" pitchFamily="49" charset="-122"/>
                <a:ea typeface="FangSong" panose="02010609060101010101" pitchFamily="49" charset="-122"/>
              </a:rPr>
              <a:t>。</a:t>
            </a:r>
            <a:r>
              <a:rPr lang="zh-TW" altLang="en-US" sz="3000" b="1" dirty="0" smtClean="0">
                <a:latin typeface="FangSong" panose="02010609060101010101" pitchFamily="49" charset="-122"/>
                <a:ea typeface="FangSong" panose="02010609060101010101" pitchFamily="49" charset="-122"/>
              </a:rPr>
              <a:t>」</a:t>
            </a:r>
            <a:endParaRPr lang="zh-TW" altLang="en-US" sz="30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6686756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251520" y="836712"/>
            <a:ext cx="8712968" cy="5478423"/>
          </a:xfrm>
          <a:prstGeom prst="rect">
            <a:avLst/>
          </a:prstGeom>
          <a:noFill/>
        </p:spPr>
        <p:txBody>
          <a:bodyPr wrap="square" rtlCol="0">
            <a:spAutoFit/>
          </a:bodyPr>
          <a:lstStyle/>
          <a:p>
            <a:r>
              <a:rPr lang="en-GB" altLang="zh-CN" sz="2500" dirty="0">
                <a:latin typeface="Georgia" panose="02040502050405020303" pitchFamily="18" charset="0"/>
              </a:rPr>
              <a:t>Mencius went to see king Hui of Liang. The king said, </a:t>
            </a:r>
            <a:r>
              <a:rPr lang="en-GB" altLang="zh-CN" sz="2500" dirty="0" smtClean="0">
                <a:latin typeface="Georgia" panose="02040502050405020303" pitchFamily="18" charset="0"/>
              </a:rPr>
              <a:t>‘Venerable </a:t>
            </a:r>
            <a:r>
              <a:rPr lang="en-GB" altLang="zh-CN" sz="2500" dirty="0">
                <a:latin typeface="Georgia" panose="02040502050405020303" pitchFamily="18" charset="0"/>
              </a:rPr>
              <a:t>sir, since you have not counted it far to come here, a distance of a thousand </a:t>
            </a:r>
            <a:r>
              <a:rPr lang="en-GB" altLang="zh-CN" sz="2500" i="1" dirty="0">
                <a:latin typeface="Georgia" panose="02040502050405020303" pitchFamily="18" charset="0"/>
              </a:rPr>
              <a:t>li</a:t>
            </a:r>
            <a:r>
              <a:rPr lang="en-GB" altLang="zh-CN" sz="2500" dirty="0">
                <a:latin typeface="Georgia" panose="02040502050405020303" pitchFamily="18" charset="0"/>
              </a:rPr>
              <a:t>, may I presume that you are provided with counsels to profit my kingdom</a:t>
            </a:r>
            <a:r>
              <a:rPr lang="en-GB" altLang="zh-CN" sz="2500" dirty="0" smtClean="0">
                <a:latin typeface="Georgia" panose="02040502050405020303" pitchFamily="18" charset="0"/>
              </a:rPr>
              <a:t>?’</a:t>
            </a:r>
          </a:p>
          <a:p>
            <a:r>
              <a:rPr lang="en-GB" altLang="zh-CN" sz="2500" dirty="0">
                <a:latin typeface="Georgia" panose="02040502050405020303" pitchFamily="18" charset="0"/>
              </a:rPr>
              <a:t>Mencius replied, 'Why must your Majesty use that word "profit?" What I am provided with, are counsels to benevolence and righteousness, and these are my only topics. 'If your Majesty say, "What is to be done to profit my kingdom?" the great officers will say, "What is to be done to profit our families?" and the inferior officers and the common people will say, "What is to be done to profit our persons?" Superiors and inferiors will try to snatch this profit the one from the other, and the kingdom will be endangered. </a:t>
            </a:r>
            <a:endParaRPr lang="en-US" altLang="zh-CN" sz="2500" dirty="0" smtClean="0">
              <a:latin typeface="Georgia" panose="02040502050405020303" pitchFamily="18" charset="0"/>
            </a:endParaRPr>
          </a:p>
        </p:txBody>
      </p:sp>
    </p:spTree>
    <p:extLst>
      <p:ext uri="{BB962C8B-B14F-4D97-AF65-F5344CB8AC3E}">
        <p14:creationId xmlns:p14="http://schemas.microsoft.com/office/powerpoint/2010/main" val="18503360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7" name="TextBox 6"/>
          <p:cNvSpPr txBox="1"/>
          <p:nvPr/>
        </p:nvSpPr>
        <p:spPr>
          <a:xfrm>
            <a:off x="251520" y="836712"/>
            <a:ext cx="8712968" cy="5478423"/>
          </a:xfrm>
          <a:prstGeom prst="rect">
            <a:avLst/>
          </a:prstGeom>
          <a:noFill/>
        </p:spPr>
        <p:txBody>
          <a:bodyPr wrap="square" rtlCol="0">
            <a:spAutoFit/>
          </a:bodyPr>
          <a:lstStyle/>
          <a:p>
            <a:r>
              <a:rPr lang="en-GB" altLang="zh-CN" sz="2500" dirty="0" smtClean="0">
                <a:latin typeface="Georgia" panose="02040502050405020303" pitchFamily="18" charset="0"/>
              </a:rPr>
              <a:t>In </a:t>
            </a:r>
            <a:r>
              <a:rPr lang="en-GB" altLang="zh-CN" sz="2500" dirty="0">
                <a:latin typeface="Georgia" panose="02040502050405020303" pitchFamily="18" charset="0"/>
              </a:rPr>
              <a:t>the kingdom of ten thousand chariots, the murderer of his sovereign shall be the chief of a family of a thousand chariots. In the kingdom of a thousand chariots, the murderer of his prince shall be the chief of a family of a hundred chariots. To have a thousand in ten thousand, and a hundred in a thousand, cannot be said not to be a large allotment, but if righteousness be put last, and profit be put first, they will not be satisfied without snatching all. There never has been a benevolent man who neglected his parents. There never has been a righteous man who made his sovereign an after consideration. Let your Majesty also say, "Benevolence and righteousness, and let these be your only themes." Why must you use that word - "profit?".'</a:t>
            </a:r>
            <a:endParaRPr lang="en-US" altLang="zh-CN" sz="2500" dirty="0">
              <a:latin typeface="Georgia" panose="02040502050405020303" pitchFamily="18" charset="0"/>
            </a:endParaRPr>
          </a:p>
          <a:p>
            <a:endParaRPr lang="en-US" altLang="zh-CN" sz="2500" dirty="0" smtClean="0">
              <a:latin typeface="Georgia" panose="02040502050405020303" pitchFamily="18" charset="0"/>
            </a:endParaRPr>
          </a:p>
        </p:txBody>
      </p:sp>
    </p:spTree>
    <p:extLst>
      <p:ext uri="{BB962C8B-B14F-4D97-AF65-F5344CB8AC3E}">
        <p14:creationId xmlns:p14="http://schemas.microsoft.com/office/powerpoint/2010/main" val="17291084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45704</TotalTime>
  <Words>1035</Words>
  <Application>Microsoft Office PowerPoint</Application>
  <PresentationFormat>On-screen Show (4:3)</PresentationFormat>
  <Paragraphs>78</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540</cp:revision>
  <dcterms:created xsi:type="dcterms:W3CDTF">2016-12-03T11:57:52Z</dcterms:created>
  <dcterms:modified xsi:type="dcterms:W3CDTF">2020-10-02T07:47:44Z</dcterms:modified>
</cp:coreProperties>
</file>