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Dode" userId="885c266afd83481e" providerId="LiveId" clId="{AEFC628A-8ADB-4177-9E97-8B04E9BC2392}"/>
    <pc:docChg chg="custSel modSld">
      <pc:chgData name="Irina Dode" userId="885c266afd83481e" providerId="LiveId" clId="{AEFC628A-8ADB-4177-9E97-8B04E9BC2392}" dt="2024-04-01T19:47:42.885" v="117" actId="20577"/>
      <pc:docMkLst>
        <pc:docMk/>
      </pc:docMkLst>
      <pc:sldChg chg="modSp mod">
        <pc:chgData name="Irina Dode" userId="885c266afd83481e" providerId="LiveId" clId="{AEFC628A-8ADB-4177-9E97-8B04E9BC2392}" dt="2024-04-01T19:47:42.885" v="117" actId="20577"/>
        <pc:sldMkLst>
          <pc:docMk/>
          <pc:sldMk cId="3416006595" sldId="256"/>
        </pc:sldMkLst>
        <pc:spChg chg="mod">
          <ac:chgData name="Irina Dode" userId="885c266afd83481e" providerId="LiveId" clId="{AEFC628A-8ADB-4177-9E97-8B04E9BC2392}" dt="2024-04-01T19:47:42.885" v="117" actId="20577"/>
          <ac:spMkLst>
            <pc:docMk/>
            <pc:sldMk cId="3416006595"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5F30B8-1CA1-4447-A32F-E9AFE69AFC5F}" type="datetimeFigureOut">
              <a:rPr lang="en-IN" smtClean="0"/>
              <a:t>01-04-2024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B49D08-5945-44B4-BE5A-97DDBB37389D}" type="slidenum">
              <a:rPr lang="en-IN" smtClean="0"/>
              <a:t>‹#›</a:t>
            </a:fld>
            <a:endParaRPr lang="en-IN"/>
          </a:p>
        </p:txBody>
      </p:sp>
    </p:spTree>
    <p:extLst>
      <p:ext uri="{BB962C8B-B14F-4D97-AF65-F5344CB8AC3E}">
        <p14:creationId xmlns:p14="http://schemas.microsoft.com/office/powerpoint/2010/main" val="3952345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defRPr/>
            </a:pPr>
            <a:r>
              <a:rPr lang="en-GB" kern="1200" dirty="0">
                <a:effectLst/>
              </a:rPr>
              <a:t>This presentation is based on the contemporary business expansion of a company London Stock Exchange Group or LSEG. This company deals with financial management and stock exchange and has a large market share in the UK around 25%. The company has branches in more than 60 countries and they are trying to regain their business in the EU countries like Germany. This country has some different cultural aspects that should be adjusted by LSEG before opening a branch. </a:t>
            </a:r>
            <a:r>
              <a:rPr lang="en-GB" dirty="0"/>
              <a:t>Here the UK-based financial organisation London Stock Exchange Group or LSEG is taken in this presentation as this association is forecasting to enlarge their divisions in Germany. The Company already has more than 60 countries all over the world. The organisation always prefers to make some advancements. Now the company is again planning to expand this business in Germany as this country become highly developed in technology and other sectors very fast.</a:t>
            </a:r>
            <a:endParaRPr lang="en-US" dirty="0"/>
          </a:p>
        </p:txBody>
      </p:sp>
      <p:sp>
        <p:nvSpPr>
          <p:cNvPr id="4" name="Slide Number Placeholder 3"/>
          <p:cNvSpPr>
            <a:spLocks noGrp="1"/>
          </p:cNvSpPr>
          <p:nvPr>
            <p:ph type="sldNum" sz="quarter" idx="10"/>
          </p:nvPr>
        </p:nvSpPr>
        <p:spPr/>
        <p:txBody>
          <a:bodyPr/>
          <a:lstStyle/>
          <a:p>
            <a:fld id="{5BB49D08-5945-44B4-BE5A-97DDBB37389D}" type="slidenum">
              <a:rPr lang="en-IN" smtClean="0"/>
              <a:t>2</a:t>
            </a:fld>
            <a:endParaRPr lang="en-IN"/>
          </a:p>
        </p:txBody>
      </p:sp>
    </p:spTree>
    <p:extLst>
      <p:ext uri="{BB962C8B-B14F-4D97-AF65-F5344CB8AC3E}">
        <p14:creationId xmlns:p14="http://schemas.microsoft.com/office/powerpoint/2010/main" val="1875964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London Stock Exchange Group or LSEG is a UK-based Company founded in 2007. It was a company based on financial management and stock exchange. Soon after that, their business grew and they have a strong market hold in the UK. The company has branches in more than 60 countries around the world. Now LSEG has planned to regain the market of Germany that was lost during the period of 2020-21.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BB49D08-5945-44B4-BE5A-97DDBB37389D}" type="slidenum">
              <a:rPr lang="en-IN" smtClean="0"/>
              <a:t>3</a:t>
            </a:fld>
            <a:endParaRPr lang="en-IN"/>
          </a:p>
        </p:txBody>
      </p:sp>
    </p:spTree>
    <p:extLst>
      <p:ext uri="{BB962C8B-B14F-4D97-AF65-F5344CB8AC3E}">
        <p14:creationId xmlns:p14="http://schemas.microsoft.com/office/powerpoint/2010/main" val="1304763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defRPr/>
            </a:pPr>
            <a:r>
              <a:rPr lang="en-US" dirty="0"/>
              <a:t> </a:t>
            </a:r>
            <a:r>
              <a:rPr lang="en-GB" kern="1200" dirty="0">
                <a:effectLst/>
              </a:rPr>
              <a:t>This nation has a vast business phase and development in the world marketplace. In recent times the country emerged as one of the major economies in the world. This nation has some new investments and structural modifications. This nation has a strong financial and public environment in the world. The new investments are showing huge possibilities in the stock market and the above-mentioned company can give the suggestions properly. LSEG wants to capture this market demand.</a:t>
            </a:r>
            <a:r>
              <a:rPr lang="en-GB" dirty="0"/>
              <a:t> </a:t>
            </a:r>
            <a:endParaRPr lang="en-US" dirty="0"/>
          </a:p>
        </p:txBody>
      </p:sp>
      <p:sp>
        <p:nvSpPr>
          <p:cNvPr id="4" name="Slide Number Placeholder 3"/>
          <p:cNvSpPr>
            <a:spLocks noGrp="1"/>
          </p:cNvSpPr>
          <p:nvPr>
            <p:ph type="sldNum" sz="quarter" idx="10"/>
          </p:nvPr>
        </p:nvSpPr>
        <p:spPr/>
        <p:txBody>
          <a:bodyPr/>
          <a:lstStyle/>
          <a:p>
            <a:fld id="{5BB49D08-5945-44B4-BE5A-97DDBB37389D}" type="slidenum">
              <a:rPr lang="en-IN" smtClean="0"/>
              <a:t>4</a:t>
            </a:fld>
            <a:endParaRPr lang="en-IN"/>
          </a:p>
        </p:txBody>
      </p:sp>
    </p:spTree>
    <p:extLst>
      <p:ext uri="{BB962C8B-B14F-4D97-AF65-F5344CB8AC3E}">
        <p14:creationId xmlns:p14="http://schemas.microsoft.com/office/powerpoint/2010/main" val="3720882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defRPr/>
            </a:pPr>
            <a:r>
              <a:rPr lang="en-GB" kern="1200" dirty="0">
                <a:effectLst/>
              </a:rPr>
              <a:t>The </a:t>
            </a:r>
            <a:r>
              <a:rPr lang="en-GB" dirty="0"/>
              <a:t>German people are appreciated for their punctuality. They adore their epoch, making use of considerable holidays. All employees in Germany working a 5-day week are certified for a minimum of twenty-five holidays per year. The </a:t>
            </a:r>
            <a:r>
              <a:rPr lang="en-GB" kern="1200" dirty="0">
                <a:effectLst/>
              </a:rPr>
              <a:t>cultural deviation of a nation like Germany is very rich. There are countless varieties and attitudes discovered in this nation. This state is the possibility of future development. Some machineries are also developed in this country in the beginning. The work philosophy of Germany is also unlike this. This state is well presumed for its promptness and perfect activity. They appreciate their relaxation time desperately.</a:t>
            </a:r>
            <a:r>
              <a:rPr lang="en-GB" dirty="0"/>
              <a:t> </a:t>
            </a:r>
            <a:endParaRPr lang="en-US" dirty="0"/>
          </a:p>
        </p:txBody>
      </p:sp>
      <p:sp>
        <p:nvSpPr>
          <p:cNvPr id="4" name="Slide Number Placeholder 3"/>
          <p:cNvSpPr>
            <a:spLocks noGrp="1"/>
          </p:cNvSpPr>
          <p:nvPr>
            <p:ph type="sldNum" sz="quarter" idx="10"/>
          </p:nvPr>
        </p:nvSpPr>
        <p:spPr/>
        <p:txBody>
          <a:bodyPr/>
          <a:lstStyle/>
          <a:p>
            <a:fld id="{5BB49D08-5945-44B4-BE5A-97DDBB37389D}" type="slidenum">
              <a:rPr lang="en-IN" smtClean="0"/>
              <a:t>5</a:t>
            </a:fld>
            <a:endParaRPr lang="en-IN"/>
          </a:p>
        </p:txBody>
      </p:sp>
    </p:spTree>
    <p:extLst>
      <p:ext uri="{BB962C8B-B14F-4D97-AF65-F5344CB8AC3E}">
        <p14:creationId xmlns:p14="http://schemas.microsoft.com/office/powerpoint/2010/main" val="42547003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914400">
              <a:lnSpc>
                <a:spcPct val="100000"/>
              </a:lnSpc>
              <a:spcBef>
                <a:spcPts val="0"/>
              </a:spcBef>
              <a:spcAft>
                <a:spcPts val="0"/>
              </a:spcAft>
              <a:buNone/>
              <a:tabLst/>
              <a:defRPr/>
            </a:pPr>
            <a:r>
              <a:rPr lang="en-GB" kern="1200" dirty="0">
                <a:effectLst/>
              </a:rPr>
              <a:t>The difference between the UK and Germany from the cultural aspect is their language and attitude. In Germany, more than 80% of people wish to speak in German whereas English is the only </a:t>
            </a:r>
            <a:r>
              <a:rPr lang="en-GB" dirty="0"/>
              <a:t>recognised</a:t>
            </a:r>
            <a:r>
              <a:rPr lang="en-GB" kern="1200" dirty="0">
                <a:effectLst/>
              </a:rPr>
              <a:t> language in the UK. By nature, Germans are more thorough and this is mentioned to as insolent. But the British are rather polite while speaking to common people. Reliability is also an important characteristic of Germans. </a:t>
            </a:r>
            <a:endParaRPr lang="en-GB" dirty="0"/>
          </a:p>
        </p:txBody>
      </p:sp>
      <p:sp>
        <p:nvSpPr>
          <p:cNvPr id="4" name="Slide Number Placeholder 3"/>
          <p:cNvSpPr>
            <a:spLocks noGrp="1"/>
          </p:cNvSpPr>
          <p:nvPr>
            <p:ph type="sldNum" sz="quarter" idx="10"/>
          </p:nvPr>
        </p:nvSpPr>
        <p:spPr/>
        <p:txBody>
          <a:bodyPr/>
          <a:lstStyle/>
          <a:p>
            <a:fld id="{5BB49D08-5945-44B4-BE5A-97DDBB37389D}" type="slidenum">
              <a:rPr lang="en-IN" smtClean="0"/>
              <a:t>6</a:t>
            </a:fld>
            <a:endParaRPr lang="en-IN"/>
          </a:p>
        </p:txBody>
      </p:sp>
    </p:spTree>
    <p:extLst>
      <p:ext uri="{BB962C8B-B14F-4D97-AF65-F5344CB8AC3E}">
        <p14:creationId xmlns:p14="http://schemas.microsoft.com/office/powerpoint/2010/main" val="3193428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work philosophy in Germany and the UK is quite diverse. People in the UK are more affianced and occupy more phase on their job while Germans give improved structure to their relaxation time and holidays. An international company should have to cope with such discrepancy.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5BB49D08-5945-44B4-BE5A-97DDBB37389D}" type="slidenum">
              <a:rPr lang="en-IN" smtClean="0"/>
              <a:t>7</a:t>
            </a:fld>
            <a:endParaRPr lang="en-IN"/>
          </a:p>
        </p:txBody>
      </p:sp>
    </p:spTree>
    <p:extLst>
      <p:ext uri="{BB962C8B-B14F-4D97-AF65-F5344CB8AC3E}">
        <p14:creationId xmlns:p14="http://schemas.microsoft.com/office/powerpoint/2010/main" val="3948948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Researchers have made their study on the cultural differences in various countries and how this can affect the business. They have also recommended some notions that have been planned based on intercultural statements among different nations. Some of the most prevalent theories are - the theory of identity, accommodation or adoption theory, communication network theory and negotiation management theory. </a:t>
            </a:r>
            <a:r>
              <a:rPr lang="en-GB" kern="1200" dirty="0">
                <a:effectLst/>
              </a:rPr>
              <a:t>The theory of communication network and identity showed that each the </a:t>
            </a:r>
            <a:r>
              <a:rPr lang="en-GB" dirty="0"/>
              <a:t>organisation </a:t>
            </a:r>
            <a:r>
              <a:rPr lang="en-GB" kern="1200" dirty="0">
                <a:effectLst/>
              </a:rPr>
              <a:t>can use some different concepts to expand business in other countries. </a:t>
            </a:r>
            <a:endParaRPr lang="en-GB" dirty="0"/>
          </a:p>
        </p:txBody>
      </p:sp>
      <p:sp>
        <p:nvSpPr>
          <p:cNvPr id="4" name="Slide Number Placeholder 3"/>
          <p:cNvSpPr>
            <a:spLocks noGrp="1"/>
          </p:cNvSpPr>
          <p:nvPr>
            <p:ph type="sldNum" sz="quarter" idx="10"/>
          </p:nvPr>
        </p:nvSpPr>
        <p:spPr/>
        <p:txBody>
          <a:bodyPr/>
          <a:lstStyle/>
          <a:p>
            <a:fld id="{5BB49D08-5945-44B4-BE5A-97DDBB37389D}" type="slidenum">
              <a:rPr lang="en-IN" smtClean="0"/>
              <a:t>8</a:t>
            </a:fld>
            <a:endParaRPr lang="en-IN"/>
          </a:p>
        </p:txBody>
      </p:sp>
    </p:spTree>
    <p:extLst>
      <p:ext uri="{BB962C8B-B14F-4D97-AF65-F5344CB8AC3E}">
        <p14:creationId xmlns:p14="http://schemas.microsoft.com/office/powerpoint/2010/main" val="29771802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It is to be endorsed that the business takes some distinct creativities for teaching their recently hired German personnel and prevailing British staff so that they can comprehend such cultural variation. The business is scheduled to enlarge its trade in Germany and propel some of its prevailing staff to Germany. Currently, the business trains its staff so that they can distinguish between the philosophy and the local dialect of Germany. </a:t>
            </a:r>
          </a:p>
          <a:p>
            <a:endParaRPr lang="en-US" dirty="0">
              <a:cs typeface="Calibri"/>
            </a:endParaRPr>
          </a:p>
        </p:txBody>
      </p:sp>
      <p:sp>
        <p:nvSpPr>
          <p:cNvPr id="4" name="Slide Number Placeholder 3"/>
          <p:cNvSpPr>
            <a:spLocks noGrp="1"/>
          </p:cNvSpPr>
          <p:nvPr>
            <p:ph type="sldNum" sz="quarter" idx="10"/>
          </p:nvPr>
        </p:nvSpPr>
        <p:spPr/>
        <p:txBody>
          <a:bodyPr/>
          <a:lstStyle/>
          <a:p>
            <a:fld id="{5BB49D08-5945-44B4-BE5A-97DDBB37389D}" type="slidenum">
              <a:rPr lang="en-IN" smtClean="0"/>
              <a:t>9</a:t>
            </a:fld>
            <a:endParaRPr lang="en-IN"/>
          </a:p>
        </p:txBody>
      </p:sp>
    </p:spTree>
    <p:extLst>
      <p:ext uri="{BB962C8B-B14F-4D97-AF65-F5344CB8AC3E}">
        <p14:creationId xmlns:p14="http://schemas.microsoft.com/office/powerpoint/2010/main" val="2275295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stock market of a country is a very crucial part to cover and organisations like LSEG help to get the best outcome in the critical financial situation in other countries like Germany. The only objective is to reproduce the London Stock Exchange Group management – intercultural diversities between the UK and Germany. For this, they can deliver teaching to their workforces.  This presentation is founded on the Industry scheduling of the London Stock Exchange Group in Germany. What may be the conceivable change in their philosophy and how the corporation can eradicate it, was declared in brief. </a:t>
            </a:r>
            <a:endParaRPr lang="en-US" dirty="0"/>
          </a:p>
        </p:txBody>
      </p:sp>
      <p:sp>
        <p:nvSpPr>
          <p:cNvPr id="4" name="Slide Number Placeholder 3"/>
          <p:cNvSpPr>
            <a:spLocks noGrp="1"/>
          </p:cNvSpPr>
          <p:nvPr>
            <p:ph type="sldNum" sz="quarter" idx="5"/>
          </p:nvPr>
        </p:nvSpPr>
        <p:spPr/>
        <p:txBody>
          <a:bodyPr/>
          <a:lstStyle/>
          <a:p>
            <a:fld id="{5BB49D08-5945-44B4-BE5A-97DDBB37389D}" type="slidenum">
              <a:rPr lang="en-IN" smtClean="0"/>
              <a:t>10</a:t>
            </a:fld>
            <a:endParaRPr lang="en-IN"/>
          </a:p>
        </p:txBody>
      </p:sp>
    </p:spTree>
    <p:extLst>
      <p:ext uri="{BB962C8B-B14F-4D97-AF65-F5344CB8AC3E}">
        <p14:creationId xmlns:p14="http://schemas.microsoft.com/office/powerpoint/2010/main" val="186029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07044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3131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59962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0857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1484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63362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21005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42029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20224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80008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66634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4/1/2024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705911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hyperlink" Target="https://papers.ssrn.com/sol3/papers.cfm?abstract_id=4033932"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gn on a wall&#10;&#10;Description automatically generated">
            <a:extLst>
              <a:ext uri="{FF2B5EF4-FFF2-40B4-BE49-F238E27FC236}">
                <a16:creationId xmlns:a16="http://schemas.microsoft.com/office/drawing/2014/main" id="{9B296801-7A7F-667C-D1BC-F31061D321F4}"/>
              </a:ext>
            </a:extLst>
          </p:cNvPr>
          <p:cNvPicPr>
            <a:picLocks noChangeAspect="1"/>
          </p:cNvPicPr>
          <p:nvPr/>
        </p:nvPicPr>
        <p:blipFill rotWithShape="1">
          <a:blip r:embed="rId2"/>
          <a:srcRect t="16508" b="6238"/>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4" name="Rectangle 13">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89556" y="5746071"/>
            <a:ext cx="7015499" cy="852260"/>
          </a:xfrm>
        </p:spPr>
        <p:txBody>
          <a:bodyPr anchor="ctr">
            <a:normAutofit/>
          </a:bodyPr>
          <a:lstStyle/>
          <a:p>
            <a:pPr algn="l"/>
            <a:r>
              <a:rPr lang="en-IN" sz="3600" b="1" dirty="0"/>
              <a:t>BUSINESS GROWTH</a:t>
            </a:r>
            <a:br>
              <a:rPr lang="en-IN" sz="3600" b="1" dirty="0"/>
            </a:br>
            <a:r>
              <a:rPr lang="en-IN" sz="1600" b="1" dirty="0">
                <a:ea typeface="+mj-lt"/>
                <a:cs typeface="+mj-lt"/>
              </a:rPr>
              <a:t>LONDON STOCK Exchange GROUP IN GERMANY</a:t>
            </a:r>
            <a:endParaRPr lang="en-IN" sz="1600" dirty="0">
              <a:ea typeface="+mj-lt"/>
              <a:cs typeface="+mj-lt"/>
            </a:endParaRPr>
          </a:p>
        </p:txBody>
      </p:sp>
      <p:sp>
        <p:nvSpPr>
          <p:cNvPr id="3" name="Subtitle 2"/>
          <p:cNvSpPr>
            <a:spLocks noGrp="1"/>
          </p:cNvSpPr>
          <p:nvPr>
            <p:ph type="subTitle" idx="1"/>
          </p:nvPr>
        </p:nvSpPr>
        <p:spPr>
          <a:xfrm>
            <a:off x="7605056" y="5746071"/>
            <a:ext cx="4114801" cy="852260"/>
          </a:xfrm>
        </p:spPr>
        <p:txBody>
          <a:bodyPr vert="horz" lIns="91440" tIns="45720" rIns="91440" bIns="45720" rtlCol="0" anchor="ctr">
            <a:normAutofit fontScale="92500" lnSpcReduction="20000"/>
          </a:bodyPr>
          <a:lstStyle/>
          <a:p>
            <a:pPr algn="r"/>
            <a:r>
              <a:rPr lang="en-IN" b="1" dirty="0"/>
              <a:t>Student ID   2123688         </a:t>
            </a:r>
            <a:r>
              <a:rPr lang="en-IN" b="1"/>
              <a:t>Student  Name:          </a:t>
            </a:r>
            <a:r>
              <a:rPr lang="en-IN" b="1" dirty="0"/>
              <a:t>George </a:t>
            </a:r>
            <a:r>
              <a:rPr lang="en-IN" b="1" dirty="0" err="1"/>
              <a:t>Nitulescu</a:t>
            </a:r>
            <a:endParaRPr lang="en-US" dirty="0"/>
          </a:p>
        </p:txBody>
      </p:sp>
    </p:spTree>
    <p:extLst>
      <p:ext uri="{BB962C8B-B14F-4D97-AF65-F5344CB8AC3E}">
        <p14:creationId xmlns:p14="http://schemas.microsoft.com/office/powerpoint/2010/main" val="3416006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987003" y="420857"/>
            <a:ext cx="5515392" cy="1056561"/>
          </a:xfrm>
        </p:spPr>
        <p:txBody>
          <a:bodyPr vert="horz" lIns="91440" tIns="45720" rIns="91440" bIns="45720" rtlCol="0" anchor="b">
            <a:noAutofit/>
          </a:bodyPr>
          <a:lstStyle/>
          <a:p>
            <a:r>
              <a:rPr lang="en-US" sz="5400" b="1" kern="1200" dirty="0">
                <a:latin typeface="+mj-lt"/>
              </a:rPr>
              <a:t>Introduction</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17EA7F8-A399-C073-DD8F-24039AE1AABB}"/>
              </a:ext>
            </a:extLst>
          </p:cNvPr>
          <p:cNvPicPr>
            <a:picLocks noChangeAspect="1"/>
          </p:cNvPicPr>
          <p:nvPr/>
        </p:nvPicPr>
        <p:blipFill>
          <a:blip r:embed="rId3"/>
          <a:stretch>
            <a:fillRect/>
          </a:stretch>
        </p:blipFill>
        <p:spPr>
          <a:xfrm>
            <a:off x="279143" y="1477418"/>
            <a:ext cx="5221625" cy="3903164"/>
          </a:xfrm>
          <a:prstGeom prst="rect">
            <a:avLst/>
          </a:prstGeom>
        </p:spPr>
      </p:pic>
      <p:sp>
        <p:nvSpPr>
          <p:cNvPr id="5" name="Content Placeholder 4"/>
          <p:cNvSpPr>
            <a:spLocks noGrp="1"/>
          </p:cNvSpPr>
          <p:nvPr>
            <p:ph idx="1"/>
          </p:nvPr>
        </p:nvSpPr>
        <p:spPr>
          <a:xfrm>
            <a:off x="5987003" y="1711858"/>
            <a:ext cx="5381075" cy="4927168"/>
          </a:xfrm>
        </p:spPr>
        <p:txBody>
          <a:bodyPr vert="horz" lIns="91440" tIns="45720" rIns="91440" bIns="45720" rtlCol="0" anchor="t">
            <a:normAutofit fontScale="85000" lnSpcReduction="20000"/>
          </a:bodyPr>
          <a:lstStyle/>
          <a:p>
            <a:r>
              <a:rPr lang="en-US" sz="2400" dirty="0">
                <a:solidFill>
                  <a:schemeClr val="tx1">
                    <a:alpha val="80000"/>
                  </a:schemeClr>
                </a:solidFill>
              </a:rPr>
              <a:t>Business is the procedure of continuous growth. If a company become stagnant in a particular place or prospect, it will lose its future very soon.  </a:t>
            </a:r>
          </a:p>
          <a:p>
            <a:r>
              <a:rPr lang="en-US" sz="2400" dirty="0">
                <a:solidFill>
                  <a:schemeClr val="tx1">
                    <a:alpha val="80000"/>
                  </a:schemeClr>
                </a:solidFill>
              </a:rPr>
              <a:t>Because of higher opposition and developed network systems, a business can easily improve its income in another country through numerous methods.</a:t>
            </a:r>
          </a:p>
          <a:p>
            <a:r>
              <a:rPr lang="en-US" sz="2400" dirty="0">
                <a:solidFill>
                  <a:schemeClr val="tx1">
                    <a:alpha val="80000"/>
                  </a:schemeClr>
                </a:solidFill>
              </a:rPr>
              <a:t>Here in this presentation the business atmosphere and cultural variance in Germany and how they differ from the culture of the UK will be mentioned.</a:t>
            </a:r>
          </a:p>
          <a:p>
            <a:r>
              <a:rPr lang="en-US" sz="2400" dirty="0">
                <a:solidFill>
                  <a:schemeClr val="tx1">
                    <a:alpha val="80000"/>
                  </a:schemeClr>
                </a:solidFill>
              </a:rPr>
              <a:t>How LSEG can take the necessary initiatives to remove such intercultural problems will also be highlighted here.</a:t>
            </a: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9393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title"/>
          </p:nvPr>
        </p:nvSpPr>
        <p:spPr>
          <a:xfrm>
            <a:off x="375939" y="470700"/>
            <a:ext cx="8077596" cy="1330841"/>
          </a:xfrm>
        </p:spPr>
        <p:txBody>
          <a:bodyPr vert="horz" lIns="91440" tIns="45720" rIns="91440" bIns="45720" rtlCol="0" anchor="ctr">
            <a:normAutofit/>
          </a:bodyPr>
          <a:lstStyle/>
          <a:p>
            <a:r>
              <a:rPr lang="en-US" sz="4400" b="1" kern="1200" dirty="0">
                <a:solidFill>
                  <a:schemeClr val="tx1"/>
                </a:solidFill>
                <a:latin typeface="+mj-lt"/>
                <a:ea typeface="+mj-ea"/>
                <a:cs typeface="+mj-cs"/>
              </a:rPr>
              <a:t>About London Stock Exchange Group</a:t>
            </a:r>
          </a:p>
        </p:txBody>
      </p:sp>
      <p:sp>
        <p:nvSpPr>
          <p:cNvPr id="5" name="Content Placeholder 4"/>
          <p:cNvSpPr>
            <a:spLocks noGrp="1"/>
          </p:cNvSpPr>
          <p:nvPr>
            <p:ph idx="1"/>
          </p:nvPr>
        </p:nvSpPr>
        <p:spPr>
          <a:xfrm>
            <a:off x="301293" y="2198362"/>
            <a:ext cx="6249448" cy="4397095"/>
          </a:xfrm>
        </p:spPr>
        <p:txBody>
          <a:bodyPr vert="horz" lIns="91440" tIns="45720" rIns="91440" bIns="45720" rtlCol="0">
            <a:normAutofit fontScale="77500" lnSpcReduction="20000"/>
          </a:bodyPr>
          <a:lstStyle/>
          <a:p>
            <a:r>
              <a:rPr lang="en-US" sz="2000"/>
              <a:t>London Stock Exchange Group or LSEG Plc. It is a UK-based organisation that mainly deals with stock exchange and financial information around the world. </a:t>
            </a:r>
          </a:p>
          <a:p>
            <a:r>
              <a:rPr lang="en-US" sz="2000" dirty="0"/>
              <a:t>The company was founded in 2007 and it was formerly known as </a:t>
            </a:r>
            <a:r>
              <a:rPr lang="en-US" sz="2000" dirty="0" err="1"/>
              <a:t>Milescreen</a:t>
            </a:r>
            <a:r>
              <a:rPr lang="en-US" sz="2000" dirty="0"/>
              <a:t> Limited. At the present moment, the </a:t>
            </a:r>
            <a:r>
              <a:rPr lang="en-US" sz="2000" dirty="0" err="1"/>
              <a:t>organisation</a:t>
            </a:r>
            <a:r>
              <a:rPr lang="en-US" sz="2000" dirty="0"/>
              <a:t> has branches in more than 60 countries all over the world.</a:t>
            </a:r>
          </a:p>
          <a:p>
            <a:r>
              <a:rPr lang="en-US" sz="2000"/>
              <a:t>This company retains 25% of the total business in the UK as per their current revenue. Many branches are working in several countries successfully. </a:t>
            </a:r>
          </a:p>
          <a:p>
            <a:r>
              <a:rPr lang="en-US" sz="2000"/>
              <a:t>LSEG is one of the most popular and strong organisations around the world and the growth of the company is quite attractive. </a:t>
            </a:r>
          </a:p>
          <a:p>
            <a:r>
              <a:rPr lang="en-US" sz="2000"/>
              <a:t>During the COVID period, due to the closure of several businesses, the revenue of the company went down. Along with that, they have lost their positions in the EU countries.</a:t>
            </a:r>
          </a:p>
        </p:txBody>
      </p:sp>
      <p:pic>
        <p:nvPicPr>
          <p:cNvPr id="2" name="Picture 1" descr="A blue lion with wings and text&#10;&#10;Description automatically generated">
            <a:extLst>
              <a:ext uri="{FF2B5EF4-FFF2-40B4-BE49-F238E27FC236}">
                <a16:creationId xmlns:a16="http://schemas.microsoft.com/office/drawing/2014/main" id="{006ABF42-221D-CF73-4E79-D5235328CEC6}"/>
              </a:ext>
            </a:extLst>
          </p:cNvPr>
          <p:cNvPicPr>
            <a:picLocks noChangeAspect="1"/>
          </p:cNvPicPr>
          <p:nvPr/>
        </p:nvPicPr>
        <p:blipFill>
          <a:blip r:embed="rId3"/>
          <a:stretch>
            <a:fillRect/>
          </a:stretch>
        </p:blipFill>
        <p:spPr>
          <a:xfrm>
            <a:off x="6719367" y="2375013"/>
            <a:ext cx="4788505" cy="2687458"/>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56250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761995" y="307447"/>
            <a:ext cx="10693884" cy="1109932"/>
          </a:xfrm>
        </p:spPr>
        <p:txBody>
          <a:bodyPr vert="horz" lIns="91440" tIns="45720" rIns="91440" bIns="45720" rtlCol="0" anchor="ctr">
            <a:normAutofit/>
          </a:bodyPr>
          <a:lstStyle/>
          <a:p>
            <a:r>
              <a:rPr lang="en-US" sz="4400" b="1" kern="1200" dirty="0">
                <a:latin typeface="+mj-lt"/>
              </a:rPr>
              <a:t>Business prospects in Germany</a:t>
            </a:r>
          </a:p>
        </p:txBody>
      </p:sp>
      <p:pic>
        <p:nvPicPr>
          <p:cNvPr id="3" name="Picture 2" descr="A flag of germany with red yellow and black stripes&#10;&#10;Description automatically generated">
            <a:extLst>
              <a:ext uri="{FF2B5EF4-FFF2-40B4-BE49-F238E27FC236}">
                <a16:creationId xmlns:a16="http://schemas.microsoft.com/office/drawing/2014/main" id="{B24E2D81-FD4F-5C74-5965-E2175C1A894D}"/>
              </a:ext>
            </a:extLst>
          </p:cNvPr>
          <p:cNvPicPr>
            <a:picLocks noChangeAspect="1"/>
          </p:cNvPicPr>
          <p:nvPr/>
        </p:nvPicPr>
        <p:blipFill>
          <a:blip r:embed="rId3"/>
          <a:stretch>
            <a:fillRect/>
          </a:stretch>
        </p:blipFill>
        <p:spPr>
          <a:xfrm>
            <a:off x="736122" y="2504149"/>
            <a:ext cx="5804955" cy="3482972"/>
          </a:xfrm>
          <a:prstGeom prst="rect">
            <a:avLst/>
          </a:prstGeom>
        </p:spPr>
      </p:pic>
      <p:sp>
        <p:nvSpPr>
          <p:cNvPr id="5" name="Content Placeholder 4"/>
          <p:cNvSpPr>
            <a:spLocks noGrp="1"/>
          </p:cNvSpPr>
          <p:nvPr>
            <p:ph idx="1"/>
          </p:nvPr>
        </p:nvSpPr>
        <p:spPr>
          <a:xfrm>
            <a:off x="6711187" y="1878566"/>
            <a:ext cx="5113401" cy="4689215"/>
          </a:xfrm>
        </p:spPr>
        <p:txBody>
          <a:bodyPr vert="horz" lIns="91440" tIns="45720" rIns="91440" bIns="45720" rtlCol="0" anchor="ctr">
            <a:normAutofit fontScale="85000" lnSpcReduction="20000"/>
          </a:bodyPr>
          <a:lstStyle/>
          <a:p>
            <a:r>
              <a:rPr lang="en-US" sz="2000" dirty="0"/>
              <a:t>Germany is a nation that is fortified with robust and latest business investments and highly capable manpower.</a:t>
            </a:r>
          </a:p>
          <a:p>
            <a:r>
              <a:rPr lang="en-US" sz="2000" dirty="0"/>
              <a:t>The business growth of a nation depends on the investments from different </a:t>
            </a:r>
            <a:r>
              <a:rPr lang="en-US" sz="2000" dirty="0" err="1"/>
              <a:t>organisations</a:t>
            </a:r>
            <a:r>
              <a:rPr lang="en-US" sz="2000" dirty="0"/>
              <a:t> and the outflows.  </a:t>
            </a:r>
          </a:p>
          <a:p>
            <a:r>
              <a:rPr lang="en-US" sz="2000" dirty="0"/>
              <a:t>Many businesses have come but proper stock exchange companies are not found. </a:t>
            </a:r>
          </a:p>
          <a:p>
            <a:r>
              <a:rPr lang="en-US" sz="2000" dirty="0"/>
              <a:t>To give the common people and other business </a:t>
            </a:r>
            <a:r>
              <a:rPr lang="en-US" sz="2000" dirty="0" err="1"/>
              <a:t>organisations</a:t>
            </a:r>
            <a:r>
              <a:rPr lang="en-US" sz="2000" dirty="0"/>
              <a:t> some suggestions, LSEG can capture the market easily. </a:t>
            </a:r>
          </a:p>
          <a:p>
            <a:r>
              <a:rPr lang="en-US" sz="2000" dirty="0"/>
              <a:t>London Stock Exchange Group can attain this huge claim of the marketplace as they have a good reputation in giving stock market suggestions to business groups. </a:t>
            </a:r>
          </a:p>
        </p:txBody>
      </p:sp>
    </p:spTree>
    <p:extLst>
      <p:ext uri="{BB962C8B-B14F-4D97-AF65-F5344CB8AC3E}">
        <p14:creationId xmlns:p14="http://schemas.microsoft.com/office/powerpoint/2010/main" val="3727836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761995" y="307447"/>
            <a:ext cx="10693884" cy="1109932"/>
          </a:xfrm>
        </p:spPr>
        <p:txBody>
          <a:bodyPr vert="horz" lIns="91440" tIns="45720" rIns="91440" bIns="45720" rtlCol="0" anchor="ctr">
            <a:normAutofit/>
          </a:bodyPr>
          <a:lstStyle/>
          <a:p>
            <a:r>
              <a:rPr lang="en-US" sz="4400" b="1" kern="1200" dirty="0">
                <a:solidFill>
                  <a:schemeClr val="tx1"/>
                </a:solidFill>
                <a:latin typeface="+mj-lt"/>
                <a:ea typeface="+mj-ea"/>
                <a:cs typeface="+mj-cs"/>
              </a:rPr>
              <a:t>Cultural Divergence in Germany</a:t>
            </a:r>
          </a:p>
        </p:txBody>
      </p:sp>
      <p:pic>
        <p:nvPicPr>
          <p:cNvPr id="7" name="Picture 6">
            <a:extLst>
              <a:ext uri="{FF2B5EF4-FFF2-40B4-BE49-F238E27FC236}">
                <a16:creationId xmlns:a16="http://schemas.microsoft.com/office/drawing/2014/main" id="{C2ED44A5-AA03-972A-DF3A-91C9736155B9}"/>
              </a:ext>
            </a:extLst>
          </p:cNvPr>
          <p:cNvPicPr>
            <a:picLocks noChangeAspect="1"/>
          </p:cNvPicPr>
          <p:nvPr/>
        </p:nvPicPr>
        <p:blipFill>
          <a:blip r:embed="rId3"/>
          <a:stretch>
            <a:fillRect/>
          </a:stretch>
        </p:blipFill>
        <p:spPr>
          <a:xfrm>
            <a:off x="810514" y="2357888"/>
            <a:ext cx="5656170" cy="3775494"/>
          </a:xfrm>
          <a:prstGeom prst="rect">
            <a:avLst/>
          </a:prstGeom>
        </p:spPr>
      </p:pic>
      <p:sp>
        <p:nvSpPr>
          <p:cNvPr id="5" name="Content Placeholder 4"/>
          <p:cNvSpPr>
            <a:spLocks noGrp="1"/>
          </p:cNvSpPr>
          <p:nvPr>
            <p:ph idx="1"/>
          </p:nvPr>
        </p:nvSpPr>
        <p:spPr>
          <a:xfrm>
            <a:off x="6674316" y="1989179"/>
            <a:ext cx="5260885" cy="4578602"/>
          </a:xfrm>
        </p:spPr>
        <p:txBody>
          <a:bodyPr vert="horz" lIns="91440" tIns="45720" rIns="91440" bIns="45720" rtlCol="0" anchor="ctr">
            <a:normAutofit fontScale="92500" lnSpcReduction="20000"/>
          </a:bodyPr>
          <a:lstStyle/>
          <a:p>
            <a:r>
              <a:rPr lang="en-US" sz="2000" dirty="0"/>
              <a:t>The cultural inheritance of Germany is an amalgamation of influences that have altered over epochs. </a:t>
            </a:r>
          </a:p>
          <a:p>
            <a:r>
              <a:rPr lang="en-US" sz="2000" dirty="0"/>
              <a:t>Germany is an old place of </a:t>
            </a:r>
            <a:r>
              <a:rPr lang="en-US" sz="2000" dirty="0" err="1"/>
              <a:t>practising</a:t>
            </a:r>
            <a:r>
              <a:rPr lang="en-US" sz="2000" dirty="0"/>
              <a:t> philosophies, where Germans and subcategories of other persons exist melodiously, sharing mutual standards and respecting various celebrations and valued societies.</a:t>
            </a:r>
          </a:p>
          <a:p>
            <a:r>
              <a:rPr lang="en-US" sz="2000" dirty="0"/>
              <a:t>Work viewpoint in Germany revolves around being on period, getting things done competently, and preserving a skilled manner.</a:t>
            </a:r>
          </a:p>
          <a:p>
            <a:r>
              <a:rPr lang="en-US" sz="2000" dirty="0"/>
              <a:t>In the work philosophy of Germany, excellence and precision are highly perceived, especially in professions where upkeep to detail ingredients. </a:t>
            </a:r>
          </a:p>
        </p:txBody>
      </p:sp>
    </p:spTree>
    <p:extLst>
      <p:ext uri="{BB962C8B-B14F-4D97-AF65-F5344CB8AC3E}">
        <p14:creationId xmlns:p14="http://schemas.microsoft.com/office/powerpoint/2010/main" val="1553019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itle 3"/>
          <p:cNvSpPr>
            <a:spLocks noGrp="1"/>
          </p:cNvSpPr>
          <p:nvPr>
            <p:ph type="title"/>
          </p:nvPr>
        </p:nvSpPr>
        <p:spPr>
          <a:xfrm>
            <a:off x="303464" y="365125"/>
            <a:ext cx="6355886" cy="1365667"/>
          </a:xfrm>
        </p:spPr>
        <p:txBody>
          <a:bodyPr vert="horz" lIns="91440" tIns="45720" rIns="91440" bIns="45720" rtlCol="0" anchor="ctr">
            <a:normAutofit fontScale="90000"/>
          </a:bodyPr>
          <a:lstStyle/>
          <a:p>
            <a:r>
              <a:rPr lang="en-US" sz="4000" b="1" kern="1200" dirty="0">
                <a:latin typeface="+mj-lt"/>
                <a:ea typeface="+mj-ea"/>
                <a:cs typeface="+mj-cs"/>
              </a:rPr>
              <a:t>Inter-cultural differences between the UK and Germany</a:t>
            </a:r>
            <a:endParaRPr lang="en-US" sz="4000" b="1" kern="1200" dirty="0"/>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p:cNvSpPr>
            <a:spLocks noGrp="1"/>
          </p:cNvSpPr>
          <p:nvPr>
            <p:ph idx="1"/>
          </p:nvPr>
        </p:nvSpPr>
        <p:spPr>
          <a:xfrm>
            <a:off x="397043" y="1785520"/>
            <a:ext cx="6021675" cy="4725653"/>
          </a:xfrm>
        </p:spPr>
        <p:txBody>
          <a:bodyPr vert="horz" lIns="91440" tIns="45720" rIns="91440" bIns="45720" rtlCol="0">
            <a:noAutofit/>
          </a:bodyPr>
          <a:lstStyle/>
          <a:p>
            <a:r>
              <a:rPr lang="en-US" sz="2000" dirty="0"/>
              <a:t>Germany and the UK are the countries on the same landform – Europe. However, there is a lot of cultural divergence found among the two nations.</a:t>
            </a:r>
          </a:p>
          <a:p>
            <a:r>
              <a:rPr lang="en-US" sz="2000" dirty="0"/>
              <a:t>Germans typically prefer to speak German whereas English is the key language in the UK and the London Stock Exchange Group also follows this language. </a:t>
            </a:r>
          </a:p>
          <a:p>
            <a:r>
              <a:rPr lang="en-US" sz="2000" dirty="0"/>
              <a:t>Germans are mostly straightforward and dedicated in their work but not so polite in communication. </a:t>
            </a:r>
          </a:p>
          <a:p>
            <a:r>
              <a:rPr lang="en-US" sz="2000" dirty="0"/>
              <a:t>Whereas the common people in the UK are highly cordial and polite with others.</a:t>
            </a:r>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flag with a red white and blue flag&#10;&#10;Description automatically generated">
            <a:extLst>
              <a:ext uri="{FF2B5EF4-FFF2-40B4-BE49-F238E27FC236}">
                <a16:creationId xmlns:a16="http://schemas.microsoft.com/office/drawing/2014/main" id="{96603877-7284-7309-667C-59BA089B7506}"/>
              </a:ext>
            </a:extLst>
          </p:cNvPr>
          <p:cNvPicPr>
            <a:picLocks noChangeAspect="1"/>
          </p:cNvPicPr>
          <p:nvPr/>
        </p:nvPicPr>
        <p:blipFill>
          <a:blip r:embed="rId3"/>
          <a:stretch>
            <a:fillRect/>
          </a:stretch>
        </p:blipFill>
        <p:spPr>
          <a:xfrm>
            <a:off x="7887184" y="1997214"/>
            <a:ext cx="3781051" cy="221959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049339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itle 3"/>
          <p:cNvSpPr>
            <a:spLocks noGrp="1"/>
          </p:cNvSpPr>
          <p:nvPr>
            <p:ph type="title"/>
          </p:nvPr>
        </p:nvSpPr>
        <p:spPr>
          <a:xfrm>
            <a:off x="838200" y="365125"/>
            <a:ext cx="5393361" cy="1325563"/>
          </a:xfrm>
        </p:spPr>
        <p:txBody>
          <a:bodyPr vert="horz" lIns="91440" tIns="45720" rIns="91440" bIns="45720" rtlCol="0" anchor="ctr">
            <a:noAutofit/>
          </a:bodyPr>
          <a:lstStyle/>
          <a:p>
            <a:r>
              <a:rPr lang="en-US" b="1" dirty="0"/>
              <a:t>Inter-cultural differences between the UK and Germany</a:t>
            </a:r>
          </a:p>
        </p:txBody>
      </p:sp>
      <p:sp>
        <p:nvSpPr>
          <p:cNvPr id="5" name="Content Placeholder 4"/>
          <p:cNvSpPr>
            <a:spLocks noGrp="1"/>
          </p:cNvSpPr>
          <p:nvPr>
            <p:ph idx="1"/>
          </p:nvPr>
        </p:nvSpPr>
        <p:spPr>
          <a:xfrm>
            <a:off x="610937" y="1825625"/>
            <a:ext cx="5674097" cy="4832600"/>
          </a:xfrm>
        </p:spPr>
        <p:txBody>
          <a:bodyPr vert="horz" lIns="91440" tIns="45720" rIns="91440" bIns="45720" rtlCol="0">
            <a:normAutofit fontScale="85000" lnSpcReduction="20000"/>
          </a:bodyPr>
          <a:lstStyle/>
          <a:p>
            <a:r>
              <a:rPr lang="en-US" sz="2800"/>
              <a:t>The work ethos of the UK is also relatively diverse from Germany. </a:t>
            </a:r>
          </a:p>
          <a:p>
            <a:r>
              <a:rPr lang="en-US" sz="2800"/>
              <a:t>The UK persons who are involved corporate segment, are more devoted to their occupations and they dedicate more era to their exertion. </a:t>
            </a:r>
          </a:p>
          <a:p>
            <a:r>
              <a:rPr lang="en-US" sz="2800" dirty="0"/>
              <a:t>But Germans have a custom of being able in their occupation and spend judiciously less stage in the office. They devote more periods to their freedom and vacation subdivisions. </a:t>
            </a:r>
          </a:p>
        </p:txBody>
      </p:sp>
      <p:pic>
        <p:nvPicPr>
          <p:cNvPr id="2" name="Picture 1" descr="Germany's economic miracle is now Europe's malaise">
            <a:extLst>
              <a:ext uri="{FF2B5EF4-FFF2-40B4-BE49-F238E27FC236}">
                <a16:creationId xmlns:a16="http://schemas.microsoft.com/office/drawing/2014/main" id="{881FC59E-83E4-8DAE-08ED-B703DF383129}"/>
              </a:ext>
            </a:extLst>
          </p:cNvPr>
          <p:cNvPicPr>
            <a:picLocks noChangeAspect="1"/>
          </p:cNvPicPr>
          <p:nvPr/>
        </p:nvPicPr>
        <p:blipFill rotWithShape="1">
          <a:blip r:embed="rId3"/>
          <a:srcRect l="16120" r="27631"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6676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D9D8C25-9309-F6F4-5067-995490878D06}"/>
              </a:ext>
            </a:extLst>
          </p:cNvPr>
          <p:cNvPicPr>
            <a:picLocks noChangeAspect="1"/>
          </p:cNvPicPr>
          <p:nvPr/>
        </p:nvPicPr>
        <p:blipFill rotWithShape="1">
          <a:blip r:embed="rId3"/>
          <a:srcRect r="5882" b="-1"/>
          <a:stretch/>
        </p:blipFill>
        <p:spPr>
          <a:xfrm>
            <a:off x="2522356"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477253" y="374455"/>
            <a:ext cx="5375988" cy="1855561"/>
          </a:xfrm>
        </p:spPr>
        <p:txBody>
          <a:bodyPr vert="horz" lIns="91440" tIns="45720" rIns="91440" bIns="45720" rtlCol="0" anchor="ctr">
            <a:normAutofit/>
          </a:bodyPr>
          <a:lstStyle/>
          <a:p>
            <a:r>
              <a:rPr lang="en-US" sz="4000" b="1" dirty="0"/>
              <a:t>Theories on Intercultural Communication</a:t>
            </a:r>
          </a:p>
        </p:txBody>
      </p:sp>
      <p:sp>
        <p:nvSpPr>
          <p:cNvPr id="5" name="Content Placeholder 4"/>
          <p:cNvSpPr>
            <a:spLocks noGrp="1"/>
          </p:cNvSpPr>
          <p:nvPr>
            <p:ph idx="1"/>
          </p:nvPr>
        </p:nvSpPr>
        <p:spPr>
          <a:xfrm>
            <a:off x="477253" y="2434201"/>
            <a:ext cx="4530714" cy="4063604"/>
          </a:xfrm>
        </p:spPr>
        <p:txBody>
          <a:bodyPr vert="horz" lIns="91440" tIns="45720" rIns="91440" bIns="45720" rtlCol="0">
            <a:normAutofit fontScale="77500" lnSpcReduction="20000"/>
          </a:bodyPr>
          <a:lstStyle/>
          <a:p>
            <a:r>
              <a:rPr lang="en-US" sz="2400"/>
              <a:t>According to the communication network theory, a business or an individual can improve their potential with good announcements.</a:t>
            </a:r>
          </a:p>
          <a:p>
            <a:r>
              <a:rPr lang="en-US" sz="2400" dirty="0"/>
              <a:t>As per the theory of identity, each culture has its own identity and each of them will co-operate with each other with good connectivity and communication. </a:t>
            </a:r>
          </a:p>
          <a:p>
            <a:r>
              <a:rPr lang="en-US" sz="2400"/>
              <a:t>Using those theories and concepts, a company like LSEG can expand their business in a country like Germany. </a:t>
            </a:r>
          </a:p>
        </p:txBody>
      </p:sp>
    </p:spTree>
    <p:extLst>
      <p:ext uri="{BB962C8B-B14F-4D97-AF65-F5344CB8AC3E}">
        <p14:creationId xmlns:p14="http://schemas.microsoft.com/office/powerpoint/2010/main" val="1189750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88950" y="28046"/>
            <a:ext cx="5251316" cy="1807305"/>
          </a:xfrm>
        </p:spPr>
        <p:txBody>
          <a:bodyPr vert="horz" lIns="91440" tIns="45720" rIns="91440" bIns="45720" rtlCol="0" anchor="ctr">
            <a:normAutofit/>
          </a:bodyPr>
          <a:lstStyle/>
          <a:p>
            <a:r>
              <a:rPr lang="en-US" sz="4400" b="1" dirty="0"/>
              <a:t>Recommendations</a:t>
            </a:r>
          </a:p>
        </p:txBody>
      </p:sp>
      <p:sp>
        <p:nvSpPr>
          <p:cNvPr id="5" name="Content Placeholder 4"/>
          <p:cNvSpPr>
            <a:spLocks noGrp="1"/>
          </p:cNvSpPr>
          <p:nvPr>
            <p:ph idx="1"/>
          </p:nvPr>
        </p:nvSpPr>
        <p:spPr>
          <a:xfrm>
            <a:off x="381000" y="1863397"/>
            <a:ext cx="5851521" cy="4758066"/>
          </a:xfrm>
        </p:spPr>
        <p:txBody>
          <a:bodyPr vert="horz" lIns="91440" tIns="45720" rIns="91440" bIns="45720" rtlCol="0" anchor="t">
            <a:normAutofit fontScale="92500" lnSpcReduction="10000"/>
          </a:bodyPr>
          <a:lstStyle/>
          <a:p>
            <a:r>
              <a:rPr lang="en-US" sz="2400" dirty="0"/>
              <a:t>It is to be suggested by the London Stock Exchange Group or LSEG that they must take some distinctive methods to decrease the cultural changes in the divisions in Germany. </a:t>
            </a:r>
          </a:p>
          <a:p>
            <a:r>
              <a:rPr lang="en-US" sz="2400" dirty="0"/>
              <a:t>The administration of LSEG should take some creativities to exercise their staff to apprise them about the philosophies of both countries. </a:t>
            </a:r>
          </a:p>
          <a:p>
            <a:r>
              <a:rPr lang="en-US" sz="2400" dirty="0"/>
              <a:t>Along with that, they can take some new personnel from Germany and sequence them in the functioning philosophy of the UK. </a:t>
            </a:r>
          </a:p>
          <a:p>
            <a:endParaRPr lang="en-US" sz="2400" dirty="0"/>
          </a:p>
        </p:txBody>
      </p:sp>
      <p:pic>
        <p:nvPicPr>
          <p:cNvPr id="7" name="Picture 6">
            <a:extLst>
              <a:ext uri="{FF2B5EF4-FFF2-40B4-BE49-F238E27FC236}">
                <a16:creationId xmlns:a16="http://schemas.microsoft.com/office/drawing/2014/main" id="{43CC4802-81DB-00F2-DD8B-6C4ED7BDDC7A}"/>
              </a:ext>
            </a:extLst>
          </p:cNvPr>
          <p:cNvPicPr>
            <a:picLocks noChangeAspect="1"/>
          </p:cNvPicPr>
          <p:nvPr/>
        </p:nvPicPr>
        <p:blipFill rotWithShape="1">
          <a:blip r:embed="rId3"/>
          <a:srcRect l="30562" r="22270"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91455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21298" y="3752850"/>
            <a:ext cx="3209732" cy="2703934"/>
          </a:xfrm>
        </p:spPr>
        <p:txBody>
          <a:bodyPr vert="horz" lIns="91440" tIns="45720" rIns="91440" bIns="45720" rtlCol="0" anchor="ctr">
            <a:normAutofit/>
          </a:bodyPr>
          <a:lstStyle/>
          <a:p>
            <a:r>
              <a:rPr lang="en-US" sz="3600" b="1" dirty="0"/>
              <a:t>Conclusion</a:t>
            </a:r>
          </a:p>
        </p:txBody>
      </p:sp>
      <p:pic>
        <p:nvPicPr>
          <p:cNvPr id="7" name="Picture 6">
            <a:extLst>
              <a:ext uri="{FF2B5EF4-FFF2-40B4-BE49-F238E27FC236}">
                <a16:creationId xmlns:a16="http://schemas.microsoft.com/office/drawing/2014/main" id="{53350F0D-0666-F6C1-3AFD-44AD762AE1DC}"/>
              </a:ext>
            </a:extLst>
          </p:cNvPr>
          <p:cNvPicPr>
            <a:picLocks noChangeAspect="1"/>
          </p:cNvPicPr>
          <p:nvPr/>
        </p:nvPicPr>
        <p:blipFill rotWithShape="1">
          <a:blip r:embed="rId3"/>
          <a:srcRect t="47085" b="943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Content Placeholder 4"/>
          <p:cNvSpPr>
            <a:spLocks noGrp="1"/>
          </p:cNvSpPr>
          <p:nvPr>
            <p:ph idx="1"/>
          </p:nvPr>
        </p:nvSpPr>
        <p:spPr>
          <a:xfrm>
            <a:off x="3048898" y="3754187"/>
            <a:ext cx="8933213" cy="2909887"/>
          </a:xfrm>
        </p:spPr>
        <p:txBody>
          <a:bodyPr vert="horz" lIns="91440" tIns="45720" rIns="91440" bIns="45720" rtlCol="0" anchor="ctr">
            <a:normAutofit fontScale="77500" lnSpcReduction="20000"/>
          </a:bodyPr>
          <a:lstStyle/>
          <a:p>
            <a:r>
              <a:rPr lang="en-US" sz="2400" dirty="0"/>
              <a:t>This presentation is prepared on the forthcoming business chances of a UK-based institute – London Stock Exchange Group or LSEG which has planned to initiate their trade in Germany. </a:t>
            </a:r>
          </a:p>
          <a:p>
            <a:r>
              <a:rPr lang="en-US" sz="2400" dirty="0"/>
              <a:t>This company is one of the biggest </a:t>
            </a:r>
            <a:r>
              <a:rPr lang="en-US" sz="2400" dirty="0" err="1"/>
              <a:t>organisations</a:t>
            </a:r>
            <a:r>
              <a:rPr lang="en-US" sz="2400" dirty="0"/>
              <a:t> in the stock exchange and financial information companies in the world and they have a market share of 51.7 billion GBP in the UK.</a:t>
            </a:r>
          </a:p>
          <a:p>
            <a:r>
              <a:rPr lang="en-US" sz="2400" dirty="0"/>
              <a:t>This presentation presented that there are many opportunities found in Germany as people in this country become more aware of the stock market investment and many foreign investments have come in the last 10 years. </a:t>
            </a:r>
          </a:p>
        </p:txBody>
      </p:sp>
    </p:spTree>
    <p:extLst>
      <p:ext uri="{BB962C8B-B14F-4D97-AF65-F5344CB8AC3E}">
        <p14:creationId xmlns:p14="http://schemas.microsoft.com/office/powerpoint/2010/main" val="2489257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66196" y="560119"/>
            <a:ext cx="3401892" cy="3494443"/>
          </a:xfrm>
        </p:spPr>
        <p:txBody>
          <a:bodyPr anchor="b">
            <a:normAutofit/>
          </a:bodyPr>
          <a:lstStyle/>
          <a:p>
            <a:pPr algn="r"/>
            <a:r>
              <a:rPr lang="en-IN" sz="4000" b="1" dirty="0">
                <a:solidFill>
                  <a:srgbClr val="FFFFFF"/>
                </a:solidFill>
              </a:rPr>
              <a:t>Reference List</a:t>
            </a:r>
            <a:br>
              <a:rPr lang="en-IN" sz="4000" b="1" dirty="0"/>
            </a:br>
            <a:endParaRPr lang="en-IN" sz="4000" b="1" dirty="0">
              <a:solidFill>
                <a:srgbClr val="FFFFFF"/>
              </a:solidFill>
            </a:endParaRPr>
          </a:p>
        </p:txBody>
      </p:sp>
      <p:sp>
        <p:nvSpPr>
          <p:cNvPr id="3" name="Content Placeholder 2"/>
          <p:cNvSpPr>
            <a:spLocks noGrp="1"/>
          </p:cNvSpPr>
          <p:nvPr>
            <p:ph idx="1"/>
          </p:nvPr>
        </p:nvSpPr>
        <p:spPr>
          <a:xfrm>
            <a:off x="4101733" y="141480"/>
            <a:ext cx="7985767" cy="6628889"/>
          </a:xfrm>
        </p:spPr>
        <p:txBody>
          <a:bodyPr vert="horz" lIns="91440" tIns="45720" rIns="91440" bIns="45720" rtlCol="0" anchor="ctr">
            <a:normAutofit fontScale="92500" lnSpcReduction="10000"/>
          </a:bodyPr>
          <a:lstStyle/>
          <a:p>
            <a:r>
              <a:rPr lang="en-GB" sz="1800">
                <a:latin typeface="Times New Roman"/>
                <a:cs typeface="Times New Roman"/>
              </a:rPr>
              <a:t>Diller, M., Asen, M. And Späth, T., 2020. The effects of personality traits on digital transformation: Evidence from German tax consulting. </a:t>
            </a:r>
            <a:r>
              <a:rPr lang="en-GB" sz="1800" i="1">
                <a:latin typeface="Times New Roman"/>
                <a:cs typeface="Times New Roman"/>
              </a:rPr>
              <a:t>International Journal of Accounting Information Systems, 37,</a:t>
            </a:r>
            <a:r>
              <a:rPr lang="en-GB" sz="1800">
                <a:latin typeface="Times New Roman"/>
                <a:cs typeface="Times New Roman"/>
              </a:rPr>
              <a:t> p.100455. </a:t>
            </a:r>
          </a:p>
          <a:p>
            <a:r>
              <a:rPr lang="en-GB" sz="1800">
                <a:latin typeface="Times New Roman"/>
                <a:cs typeface="Times New Roman"/>
              </a:rPr>
              <a:t>Embiricos, A., 2020. From refugee to entrepreneur? Challenges to refugee self-reliance in Berlin, Germany. </a:t>
            </a:r>
            <a:r>
              <a:rPr lang="en-GB" sz="1800" i="1">
                <a:latin typeface="Times New Roman"/>
                <a:cs typeface="Times New Roman"/>
              </a:rPr>
              <a:t>Journal of Refugee Studies, 33</a:t>
            </a:r>
            <a:r>
              <a:rPr lang="en-GB" sz="1800">
                <a:latin typeface="Times New Roman"/>
                <a:cs typeface="Times New Roman"/>
              </a:rPr>
              <a:t>(1), pp.245-267. </a:t>
            </a:r>
            <a:endParaRPr lang="en-IN" sz="1800"/>
          </a:p>
          <a:p>
            <a:r>
              <a:rPr lang="en-GB" sz="1800">
                <a:latin typeface="Times New Roman"/>
                <a:cs typeface="Times New Roman"/>
              </a:rPr>
              <a:t>Haipeter, T., 2020. Digitalisation, unions and participation: the German case of ‘industry 4.0’. </a:t>
            </a:r>
            <a:r>
              <a:rPr lang="en-GB" sz="1800" i="1">
                <a:latin typeface="Times New Roman"/>
                <a:cs typeface="Times New Roman"/>
              </a:rPr>
              <a:t>Industrial Relations Journal, 51</a:t>
            </a:r>
            <a:r>
              <a:rPr lang="en-GB" sz="1800">
                <a:latin typeface="Times New Roman"/>
                <a:cs typeface="Times New Roman"/>
              </a:rPr>
              <a:t>(3), pp.242-260. </a:t>
            </a:r>
          </a:p>
          <a:p>
            <a:r>
              <a:rPr lang="en-GB" sz="1800">
                <a:latin typeface="Times New Roman"/>
                <a:cs typeface="Times New Roman"/>
              </a:rPr>
              <a:t>Jonsen, K., Point, S., Kelan, E.K. And Grieble, A., 2021. Diversity and inclusion branding: A five-country comparison of corporate websites. </a:t>
            </a:r>
            <a:r>
              <a:rPr lang="en-GB" sz="1800" i="1">
                <a:latin typeface="Times New Roman"/>
                <a:cs typeface="Times New Roman"/>
              </a:rPr>
              <a:t>The International Journal of Human Resource Management, 32</a:t>
            </a:r>
            <a:r>
              <a:rPr lang="en-GB" sz="1800">
                <a:latin typeface="Times New Roman"/>
                <a:cs typeface="Times New Roman"/>
              </a:rPr>
              <a:t>(3), pp.616-649. </a:t>
            </a:r>
            <a:endParaRPr lang="en-IN" sz="1800"/>
          </a:p>
          <a:p>
            <a:r>
              <a:rPr lang="en-GB" sz="1800">
                <a:latin typeface="Times New Roman"/>
                <a:cs typeface="Times New Roman"/>
              </a:rPr>
              <a:t>Lumpkin, G.T. And Bacq, S., 2022. Family business, community embeddedness, and civic wealth creation. </a:t>
            </a:r>
            <a:r>
              <a:rPr lang="en-GB" sz="1800" i="1">
                <a:latin typeface="Times New Roman"/>
                <a:cs typeface="Times New Roman"/>
              </a:rPr>
              <a:t>Journal of Family Business Strategy, 13</a:t>
            </a:r>
            <a:r>
              <a:rPr lang="en-GB" sz="1800">
                <a:latin typeface="Times New Roman"/>
                <a:cs typeface="Times New Roman"/>
              </a:rPr>
              <a:t>(2), p.100469. </a:t>
            </a:r>
            <a:endParaRPr lang="en-IN" sz="1800"/>
          </a:p>
          <a:p>
            <a:r>
              <a:rPr lang="en-GB" sz="1800">
                <a:latin typeface="Times New Roman"/>
                <a:cs typeface="Times New Roman"/>
              </a:rPr>
              <a:t>Martin-Chenut, K., 2020, September. Webinar Series–Human Rights Due Diligence for Climate Change Impacts–Episode 3: Mandatory human rights due diligence laws: what are their implications regarding corporate climate change impacts? Prospects for the irradiation of the french due diligence in the european and united nations normative spaces. In </a:t>
            </a:r>
            <a:r>
              <a:rPr lang="en-GB" sz="1800" i="1">
                <a:latin typeface="Times New Roman"/>
                <a:cs typeface="Times New Roman"/>
              </a:rPr>
              <a:t>Webinar Series–Human Rights Due Diligence for Climate Change Impacts. </a:t>
            </a:r>
          </a:p>
          <a:p>
            <a:r>
              <a:rPr lang="en-GB" sz="1800" dirty="0" err="1">
                <a:latin typeface="Times New Roman"/>
                <a:cs typeface="Times New Roman"/>
              </a:rPr>
              <a:t>Romaniy</a:t>
            </a:r>
            <a:r>
              <a:rPr lang="en-GB" sz="1800" dirty="0">
                <a:latin typeface="Times New Roman"/>
                <a:cs typeface="Times New Roman"/>
              </a:rPr>
              <a:t>, A., 2020. </a:t>
            </a:r>
            <a:r>
              <a:rPr lang="en-GB" sz="1800" i="1" dirty="0">
                <a:latin typeface="Times New Roman"/>
                <a:cs typeface="Times New Roman"/>
              </a:rPr>
              <a:t>Environmental education in Germany and prospects for its application in Ukraine. </a:t>
            </a:r>
          </a:p>
          <a:p>
            <a:r>
              <a:rPr lang="en-GB" sz="1800" dirty="0">
                <a:latin typeface="Times New Roman"/>
                <a:cs typeface="Times New Roman"/>
              </a:rPr>
              <a:t>Schlepphorst, S., Koetter, E.C., Werner, A., </a:t>
            </a:r>
            <a:r>
              <a:rPr lang="en-GB" sz="1800" dirty="0" err="1">
                <a:latin typeface="Times New Roman"/>
                <a:cs typeface="Times New Roman"/>
              </a:rPr>
              <a:t>Soost</a:t>
            </a:r>
            <a:r>
              <a:rPr lang="en-GB" sz="1800" dirty="0">
                <a:latin typeface="Times New Roman"/>
                <a:cs typeface="Times New Roman"/>
              </a:rPr>
              <a:t>, C. And Moog, P., 2020. International assignments of employees and entrepreneurial intentions: the mediating role of human capital, social capital and career prospects. </a:t>
            </a:r>
            <a:r>
              <a:rPr lang="en-GB" sz="1800" i="1" dirty="0">
                <a:latin typeface="Times New Roman"/>
                <a:cs typeface="Times New Roman"/>
              </a:rPr>
              <a:t>International Journal of Entrepreneurial Behaviour &amp; Research, 26</a:t>
            </a:r>
            <a:r>
              <a:rPr lang="en-GB" sz="1800" dirty="0">
                <a:latin typeface="Times New Roman"/>
                <a:cs typeface="Times New Roman"/>
              </a:rPr>
              <a:t>(6), pp.1259-1279. </a:t>
            </a:r>
          </a:p>
          <a:p>
            <a:r>
              <a:rPr lang="en-GB" sz="1800" dirty="0">
                <a:latin typeface="Times New Roman"/>
                <a:cs typeface="Times New Roman"/>
              </a:rPr>
              <a:t>Vidal-García, J. And Vidal, M., 2023. </a:t>
            </a:r>
            <a:r>
              <a:rPr lang="en-GB" sz="1800" i="1" dirty="0">
                <a:latin typeface="Times New Roman"/>
                <a:cs typeface="Times New Roman"/>
              </a:rPr>
              <a:t>The size effect on the London stock exchange</a:t>
            </a:r>
            <a:r>
              <a:rPr lang="en-GB" sz="1800" dirty="0">
                <a:latin typeface="Times New Roman"/>
                <a:cs typeface="Times New Roman"/>
              </a:rPr>
              <a:t>. Available at SSRN 4033932. </a:t>
            </a:r>
            <a:r>
              <a:rPr lang="en-GB" sz="1800" dirty="0">
                <a:latin typeface="Times New Roman"/>
                <a:cs typeface="Times New Roman"/>
                <a:hlinkClick r:id="rId2"/>
              </a:rPr>
              <a:t>https://papers.ssrn.com/sol3/papers.cfm?abstract_id=4033932</a:t>
            </a:r>
            <a:endParaRPr lang="en-GB" sz="1800" dirty="0">
              <a:latin typeface="Times New Roman"/>
              <a:cs typeface="Times New Roman"/>
            </a:endParaRPr>
          </a:p>
        </p:txBody>
      </p:sp>
    </p:spTree>
    <p:extLst>
      <p:ext uri="{BB962C8B-B14F-4D97-AF65-F5344CB8AC3E}">
        <p14:creationId xmlns:p14="http://schemas.microsoft.com/office/powerpoint/2010/main" val="3580811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03402-A54B-76FC-36A0-6EECF43DA53E}"/>
              </a:ext>
            </a:extLst>
          </p:cNvPr>
          <p:cNvSpPr>
            <a:spLocks noGrp="1"/>
          </p:cNvSpPr>
          <p:nvPr>
            <p:ph type="title"/>
          </p:nvPr>
        </p:nvSpPr>
        <p:spPr>
          <a:xfrm>
            <a:off x="757014" y="1394709"/>
            <a:ext cx="5666412" cy="2601494"/>
          </a:xfrm>
        </p:spPr>
        <p:txBody>
          <a:bodyPr vert="horz" lIns="91440" tIns="45720" rIns="91440" bIns="45720" rtlCol="0" anchor="b">
            <a:noAutofit/>
          </a:bodyPr>
          <a:lstStyle/>
          <a:p>
            <a:r>
              <a:rPr lang="en-US" sz="9600" b="1" kern="1200" dirty="0">
                <a:latin typeface="+mj-lt"/>
                <a:ea typeface="+mj-ea"/>
                <a:cs typeface="+mj-cs"/>
              </a:rPr>
              <a:t>Thank You</a:t>
            </a:r>
            <a:endParaRPr lang="en-US" sz="9600" b="1" kern="1200" dirty="0">
              <a:latin typeface="+mj-lt"/>
            </a:endParaRP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05897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2089</Words>
  <PresentationFormat>Widescreen</PresentationFormat>
  <Paragraphs>74</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BUSINESS GROWTH LONDON STOCK Exchange GROUP IN GERMANY</vt:lpstr>
      <vt:lpstr>Introduction</vt:lpstr>
      <vt:lpstr>About London Stock Exchange Group</vt:lpstr>
      <vt:lpstr>Business prospects in Germany</vt:lpstr>
      <vt:lpstr>Cultural Divergence in Germany</vt:lpstr>
      <vt:lpstr>Inter-cultural differences between the UK and Germany</vt:lpstr>
      <vt:lpstr>Inter-cultural differences between the UK and Germany</vt:lpstr>
      <vt:lpstr>Theories on Intercultural Communication</vt:lpstr>
      <vt:lpstr>Recommendations</vt:lpstr>
      <vt:lpstr>Conclusion</vt:lpstr>
      <vt:lpstr>Reference List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2024-03-26T09:53:22Z</dcterms:created>
  <dcterms:modified xsi:type="dcterms:W3CDTF">2024-04-01T19:47:44Z</dcterms:modified>
</cp:coreProperties>
</file>