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3"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02A75C-5010-4A01-90B7-F5B881F57172}"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2F5A0-06B9-46E3-9AA9-8503C8DC9387}" type="slidenum">
              <a:rPr lang="en-GB" smtClean="0"/>
              <a:t>‹#›</a:t>
            </a:fld>
            <a:endParaRPr lang="en-GB"/>
          </a:p>
        </p:txBody>
      </p:sp>
    </p:spTree>
    <p:extLst>
      <p:ext uri="{BB962C8B-B14F-4D97-AF65-F5344CB8AC3E}">
        <p14:creationId xmlns:p14="http://schemas.microsoft.com/office/powerpoint/2010/main" val="2978461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Times New Roman" panose="02020603050405020304" pitchFamily="18" charset="0"/>
              <a:cs typeface="Times New Roman" panose="02020603050405020304" pitchFamily="18" charset="0"/>
            </a:endParaRPr>
          </a:p>
          <a:p>
            <a:r>
              <a:rPr lang="en-GB" sz="1200" kern="1200" dirty="0">
                <a:solidFill>
                  <a:schemeClr val="tx1"/>
                </a:solidFill>
                <a:effectLst/>
                <a:latin typeface="+mn-lt"/>
                <a:ea typeface="+mn-ea"/>
                <a:cs typeface="+mn-cs"/>
              </a:rPr>
              <a:t>The World Health Organization recommends that adults over the age of 65 should be doing around a 150 minutes of moderate intensity exercise per week (World Health Organization, 2018).</a:t>
            </a:r>
          </a:p>
          <a:p>
            <a:r>
              <a:rPr lang="en-GB" sz="1200" kern="1200" dirty="0">
                <a:solidFill>
                  <a:schemeClr val="tx1"/>
                </a:solidFill>
                <a:effectLst/>
                <a:latin typeface="+mn-lt"/>
                <a:ea typeface="+mn-ea"/>
                <a:cs typeface="+mn-cs"/>
              </a:rPr>
              <a:t>They also recommend that individuals over the age of 65 participate in around 75 minutes of vigorous activity per week and they should participate in 2 sessions of muscle strengthening activities involving the major muscle groups to help with balance, and muscle retention to prevent them falling and hurting themselves.</a:t>
            </a:r>
          </a:p>
          <a:p>
            <a:endParaRPr lang="en-GB" dirty="0"/>
          </a:p>
        </p:txBody>
      </p:sp>
      <p:sp>
        <p:nvSpPr>
          <p:cNvPr id="4" name="Slide Number Placeholder 3"/>
          <p:cNvSpPr>
            <a:spLocks noGrp="1"/>
          </p:cNvSpPr>
          <p:nvPr>
            <p:ph type="sldNum" sz="quarter" idx="10"/>
          </p:nvPr>
        </p:nvSpPr>
        <p:spPr/>
        <p:txBody>
          <a:bodyPr/>
          <a:lstStyle/>
          <a:p>
            <a:fld id="{5162F5A0-06B9-46E3-9AA9-8503C8DC9387}" type="slidenum">
              <a:rPr lang="en-GB" smtClean="0"/>
              <a:t>1</a:t>
            </a:fld>
            <a:endParaRPr lang="en-GB"/>
          </a:p>
        </p:txBody>
      </p:sp>
    </p:spTree>
    <p:extLst>
      <p:ext uri="{BB962C8B-B14F-4D97-AF65-F5344CB8AC3E}">
        <p14:creationId xmlns:p14="http://schemas.microsoft.com/office/powerpoint/2010/main" val="2183292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by (</a:t>
            </a:r>
            <a:r>
              <a:rPr lang="en-GB" sz="1200" kern="1200" dirty="0" err="1">
                <a:solidFill>
                  <a:schemeClr val="tx1"/>
                </a:solidFill>
                <a:effectLst/>
                <a:latin typeface="+mn-lt"/>
                <a:ea typeface="+mn-ea"/>
                <a:cs typeface="+mn-cs"/>
              </a:rPr>
              <a:t>Dzierzewski</a:t>
            </a:r>
            <a:r>
              <a:rPr lang="en-GB" sz="1200" kern="1200" dirty="0">
                <a:solidFill>
                  <a:schemeClr val="tx1"/>
                </a:solidFill>
                <a:effectLst/>
                <a:latin typeface="+mn-lt"/>
                <a:ea typeface="+mn-ea"/>
                <a:cs typeface="+mn-cs"/>
              </a:rPr>
              <a:t> et al., 2013) suggests that most adults aged over 65 are not meeting the recommended amount of exercise set by the Word Health Organisation.</a:t>
            </a:r>
          </a:p>
          <a:p>
            <a:r>
              <a:rPr lang="en-GB" sz="1200" kern="1200" dirty="0">
                <a:solidFill>
                  <a:schemeClr val="tx1"/>
                </a:solidFill>
                <a:effectLst/>
                <a:latin typeface="+mn-lt"/>
                <a:ea typeface="+mn-ea"/>
                <a:cs typeface="+mn-cs"/>
              </a:rPr>
              <a:t>Many of the older adults in the study by (</a:t>
            </a:r>
            <a:r>
              <a:rPr lang="en-GB" sz="1200" kern="1200" dirty="0" err="1">
                <a:solidFill>
                  <a:schemeClr val="tx1"/>
                </a:solidFill>
                <a:effectLst/>
                <a:latin typeface="+mn-lt"/>
                <a:ea typeface="+mn-ea"/>
                <a:cs typeface="+mn-cs"/>
              </a:rPr>
              <a:t>Dzierzewski</a:t>
            </a:r>
            <a:r>
              <a:rPr lang="en-GB" sz="1200" kern="1200" dirty="0">
                <a:solidFill>
                  <a:schemeClr val="tx1"/>
                </a:solidFill>
                <a:effectLst/>
                <a:latin typeface="+mn-lt"/>
                <a:ea typeface="+mn-ea"/>
                <a:cs typeface="+mn-cs"/>
              </a:rPr>
              <a:t> et al., 2013) did remain active through housework or gardening they stated that they did not do enough moderate or vigorous exercise to meet the guidelines.</a:t>
            </a:r>
          </a:p>
          <a:p>
            <a:endParaRPr lang="en-GB" dirty="0"/>
          </a:p>
        </p:txBody>
      </p:sp>
      <p:sp>
        <p:nvSpPr>
          <p:cNvPr id="4" name="Slide Number Placeholder 3"/>
          <p:cNvSpPr>
            <a:spLocks noGrp="1"/>
          </p:cNvSpPr>
          <p:nvPr>
            <p:ph type="sldNum" sz="quarter" idx="10"/>
          </p:nvPr>
        </p:nvSpPr>
        <p:spPr/>
        <p:txBody>
          <a:bodyPr/>
          <a:lstStyle/>
          <a:p>
            <a:fld id="{5162F5A0-06B9-46E3-9AA9-8503C8DC9387}" type="slidenum">
              <a:rPr lang="en-GB" smtClean="0"/>
              <a:t>2</a:t>
            </a:fld>
            <a:endParaRPr lang="en-GB"/>
          </a:p>
        </p:txBody>
      </p:sp>
    </p:spTree>
    <p:extLst>
      <p:ext uri="{BB962C8B-B14F-4D97-AF65-F5344CB8AC3E}">
        <p14:creationId xmlns:p14="http://schemas.microsoft.com/office/powerpoint/2010/main" val="42425244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way for individuals over the ages of 65 to meet the exercise requirements is the exercise referral scheme by the public Health Wales (Public Health Wales, 2018). The scheme works by the GP referring a patient that is need of exercise to better their wellbeing. They are referred to one of many council owned gyms where they will be given tailor made exercise plans to better their health.</a:t>
            </a:r>
          </a:p>
          <a:p>
            <a:r>
              <a:rPr lang="en-GB" sz="1200" kern="1200" dirty="0">
                <a:solidFill>
                  <a:schemeClr val="tx1"/>
                </a:solidFill>
                <a:effectLst/>
                <a:latin typeface="+mn-lt"/>
                <a:ea typeface="+mn-ea"/>
                <a:cs typeface="+mn-cs"/>
              </a:rPr>
              <a:t>This scheme is a brilliant way of meeting the exercise requirements as the council owned gyms have plenty of cardio equipment to need the 150 minutes of exercise required. The different types of weight training machines will also help them meet the strength training sessions they need (</a:t>
            </a:r>
            <a:r>
              <a:rPr lang="en-GB" sz="1200" kern="1200" dirty="0" err="1">
                <a:solidFill>
                  <a:schemeClr val="tx1"/>
                </a:solidFill>
                <a:effectLst/>
                <a:latin typeface="+mn-lt"/>
                <a:ea typeface="+mn-ea"/>
                <a:cs typeface="+mn-cs"/>
              </a:rPr>
              <a:t>Actif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Sirgar</a:t>
            </a:r>
            <a:r>
              <a:rPr lang="en-GB" sz="1200"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10"/>
          </p:nvPr>
        </p:nvSpPr>
        <p:spPr/>
        <p:txBody>
          <a:bodyPr/>
          <a:lstStyle/>
          <a:p>
            <a:fld id="{5162F5A0-06B9-46E3-9AA9-8503C8DC9387}" type="slidenum">
              <a:rPr lang="en-GB" smtClean="0"/>
              <a:t>3</a:t>
            </a:fld>
            <a:endParaRPr lang="en-GB"/>
          </a:p>
        </p:txBody>
      </p:sp>
    </p:spTree>
    <p:extLst>
      <p:ext uri="{BB962C8B-B14F-4D97-AF65-F5344CB8AC3E}">
        <p14:creationId xmlns:p14="http://schemas.microsoft.com/office/powerpoint/2010/main" val="2632108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way the elderly population could meet the exercise requirements is using water aerobics (Gibson and </a:t>
            </a:r>
            <a:r>
              <a:rPr lang="en-GB" sz="1200" kern="1200" dirty="0" err="1">
                <a:solidFill>
                  <a:schemeClr val="tx1"/>
                </a:solidFill>
                <a:effectLst/>
                <a:latin typeface="+mn-lt"/>
                <a:ea typeface="+mn-ea"/>
                <a:cs typeface="+mn-cs"/>
              </a:rPr>
              <a:t>Hoeger</a:t>
            </a:r>
            <a:r>
              <a:rPr lang="en-GB" sz="1200" kern="1200" dirty="0">
                <a:solidFill>
                  <a:schemeClr val="tx1"/>
                </a:solidFill>
                <a:effectLst/>
                <a:latin typeface="+mn-lt"/>
                <a:ea typeface="+mn-ea"/>
                <a:cs typeface="+mn-cs"/>
              </a:rPr>
              <a:t>, 2012). They state that the water-based exercise is perfect for the elderly population as it increases fitness without too much impact on the joints. A study by (</a:t>
            </a:r>
            <a:r>
              <a:rPr lang="en-GB" sz="1200" kern="1200" dirty="0" err="1">
                <a:solidFill>
                  <a:schemeClr val="tx1"/>
                </a:solidFill>
                <a:effectLst/>
                <a:latin typeface="+mn-lt"/>
                <a:ea typeface="+mn-ea"/>
                <a:cs typeface="+mn-cs"/>
              </a:rPr>
              <a:t>Tsourlou</a:t>
            </a:r>
            <a:r>
              <a:rPr lang="en-GB" sz="1200" kern="1200" dirty="0">
                <a:solidFill>
                  <a:schemeClr val="tx1"/>
                </a:solidFill>
                <a:effectLst/>
                <a:latin typeface="+mn-lt"/>
                <a:ea typeface="+mn-ea"/>
                <a:cs typeface="+mn-cs"/>
              </a:rPr>
              <a:t> et al., 2006) found that water exercise in elderly women increased muscular strength in the legs and upper body while increasing their vo2 max levels.</a:t>
            </a:r>
          </a:p>
          <a:p>
            <a:r>
              <a:rPr lang="en-GB" sz="1200" kern="1200" dirty="0">
                <a:solidFill>
                  <a:schemeClr val="tx1"/>
                </a:solidFill>
                <a:effectLst/>
                <a:latin typeface="+mn-lt"/>
                <a:ea typeface="+mn-ea"/>
                <a:cs typeface="+mn-cs"/>
              </a:rPr>
              <a:t>A scheme by the Carmarthenshire county Council to increase physical activity in the elderly offers free swimming for all over the ages of 65 in all council owned swimming pools (</a:t>
            </a:r>
            <a:r>
              <a:rPr lang="en-GB" sz="1200" kern="1200" dirty="0" err="1">
                <a:solidFill>
                  <a:schemeClr val="tx1"/>
                </a:solidFill>
                <a:effectLst/>
                <a:latin typeface="+mn-lt"/>
                <a:ea typeface="+mn-ea"/>
                <a:cs typeface="+mn-cs"/>
              </a:rPr>
              <a:t>Actif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Sirgar</a:t>
            </a:r>
            <a:r>
              <a:rPr lang="en-GB" sz="1200" kern="1200" dirty="0">
                <a:solidFill>
                  <a:schemeClr val="tx1"/>
                </a:solidFill>
                <a:effectLst/>
                <a:latin typeface="+mn-lt"/>
                <a:ea typeface="+mn-ea"/>
                <a:cs typeface="+mn-cs"/>
              </a:rPr>
              <a:t>, 2018). This will easily help an elderly individual meet their exercise requirements.</a:t>
            </a:r>
          </a:p>
          <a:p>
            <a:endParaRPr lang="en-GB" dirty="0"/>
          </a:p>
        </p:txBody>
      </p:sp>
      <p:sp>
        <p:nvSpPr>
          <p:cNvPr id="4" name="Slide Number Placeholder 3"/>
          <p:cNvSpPr>
            <a:spLocks noGrp="1"/>
          </p:cNvSpPr>
          <p:nvPr>
            <p:ph type="sldNum" sz="quarter" idx="10"/>
          </p:nvPr>
        </p:nvSpPr>
        <p:spPr/>
        <p:txBody>
          <a:bodyPr/>
          <a:lstStyle/>
          <a:p>
            <a:fld id="{5162F5A0-06B9-46E3-9AA9-8503C8DC9387}" type="slidenum">
              <a:rPr lang="en-GB" smtClean="0"/>
              <a:t>4</a:t>
            </a:fld>
            <a:endParaRPr lang="en-GB"/>
          </a:p>
        </p:txBody>
      </p:sp>
    </p:spTree>
    <p:extLst>
      <p:ext uri="{BB962C8B-B14F-4D97-AF65-F5344CB8AC3E}">
        <p14:creationId xmlns:p14="http://schemas.microsoft.com/office/powerpoint/2010/main" val="149366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World Health Organisation suggest that individuals do more moderate intensity exercise than vigorous activity (World Health Organisation, 2018). However, new research from (Knowles et al., 2015) suggest doing more high intensity exercise than moderate. Their research has found that interval styled training on exercise bikes can greatly benefit their fitness levels. They found that short periods of high intensity work a few times a week had mad major health benefits including increase in vo2 max scores and from questionnaires given the participants had improved levels of self-efficacy after these high intensity interval training sessions.  Three high intensity sessions lasting around 25 minutes will easily meet the World Health Organisations exercise guidelines.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162F5A0-06B9-46E3-9AA9-8503C8DC9387}" type="slidenum">
              <a:rPr lang="en-GB" smtClean="0"/>
              <a:t>5</a:t>
            </a:fld>
            <a:endParaRPr lang="en-GB"/>
          </a:p>
        </p:txBody>
      </p:sp>
    </p:spTree>
    <p:extLst>
      <p:ext uri="{BB962C8B-B14F-4D97-AF65-F5344CB8AC3E}">
        <p14:creationId xmlns:p14="http://schemas.microsoft.com/office/powerpoint/2010/main" val="2304846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way to stay fit and healthy for the population over 65 is to participate in yoga. According to a study by </a:t>
            </a:r>
            <a:r>
              <a:rPr lang="en-GB" sz="1200" dirty="0">
                <a:latin typeface="Times New Roman" panose="02020603050405020304" pitchFamily="18" charset="0"/>
                <a:cs typeface="Times New Roman" panose="02020603050405020304" pitchFamily="18" charset="0"/>
              </a:rPr>
              <a:t>(Sivakumar et al., 2013) their participants participated in yoga for six weeks. At the end of the study the participants improved both flexibility and mobility. According to (Ross et al., 2013) this would greatly decrease the chances that the elderly would fall over and hurt themselves. Yoga is a very calming activity and would not improve the participants cardiovascular fitness </a:t>
            </a:r>
            <a:r>
              <a:rPr lang="sv-SE" sz="1200" b="0" i="0" kern="1200" dirty="0">
                <a:solidFill>
                  <a:schemeClr val="tx1"/>
                </a:solidFill>
                <a:effectLst/>
                <a:latin typeface="+mn-lt"/>
                <a:ea typeface="+mn-ea"/>
                <a:cs typeface="+mn-cs"/>
              </a:rPr>
              <a:t>(Zettergren, Lubeski and Viverito, 2011). Yoga would also not count</a:t>
            </a:r>
            <a:r>
              <a:rPr lang="en-GB" sz="1200" dirty="0">
                <a:latin typeface="Times New Roman" panose="02020603050405020304" pitchFamily="18" charset="0"/>
                <a:cs typeface="Times New Roman" panose="02020603050405020304" pitchFamily="18" charset="0"/>
              </a:rPr>
              <a:t> towards the World Health Organisation’s 150 minutes of exercise guidelines.</a:t>
            </a:r>
            <a:endParaRPr lang="en-GB" dirty="0"/>
          </a:p>
        </p:txBody>
      </p:sp>
      <p:sp>
        <p:nvSpPr>
          <p:cNvPr id="4" name="Slide Number Placeholder 3"/>
          <p:cNvSpPr>
            <a:spLocks noGrp="1"/>
          </p:cNvSpPr>
          <p:nvPr>
            <p:ph type="sldNum" sz="quarter" idx="10"/>
          </p:nvPr>
        </p:nvSpPr>
        <p:spPr/>
        <p:txBody>
          <a:bodyPr/>
          <a:lstStyle/>
          <a:p>
            <a:fld id="{5162F5A0-06B9-46E3-9AA9-8503C8DC9387}" type="slidenum">
              <a:rPr lang="en-GB" smtClean="0"/>
              <a:t>6</a:t>
            </a:fld>
            <a:endParaRPr lang="en-GB"/>
          </a:p>
        </p:txBody>
      </p:sp>
    </p:spTree>
    <p:extLst>
      <p:ext uri="{BB962C8B-B14F-4D97-AF65-F5344CB8AC3E}">
        <p14:creationId xmlns:p14="http://schemas.microsoft.com/office/powerpoint/2010/main" val="1615128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3225954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367538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2605898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42C763-5CDF-47B5-8857-2EBEE425F61E}"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1207418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42C763-5CDF-47B5-8857-2EBEE425F61E}"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415215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242842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2634842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2963274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42C763-5CDF-47B5-8857-2EBEE425F61E}"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167266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42C763-5CDF-47B5-8857-2EBEE425F61E}"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3055457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623860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694059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441004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493528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15652832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31506271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2C763-5CDF-47B5-8857-2EBEE425F61E}"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AE20C6-0C75-4F33-968C-448537742F43}" type="slidenum">
              <a:rPr lang="en-GB" smtClean="0"/>
              <a:t>‹#›</a:t>
            </a:fld>
            <a:endParaRPr lang="en-GB"/>
          </a:p>
        </p:txBody>
      </p:sp>
    </p:spTree>
    <p:extLst>
      <p:ext uri="{BB962C8B-B14F-4D97-AF65-F5344CB8AC3E}">
        <p14:creationId xmlns:p14="http://schemas.microsoft.com/office/powerpoint/2010/main" val="1971344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F42C763-5CDF-47B5-8857-2EBEE425F61E}" type="datetimeFigureOut">
              <a:rPr lang="en-GB" smtClean="0"/>
              <a:t>15/01/2018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1AE20C6-0C75-4F33-968C-448537742F43}" type="slidenum">
              <a:rPr lang="en-GB" smtClean="0"/>
              <a:t>‹#›</a:t>
            </a:fld>
            <a:endParaRPr lang="en-GB"/>
          </a:p>
        </p:txBody>
      </p:sp>
    </p:spTree>
    <p:extLst>
      <p:ext uri="{BB962C8B-B14F-4D97-AF65-F5344CB8AC3E}">
        <p14:creationId xmlns:p14="http://schemas.microsoft.com/office/powerpoint/2010/main" val="22191916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actifsirgar.co.uk/en/aqua-sir-gar/children/teaching-plan/189-english/actif-fitness/406-specialist-exercise" TargetMode="External"/><Relationship Id="rId2" Type="http://schemas.openxmlformats.org/officeDocument/2006/relationships/hyperlink" Target="https://www.actifsirgar.co.uk/en/aqua-sir-gar/adult-swimming/aquafi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who.int/mediacentre/factsheets/fs385/en/" TargetMode="External"/><Relationship Id="rId2" Type="http://schemas.openxmlformats.org/officeDocument/2006/relationships/hyperlink" Target="http://www.wales.nhs.uk/sitesplus/888/page/438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71F0-D3A3-4F44-AD68-75B23DE822A6}"/>
              </a:ext>
            </a:extLst>
          </p:cNvPr>
          <p:cNvSpPr>
            <a:spLocks noGrp="1"/>
          </p:cNvSpPr>
          <p:nvPr>
            <p:ph type="ctrTitle"/>
          </p:nvPr>
        </p:nvSpPr>
        <p:spPr>
          <a:xfrm>
            <a:off x="1369255" y="422030"/>
            <a:ext cx="9144000" cy="937065"/>
          </a:xfrm>
        </p:spPr>
        <p:txBody>
          <a:bodyPr/>
          <a:lstStyle/>
          <a:p>
            <a:r>
              <a:rPr lang="en-GB" sz="4400" dirty="0">
                <a:latin typeface="Times New Roman" panose="02020603050405020304" pitchFamily="18" charset="0"/>
                <a:cs typeface="Times New Roman" panose="02020603050405020304" pitchFamily="18" charset="0"/>
              </a:rPr>
              <a:t>What are the exercise Guidelines?</a:t>
            </a:r>
          </a:p>
        </p:txBody>
      </p:sp>
      <p:sp>
        <p:nvSpPr>
          <p:cNvPr id="4" name="TextBox 3">
            <a:extLst>
              <a:ext uri="{FF2B5EF4-FFF2-40B4-BE49-F238E27FC236}">
                <a16:creationId xmlns:a16="http://schemas.microsoft.com/office/drawing/2014/main" id="{431C2FBD-DCBE-4DCD-B269-7460C1FAE533}"/>
              </a:ext>
            </a:extLst>
          </p:cNvPr>
          <p:cNvSpPr txBox="1"/>
          <p:nvPr/>
        </p:nvSpPr>
        <p:spPr>
          <a:xfrm>
            <a:off x="1097280" y="2011680"/>
            <a:ext cx="10410092" cy="4801314"/>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Adults over the age of 65 should be doing around a 150 minutes of moderate intensity exercise per week.</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Recommended that individuals over the age of 65 participate in around 75 minutes of vigorous activity per week. </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Should participate in 2 sessions of muscle strengthening activities involving the major muscle groups to help with balance, and muscle retention to prevent them falling and hurting themselves.</a:t>
            </a: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pPr algn="r"/>
            <a:r>
              <a:rPr lang="en-GB" sz="2400" dirty="0">
                <a:latin typeface="Times New Roman" panose="02020603050405020304" pitchFamily="18" charset="0"/>
                <a:cs typeface="Times New Roman" panose="02020603050405020304" pitchFamily="18" charset="0"/>
              </a:rPr>
              <a:t>(World Health Organisation, 2018)</a:t>
            </a:r>
          </a:p>
          <a:p>
            <a:endParaRPr lang="en-GB" dirty="0"/>
          </a:p>
        </p:txBody>
      </p:sp>
    </p:spTree>
    <p:extLst>
      <p:ext uri="{BB962C8B-B14F-4D97-AF65-F5344CB8AC3E}">
        <p14:creationId xmlns:p14="http://schemas.microsoft.com/office/powerpoint/2010/main" val="1994811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DAA1C-B38F-4C2F-8BD8-93A44A8CAA6D}"/>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Are they meeting the guidelines?</a:t>
            </a:r>
          </a:p>
        </p:txBody>
      </p:sp>
      <p:sp>
        <p:nvSpPr>
          <p:cNvPr id="3" name="Content Placeholder 2">
            <a:extLst>
              <a:ext uri="{FF2B5EF4-FFF2-40B4-BE49-F238E27FC236}">
                <a16:creationId xmlns:a16="http://schemas.microsoft.com/office/drawing/2014/main" id="{9A88400D-2049-4F14-BA4A-A30EE46C65E7}"/>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Dzierzewski</a:t>
            </a:r>
            <a:r>
              <a:rPr lang="en-GB" sz="2400" dirty="0">
                <a:latin typeface="Times New Roman" panose="02020603050405020304" pitchFamily="18" charset="0"/>
                <a:cs typeface="Times New Roman" panose="02020603050405020304" pitchFamily="18" charset="0"/>
              </a:rPr>
              <a:t> et al., 2013) highlighted that the majority of adults aged over 65 did not meet the recommended amount of exercise set by the Word Health Organisation.</a:t>
            </a:r>
          </a:p>
          <a:p>
            <a:pPr marL="0" indent="0">
              <a:buNone/>
            </a:pPr>
            <a:r>
              <a:rPr lang="en-GB" sz="2400" dirty="0">
                <a:latin typeface="Times New Roman" panose="02020603050405020304" pitchFamily="18" charset="0"/>
                <a:cs typeface="Times New Roman" panose="02020603050405020304" pitchFamily="18" charset="0"/>
              </a:rPr>
              <a:t>Many of the older adults in the study did remain active through housework or gardening, however they stated that they did not do enough moderate or vigorous exercise to meet the guidelines.</a:t>
            </a:r>
          </a:p>
        </p:txBody>
      </p:sp>
      <p:pic>
        <p:nvPicPr>
          <p:cNvPr id="2050" name="Picture 2" descr="Image result for lazy cartoon">
            <a:extLst>
              <a:ext uri="{FF2B5EF4-FFF2-40B4-BE49-F238E27FC236}">
                <a16:creationId xmlns:a16="http://schemas.microsoft.com/office/drawing/2014/main" id="{28E38BE2-650F-4C4A-9ECB-895A100885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29006" y="4391520"/>
            <a:ext cx="2578925" cy="2314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6238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3AF5-8288-4955-931E-4886E6C66EA0}"/>
              </a:ext>
            </a:extLst>
          </p:cNvPr>
          <p:cNvSpPr>
            <a:spLocks noGrp="1"/>
          </p:cNvSpPr>
          <p:nvPr>
            <p:ph type="title"/>
          </p:nvPr>
        </p:nvSpPr>
        <p:spPr>
          <a:xfrm>
            <a:off x="838200" y="210381"/>
            <a:ext cx="10515600" cy="900967"/>
          </a:xfrm>
        </p:spPr>
        <p:txBody>
          <a:bodyPr/>
          <a:lstStyle/>
          <a:p>
            <a:pPr algn="ctr"/>
            <a:r>
              <a:rPr lang="en-GB" dirty="0">
                <a:latin typeface="Times New Roman" panose="02020603050405020304" pitchFamily="18" charset="0"/>
                <a:cs typeface="Times New Roman" panose="02020603050405020304" pitchFamily="18" charset="0"/>
              </a:rPr>
              <a:t>GP Exercise Referral Scheme</a:t>
            </a:r>
          </a:p>
        </p:txBody>
      </p:sp>
      <p:sp>
        <p:nvSpPr>
          <p:cNvPr id="3" name="Content Placeholder 2">
            <a:extLst>
              <a:ext uri="{FF2B5EF4-FFF2-40B4-BE49-F238E27FC236}">
                <a16:creationId xmlns:a16="http://schemas.microsoft.com/office/drawing/2014/main" id="{EE50913C-C5F7-47EE-B038-095A0675E390}"/>
              </a:ext>
            </a:extLst>
          </p:cNvPr>
          <p:cNvSpPr>
            <a:spLocks noGrp="1"/>
          </p:cNvSpPr>
          <p:nvPr>
            <p:ph idx="1"/>
          </p:nvPr>
        </p:nvSpPr>
        <p:spPr>
          <a:xfrm>
            <a:off x="725659" y="1253331"/>
            <a:ext cx="10515600" cy="435133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Exercise referral scheme by the public Health Wales (Public Health Wales, 2018). </a:t>
            </a:r>
          </a:p>
          <a:p>
            <a:pPr marL="0" indent="0">
              <a:buNone/>
            </a:pPr>
            <a:r>
              <a:rPr lang="en-GB" sz="2400" dirty="0">
                <a:latin typeface="Times New Roman" panose="02020603050405020304" pitchFamily="18" charset="0"/>
                <a:cs typeface="Times New Roman" panose="02020603050405020304" pitchFamily="18" charset="0"/>
              </a:rPr>
              <a:t>How it works:</a:t>
            </a:r>
          </a:p>
          <a:p>
            <a:pPr marL="0" indent="0">
              <a:buNone/>
            </a:pPr>
            <a:r>
              <a:rPr lang="en-GB" sz="2400" dirty="0">
                <a:latin typeface="Times New Roman" panose="02020603050405020304" pitchFamily="18" charset="0"/>
                <a:cs typeface="Times New Roman" panose="02020603050405020304" pitchFamily="18" charset="0"/>
              </a:rPr>
              <a:t>GP refers a patient that is need of exercise to better their wellbeing. </a:t>
            </a:r>
          </a:p>
          <a:p>
            <a:pPr marL="0" indent="0">
              <a:buNone/>
            </a:pPr>
            <a:r>
              <a:rPr lang="en-GB" sz="2400" dirty="0">
                <a:latin typeface="Times New Roman" panose="02020603050405020304" pitchFamily="18" charset="0"/>
                <a:cs typeface="Times New Roman" panose="02020603050405020304" pitchFamily="18" charset="0"/>
              </a:rPr>
              <a:t>Patients referred to council owned gyms where they will be given tailor made exercise plans to better their health.</a:t>
            </a:r>
          </a:p>
          <a:p>
            <a:pPr marL="0" indent="0">
              <a:buNone/>
            </a:pPr>
            <a:r>
              <a:rPr lang="en-GB" sz="2400" dirty="0">
                <a:latin typeface="Times New Roman" panose="02020603050405020304" pitchFamily="18" charset="0"/>
                <a:cs typeface="Times New Roman" panose="02020603050405020304" pitchFamily="18" charset="0"/>
              </a:rPr>
              <a:t>Gyms contain Cardio equipment and weight training machines (</a:t>
            </a:r>
            <a:r>
              <a:rPr lang="en-GB" sz="2400" dirty="0" err="1">
                <a:latin typeface="Times New Roman" panose="02020603050405020304" pitchFamily="18" charset="0"/>
                <a:cs typeface="Times New Roman" panose="02020603050405020304" pitchFamily="18" charset="0"/>
              </a:rPr>
              <a:t>Actif</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Sirgar</a:t>
            </a:r>
            <a:r>
              <a:rPr lang="en-GB" sz="2400" dirty="0">
                <a:latin typeface="Times New Roman" panose="02020603050405020304" pitchFamily="18" charset="0"/>
                <a:cs typeface="Times New Roman" panose="02020603050405020304" pitchFamily="18" charset="0"/>
              </a:rPr>
              <a:t>, 2018).</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78705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7587-56F6-4EC1-98B8-2844108DB3EC}"/>
              </a:ext>
            </a:extLst>
          </p:cNvPr>
          <p:cNvSpPr>
            <a:spLocks noGrp="1"/>
          </p:cNvSpPr>
          <p:nvPr>
            <p:ph type="title"/>
          </p:nvPr>
        </p:nvSpPr>
        <p:spPr>
          <a:xfrm>
            <a:off x="669387" y="140042"/>
            <a:ext cx="10515600" cy="1325563"/>
          </a:xfrm>
        </p:spPr>
        <p:txBody>
          <a:bodyPr/>
          <a:lstStyle/>
          <a:p>
            <a:pPr algn="ctr"/>
            <a:r>
              <a:rPr lang="en-GB" dirty="0">
                <a:latin typeface="Times New Roman" panose="02020603050405020304" pitchFamily="18" charset="0"/>
                <a:cs typeface="Times New Roman" panose="02020603050405020304" pitchFamily="18" charset="0"/>
              </a:rPr>
              <a:t>Water Aerobics</a:t>
            </a:r>
          </a:p>
        </p:txBody>
      </p:sp>
      <p:sp>
        <p:nvSpPr>
          <p:cNvPr id="3" name="Content Placeholder 2">
            <a:extLst>
              <a:ext uri="{FF2B5EF4-FFF2-40B4-BE49-F238E27FC236}">
                <a16:creationId xmlns:a16="http://schemas.microsoft.com/office/drawing/2014/main" id="{BA30F110-4D19-4B46-ADC2-09F1151AE140}"/>
              </a:ext>
            </a:extLst>
          </p:cNvPr>
          <p:cNvSpPr>
            <a:spLocks noGrp="1"/>
          </p:cNvSpPr>
          <p:nvPr>
            <p:ph idx="1"/>
          </p:nvPr>
        </p:nvSpPr>
        <p:spPr>
          <a:xfrm>
            <a:off x="669387" y="1465605"/>
            <a:ext cx="10515600" cy="435133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Water aerobics is another option(Gibson and </a:t>
            </a:r>
            <a:r>
              <a:rPr lang="en-GB" sz="2400" dirty="0" err="1">
                <a:latin typeface="Times New Roman" panose="02020603050405020304" pitchFamily="18" charset="0"/>
                <a:cs typeface="Times New Roman" panose="02020603050405020304" pitchFamily="18" charset="0"/>
              </a:rPr>
              <a:t>Hoeger</a:t>
            </a:r>
            <a:r>
              <a:rPr lang="en-GB" sz="2400" dirty="0">
                <a:latin typeface="Times New Roman" panose="02020603050405020304" pitchFamily="18" charset="0"/>
                <a:cs typeface="Times New Roman" panose="02020603050405020304" pitchFamily="18" charset="0"/>
              </a:rPr>
              <a:t>, 2012). </a:t>
            </a:r>
          </a:p>
          <a:p>
            <a:pPr marL="0" indent="0">
              <a:buNone/>
            </a:pPr>
            <a:r>
              <a:rPr lang="en-GB" sz="2400" dirty="0">
                <a:latin typeface="Times New Roman" panose="02020603050405020304" pitchFamily="18" charset="0"/>
                <a:cs typeface="Times New Roman" panose="02020603050405020304" pitchFamily="18" charset="0"/>
              </a:rPr>
              <a:t>Increases fitness without to much impact on the joints. A study by (</a:t>
            </a:r>
            <a:r>
              <a:rPr lang="en-GB" sz="2400" dirty="0" err="1">
                <a:latin typeface="Times New Roman" panose="02020603050405020304" pitchFamily="18" charset="0"/>
                <a:cs typeface="Times New Roman" panose="02020603050405020304" pitchFamily="18" charset="0"/>
              </a:rPr>
              <a:t>Tsourlou</a:t>
            </a:r>
            <a:r>
              <a:rPr lang="en-GB" sz="2400" dirty="0">
                <a:latin typeface="Times New Roman" panose="02020603050405020304" pitchFamily="18" charset="0"/>
                <a:cs typeface="Times New Roman" panose="02020603050405020304" pitchFamily="18" charset="0"/>
              </a:rPr>
              <a:t> et al., 2006) found that water exercise in elderly women increased muscular strength in the legs and upper body while increasing their vo2 max levels.</a:t>
            </a:r>
          </a:p>
          <a:p>
            <a:pPr marL="0" indent="0">
              <a:buNone/>
            </a:pPr>
            <a:r>
              <a:rPr lang="en-GB" sz="2400" dirty="0">
                <a:latin typeface="Times New Roman" panose="02020603050405020304" pitchFamily="18" charset="0"/>
                <a:cs typeface="Times New Roman" panose="02020603050405020304" pitchFamily="18" charset="0"/>
              </a:rPr>
              <a:t>A scheme by the Carmarthenshire county Council to increase physical activity in the elderly offers free swimming for all over the ages of 65 in all council owned swimming pools (</a:t>
            </a:r>
            <a:r>
              <a:rPr lang="en-GB" sz="2400" dirty="0" err="1">
                <a:latin typeface="Times New Roman" panose="02020603050405020304" pitchFamily="18" charset="0"/>
                <a:cs typeface="Times New Roman" panose="02020603050405020304" pitchFamily="18" charset="0"/>
              </a:rPr>
              <a:t>Actif</a:t>
            </a:r>
            <a:r>
              <a:rPr lang="en-GB" sz="2400" dirty="0">
                <a:latin typeface="Times New Roman" panose="02020603050405020304" pitchFamily="18" charset="0"/>
                <a:cs typeface="Times New Roman" panose="02020603050405020304" pitchFamily="18" charset="0"/>
              </a:rPr>
              <a:t> </a:t>
            </a:r>
            <a:r>
              <a:rPr lang="en-GB" sz="2400" dirty="0" err="1">
                <a:latin typeface="Times New Roman" panose="02020603050405020304" pitchFamily="18" charset="0"/>
                <a:cs typeface="Times New Roman" panose="02020603050405020304" pitchFamily="18" charset="0"/>
              </a:rPr>
              <a:t>Sirgar</a:t>
            </a:r>
            <a:r>
              <a:rPr lang="en-GB" sz="2400" dirty="0">
                <a:latin typeface="Times New Roman" panose="02020603050405020304" pitchFamily="18" charset="0"/>
                <a:cs typeface="Times New Roman" panose="02020603050405020304" pitchFamily="18" charset="0"/>
              </a:rPr>
              <a:t>, 2018). </a:t>
            </a:r>
          </a:p>
          <a:p>
            <a:pPr marL="0" indent="0">
              <a:buNone/>
            </a:pPr>
            <a:endParaRPr lang="en-GB" dirty="0">
              <a:latin typeface="Times New Roman" panose="02020603050405020304" pitchFamily="18" charset="0"/>
              <a:cs typeface="Times New Roman" panose="02020603050405020304" pitchFamily="18" charset="0"/>
            </a:endParaRPr>
          </a:p>
        </p:txBody>
      </p:sp>
      <p:sp>
        <p:nvSpPr>
          <p:cNvPr id="4" name="AutoShape 4" descr="Image result for water aerobics cartoon">
            <a:extLst>
              <a:ext uri="{FF2B5EF4-FFF2-40B4-BE49-F238E27FC236}">
                <a16:creationId xmlns:a16="http://schemas.microsoft.com/office/drawing/2014/main" id="{DD788956-0531-453B-8E84-262757A6991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10" descr="Image result for water aerobics cartoon">
            <a:extLst>
              <a:ext uri="{FF2B5EF4-FFF2-40B4-BE49-F238E27FC236}">
                <a16:creationId xmlns:a16="http://schemas.microsoft.com/office/drawing/2014/main" id="{856CFAD7-EEEB-4C4E-9FAF-A3AAEF89EFD1}"/>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6" name="Picture 12" descr="Image result for water aerobics cartoon">
            <a:extLst>
              <a:ext uri="{FF2B5EF4-FFF2-40B4-BE49-F238E27FC236}">
                <a16:creationId xmlns:a16="http://schemas.microsoft.com/office/drawing/2014/main" id="{D175FC64-55D1-4411-9B0A-9622F4C1AC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8099" y="4472329"/>
            <a:ext cx="2111002" cy="2144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4464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31305-427B-4195-B8FB-5644BCA70D98}"/>
              </a:ext>
            </a:extLst>
          </p:cNvPr>
          <p:cNvSpPr>
            <a:spLocks noGrp="1"/>
          </p:cNvSpPr>
          <p:nvPr>
            <p:ph type="title"/>
          </p:nvPr>
        </p:nvSpPr>
        <p:spPr>
          <a:xfrm>
            <a:off x="646111" y="452718"/>
            <a:ext cx="9404723" cy="869645"/>
          </a:xfrm>
        </p:spPr>
        <p:txBody>
          <a:bodyPr/>
          <a:lstStyle/>
          <a:p>
            <a:pPr algn="ctr"/>
            <a:r>
              <a:rPr lang="en-GB" dirty="0">
                <a:latin typeface="Times New Roman" panose="02020603050405020304" pitchFamily="18" charset="0"/>
                <a:cs typeface="Times New Roman" panose="02020603050405020304" pitchFamily="18" charset="0"/>
              </a:rPr>
              <a:t>High intensity exercise</a:t>
            </a:r>
          </a:p>
        </p:txBody>
      </p:sp>
      <p:sp>
        <p:nvSpPr>
          <p:cNvPr id="3" name="Content Placeholder 2">
            <a:extLst>
              <a:ext uri="{FF2B5EF4-FFF2-40B4-BE49-F238E27FC236}">
                <a16:creationId xmlns:a16="http://schemas.microsoft.com/office/drawing/2014/main" id="{BE9C66A5-6BA1-4ACA-A208-CB13D5A08ACE}"/>
              </a:ext>
            </a:extLst>
          </p:cNvPr>
          <p:cNvSpPr>
            <a:spLocks noGrp="1"/>
          </p:cNvSpPr>
          <p:nvPr>
            <p:ph idx="1"/>
          </p:nvPr>
        </p:nvSpPr>
        <p:spPr>
          <a:xfrm>
            <a:off x="1104293" y="1771565"/>
            <a:ext cx="8946541" cy="4195481"/>
          </a:xfrm>
        </p:spPr>
        <p:txBody>
          <a:bodyPr/>
          <a:lstStyle/>
          <a:p>
            <a:pPr marL="0" indent="0">
              <a:buNone/>
            </a:pPr>
            <a:r>
              <a:rPr lang="en-GB" sz="2400" dirty="0">
                <a:latin typeface="Times New Roman" panose="02020603050405020304" pitchFamily="18" charset="0"/>
                <a:cs typeface="Times New Roman" panose="02020603050405020304" pitchFamily="18" charset="0"/>
              </a:rPr>
              <a:t>The World Health Organisation suggests doing more of moderate intensity exercise rather than high intensity. </a:t>
            </a:r>
          </a:p>
          <a:p>
            <a:pPr marL="0" indent="0">
              <a:buNone/>
            </a:pPr>
            <a:r>
              <a:rPr lang="en-GB" sz="2400" dirty="0">
                <a:latin typeface="Times New Roman" panose="02020603050405020304" pitchFamily="18" charset="0"/>
                <a:cs typeface="Times New Roman" panose="02020603050405020304" pitchFamily="18" charset="0"/>
              </a:rPr>
              <a:t>New research suggests that shorter more intense exercise has major health benefits for the elderly (Knowles et al., 2015).</a:t>
            </a:r>
          </a:p>
          <a:p>
            <a:pPr marL="0" indent="0">
              <a:buNone/>
            </a:pPr>
            <a:r>
              <a:rPr lang="en-GB" sz="2400" dirty="0">
                <a:latin typeface="Times New Roman" panose="02020603050405020304" pitchFamily="18" charset="0"/>
                <a:cs typeface="Times New Roman" panose="02020603050405020304" pitchFamily="18" charset="0"/>
              </a:rPr>
              <a:t>Interval style training with higher intensity for a shorter period of time will bring about major health benefits and increase vo2 max.</a:t>
            </a:r>
          </a:p>
          <a:p>
            <a:pPr marL="0" indent="0">
              <a:buNone/>
            </a:pPr>
            <a:r>
              <a:rPr lang="en-GB" sz="2400" dirty="0">
                <a:latin typeface="Times New Roman" panose="02020603050405020304" pitchFamily="18" charset="0"/>
                <a:cs typeface="Times New Roman" panose="02020603050405020304" pitchFamily="18" charset="0"/>
              </a:rPr>
              <a:t>The high intensity training will also increase muscular strength.</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5174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CC976-3F00-4A08-9859-9C1986A4E165}"/>
              </a:ext>
            </a:extLst>
          </p:cNvPr>
          <p:cNvSpPr>
            <a:spLocks noGrp="1"/>
          </p:cNvSpPr>
          <p:nvPr>
            <p:ph type="title"/>
          </p:nvPr>
        </p:nvSpPr>
        <p:spPr>
          <a:xfrm>
            <a:off x="646111" y="452718"/>
            <a:ext cx="9404723" cy="1038457"/>
          </a:xfrm>
        </p:spPr>
        <p:txBody>
          <a:bodyPr/>
          <a:lstStyle/>
          <a:p>
            <a:pPr algn="ctr"/>
            <a:r>
              <a:rPr lang="en-GB" dirty="0">
                <a:latin typeface="Times New Roman" panose="02020603050405020304" pitchFamily="18" charset="0"/>
                <a:cs typeface="Times New Roman" panose="02020603050405020304" pitchFamily="18" charset="0"/>
              </a:rPr>
              <a:t>Yoga</a:t>
            </a:r>
          </a:p>
        </p:txBody>
      </p:sp>
      <p:sp>
        <p:nvSpPr>
          <p:cNvPr id="3" name="Content Placeholder 2">
            <a:extLst>
              <a:ext uri="{FF2B5EF4-FFF2-40B4-BE49-F238E27FC236}">
                <a16:creationId xmlns:a16="http://schemas.microsoft.com/office/drawing/2014/main" id="{416BA4A9-3E60-4EB1-9CE5-430EBF98B719}"/>
              </a:ext>
            </a:extLst>
          </p:cNvPr>
          <p:cNvSpPr>
            <a:spLocks noGrp="1"/>
          </p:cNvSpPr>
          <p:nvPr>
            <p:ph idx="1"/>
          </p:nvPr>
        </p:nvSpPr>
        <p:spPr>
          <a:xfrm>
            <a:off x="1104293" y="1491175"/>
            <a:ext cx="8946541" cy="4195481"/>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Yoga is a great way for the elderly to improve mobility and flexibility (Sivakumar et al., 2013).</a:t>
            </a:r>
          </a:p>
          <a:p>
            <a:pPr marL="0" indent="0">
              <a:buNone/>
            </a:pPr>
            <a:r>
              <a:rPr lang="en-GB" sz="2400" dirty="0">
                <a:latin typeface="Times New Roman" panose="02020603050405020304" pitchFamily="18" charset="0"/>
                <a:cs typeface="Times New Roman" panose="02020603050405020304" pitchFamily="18" charset="0"/>
              </a:rPr>
              <a:t>Improved flexibility and mobility will reduce the risk of falls (Ross et al., 2013).</a:t>
            </a:r>
          </a:p>
          <a:p>
            <a:pPr marL="0" indent="0">
              <a:buNone/>
            </a:pPr>
            <a:r>
              <a:rPr lang="en-GB" sz="2400" dirty="0">
                <a:latin typeface="Times New Roman" panose="02020603050405020304" pitchFamily="18" charset="0"/>
                <a:cs typeface="Times New Roman" panose="02020603050405020304" pitchFamily="18" charset="0"/>
              </a:rPr>
              <a:t>Although though it will not help with aerobic fitness or meeting the exercise guidelines it will benefit health and wellbeing </a:t>
            </a:r>
            <a:r>
              <a:rPr lang="sv-SE" sz="2400" dirty="0">
                <a:latin typeface="Times New Roman" panose="02020603050405020304" pitchFamily="18" charset="0"/>
                <a:cs typeface="Times New Roman" panose="02020603050405020304" pitchFamily="18" charset="0"/>
              </a:rPr>
              <a:t>(Zettergren, Lubeski and Viverito, 2011).</a:t>
            </a:r>
            <a:endParaRPr lang="en-GB" sz="2400" dirty="0">
              <a:latin typeface="Times New Roman" panose="02020603050405020304" pitchFamily="18" charset="0"/>
              <a:cs typeface="Times New Roman" panose="02020603050405020304" pitchFamily="18" charset="0"/>
            </a:endParaRPr>
          </a:p>
        </p:txBody>
      </p:sp>
      <p:pic>
        <p:nvPicPr>
          <p:cNvPr id="1026" name="Picture 2" descr="Image result for yoga old people">
            <a:extLst>
              <a:ext uri="{FF2B5EF4-FFF2-40B4-BE49-F238E27FC236}">
                <a16:creationId xmlns:a16="http://schemas.microsoft.com/office/drawing/2014/main" id="{7C4A4EEB-0DA4-4653-AF10-32E08559E5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5390" y="4941418"/>
            <a:ext cx="2532184" cy="16889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998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7FFC9-CACE-42D6-BDF5-6B601227C399}"/>
              </a:ext>
            </a:extLst>
          </p:cNvPr>
          <p:cNvSpPr>
            <a:spLocks noGrp="1"/>
          </p:cNvSpPr>
          <p:nvPr>
            <p:ph type="title"/>
          </p:nvPr>
        </p:nvSpPr>
        <p:spPr>
          <a:xfrm>
            <a:off x="590342" y="119575"/>
            <a:ext cx="9404723" cy="869645"/>
          </a:xfrm>
        </p:spPr>
        <p:txBody>
          <a:bodyPr/>
          <a:lstStyle/>
          <a:p>
            <a:pPr algn="ctr"/>
            <a:r>
              <a:rPr lang="en-GB" sz="4400"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14004D37-14BD-404C-9640-167E893065FC}"/>
              </a:ext>
            </a:extLst>
          </p:cNvPr>
          <p:cNvSpPr>
            <a:spLocks noGrp="1"/>
          </p:cNvSpPr>
          <p:nvPr>
            <p:ph idx="1"/>
          </p:nvPr>
        </p:nvSpPr>
        <p:spPr>
          <a:xfrm>
            <a:off x="309489" y="1049972"/>
            <a:ext cx="10564837" cy="5584874"/>
          </a:xfrm>
        </p:spPr>
        <p:txBody>
          <a:bodyPr>
            <a:normAutofit/>
          </a:bodyPr>
          <a:lstStyle/>
          <a:p>
            <a:pPr marL="0" indent="0">
              <a:buNone/>
            </a:pPr>
            <a:r>
              <a:rPr lang="en-GB" dirty="0" err="1">
                <a:latin typeface="Times New Roman" panose="02020603050405020304" pitchFamily="18" charset="0"/>
                <a:cs typeface="Times New Roman" panose="02020603050405020304" pitchFamily="18" charset="0"/>
              </a:rPr>
              <a:t>Actif</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Sirgar</a:t>
            </a:r>
            <a:r>
              <a:rPr lang="en-GB" dirty="0">
                <a:latin typeface="Times New Roman" panose="02020603050405020304" pitchFamily="18" charset="0"/>
                <a:cs typeface="Times New Roman" panose="02020603050405020304" pitchFamily="18" charset="0"/>
              </a:rPr>
              <a:t>. (2018). </a:t>
            </a:r>
            <a:r>
              <a:rPr lang="en-GB" i="1" dirty="0" err="1">
                <a:latin typeface="Times New Roman" panose="02020603050405020304" pitchFamily="18" charset="0"/>
                <a:cs typeface="Times New Roman" panose="02020603050405020304" pitchFamily="18" charset="0"/>
              </a:rPr>
              <a:t>Aquafit</a:t>
            </a:r>
            <a:r>
              <a:rPr lang="en-GB" dirty="0">
                <a:latin typeface="Times New Roman" panose="02020603050405020304" pitchFamily="18" charset="0"/>
                <a:cs typeface="Times New Roman" panose="02020603050405020304" pitchFamily="18" charset="0"/>
              </a:rPr>
              <a:t>. (online) Available at: </a:t>
            </a:r>
            <a:r>
              <a:rPr lang="en-GB" u="sng" dirty="0">
                <a:latin typeface="Times New Roman" panose="02020603050405020304" pitchFamily="18" charset="0"/>
                <a:cs typeface="Times New Roman" panose="02020603050405020304" pitchFamily="18" charset="0"/>
                <a:hlinkClick r:id="rId2"/>
              </a:rPr>
              <a:t>https://www.actifsirgar.co.uk/en/aqua-sir-gar/adult-swimming/aquafit</a:t>
            </a:r>
            <a:r>
              <a:rPr lang="en-GB" dirty="0">
                <a:latin typeface="Times New Roman" panose="02020603050405020304" pitchFamily="18" charset="0"/>
                <a:cs typeface="Times New Roman" panose="02020603050405020304" pitchFamily="18" charset="0"/>
              </a:rPr>
              <a:t> (Accessed 15 Jan. 2018).</a:t>
            </a:r>
          </a:p>
          <a:p>
            <a:pPr marL="0" indent="0">
              <a:buNone/>
            </a:pPr>
            <a:r>
              <a:rPr lang="en-GB" dirty="0" err="1">
                <a:latin typeface="Times New Roman" panose="02020603050405020304" pitchFamily="18" charset="0"/>
                <a:cs typeface="Times New Roman" panose="02020603050405020304" pitchFamily="18" charset="0"/>
              </a:rPr>
              <a:t>Actif</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Sirgar</a:t>
            </a:r>
            <a:r>
              <a:rPr lang="en-GB" dirty="0">
                <a:latin typeface="Times New Roman" panose="02020603050405020304" pitchFamily="18" charset="0"/>
                <a:cs typeface="Times New Roman" panose="02020603050405020304" pitchFamily="18" charset="0"/>
              </a:rPr>
              <a:t>. (2018). </a:t>
            </a:r>
            <a:r>
              <a:rPr lang="en-GB" i="1" dirty="0">
                <a:latin typeface="Times New Roman" panose="02020603050405020304" pitchFamily="18" charset="0"/>
                <a:cs typeface="Times New Roman" panose="02020603050405020304" pitchFamily="18" charset="0"/>
              </a:rPr>
              <a:t>Specialist Exercise</a:t>
            </a:r>
            <a:r>
              <a:rPr lang="en-GB" dirty="0">
                <a:latin typeface="Times New Roman" panose="02020603050405020304" pitchFamily="18" charset="0"/>
                <a:cs typeface="Times New Roman" panose="02020603050405020304" pitchFamily="18" charset="0"/>
              </a:rPr>
              <a:t>. (online) Available at: </a:t>
            </a:r>
            <a:r>
              <a:rPr lang="en-GB" u="sng" dirty="0">
                <a:latin typeface="Times New Roman" panose="02020603050405020304" pitchFamily="18" charset="0"/>
                <a:cs typeface="Times New Roman" panose="02020603050405020304" pitchFamily="18" charset="0"/>
                <a:hlinkClick r:id="rId3"/>
              </a:rPr>
              <a:t>https://www.actifsirgar.co.uk/en/aqua-sir-gar/children/teaching-plan/189-english/actif-fitness/406-specialist-exercise</a:t>
            </a:r>
            <a:r>
              <a:rPr lang="en-GB" dirty="0">
                <a:latin typeface="Times New Roman" panose="02020603050405020304" pitchFamily="18" charset="0"/>
                <a:cs typeface="Times New Roman" panose="02020603050405020304" pitchFamily="18" charset="0"/>
              </a:rPr>
              <a:t> (Accessed 15 Jan. 2018).</a:t>
            </a:r>
          </a:p>
          <a:p>
            <a:pPr marL="0" indent="0">
              <a:buNone/>
            </a:pPr>
            <a:r>
              <a:rPr lang="en-GB" dirty="0" err="1">
                <a:latin typeface="Times New Roman" panose="02020603050405020304" pitchFamily="18" charset="0"/>
                <a:cs typeface="Times New Roman" panose="02020603050405020304" pitchFamily="18" charset="0"/>
              </a:rPr>
              <a:t>Dzierzewski</a:t>
            </a:r>
            <a:r>
              <a:rPr lang="en-GB" dirty="0">
                <a:latin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cs typeface="Times New Roman" panose="02020603050405020304" pitchFamily="18" charset="0"/>
              </a:rPr>
              <a:t>Buman</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Giacobbi</a:t>
            </a:r>
            <a:r>
              <a:rPr lang="en-GB" dirty="0">
                <a:latin typeface="Times New Roman" panose="02020603050405020304" pitchFamily="18" charset="0"/>
                <a:cs typeface="Times New Roman" panose="02020603050405020304" pitchFamily="18" charset="0"/>
              </a:rPr>
              <a:t>, P., Roberts, B., Aiken-Morgan, A., </a:t>
            </a:r>
            <a:r>
              <a:rPr lang="en-GB" dirty="0" err="1">
                <a:latin typeface="Times New Roman" panose="02020603050405020304" pitchFamily="18" charset="0"/>
                <a:cs typeface="Times New Roman" panose="02020603050405020304" pitchFamily="18" charset="0"/>
              </a:rPr>
              <a:t>Marsiske</a:t>
            </a:r>
            <a:r>
              <a:rPr lang="en-GB" dirty="0">
                <a:latin typeface="Times New Roman" panose="02020603050405020304" pitchFamily="18" charset="0"/>
                <a:cs typeface="Times New Roman" panose="02020603050405020304" pitchFamily="18" charset="0"/>
              </a:rPr>
              <a:t>, M. and McCrae, C. (2013). Exercise and sleep in community-dwelling older adults: evidence for a reciprocal relationship. </a:t>
            </a:r>
            <a:r>
              <a:rPr lang="en-GB" i="1" dirty="0">
                <a:latin typeface="Times New Roman" panose="02020603050405020304" pitchFamily="18" charset="0"/>
                <a:cs typeface="Times New Roman" panose="02020603050405020304" pitchFamily="18" charset="0"/>
              </a:rPr>
              <a:t>Journal of Sleep Research</a:t>
            </a:r>
            <a:r>
              <a:rPr lang="en-GB" dirty="0">
                <a:latin typeface="Times New Roman" panose="02020603050405020304" pitchFamily="18" charset="0"/>
                <a:cs typeface="Times New Roman" panose="02020603050405020304" pitchFamily="18" charset="0"/>
              </a:rPr>
              <a:t>, 23(1), pp.61-68.</a:t>
            </a:r>
          </a:p>
          <a:p>
            <a:pPr marL="0" indent="0">
              <a:buNone/>
            </a:pPr>
            <a:r>
              <a:rPr lang="en-GB" dirty="0">
                <a:latin typeface="Times New Roman" panose="02020603050405020304" pitchFamily="18" charset="0"/>
                <a:cs typeface="Times New Roman" panose="02020603050405020304" pitchFamily="18" charset="0"/>
              </a:rPr>
              <a:t>Gibson, T. and </a:t>
            </a:r>
            <a:r>
              <a:rPr lang="en-GB" dirty="0" err="1">
                <a:latin typeface="Times New Roman" panose="02020603050405020304" pitchFamily="18" charset="0"/>
                <a:cs typeface="Times New Roman" panose="02020603050405020304" pitchFamily="18" charset="0"/>
              </a:rPr>
              <a:t>Hoeger</a:t>
            </a:r>
            <a:r>
              <a:rPr lang="en-GB" dirty="0">
                <a:latin typeface="Times New Roman" panose="02020603050405020304" pitchFamily="18" charset="0"/>
                <a:cs typeface="Times New Roman" panose="02020603050405020304" pitchFamily="18" charset="0"/>
              </a:rPr>
              <a:t>, W. (2012). </a:t>
            </a:r>
            <a:r>
              <a:rPr lang="en-GB" i="1" dirty="0">
                <a:latin typeface="Times New Roman" panose="02020603050405020304" pitchFamily="18" charset="0"/>
                <a:cs typeface="Times New Roman" panose="02020603050405020304" pitchFamily="18" charset="0"/>
              </a:rPr>
              <a:t>Water aerobics for fitness and wellness</a:t>
            </a:r>
            <a:r>
              <a:rPr lang="en-GB" dirty="0">
                <a:latin typeface="Times New Roman" panose="02020603050405020304" pitchFamily="18" charset="0"/>
                <a:cs typeface="Times New Roman" panose="02020603050405020304" pitchFamily="18" charset="0"/>
              </a:rPr>
              <a:t>. Australia: Wadsworth Cengage Learning.</a:t>
            </a:r>
          </a:p>
          <a:p>
            <a:pPr marL="0" indent="0">
              <a:buNone/>
            </a:pPr>
            <a:r>
              <a:rPr lang="en-GB" dirty="0">
                <a:latin typeface="Times New Roman" panose="02020603050405020304" pitchFamily="18" charset="0"/>
                <a:cs typeface="Times New Roman" panose="02020603050405020304" pitchFamily="18" charset="0"/>
              </a:rPr>
              <a:t>Knowles, A., Herbert, P., Easton, C., Sculthorpe, N. and Grace, F. (2015). Impact of low-volume, high-intensity interval training on maximal aerobic capacity, health-related quality of life and motivation to exercise in ageing men. </a:t>
            </a:r>
            <a:r>
              <a:rPr lang="en-GB" i="1" dirty="0">
                <a:latin typeface="Times New Roman" panose="02020603050405020304" pitchFamily="18" charset="0"/>
                <a:cs typeface="Times New Roman" panose="02020603050405020304" pitchFamily="18" charset="0"/>
              </a:rPr>
              <a:t>AGE</a:t>
            </a:r>
            <a:r>
              <a:rPr lang="en-GB" dirty="0">
                <a:latin typeface="Times New Roman" panose="02020603050405020304" pitchFamily="18" charset="0"/>
                <a:cs typeface="Times New Roman" panose="02020603050405020304" pitchFamily="18" charset="0"/>
              </a:rPr>
              <a:t>, 37(2).</a:t>
            </a:r>
          </a:p>
          <a:p>
            <a:pPr marL="0" indent="0">
              <a:buNone/>
            </a:pPr>
            <a:r>
              <a:rPr lang="en-GB" dirty="0">
                <a:latin typeface="Times New Roman" panose="02020603050405020304" pitchFamily="18" charset="0"/>
                <a:cs typeface="Times New Roman" panose="02020603050405020304" pitchFamily="18" charset="0"/>
              </a:rPr>
              <a:t>Ross, A., Friedmann, E., Bevans, M. and Thomas, S. (2013). National survey of yoga practitioners: Mental and physical health benefits. </a:t>
            </a:r>
            <a:r>
              <a:rPr lang="en-GB" i="1" dirty="0">
                <a:latin typeface="Times New Roman" panose="02020603050405020304" pitchFamily="18" charset="0"/>
                <a:cs typeface="Times New Roman" panose="02020603050405020304" pitchFamily="18" charset="0"/>
              </a:rPr>
              <a:t>Complementary Therapies in Medicine</a:t>
            </a:r>
            <a:r>
              <a:rPr lang="en-GB" dirty="0">
                <a:latin typeface="Times New Roman" panose="02020603050405020304" pitchFamily="18" charset="0"/>
                <a:cs typeface="Times New Roman" panose="02020603050405020304" pitchFamily="18" charset="0"/>
              </a:rPr>
              <a:t>, 21(4), pp.313-323.</a:t>
            </a:r>
          </a:p>
          <a:p>
            <a:pPr marL="0" indent="0">
              <a:buNone/>
            </a:pPr>
            <a:endParaRPr lang="en-GB" dirty="0"/>
          </a:p>
        </p:txBody>
      </p:sp>
    </p:spTree>
    <p:extLst>
      <p:ext uri="{BB962C8B-B14F-4D97-AF65-F5344CB8AC3E}">
        <p14:creationId xmlns:p14="http://schemas.microsoft.com/office/powerpoint/2010/main" val="3077818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82C61B-42FC-4551-A151-16CA05DD6BB1}"/>
              </a:ext>
            </a:extLst>
          </p:cNvPr>
          <p:cNvSpPr>
            <a:spLocks noGrp="1"/>
          </p:cNvSpPr>
          <p:nvPr>
            <p:ph idx="1"/>
          </p:nvPr>
        </p:nvSpPr>
        <p:spPr>
          <a:xfrm>
            <a:off x="759655" y="909228"/>
            <a:ext cx="9627823" cy="5266489"/>
          </a:xfrm>
        </p:spPr>
        <p:txBody>
          <a:bodyPr>
            <a:normAutofit fontScale="77500" lnSpcReduction="20000"/>
          </a:bodyPr>
          <a:lstStyle/>
          <a:p>
            <a:pPr marL="0" indent="0">
              <a:buNone/>
            </a:pPr>
            <a:r>
              <a:rPr lang="en-GB" sz="2800" dirty="0">
                <a:latin typeface="Times New Roman" panose="02020603050405020304" pitchFamily="18" charset="0"/>
                <a:cs typeface="Times New Roman" panose="02020603050405020304" pitchFamily="18" charset="0"/>
              </a:rPr>
              <a:t>Sivakumar, P., </a:t>
            </a:r>
            <a:r>
              <a:rPr lang="en-GB" sz="2800" dirty="0" err="1">
                <a:latin typeface="Times New Roman" panose="02020603050405020304" pitchFamily="18" charset="0"/>
                <a:cs typeface="Times New Roman" panose="02020603050405020304" pitchFamily="18" charset="0"/>
              </a:rPr>
              <a:t>Koparde</a:t>
            </a:r>
            <a:r>
              <a:rPr lang="en-GB" sz="2800" dirty="0">
                <a:latin typeface="Times New Roman" panose="02020603050405020304" pitchFamily="18" charset="0"/>
                <a:cs typeface="Times New Roman" panose="02020603050405020304" pitchFamily="18" charset="0"/>
              </a:rPr>
              <a:t>, V., </a:t>
            </a:r>
            <a:r>
              <a:rPr lang="en-GB" sz="2800" dirty="0" err="1">
                <a:latin typeface="Times New Roman" panose="02020603050405020304" pitchFamily="18" charset="0"/>
                <a:cs typeface="Times New Roman" panose="02020603050405020304" pitchFamily="18" charset="0"/>
              </a:rPr>
              <a:t>Varambally</a:t>
            </a:r>
            <a:r>
              <a:rPr lang="en-GB" sz="2800" dirty="0">
                <a:latin typeface="Times New Roman" panose="02020603050405020304" pitchFamily="18" charset="0"/>
                <a:cs typeface="Times New Roman" panose="02020603050405020304" pitchFamily="18" charset="0"/>
              </a:rPr>
              <a:t>, S., </a:t>
            </a:r>
            <a:r>
              <a:rPr lang="en-GB" sz="2800" dirty="0" err="1">
                <a:latin typeface="Times New Roman" panose="02020603050405020304" pitchFamily="18" charset="0"/>
                <a:cs typeface="Times New Roman" panose="02020603050405020304" pitchFamily="18" charset="0"/>
              </a:rPr>
              <a:t>Thirthalli</a:t>
            </a:r>
            <a:r>
              <a:rPr lang="en-GB" sz="2800" dirty="0">
                <a:latin typeface="Times New Roman" panose="02020603050405020304" pitchFamily="18" charset="0"/>
                <a:cs typeface="Times New Roman" panose="02020603050405020304" pitchFamily="18" charset="0"/>
              </a:rPr>
              <a:t>, J., Varghese, M., </a:t>
            </a:r>
            <a:r>
              <a:rPr lang="en-GB" sz="2800" dirty="0" err="1">
                <a:latin typeface="Times New Roman" panose="02020603050405020304" pitchFamily="18" charset="0"/>
                <a:cs typeface="Times New Roman" panose="02020603050405020304" pitchFamily="18" charset="0"/>
              </a:rPr>
              <a:t>Hariprasad</a:t>
            </a:r>
            <a:r>
              <a:rPr lang="en-GB" sz="2800" dirty="0">
                <a:latin typeface="Times New Roman" panose="02020603050405020304" pitchFamily="18" charset="0"/>
                <a:cs typeface="Times New Roman" panose="02020603050405020304" pitchFamily="18" charset="0"/>
              </a:rPr>
              <a:t>, V., </a:t>
            </a:r>
            <a:r>
              <a:rPr lang="en-GB" sz="2800" dirty="0" err="1">
                <a:latin typeface="Times New Roman" panose="02020603050405020304" pitchFamily="18" charset="0"/>
                <a:cs typeface="Times New Roman" panose="02020603050405020304" pitchFamily="18" charset="0"/>
              </a:rPr>
              <a:t>Basavaraddi</a:t>
            </a:r>
            <a:r>
              <a:rPr lang="en-GB" sz="2800" dirty="0">
                <a:latin typeface="Times New Roman" panose="02020603050405020304" pitchFamily="18" charset="0"/>
                <a:cs typeface="Times New Roman" panose="02020603050405020304" pitchFamily="18" charset="0"/>
              </a:rPr>
              <a:t>, I. and Gangadhar, B. (2013). Effects of yoga intervention on sleep and quality-of-life in elderly: A randomized controlled trial. </a:t>
            </a:r>
            <a:r>
              <a:rPr lang="en-GB" sz="2800" i="1" dirty="0">
                <a:latin typeface="Times New Roman" panose="02020603050405020304" pitchFamily="18" charset="0"/>
                <a:cs typeface="Times New Roman" panose="02020603050405020304" pitchFamily="18" charset="0"/>
              </a:rPr>
              <a:t>Indian Journal of Psychiatry</a:t>
            </a:r>
            <a:r>
              <a:rPr lang="en-GB" sz="2800" dirty="0">
                <a:latin typeface="Times New Roman" panose="02020603050405020304" pitchFamily="18" charset="0"/>
                <a:cs typeface="Times New Roman" panose="02020603050405020304" pitchFamily="18" charset="0"/>
              </a:rPr>
              <a:t>, 55(7), p.364.</a:t>
            </a:r>
          </a:p>
          <a:p>
            <a:pPr marL="0" indent="0">
              <a:buNone/>
            </a:pPr>
            <a:r>
              <a:rPr lang="en-GB" sz="2800" dirty="0" err="1">
                <a:latin typeface="Times New Roman" panose="02020603050405020304" pitchFamily="18" charset="0"/>
                <a:cs typeface="Times New Roman" panose="02020603050405020304" pitchFamily="18" charset="0"/>
              </a:rPr>
              <a:t>Tsourlou</a:t>
            </a:r>
            <a:r>
              <a:rPr lang="en-GB" sz="2800" dirty="0">
                <a:latin typeface="Times New Roman" panose="02020603050405020304" pitchFamily="18" charset="0"/>
                <a:cs typeface="Times New Roman" panose="02020603050405020304" pitchFamily="18" charset="0"/>
              </a:rPr>
              <a:t>, T., </a:t>
            </a:r>
            <a:r>
              <a:rPr lang="en-GB" sz="2800" dirty="0" err="1">
                <a:latin typeface="Times New Roman" panose="02020603050405020304" pitchFamily="18" charset="0"/>
                <a:cs typeface="Times New Roman" panose="02020603050405020304" pitchFamily="18" charset="0"/>
              </a:rPr>
              <a:t>Benik</a:t>
            </a:r>
            <a:r>
              <a:rPr lang="en-GB" sz="2800" dirty="0">
                <a:latin typeface="Times New Roman" panose="02020603050405020304" pitchFamily="18" charset="0"/>
                <a:cs typeface="Times New Roman" panose="02020603050405020304" pitchFamily="18" charset="0"/>
              </a:rPr>
              <a:t>, A., </a:t>
            </a:r>
            <a:r>
              <a:rPr lang="en-GB" sz="2800" dirty="0" err="1">
                <a:latin typeface="Times New Roman" panose="02020603050405020304" pitchFamily="18" charset="0"/>
                <a:cs typeface="Times New Roman" panose="02020603050405020304" pitchFamily="18" charset="0"/>
              </a:rPr>
              <a:t>Dipla</a:t>
            </a:r>
            <a:r>
              <a:rPr lang="en-GB" sz="2800" dirty="0">
                <a:latin typeface="Times New Roman" panose="02020603050405020304" pitchFamily="18" charset="0"/>
                <a:cs typeface="Times New Roman" panose="02020603050405020304" pitchFamily="18" charset="0"/>
              </a:rPr>
              <a:t>, K., </a:t>
            </a:r>
            <a:r>
              <a:rPr lang="en-GB" sz="2800" dirty="0" err="1">
                <a:latin typeface="Times New Roman" panose="02020603050405020304" pitchFamily="18" charset="0"/>
                <a:cs typeface="Times New Roman" panose="02020603050405020304" pitchFamily="18" charset="0"/>
              </a:rPr>
              <a:t>Zafeiridis</a:t>
            </a:r>
            <a:r>
              <a:rPr lang="en-GB" sz="2800" dirty="0">
                <a:latin typeface="Times New Roman" panose="02020603050405020304" pitchFamily="18" charset="0"/>
                <a:cs typeface="Times New Roman" panose="02020603050405020304" pitchFamily="18" charset="0"/>
              </a:rPr>
              <a:t>, A. and </a:t>
            </a:r>
            <a:r>
              <a:rPr lang="en-GB" sz="2800" dirty="0" err="1">
                <a:latin typeface="Times New Roman" panose="02020603050405020304" pitchFamily="18" charset="0"/>
                <a:cs typeface="Times New Roman" panose="02020603050405020304" pitchFamily="18" charset="0"/>
              </a:rPr>
              <a:t>Kellis</a:t>
            </a:r>
            <a:r>
              <a:rPr lang="en-GB" sz="2800" dirty="0">
                <a:latin typeface="Times New Roman" panose="02020603050405020304" pitchFamily="18" charset="0"/>
                <a:cs typeface="Times New Roman" panose="02020603050405020304" pitchFamily="18" charset="0"/>
              </a:rPr>
              <a:t>, S. (2006). The Effects of a Twenty-Four–Week Aquatic Training Program on Muscular Strength Performance in Healthy Elderly Women. </a:t>
            </a:r>
            <a:r>
              <a:rPr lang="en-GB" sz="2800" i="1" dirty="0">
                <a:latin typeface="Times New Roman" panose="02020603050405020304" pitchFamily="18" charset="0"/>
                <a:cs typeface="Times New Roman" panose="02020603050405020304" pitchFamily="18" charset="0"/>
              </a:rPr>
              <a:t>The Journal of Strength and Conditioning Research</a:t>
            </a:r>
            <a:r>
              <a:rPr lang="en-GB" sz="2800" dirty="0">
                <a:latin typeface="Times New Roman" panose="02020603050405020304" pitchFamily="18" charset="0"/>
                <a:cs typeface="Times New Roman" panose="02020603050405020304" pitchFamily="18" charset="0"/>
              </a:rPr>
              <a:t>, 20(4), p.811.</a:t>
            </a:r>
          </a:p>
          <a:p>
            <a:pPr marL="0" indent="0">
              <a:buNone/>
            </a:pPr>
            <a:r>
              <a:rPr lang="en-GB" sz="2800" dirty="0">
                <a:latin typeface="Times New Roman" panose="02020603050405020304" pitchFamily="18" charset="0"/>
                <a:cs typeface="Times New Roman" panose="02020603050405020304" pitchFamily="18" charset="0"/>
              </a:rPr>
              <a:t>Wales.nhs.uk. (2018). </a:t>
            </a:r>
            <a:r>
              <a:rPr lang="en-GB" sz="2800" i="1" dirty="0">
                <a:latin typeface="Times New Roman" panose="02020603050405020304" pitchFamily="18" charset="0"/>
                <a:cs typeface="Times New Roman" panose="02020603050405020304" pitchFamily="18" charset="0"/>
              </a:rPr>
              <a:t>Public Health Wales | Carmarthenshire Projects</a:t>
            </a:r>
            <a:r>
              <a:rPr lang="en-GB" sz="2800" dirty="0">
                <a:latin typeface="Times New Roman" panose="02020603050405020304" pitchFamily="18" charset="0"/>
                <a:cs typeface="Times New Roman" panose="02020603050405020304" pitchFamily="18" charset="0"/>
              </a:rPr>
              <a:t>. (online) Available at: </a:t>
            </a:r>
            <a:r>
              <a:rPr lang="en-GB" sz="2800" u="sng" dirty="0">
                <a:latin typeface="Times New Roman" panose="02020603050405020304" pitchFamily="18" charset="0"/>
                <a:cs typeface="Times New Roman" panose="02020603050405020304" pitchFamily="18" charset="0"/>
                <a:hlinkClick r:id="rId2"/>
              </a:rPr>
              <a:t>http://www.wales.nhs.uk/sitesplus/888/page/43833</a:t>
            </a:r>
            <a:r>
              <a:rPr lang="en-GB" sz="2800" dirty="0">
                <a:latin typeface="Times New Roman" panose="02020603050405020304" pitchFamily="18" charset="0"/>
                <a:cs typeface="Times New Roman" panose="02020603050405020304" pitchFamily="18" charset="0"/>
              </a:rPr>
              <a:t> (Accessed 11 Jan. 2018).</a:t>
            </a:r>
          </a:p>
          <a:p>
            <a:pPr marL="0" indent="0">
              <a:buNone/>
            </a:pPr>
            <a:r>
              <a:rPr lang="en-GB" sz="2800" dirty="0">
                <a:latin typeface="Times New Roman" panose="02020603050405020304" pitchFamily="18" charset="0"/>
                <a:cs typeface="Times New Roman" panose="02020603050405020304" pitchFamily="18" charset="0"/>
              </a:rPr>
              <a:t>World Health Organization. (2018). </a:t>
            </a:r>
            <a:r>
              <a:rPr lang="en-GB" sz="2800" i="1" dirty="0">
                <a:latin typeface="Times New Roman" panose="02020603050405020304" pitchFamily="18" charset="0"/>
                <a:cs typeface="Times New Roman" panose="02020603050405020304" pitchFamily="18" charset="0"/>
              </a:rPr>
              <a:t>Physical activity</a:t>
            </a:r>
            <a:r>
              <a:rPr lang="en-GB" sz="2800" dirty="0">
                <a:latin typeface="Times New Roman" panose="02020603050405020304" pitchFamily="18" charset="0"/>
                <a:cs typeface="Times New Roman" panose="02020603050405020304" pitchFamily="18" charset="0"/>
              </a:rPr>
              <a:t>. (online) Available at: </a:t>
            </a:r>
            <a:r>
              <a:rPr lang="en-GB" sz="2800" u="sng" dirty="0">
                <a:latin typeface="Times New Roman" panose="02020603050405020304" pitchFamily="18" charset="0"/>
                <a:cs typeface="Times New Roman" panose="02020603050405020304" pitchFamily="18" charset="0"/>
                <a:hlinkClick r:id="rId3"/>
              </a:rPr>
              <a:t>http://www.who.int/mediacentre/factsheets/fs385/en/</a:t>
            </a:r>
            <a:r>
              <a:rPr lang="en-GB" sz="2800" dirty="0">
                <a:latin typeface="Times New Roman" panose="02020603050405020304" pitchFamily="18" charset="0"/>
                <a:cs typeface="Times New Roman" panose="02020603050405020304" pitchFamily="18" charset="0"/>
              </a:rPr>
              <a:t> (Accessed 15 Jan. 2018).</a:t>
            </a:r>
          </a:p>
          <a:p>
            <a:pPr marL="0" indent="0">
              <a:buNone/>
            </a:pPr>
            <a:r>
              <a:rPr lang="en-GB" sz="2800" dirty="0" err="1">
                <a:latin typeface="Times New Roman" panose="02020603050405020304" pitchFamily="18" charset="0"/>
                <a:cs typeface="Times New Roman" panose="02020603050405020304" pitchFamily="18" charset="0"/>
              </a:rPr>
              <a:t>Zettergren</a:t>
            </a:r>
            <a:r>
              <a:rPr lang="en-GB" sz="2800" dirty="0">
                <a:latin typeface="Times New Roman" panose="02020603050405020304" pitchFamily="18" charset="0"/>
                <a:cs typeface="Times New Roman" panose="02020603050405020304" pitchFamily="18" charset="0"/>
              </a:rPr>
              <a:t>, K., </a:t>
            </a:r>
            <a:r>
              <a:rPr lang="en-GB" sz="2800" dirty="0" err="1">
                <a:latin typeface="Times New Roman" panose="02020603050405020304" pitchFamily="18" charset="0"/>
                <a:cs typeface="Times New Roman" panose="02020603050405020304" pitchFamily="18" charset="0"/>
              </a:rPr>
              <a:t>Lubeski</a:t>
            </a:r>
            <a:r>
              <a:rPr lang="en-GB" sz="2800" dirty="0">
                <a:latin typeface="Times New Roman" panose="02020603050405020304" pitchFamily="18" charset="0"/>
                <a:cs typeface="Times New Roman" panose="02020603050405020304" pitchFamily="18" charset="0"/>
              </a:rPr>
              <a:t>, J. and </a:t>
            </a:r>
            <a:r>
              <a:rPr lang="en-GB" sz="2800" dirty="0" err="1">
                <a:latin typeface="Times New Roman" panose="02020603050405020304" pitchFamily="18" charset="0"/>
                <a:cs typeface="Times New Roman" panose="02020603050405020304" pitchFamily="18" charset="0"/>
              </a:rPr>
              <a:t>Viverito</a:t>
            </a:r>
            <a:r>
              <a:rPr lang="en-GB" sz="2800" dirty="0">
                <a:latin typeface="Times New Roman" panose="02020603050405020304" pitchFamily="18" charset="0"/>
                <a:cs typeface="Times New Roman" panose="02020603050405020304" pitchFamily="18" charset="0"/>
              </a:rPr>
              <a:t>, J. (2011). Effects of a Yoga Program on Postural Control, Mobility, and Gait Speed in Community-Living Older Adults. </a:t>
            </a:r>
            <a:r>
              <a:rPr lang="en-GB" sz="2800" i="1" dirty="0">
                <a:latin typeface="Times New Roman" panose="02020603050405020304" pitchFamily="18" charset="0"/>
                <a:cs typeface="Times New Roman" panose="02020603050405020304" pitchFamily="18" charset="0"/>
              </a:rPr>
              <a:t>Journal of Geriatric Physical Therapy</a:t>
            </a:r>
            <a:r>
              <a:rPr lang="en-GB" sz="2800" dirty="0">
                <a:latin typeface="Times New Roman" panose="02020603050405020304" pitchFamily="18" charset="0"/>
                <a:cs typeface="Times New Roman" panose="02020603050405020304" pitchFamily="18" charset="0"/>
              </a:rPr>
              <a:t>, 34(2), pp.88-94.</a:t>
            </a:r>
            <a:r>
              <a:rPr lang="en-GB" dirty="0"/>
              <a:t> </a:t>
            </a:r>
          </a:p>
          <a:p>
            <a:pPr marL="0" indent="0">
              <a:buNone/>
            </a:pPr>
            <a:endParaRPr lang="en-GB" dirty="0"/>
          </a:p>
        </p:txBody>
      </p:sp>
    </p:spTree>
    <p:extLst>
      <p:ext uri="{BB962C8B-B14F-4D97-AF65-F5344CB8AC3E}">
        <p14:creationId xmlns:p14="http://schemas.microsoft.com/office/powerpoint/2010/main" val="42743435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416</TotalTime>
  <Words>1173</Words>
  <Application>Microsoft Office PowerPoint</Application>
  <PresentationFormat>Widescreen</PresentationFormat>
  <Paragraphs>93</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vt:lpstr>
      <vt:lpstr>What are the exercise Guidelines?</vt:lpstr>
      <vt:lpstr>Are they meeting the guidelines?</vt:lpstr>
      <vt:lpstr>GP Exercise Referral Scheme</vt:lpstr>
      <vt:lpstr>Water Aerobics</vt:lpstr>
      <vt:lpstr>High intensity exercise</vt:lpstr>
      <vt:lpstr>Yoga</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Guidelines?</dc:title>
  <dc:creator>Elgan griffiths</dc:creator>
  <cp:lastModifiedBy>Elgan griffiths</cp:lastModifiedBy>
  <cp:revision>37</cp:revision>
  <dcterms:created xsi:type="dcterms:W3CDTF">2018-01-15T11:47:12Z</dcterms:created>
  <dcterms:modified xsi:type="dcterms:W3CDTF">2018-01-15T20:19:49Z</dcterms:modified>
</cp:coreProperties>
</file>