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57" r:id="rId7"/>
    <p:sldId id="275" r:id="rId8"/>
    <p:sldId id="272" r:id="rId9"/>
    <p:sldId id="276" r:id="rId10"/>
    <p:sldId id="270" r:id="rId11"/>
    <p:sldId id="269" r:id="rId12"/>
    <p:sldId id="268" r:id="rId13"/>
    <p:sldId id="27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5D320A-9E72-4019-BA83-CB40AB278687}" v="9" dt="2023-01-10T09:01:38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545D320A-9E72-4019-BA83-CB40AB278687}"/>
    <pc:docChg chg="custSel addSld delSld modSld">
      <pc:chgData name="Maria Heffernan" userId="4d9eba02-b8e8-4648-a199-ce89b84b8b1e" providerId="ADAL" clId="{545D320A-9E72-4019-BA83-CB40AB278687}" dt="2023-01-10T09:10:36.165" v="487" actId="6549"/>
      <pc:docMkLst>
        <pc:docMk/>
      </pc:docMkLst>
      <pc:sldChg chg="modSp mod">
        <pc:chgData name="Maria Heffernan" userId="4d9eba02-b8e8-4648-a199-ce89b84b8b1e" providerId="ADAL" clId="{545D320A-9E72-4019-BA83-CB40AB278687}" dt="2023-01-10T08:51:08.762" v="117" actId="6549"/>
        <pc:sldMkLst>
          <pc:docMk/>
          <pc:sldMk cId="1898205371" sldId="257"/>
        </pc:sldMkLst>
        <pc:spChg chg="mod">
          <ac:chgData name="Maria Heffernan" userId="4d9eba02-b8e8-4648-a199-ce89b84b8b1e" providerId="ADAL" clId="{545D320A-9E72-4019-BA83-CB40AB278687}" dt="2023-01-10T08:51:08.762" v="117" actId="6549"/>
          <ac:spMkLst>
            <pc:docMk/>
            <pc:sldMk cId="1898205371" sldId="257"/>
            <ac:spMk id="2" creationId="{F92A43CF-52D7-4FDA-B47F-710D3F0B2B54}"/>
          </ac:spMkLst>
        </pc:spChg>
        <pc:spChg chg="mod">
          <ac:chgData name="Maria Heffernan" userId="4d9eba02-b8e8-4648-a199-ce89b84b8b1e" providerId="ADAL" clId="{545D320A-9E72-4019-BA83-CB40AB278687}" dt="2023-01-10T08:41:16.559" v="0" actId="6549"/>
          <ac:spMkLst>
            <pc:docMk/>
            <pc:sldMk cId="1898205371" sldId="257"/>
            <ac:spMk id="3" creationId="{6811F278-9E8B-4D67-B277-C72548FCE68A}"/>
          </ac:spMkLst>
        </pc:spChg>
      </pc:sldChg>
      <pc:sldChg chg="modSp mod">
        <pc:chgData name="Maria Heffernan" userId="4d9eba02-b8e8-4648-a199-ce89b84b8b1e" providerId="ADAL" clId="{545D320A-9E72-4019-BA83-CB40AB278687}" dt="2023-01-10T09:07:42.155" v="465" actId="20577"/>
        <pc:sldMkLst>
          <pc:docMk/>
          <pc:sldMk cId="2341105785" sldId="266"/>
        </pc:sldMkLst>
        <pc:spChg chg="mod">
          <ac:chgData name="Maria Heffernan" userId="4d9eba02-b8e8-4648-a199-ce89b84b8b1e" providerId="ADAL" clId="{545D320A-9E72-4019-BA83-CB40AB278687}" dt="2023-01-10T08:47:53.809" v="18" actId="20577"/>
          <ac:spMkLst>
            <pc:docMk/>
            <pc:sldMk cId="2341105785" sldId="266"/>
            <ac:spMk id="2" creationId="{96C4D7D9-80E3-4B48-809C-F890AC71DE16}"/>
          </ac:spMkLst>
        </pc:spChg>
        <pc:spChg chg="mod">
          <ac:chgData name="Maria Heffernan" userId="4d9eba02-b8e8-4648-a199-ce89b84b8b1e" providerId="ADAL" clId="{545D320A-9E72-4019-BA83-CB40AB278687}" dt="2023-01-10T09:07:42.155" v="465" actId="20577"/>
          <ac:spMkLst>
            <pc:docMk/>
            <pc:sldMk cId="2341105785" sldId="266"/>
            <ac:spMk id="3" creationId="{DFE08DE6-15F6-48C1-96B3-6EB3687ABC43}"/>
          </ac:spMkLst>
        </pc:spChg>
      </pc:sldChg>
      <pc:sldChg chg="modSp mod">
        <pc:chgData name="Maria Heffernan" userId="4d9eba02-b8e8-4648-a199-ce89b84b8b1e" providerId="ADAL" clId="{545D320A-9E72-4019-BA83-CB40AB278687}" dt="2023-01-10T09:07:19.113" v="444" actId="255"/>
        <pc:sldMkLst>
          <pc:docMk/>
          <pc:sldMk cId="3567907207" sldId="267"/>
        </pc:sldMkLst>
        <pc:spChg chg="mod">
          <ac:chgData name="Maria Heffernan" userId="4d9eba02-b8e8-4648-a199-ce89b84b8b1e" providerId="ADAL" clId="{545D320A-9E72-4019-BA83-CB40AB278687}" dt="2023-01-10T09:06:17.470" v="433" actId="20577"/>
          <ac:spMkLst>
            <pc:docMk/>
            <pc:sldMk cId="3567907207" sldId="267"/>
            <ac:spMk id="2" creationId="{24F82089-FE55-43E4-85ED-1F4ADAFACD1C}"/>
          </ac:spMkLst>
        </pc:spChg>
        <pc:spChg chg="mod">
          <ac:chgData name="Maria Heffernan" userId="4d9eba02-b8e8-4648-a199-ce89b84b8b1e" providerId="ADAL" clId="{545D320A-9E72-4019-BA83-CB40AB278687}" dt="2023-01-10T09:07:19.113" v="444" actId="255"/>
          <ac:spMkLst>
            <pc:docMk/>
            <pc:sldMk cId="3567907207" sldId="267"/>
            <ac:spMk id="3" creationId="{C202FA65-D15B-4844-86D1-3B29535AB171}"/>
          </ac:spMkLst>
        </pc:spChg>
      </pc:sldChg>
      <pc:sldChg chg="del">
        <pc:chgData name="Maria Heffernan" userId="4d9eba02-b8e8-4648-a199-ce89b84b8b1e" providerId="ADAL" clId="{545D320A-9E72-4019-BA83-CB40AB278687}" dt="2023-01-10T08:42:08.601" v="2" actId="47"/>
        <pc:sldMkLst>
          <pc:docMk/>
          <pc:sldMk cId="421596077" sldId="269"/>
        </pc:sldMkLst>
      </pc:sldChg>
      <pc:sldChg chg="modSp mod">
        <pc:chgData name="Maria Heffernan" userId="4d9eba02-b8e8-4648-a199-ce89b84b8b1e" providerId="ADAL" clId="{545D320A-9E72-4019-BA83-CB40AB278687}" dt="2023-01-10T09:10:36.165" v="487" actId="6549"/>
        <pc:sldMkLst>
          <pc:docMk/>
          <pc:sldMk cId="486682175" sldId="269"/>
        </pc:sldMkLst>
        <pc:spChg chg="mod">
          <ac:chgData name="Maria Heffernan" userId="4d9eba02-b8e8-4648-a199-ce89b84b8b1e" providerId="ADAL" clId="{545D320A-9E72-4019-BA83-CB40AB278687}" dt="2023-01-10T09:10:36.165" v="487" actId="6549"/>
          <ac:spMkLst>
            <pc:docMk/>
            <pc:sldMk cId="486682175" sldId="269"/>
            <ac:spMk id="3" creationId="{00000000-0000-0000-0000-000000000000}"/>
          </ac:spMkLst>
        </pc:spChg>
      </pc:sldChg>
      <pc:sldChg chg="modSp add mod">
        <pc:chgData name="Maria Heffernan" userId="4d9eba02-b8e8-4648-a199-ce89b84b8b1e" providerId="ADAL" clId="{545D320A-9E72-4019-BA83-CB40AB278687}" dt="2023-01-10T09:00:28.788" v="226" actId="6549"/>
        <pc:sldMkLst>
          <pc:docMk/>
          <pc:sldMk cId="2406419344" sldId="270"/>
        </pc:sldMkLst>
        <pc:spChg chg="mod">
          <ac:chgData name="Maria Heffernan" userId="4d9eba02-b8e8-4648-a199-ce89b84b8b1e" providerId="ADAL" clId="{545D320A-9E72-4019-BA83-CB40AB278687}" dt="2023-01-10T09:00:28.788" v="226" actId="6549"/>
          <ac:spMkLst>
            <pc:docMk/>
            <pc:sldMk cId="2406419344" sldId="270"/>
            <ac:spMk id="3" creationId="{00000000-0000-0000-0000-000000000000}"/>
          </ac:spMkLst>
        </pc:spChg>
      </pc:sldChg>
      <pc:sldChg chg="modSp del mod">
        <pc:chgData name="Maria Heffernan" userId="4d9eba02-b8e8-4648-a199-ce89b84b8b1e" providerId="ADAL" clId="{545D320A-9E72-4019-BA83-CB40AB278687}" dt="2023-01-10T09:01:00.013" v="227" actId="2696"/>
        <pc:sldMkLst>
          <pc:docMk/>
          <pc:sldMk cId="1667034174" sldId="272"/>
        </pc:sldMkLst>
        <pc:spChg chg="mod">
          <ac:chgData name="Maria Heffernan" userId="4d9eba02-b8e8-4648-a199-ce89b84b8b1e" providerId="ADAL" clId="{545D320A-9E72-4019-BA83-CB40AB278687}" dt="2023-01-10T08:54:05.074" v="123" actId="6549"/>
          <ac:spMkLst>
            <pc:docMk/>
            <pc:sldMk cId="1667034174" sldId="272"/>
            <ac:spMk id="2" creationId="{4A41EFEB-AACE-4CE2-92DE-EFF8180D8C2F}"/>
          </ac:spMkLst>
        </pc:spChg>
      </pc:sldChg>
      <pc:sldChg chg="del">
        <pc:chgData name="Maria Heffernan" userId="4d9eba02-b8e8-4648-a199-ce89b84b8b1e" providerId="ADAL" clId="{545D320A-9E72-4019-BA83-CB40AB278687}" dt="2023-01-10T09:01:33.457" v="228" actId="2696"/>
        <pc:sldMkLst>
          <pc:docMk/>
          <pc:sldMk cId="2655490392" sldId="272"/>
        </pc:sldMkLst>
      </pc:sldChg>
      <pc:sldChg chg="modSp mod">
        <pc:chgData name="Maria Heffernan" userId="4d9eba02-b8e8-4648-a199-ce89b84b8b1e" providerId="ADAL" clId="{545D320A-9E72-4019-BA83-CB40AB278687}" dt="2023-01-10T08:52:44.876" v="119" actId="6549"/>
        <pc:sldMkLst>
          <pc:docMk/>
          <pc:sldMk cId="222313694" sldId="275"/>
        </pc:sldMkLst>
        <pc:spChg chg="mod">
          <ac:chgData name="Maria Heffernan" userId="4d9eba02-b8e8-4648-a199-ce89b84b8b1e" providerId="ADAL" clId="{545D320A-9E72-4019-BA83-CB40AB278687}" dt="2023-01-10T08:52:44.876" v="119" actId="6549"/>
          <ac:spMkLst>
            <pc:docMk/>
            <pc:sldMk cId="222313694" sldId="275"/>
            <ac:spMk id="3" creationId="{C74DDFA3-36C9-4133-9F27-696D13B93FC5}"/>
          </ac:spMkLst>
        </pc:spChg>
      </pc:sldChg>
      <pc:sldChg chg="del">
        <pc:chgData name="Maria Heffernan" userId="4d9eba02-b8e8-4648-a199-ce89b84b8b1e" providerId="ADAL" clId="{545D320A-9E72-4019-BA83-CB40AB278687}" dt="2023-01-10T08:52:31.089" v="118" actId="2696"/>
        <pc:sldMkLst>
          <pc:docMk/>
          <pc:sldMk cId="2530335349" sldId="275"/>
        </pc:sldMkLst>
      </pc:sldChg>
      <pc:sldChg chg="del">
        <pc:chgData name="Maria Heffernan" userId="4d9eba02-b8e8-4648-a199-ce89b84b8b1e" providerId="ADAL" clId="{545D320A-9E72-4019-BA83-CB40AB278687}" dt="2023-01-10T08:53:24.197" v="122" actId="2696"/>
        <pc:sldMkLst>
          <pc:docMk/>
          <pc:sldMk cId="1740363586" sldId="276"/>
        </pc:sldMkLst>
      </pc:sldChg>
      <pc:sldChg chg="modSp new mod">
        <pc:chgData name="Maria Heffernan" userId="4d9eba02-b8e8-4648-a199-ce89b84b8b1e" providerId="ADAL" clId="{545D320A-9E72-4019-BA83-CB40AB278687}" dt="2023-01-10T09:04:30.709" v="413" actId="20577"/>
        <pc:sldMkLst>
          <pc:docMk/>
          <pc:sldMk cId="3005192691" sldId="277"/>
        </pc:sldMkLst>
        <pc:spChg chg="mod">
          <ac:chgData name="Maria Heffernan" userId="4d9eba02-b8e8-4648-a199-ce89b84b8b1e" providerId="ADAL" clId="{545D320A-9E72-4019-BA83-CB40AB278687}" dt="2023-01-10T09:02:57.531" v="238" actId="20577"/>
          <ac:spMkLst>
            <pc:docMk/>
            <pc:sldMk cId="3005192691" sldId="277"/>
            <ac:spMk id="2" creationId="{36E3E583-CFC8-F416-88A8-47CAF033B638}"/>
          </ac:spMkLst>
        </pc:spChg>
        <pc:spChg chg="mod">
          <ac:chgData name="Maria Heffernan" userId="4d9eba02-b8e8-4648-a199-ce89b84b8b1e" providerId="ADAL" clId="{545D320A-9E72-4019-BA83-CB40AB278687}" dt="2023-01-10T09:04:30.709" v="413" actId="20577"/>
          <ac:spMkLst>
            <pc:docMk/>
            <pc:sldMk cId="3005192691" sldId="277"/>
            <ac:spMk id="3" creationId="{4B63EEB7-6B5D-D525-8E54-7BCFC12E9CB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9BFA-0EBF-4F23-ACE7-F67F5F556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A48FF-868D-4AC2-AEC0-3E909AF9B9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90E01-A957-488B-82E9-A83AA49C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BF312-F32C-48A6-8174-8FF4C6F14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B923F-A683-4E5C-88B1-3D3B638F8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58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63FDD-818A-4594-8F0A-A9FDF5F10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5E502-AFB5-47BD-B6E3-D70B0244D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FB5D6C-1C88-45B3-AFF7-D816E8061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FBD3C-2D0C-45E4-97D2-D3929D12F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3B540-A0E4-4CF3-889F-7B33FE0C1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17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9714-5F50-43B5-B6A7-D453826A0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53AE8-6B8C-456D-A22A-C46A0A5C3A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C6939-9B2E-4ED5-AC77-0C7247613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D7DCE-00BA-4001-9CD4-A58A024F2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26B03-206B-440F-8217-9ADCAA880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59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60500-E039-4787-A9C0-89DE6ADC5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7443F-895B-4462-BAD6-050274CB0B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6EE2C-D16F-49E5-948F-E65B85A500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53E5D-057B-4772-8C2A-349D4E1F1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0E562F-CE20-4848-B6BE-EA7524A46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3071C-F0A1-4A45-A4A2-F688974F8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647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BB0E4-4CB7-484A-BADF-28C515B9D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FF379-A6E9-43D6-A836-1063BF783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C6F1D1-A76E-41B8-9D4D-0628B2E943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9C6885-8D7F-4E6C-9C9B-9DE61A3114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AE94F7-B8CC-435B-87C7-2D4AD7A611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70F207-4991-4CDC-951F-802093A6E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E963BE-12AA-4890-BEEA-C8E1E3027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0B7FD9-2CD6-47CB-9089-0D14C4AC5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44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DCB54-2332-42B2-A087-54FA78992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A5953F-8D08-4699-BA71-1094595DC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E74692-B53B-419A-955D-705647D15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F043AB-71DA-4CC8-B395-021D3F24D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1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FFD977-823F-49E1-ACA5-9A363D55A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90B24-0695-429E-9592-2F78AED77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1EA96-B75A-4CD4-9AA3-6E2764FF6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4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0B73F-0D26-4266-8C7F-45276B4F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8EB83-5311-44E3-BD5D-AA7683E56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1F8C51-5EF7-47EB-9203-3AA27D7E49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73C38-58CA-48E7-BA8A-526BDC187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62EC0-D21B-4537-8C53-45A703DA0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89232C-C612-4B8B-B875-93E75F9E9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803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DEB1B-AC7E-4CC7-9CAE-83EB534A4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A9B3E3-D869-41A9-BE48-2BB4591924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1238D8-9790-40C9-B78D-0C3152DD0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AF1B-CFA0-45AE-8929-951388423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0CD53-3B65-411A-8A9A-598BE19DA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B03D6B-0A8F-4761-83AD-F37D3A84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C50AC-A19E-498D-8781-61D85AC5E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16E13-661E-4FB2-A1AE-82ADF6C53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6A79C-82D2-494B-9887-6DF0F65A8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090A9-EFAB-4266-B9AB-C25AF9686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B0490-55CF-4981-9210-DDDD0BCE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69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A64D20-43B4-40D7-B0D5-70E0F08BF8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4C760-63DE-4FC2-A04D-D9602D6BD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87739-B46A-4E8F-97A2-AB228FF40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1AA5D-8F47-49C6-A295-56EA8789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9AE65-D448-442D-9DAA-AEA24D876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4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DDF228-9356-4A25-9DB6-D3E92DC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967884-C333-41D0-B6BC-D790553C6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7B798-BA16-4F7E-9455-59C2918540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230BB-5D47-4D75-9FE2-34C14EB638C4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4DF83-C00D-402B-B6F0-9F8CC0FB78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B5F4E-497C-4868-8A1B-CA8AE35DC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C7285-C4AD-4842-933B-6565DDF33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83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aria.heffernan@uwtsd.ac.uk-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271B-46F0-4707-93BB-EE79A3273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24EB5-D898-42AE-BD67-7E6D4E3A4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Module Title: Welcome to Leading and Implementing Change  in the Workplace</a:t>
            </a:r>
          </a:p>
          <a:p>
            <a:r>
              <a:rPr lang="en-GB" dirty="0"/>
              <a:t>Maria Heffernan   e-mail </a:t>
            </a:r>
            <a:r>
              <a:rPr lang="en-GB" dirty="0">
                <a:hlinkClick r:id="rId2"/>
              </a:rPr>
              <a:t>maria.heffernan@uwtsd.ac.uk-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6866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D2B2A-97CC-423A-AF38-B9822DFEB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Module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D9A5C-6DB7-41BB-BB26-8D531643D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Module Aim: </a:t>
            </a:r>
            <a:r>
              <a:rPr lang="en-GB" dirty="0"/>
              <a:t>To develop a holistic understanding of the leadership and management of change.</a:t>
            </a:r>
          </a:p>
          <a:p>
            <a:r>
              <a:rPr lang="en-GB" dirty="0"/>
              <a:t> </a:t>
            </a:r>
            <a:r>
              <a:rPr lang="en-GB" b="1" dirty="0"/>
              <a:t>Module Learning Outcomes</a:t>
            </a:r>
            <a:r>
              <a:rPr lang="en-GB" dirty="0"/>
              <a:t>: Critically analyse the relationship between environmental change and organisational capability. </a:t>
            </a:r>
          </a:p>
          <a:p>
            <a:r>
              <a:rPr lang="en-GB" dirty="0"/>
              <a:t>Critically analyse the nature of change and evaluate complex concepts relating to leadership in relation to change management. </a:t>
            </a:r>
          </a:p>
          <a:p>
            <a:r>
              <a:rPr lang="en-GB" dirty="0"/>
              <a:t>Explore contemporary issues and their impact on business management. </a:t>
            </a:r>
          </a:p>
          <a:p>
            <a:r>
              <a:rPr lang="en-GB" dirty="0"/>
              <a:t>Analyse and evaluate the relationship between organisational culture and change.</a:t>
            </a:r>
          </a:p>
        </p:txBody>
      </p:sp>
    </p:spTree>
    <p:extLst>
      <p:ext uri="{BB962C8B-B14F-4D97-AF65-F5344CB8AC3E}">
        <p14:creationId xmlns:p14="http://schemas.microsoft.com/office/powerpoint/2010/main" val="1645196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46A8B-9A4A-4EB9-A83F-F1980824F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A887-29C6-44AA-935C-31B4F45458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Indicative Content:</a:t>
            </a:r>
          </a:p>
          <a:p>
            <a:r>
              <a:rPr lang="en-GB" dirty="0"/>
              <a:t> Environmental change and organisational response. </a:t>
            </a:r>
          </a:p>
          <a:p>
            <a:r>
              <a:rPr lang="en-GB" dirty="0"/>
              <a:t>Nature of the change process </a:t>
            </a:r>
          </a:p>
          <a:p>
            <a:r>
              <a:rPr lang="en-GB" dirty="0"/>
              <a:t>Planned and unplanned change </a:t>
            </a:r>
          </a:p>
          <a:p>
            <a:r>
              <a:rPr lang="en-GB" dirty="0"/>
              <a:t>Politics of change and conflict resolution</a:t>
            </a:r>
          </a:p>
          <a:p>
            <a:r>
              <a:rPr lang="en-GB" dirty="0"/>
              <a:t> Organisational change and culture </a:t>
            </a:r>
          </a:p>
          <a:p>
            <a:r>
              <a:rPr lang="en-GB" dirty="0"/>
              <a:t>Organisational change and structure</a:t>
            </a:r>
          </a:p>
          <a:p>
            <a:r>
              <a:rPr lang="en-GB" dirty="0"/>
              <a:t> Role of managers as change agents </a:t>
            </a:r>
          </a:p>
          <a:p>
            <a:r>
              <a:rPr lang="en-GB" dirty="0"/>
              <a:t>Hard and soft models of change </a:t>
            </a:r>
          </a:p>
          <a:p>
            <a:r>
              <a:rPr lang="en-GB" dirty="0"/>
              <a:t>Evaluating change</a:t>
            </a:r>
          </a:p>
        </p:txBody>
      </p:sp>
    </p:spTree>
    <p:extLst>
      <p:ext uri="{BB962C8B-B14F-4D97-AF65-F5344CB8AC3E}">
        <p14:creationId xmlns:p14="http://schemas.microsoft.com/office/powerpoint/2010/main" val="305182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4D7D9-80E3-4B48-809C-F890AC71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Work-Jan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08DE6-15F6-48C1-96B3-6EB3687AB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/>
              <a:t>Week 1-			Week 3- HRD/Culture 	</a:t>
            </a:r>
          </a:p>
          <a:p>
            <a:r>
              <a:rPr lang="en-GB" sz="8000" dirty="0"/>
              <a:t>Intro. to module			</a:t>
            </a:r>
          </a:p>
          <a:p>
            <a:r>
              <a:rPr lang="en-GB" sz="8000" dirty="0"/>
              <a:t>Aim/outcomes</a:t>
            </a:r>
          </a:p>
          <a:p>
            <a:pPr marL="0" indent="0">
              <a:buNone/>
            </a:pPr>
            <a:r>
              <a:rPr lang="en-GB" sz="8000" dirty="0"/>
              <a:t>			                 Week 4- </a:t>
            </a:r>
          </a:p>
          <a:p>
            <a:pPr lvl="1"/>
            <a:r>
              <a:rPr lang="en-GB" sz="8000" dirty="0"/>
              <a:t>			                   Professional Discussion </a:t>
            </a:r>
          </a:p>
          <a:p>
            <a:r>
              <a:rPr lang="en-GB" sz="8000" dirty="0"/>
              <a:t>Indicative content</a:t>
            </a:r>
            <a:r>
              <a:rPr lang="en-GB" sz="7400" dirty="0"/>
              <a:t>	</a:t>
            </a:r>
          </a:p>
          <a:p>
            <a:r>
              <a:rPr lang="en-GB" sz="7400" dirty="0"/>
              <a:t>Assignment –Professional Discussion</a:t>
            </a:r>
            <a:r>
              <a:rPr lang="en-GB" dirty="0"/>
              <a:t>	 	</a:t>
            </a:r>
          </a:p>
          <a:p>
            <a:pPr lvl="1"/>
            <a:r>
              <a:rPr lang="en-GB" sz="8000" dirty="0"/>
              <a:t>Week 2</a:t>
            </a:r>
            <a:r>
              <a:rPr lang="en-GB" dirty="0"/>
              <a:t>			                                                           </a:t>
            </a:r>
            <a:r>
              <a:rPr lang="en-GB" sz="9200" dirty="0"/>
              <a:t>Week 5</a:t>
            </a:r>
          </a:p>
          <a:p>
            <a:pPr lvl="8"/>
            <a:r>
              <a:rPr lang="en-GB" sz="9600" dirty="0"/>
              <a:t>Change and Decision Making</a:t>
            </a:r>
          </a:p>
          <a:p>
            <a:pPr lvl="8"/>
            <a:r>
              <a:rPr lang="en-GB" sz="9600" dirty="0"/>
              <a:t>Resistance to Change</a:t>
            </a:r>
          </a:p>
          <a:p>
            <a:r>
              <a:rPr lang="en-GB" sz="8000" dirty="0"/>
              <a:t>Intro. to Managing Change		</a:t>
            </a:r>
          </a:p>
          <a:p>
            <a:r>
              <a:rPr lang="en-GB" sz="8000" dirty="0"/>
              <a:t>Assignment</a:t>
            </a:r>
          </a:p>
          <a:p>
            <a:r>
              <a:rPr lang="en-GB" sz="8000" dirty="0"/>
              <a:t>Assignment Guidance			</a:t>
            </a:r>
            <a:r>
              <a:rPr lang="en-GB" dirty="0"/>
              <a:t>			</a:t>
            </a:r>
          </a:p>
          <a:p>
            <a:pPr lvl="8"/>
            <a:endParaRPr lang="en-GB" dirty="0"/>
          </a:p>
          <a:p>
            <a:pPr lvl="8"/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34110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2089-FE55-43E4-85ED-1F4ADAFAC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SOW- Cont.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FA65-D15B-4844-86D1-3B29535AB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sz="8000" dirty="0"/>
              <a:t>Week 6-</a:t>
            </a:r>
          </a:p>
          <a:p>
            <a:r>
              <a:rPr lang="en-GB" sz="9600" dirty="0"/>
              <a:t>		 </a:t>
            </a:r>
            <a:r>
              <a:rPr lang="en-GB" sz="4400" dirty="0"/>
              <a:t>Leadership and Change Agents</a:t>
            </a:r>
          </a:p>
          <a:p>
            <a:pPr lvl="8"/>
            <a:r>
              <a:rPr lang="en-GB" sz="3800" dirty="0"/>
              <a:t>Implementing Change</a:t>
            </a:r>
            <a:r>
              <a:rPr lang="en-GB" dirty="0"/>
              <a:t>	</a:t>
            </a:r>
          </a:p>
          <a:p>
            <a:endParaRPr lang="en-GB" dirty="0"/>
          </a:p>
          <a:p>
            <a:r>
              <a:rPr lang="en-GB" dirty="0"/>
              <a:t>Week 7  	</a:t>
            </a:r>
          </a:p>
          <a:p>
            <a:r>
              <a:rPr lang="en-GB" dirty="0"/>
              <a:t>Reading Week				Week 10  </a:t>
            </a:r>
          </a:p>
          <a:p>
            <a:pPr lvl="1"/>
            <a:r>
              <a:rPr lang="en-GB" dirty="0"/>
              <a:t>                                           			Assignment Submission</a:t>
            </a:r>
          </a:p>
          <a:p>
            <a:endParaRPr lang="en-GB" dirty="0"/>
          </a:p>
          <a:p>
            <a:r>
              <a:rPr lang="en-GB" dirty="0"/>
              <a:t>Week 8  /Week 9</a:t>
            </a:r>
          </a:p>
          <a:p>
            <a:r>
              <a:rPr lang="en-GB" dirty="0"/>
              <a:t>Assignment Tutorials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907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43CF-52D7-4FDA-B47F-710D3F0B2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Managing Change- Cohort Jan 23 Assignment</a:t>
            </a:r>
            <a:br>
              <a:rPr lang="en-GB" sz="2800" dirty="0"/>
            </a:br>
            <a:r>
              <a:rPr lang="en-GB" sz="2800" dirty="0"/>
              <a:t>Submission Date- 17</a:t>
            </a:r>
            <a:r>
              <a:rPr lang="en-GB" sz="2800" baseline="30000" dirty="0"/>
              <a:t>th</a:t>
            </a:r>
            <a:r>
              <a:rPr lang="en-GB" sz="2800" dirty="0"/>
              <a:t> March 2023</a:t>
            </a:r>
            <a:br>
              <a:rPr lang="en-GB" sz="2800" dirty="0"/>
            </a:br>
            <a:r>
              <a:rPr lang="en-GB" sz="2800" dirty="0"/>
              <a:t>Word Count 3500 plus 15 Mins Professional Discussion-31/1/23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1F278-9E8B-4D67-B277-C72548FCE6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-Evidence for Professional Discussion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Choose an organisation that has undertaken a major change within the last two years. This organisation can be from the public, private or 3</a:t>
            </a:r>
            <a:r>
              <a:rPr lang="en-GB" baseline="30000" dirty="0"/>
              <a:t>rd</a:t>
            </a:r>
            <a:r>
              <a:rPr lang="en-GB" dirty="0"/>
              <a:t> sector.  Having chosen the organisation provide information on the following: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</a:t>
            </a:r>
          </a:p>
          <a:p>
            <a:pPr lvl="0"/>
            <a:r>
              <a:rPr lang="en-GB" dirty="0"/>
              <a:t>A </a:t>
            </a:r>
            <a:r>
              <a:rPr lang="en-GB" b="1" dirty="0"/>
              <a:t>brief</a:t>
            </a:r>
            <a:r>
              <a:rPr lang="en-GB" dirty="0"/>
              <a:t> background to the organisation to demonstrate its development.</a:t>
            </a:r>
          </a:p>
          <a:p>
            <a:pPr lvl="0"/>
            <a:r>
              <a:rPr lang="en-GB" dirty="0"/>
              <a:t>An overview of the products/services it </a:t>
            </a:r>
            <a:r>
              <a:rPr lang="en-GB" b="1" dirty="0"/>
              <a:t>currently</a:t>
            </a:r>
            <a:r>
              <a:rPr lang="en-GB" dirty="0"/>
              <a:t> offers.</a:t>
            </a:r>
          </a:p>
          <a:p>
            <a:pPr lvl="0"/>
            <a:r>
              <a:rPr lang="en-GB" dirty="0"/>
              <a:t>The  </a:t>
            </a:r>
            <a:r>
              <a:rPr lang="en-GB" b="1" dirty="0"/>
              <a:t>current </a:t>
            </a:r>
            <a:r>
              <a:rPr lang="en-GB" dirty="0"/>
              <a:t>market position </a:t>
            </a:r>
            <a:r>
              <a:rPr lang="en-GB" dirty="0" err="1"/>
              <a:t>i.e</a:t>
            </a:r>
            <a:r>
              <a:rPr lang="en-GB" dirty="0"/>
              <a:t> profit/loss, surplus/deficit, market share.</a:t>
            </a:r>
          </a:p>
          <a:p>
            <a:pPr lvl="0"/>
            <a:r>
              <a:rPr lang="en-GB" dirty="0"/>
              <a:t> A description of the change that was planned /implemented with emphasis on the micro and macro environmental influences on this change.</a:t>
            </a:r>
          </a:p>
        </p:txBody>
      </p:sp>
    </p:spTree>
    <p:extLst>
      <p:ext uri="{BB962C8B-B14F-4D97-AF65-F5344CB8AC3E}">
        <p14:creationId xmlns:p14="http://schemas.microsoft.com/office/powerpoint/2010/main" val="189820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13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4026033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A9B7-4DBA-4685-909B-1DF439087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9F4ED-73D8-4BDD-A75D-DB1F927E9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4758EA-76D1-443C-9315-221CD7EDBA3E}"/>
              </a:ext>
            </a:extLst>
          </p:cNvPr>
          <p:cNvSpPr/>
          <p:nvPr/>
        </p:nvSpPr>
        <p:spPr>
          <a:xfrm>
            <a:off x="3048000" y="2690336"/>
            <a:ext cx="6096000" cy="338554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/>
              <a:t>Remember this change has already taken place during the last 2 years.  If it is a recent change you may have research constraints due to lack of feedback on the positive/ negative aspects of the  success/failure of the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962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either the </a:t>
            </a:r>
            <a:r>
              <a:rPr lang="en-GB" b="1"/>
              <a:t>SWOT or  </a:t>
            </a:r>
            <a:r>
              <a:rPr lang="en-GB" b="1" dirty="0"/>
              <a:t>PESTLE factors that had a direct influence on the requirement for the ‘change’ being investigated. You do need to include the SWOT and PESTLE in the assignment report.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04DB-0485-4786-B495-905F4AD6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Feasibility Discussion- Week 4 W/C 31/1/23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2EA0-07B9-4BB9-8266-FA247CD5C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‘feasibility’ discussion should be professionally prepared for and appropriate business language used within the discussion. The content should be of a professional standard with a logical flow to your discussion.  The work needs to be supported with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slides and a reference list which provides evidence of the sources accessed to support the professional discussion.</a:t>
            </a:r>
          </a:p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Please upload the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powerpoint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reference list to Turnitin on  Friday- 27/1/23 by 15.00 prior to your delivery of the professional discussion.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57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3E583-CFC8-F416-88A8-47CAF033B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EEB7-6B5D-D525-8E54-7BCFC12E9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By week 2 - Please provide me with the name of the organisation and the change you intend to examine.</a:t>
            </a:r>
          </a:p>
          <a:p>
            <a:r>
              <a:rPr lang="en-GB" dirty="0"/>
              <a:t>By week 3 you need to have sent me your SWOT and PESTLE TO review.</a:t>
            </a:r>
          </a:p>
        </p:txBody>
      </p:sp>
    </p:spTree>
    <p:extLst>
      <p:ext uri="{BB962C8B-B14F-4D97-AF65-F5344CB8AC3E}">
        <p14:creationId xmlns:p14="http://schemas.microsoft.com/office/powerpoint/2010/main" val="3005192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899</Words>
  <Application>Microsoft Office PowerPoint</Application>
  <PresentationFormat>Widescreen</PresentationFormat>
  <Paragraphs>82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Introduction to Managing Change</vt:lpstr>
      <vt:lpstr>Aim and Module Outcomes</vt:lpstr>
      <vt:lpstr>PowerPoint Presentation</vt:lpstr>
      <vt:lpstr>Scheme of Work-Jan 2023</vt:lpstr>
      <vt:lpstr>SOW- Cont. </vt:lpstr>
      <vt:lpstr>Managing Change- Cohort Jan 23 Assignment Submission Date- 17th March 2023 Word Count 3500 plus 15 Mins Professional Discussion-31/1/23</vt:lpstr>
      <vt:lpstr>PowerPoint Presentation</vt:lpstr>
      <vt:lpstr>Cont: - Current Market Position</vt:lpstr>
      <vt:lpstr>PowerPoint Presentation</vt:lpstr>
      <vt:lpstr>PowerPoint Presentation</vt:lpstr>
      <vt:lpstr>PowerPoint Presentation</vt:lpstr>
      <vt:lpstr>Feasibility Discussion- Week 4 W/C 31/1/23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12</cp:revision>
  <dcterms:created xsi:type="dcterms:W3CDTF">2021-01-10T18:17:40Z</dcterms:created>
  <dcterms:modified xsi:type="dcterms:W3CDTF">2023-01-10T09:10:38Z</dcterms:modified>
</cp:coreProperties>
</file>