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C5B33A-730C-CDE6-412A-2A020E6A26BA}" v="1564" dt="2022-02-27T13:23:44.938"/>
    <p1510:client id="{7522A821-EDC2-41C1-A6D8-303F7854850A}" v="198" dt="2022-02-15T14:46:41.021"/>
    <p1510:client id="{9A75444D-8C24-620A-6DF5-2CB2152622B9}" v="2484" dt="2022-02-23T17:56:46.2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tableStyles" Target="tableStyles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theme" Target="theme/theme1.xml" Id="rId12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viewProps" Target="viewProps.xml" Id="rId11" /><Relationship Type="http://schemas.openxmlformats.org/officeDocument/2006/relationships/slide" Target="slides/slide4.xml" Id="rId5" /><Relationship Type="http://schemas.microsoft.com/office/2015/10/relationships/revisionInfo" Target="revisionInfo.xml" Id="rId15" /><Relationship Type="http://schemas.openxmlformats.org/officeDocument/2006/relationships/presProps" Target="presProps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5102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3406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6795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699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987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796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4038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6363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9881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01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1489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9397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001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4210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7373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170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6509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8701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  <p:sldLayoutId id="2147483737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ypeer.org.au/monitoring-evaluation/ethical-considerations/" TargetMode="External"/><Relationship Id="rId2" Type="http://schemas.openxmlformats.org/officeDocument/2006/relationships/hyperlink" Target="https://www.marketing91.com/ethical-considerations/#:~:text=Ethical%20consideration%20is%20a%20collec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techedvocate.org/g-ways-technology-boosts-student-confidence-classroom" TargetMode="External"/><Relationship Id="rId5" Type="http://schemas.openxmlformats.org/officeDocument/2006/relationships/hyperlink" Target="https://www.studyinternational.com/news/technology-can-increase.collaboration-classroom" TargetMode="External"/><Relationship Id="rId4" Type="http://schemas.openxmlformats.org/officeDocument/2006/relationships/hyperlink" Target="http://ttps:/www.businessofapps.com/data/zoomstatistic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80173" y="581782"/>
            <a:ext cx="10417936" cy="2616199"/>
          </a:xfrm>
        </p:spPr>
        <p:txBody>
          <a:bodyPr>
            <a:normAutofit/>
          </a:bodyPr>
          <a:lstStyle/>
          <a:p>
            <a:r>
              <a:rPr lang="en-GB" sz="3600" b="1" u="sng" dirty="0">
                <a:latin typeface="Arial"/>
                <a:cs typeface="Arial"/>
              </a:rPr>
              <a:t>How do we use technology to collaborate at University of Wales Trinity Saint David?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790724"/>
            <a:ext cx="7561943" cy="319427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dirty="0">
                <a:latin typeface="Arial"/>
                <a:cs typeface="Calibri"/>
              </a:rPr>
              <a:t>Aleah Khan 2119469</a:t>
            </a:r>
            <a:br>
              <a:rPr lang="en-GB" sz="1600" dirty="0">
                <a:latin typeface="Arial"/>
                <a:cs typeface="Calibri"/>
              </a:rPr>
            </a:br>
            <a:br>
              <a:rPr lang="en-GB" sz="1600" dirty="0">
                <a:latin typeface="Arial"/>
                <a:cs typeface="Calibri"/>
              </a:rPr>
            </a:br>
            <a:r>
              <a:rPr lang="en-GB" sz="1600" dirty="0">
                <a:latin typeface="Arial"/>
                <a:cs typeface="Calibri"/>
              </a:rPr>
              <a:t>Aisha Lima Bibi 2114363</a:t>
            </a:r>
            <a:br>
              <a:rPr lang="en-GB" sz="1600" dirty="0">
                <a:latin typeface="Arial"/>
                <a:cs typeface="Calibri"/>
              </a:rPr>
            </a:br>
            <a:br>
              <a:rPr lang="en-GB" sz="1600" dirty="0">
                <a:latin typeface="Arial"/>
                <a:cs typeface="Calibri"/>
              </a:rPr>
            </a:br>
            <a:r>
              <a:rPr lang="en-GB" sz="1600" dirty="0">
                <a:latin typeface="Arial"/>
                <a:cs typeface="Calibri"/>
              </a:rPr>
              <a:t>Ajah Jammeh 2119341</a:t>
            </a:r>
            <a:br>
              <a:rPr lang="en-GB" sz="1600" dirty="0">
                <a:latin typeface="Arial"/>
                <a:cs typeface="Calibri"/>
              </a:rPr>
            </a:br>
            <a:br>
              <a:rPr lang="en-GB" sz="1600" dirty="0">
                <a:latin typeface="Arial"/>
                <a:cs typeface="Calibri"/>
              </a:rPr>
            </a:br>
            <a:r>
              <a:rPr lang="en-GB" sz="1600" dirty="0">
                <a:latin typeface="Arial"/>
                <a:cs typeface="Calibri"/>
              </a:rPr>
              <a:t>Digital Skills and Research Methods</a:t>
            </a:r>
            <a:br>
              <a:rPr lang="en-GB" sz="1600" dirty="0">
                <a:latin typeface="Arial"/>
                <a:cs typeface="Calibri"/>
              </a:rPr>
            </a:br>
            <a:r>
              <a:rPr lang="en-GB" sz="1600" dirty="0">
                <a:latin typeface="Arial"/>
                <a:cs typeface="Calibri"/>
              </a:rPr>
              <a:t>(BMSW4003_BIRM)</a:t>
            </a:r>
            <a:br>
              <a:rPr lang="en-GB" sz="1600" dirty="0">
                <a:latin typeface="Arial"/>
                <a:cs typeface="Calibri"/>
              </a:rPr>
            </a:br>
            <a:br>
              <a:rPr lang="en-GB" sz="1600" dirty="0">
                <a:latin typeface="Arial"/>
                <a:cs typeface="Calibri"/>
              </a:rPr>
            </a:br>
            <a:r>
              <a:rPr lang="en-GB" sz="1600" dirty="0">
                <a:latin typeface="Arial"/>
                <a:cs typeface="Calibri"/>
              </a:rPr>
              <a:t>Dr Ngozi </a:t>
            </a:r>
            <a:r>
              <a:rPr lang="en-GB" sz="1600" dirty="0" err="1">
                <a:latin typeface="Arial"/>
                <a:cs typeface="Calibri"/>
              </a:rPr>
              <a:t>Ibeji</a:t>
            </a:r>
            <a:br>
              <a:rPr lang="en-GB" sz="1600" dirty="0">
                <a:latin typeface="Arial"/>
                <a:cs typeface="Calibri"/>
              </a:rPr>
            </a:br>
            <a:endParaRPr lang="en-GB" sz="11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8FA84-4FA5-4EFF-8BE6-3F0FCA6CA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7436" y="452967"/>
            <a:ext cx="10018713" cy="429683"/>
          </a:xfrm>
        </p:spPr>
        <p:txBody>
          <a:bodyPr>
            <a:normAutofit/>
          </a:bodyPr>
          <a:lstStyle/>
          <a:p>
            <a:r>
              <a:rPr lang="en-GB" sz="2000" b="1" u="sng" dirty="0">
                <a:latin typeface="Arial"/>
                <a:cs typeface="Arial"/>
              </a:rPr>
              <a:t>Introduction</a:t>
            </a:r>
            <a:endParaRPr lang="en-GB" b="1" u="sng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BDFDF4-6999-47FC-8AD0-09FCDEAA61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643" y="1174749"/>
            <a:ext cx="8886297" cy="650028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1400" dirty="0">
                <a:latin typeface="Arial"/>
                <a:cs typeface="Arial"/>
              </a:rPr>
              <a:t>As a group, we will be researching how we use technology to collaborate at University of Wales Trinity Saint David and how staff and students feel overall collaborating using technology.</a:t>
            </a:r>
            <a:br>
              <a:rPr lang="en-US" sz="1400" dirty="0">
                <a:latin typeface="Arial"/>
                <a:cs typeface="Arial"/>
              </a:rPr>
            </a:br>
            <a:br>
              <a:rPr lang="en-US" sz="1400" dirty="0">
                <a:latin typeface="Arial"/>
                <a:cs typeface="Arial"/>
              </a:rPr>
            </a:br>
            <a:br>
              <a:rPr lang="en-US" sz="1400" dirty="0">
                <a:latin typeface="Arial"/>
                <a:cs typeface="Arial"/>
              </a:rPr>
            </a:br>
            <a:endParaRPr lang="en-US" sz="1400" dirty="0">
              <a:latin typeface="Arial"/>
              <a:cs typeface="Arial"/>
            </a:endParaRPr>
          </a:p>
          <a:p>
            <a:pPr marL="0" indent="0">
              <a:buClr>
                <a:srgbClr val="1287C3"/>
              </a:buClr>
              <a:buNone/>
            </a:pPr>
            <a:r>
              <a:rPr lang="en-US" sz="1400" dirty="0">
                <a:latin typeface="Arial"/>
                <a:cs typeface="Arial"/>
              </a:rPr>
              <a:t>It is important to know how confident staff and students are feeling as:</a:t>
            </a:r>
          </a:p>
          <a:p>
            <a:pPr>
              <a:buClr>
                <a:srgbClr val="1287C3"/>
              </a:buClr>
            </a:pPr>
            <a:r>
              <a:rPr lang="en-US" sz="1400" dirty="0">
                <a:latin typeface="Arial"/>
                <a:cs typeface="Arial"/>
              </a:rPr>
              <a:t>Technology is more common nowadays</a:t>
            </a:r>
          </a:p>
          <a:p>
            <a:pPr>
              <a:buClr>
                <a:srgbClr val="1287C3"/>
              </a:buClr>
            </a:pPr>
            <a:r>
              <a:rPr lang="en-US" sz="1400" dirty="0">
                <a:latin typeface="Arial"/>
                <a:cs typeface="Arial"/>
              </a:rPr>
              <a:t>It can affect the way of learning if they are not confident</a:t>
            </a:r>
          </a:p>
          <a:p>
            <a:pPr>
              <a:buClr>
                <a:srgbClr val="1287C3"/>
              </a:buClr>
            </a:pPr>
            <a:r>
              <a:rPr lang="en-US" sz="1400" dirty="0">
                <a:latin typeface="Arial"/>
                <a:cs typeface="Arial"/>
              </a:rPr>
              <a:t>Preferences</a:t>
            </a:r>
          </a:p>
          <a:p>
            <a:pPr>
              <a:buClr>
                <a:srgbClr val="1287C3"/>
              </a:buClr>
            </a:pPr>
            <a:endParaRPr lang="en-US" sz="1400" dirty="0">
              <a:latin typeface="Arial"/>
              <a:cs typeface="Arial"/>
            </a:endParaRPr>
          </a:p>
          <a:p>
            <a:pPr marL="0" indent="0">
              <a:buClr>
                <a:srgbClr val="1287C3"/>
              </a:buClr>
              <a:buNone/>
            </a:pPr>
            <a:r>
              <a:rPr lang="en-US" sz="1400" dirty="0">
                <a:latin typeface="Arial"/>
                <a:cs typeface="Arial"/>
              </a:rPr>
              <a:t>It is relevant to do this as we can carry out different ways of collecting data and come to an overall conclusion in this research.</a:t>
            </a:r>
            <a:br>
              <a:rPr lang="en-US" sz="1400" dirty="0">
                <a:latin typeface="Arial"/>
                <a:cs typeface="Arial"/>
              </a:rPr>
            </a:br>
            <a:br>
              <a:rPr lang="en-US" sz="1400" dirty="0">
                <a:latin typeface="Arial"/>
                <a:cs typeface="Arial"/>
              </a:rPr>
            </a:br>
            <a:endParaRPr lang="en-US" sz="1400" dirty="0">
              <a:latin typeface="Arial"/>
              <a:cs typeface="Arial"/>
            </a:endParaRPr>
          </a:p>
          <a:p>
            <a:pPr marL="0" indent="0">
              <a:buClr>
                <a:srgbClr val="1287C3"/>
              </a:buClr>
              <a:buNone/>
            </a:pPr>
            <a:br>
              <a:rPr lang="en-US" sz="1600" dirty="0">
                <a:latin typeface="Arial"/>
                <a:cs typeface="Arial"/>
              </a:rPr>
            </a:br>
            <a:r>
              <a:rPr lang="en-US" sz="1400" dirty="0">
                <a:latin typeface="Arial"/>
                <a:cs typeface="Arial"/>
              </a:rPr>
              <a:t> Our chosen research question is:</a:t>
            </a:r>
            <a:br>
              <a:rPr lang="en-US" sz="1400" dirty="0">
                <a:latin typeface="Arial"/>
                <a:cs typeface="Arial"/>
              </a:rPr>
            </a:br>
            <a:r>
              <a:rPr lang="en-US" sz="1400" dirty="0">
                <a:latin typeface="Arial"/>
                <a:cs typeface="Arial"/>
              </a:rPr>
              <a:t> </a:t>
            </a:r>
            <a:br>
              <a:rPr lang="en-US" sz="1400" dirty="0">
                <a:latin typeface="Arial"/>
                <a:cs typeface="Arial"/>
              </a:rPr>
            </a:br>
            <a:br>
              <a:rPr lang="en-US" sz="1400" dirty="0">
                <a:latin typeface="Arial"/>
                <a:cs typeface="Arial"/>
              </a:rPr>
            </a:br>
            <a:r>
              <a:rPr lang="en-US" sz="1400" dirty="0">
                <a:latin typeface="Arial"/>
                <a:cs typeface="Arial"/>
              </a:rPr>
              <a:t>Are staff and students confident in using technology to collaborate?</a:t>
            </a:r>
            <a:br>
              <a:rPr lang="en-US" sz="1600" dirty="0">
                <a:latin typeface="Arial"/>
                <a:cs typeface="Arial"/>
              </a:rPr>
            </a:br>
            <a:br>
              <a:rPr lang="en-US" sz="1600" dirty="0">
                <a:latin typeface="Arial"/>
                <a:cs typeface="Arial"/>
              </a:rPr>
            </a:br>
            <a:br>
              <a:rPr lang="en-US" sz="1600" dirty="0">
                <a:latin typeface="Arial"/>
                <a:cs typeface="Arial"/>
              </a:rPr>
            </a:br>
            <a:br>
              <a:rPr lang="en-US" sz="1600" dirty="0">
                <a:latin typeface="Arial"/>
                <a:cs typeface="Arial"/>
              </a:rPr>
            </a:br>
            <a:br>
              <a:rPr lang="en-US" sz="1600" dirty="0">
                <a:latin typeface="Arial"/>
                <a:cs typeface="Arial"/>
              </a:rPr>
            </a:br>
            <a:r>
              <a:rPr lang="en-US" sz="1400" dirty="0">
                <a:latin typeface="Arial"/>
                <a:cs typeface="Arial"/>
              </a:rPr>
              <a:t> </a:t>
            </a:r>
            <a:br>
              <a:rPr lang="en-US" sz="1600" dirty="0">
                <a:latin typeface="Arial"/>
                <a:cs typeface="Arial"/>
              </a:rPr>
            </a:br>
            <a:br>
              <a:rPr lang="en-US" sz="1600" dirty="0">
                <a:latin typeface="Arial"/>
                <a:cs typeface="Arial"/>
              </a:rPr>
            </a:br>
            <a:br>
              <a:rPr lang="en-US" sz="1600" dirty="0">
                <a:latin typeface="Arial"/>
                <a:cs typeface="Arial"/>
              </a:rPr>
            </a:br>
            <a:br>
              <a:rPr lang="en-US" sz="1600" dirty="0">
                <a:latin typeface="Arial"/>
                <a:cs typeface="Arial"/>
              </a:rPr>
            </a:br>
            <a:br>
              <a:rPr lang="en-US" sz="1600" dirty="0">
                <a:latin typeface="Arial"/>
                <a:cs typeface="Arial"/>
              </a:rPr>
            </a:br>
            <a:br>
              <a:rPr lang="en-US" sz="1600" dirty="0">
                <a:latin typeface="Arial"/>
                <a:cs typeface="Arial"/>
              </a:rPr>
            </a:br>
            <a:endParaRPr lang="en-US" sz="1600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9B1507-4EB9-4728-B905-03749F6CFD88}"/>
              </a:ext>
            </a:extLst>
          </p:cNvPr>
          <p:cNvSpPr txBox="1"/>
          <p:nvPr/>
        </p:nvSpPr>
        <p:spPr>
          <a:xfrm>
            <a:off x="8597901" y="5994400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Aleah Khan 2119469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3908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0F6E9-0B0A-4F19-907D-4ADC4B4C8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853016"/>
          </a:xfrm>
        </p:spPr>
        <p:txBody>
          <a:bodyPr/>
          <a:lstStyle/>
          <a:p>
            <a:r>
              <a:rPr lang="en-GB" sz="1400" b="1" u="sng" dirty="0">
                <a:latin typeface="Arial"/>
                <a:cs typeface="Arial"/>
              </a:rPr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9291B-5C86-4ADF-9B00-B8038611EF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608666"/>
            <a:ext cx="10018713" cy="3124201"/>
          </a:xfrm>
        </p:spPr>
        <p:txBody>
          <a:bodyPr/>
          <a:lstStyle/>
          <a:p>
            <a:pPr marL="0" indent="0">
              <a:buNone/>
            </a:pPr>
            <a:r>
              <a:rPr lang="en-GB" sz="1200" dirty="0">
                <a:latin typeface="Arial"/>
                <a:cs typeface="Arial"/>
              </a:rPr>
              <a:t>Recently, due to the pandemic, we believe that staff and students are collaborating online which is causing applications like Zoom to have a significant 'boom'. </a:t>
            </a:r>
            <a:br>
              <a:rPr lang="en-GB" sz="1200" dirty="0">
                <a:latin typeface="Arial"/>
                <a:cs typeface="Arial"/>
              </a:rPr>
            </a:br>
            <a:r>
              <a:rPr lang="en-GB" sz="1200" dirty="0">
                <a:latin typeface="Arial"/>
                <a:cs typeface="Arial"/>
              </a:rPr>
              <a:t>In 'May 2020, Zoom was seeing 200 million daily meeting participants.' (Iqbal, M., 2022). </a:t>
            </a:r>
            <a:br>
              <a:rPr lang="en-GB" sz="1200" dirty="0">
                <a:latin typeface="Arial"/>
                <a:cs typeface="Arial"/>
              </a:rPr>
            </a:br>
            <a:r>
              <a:rPr lang="en-GB" sz="1200" dirty="0">
                <a:latin typeface="Arial"/>
                <a:cs typeface="Arial"/>
              </a:rPr>
              <a:t>This suggests that many people were using this as a source of information and still are as (Iqbal, M., 2022) also stated 'this figure had risen to 300 million'. </a:t>
            </a:r>
            <a:br>
              <a:rPr lang="en-GB" sz="1200" dirty="0">
                <a:latin typeface="Arial"/>
                <a:cs typeface="Arial"/>
              </a:rPr>
            </a:br>
            <a:br>
              <a:rPr lang="en-GB" sz="1200" dirty="0">
                <a:latin typeface="Arial"/>
                <a:cs typeface="Arial"/>
              </a:rPr>
            </a:br>
            <a:r>
              <a:rPr lang="en-GB" sz="1200" dirty="0">
                <a:latin typeface="Arial"/>
                <a:cs typeface="Arial"/>
              </a:rPr>
              <a:t>The use of technology in the classroom can be very beneficial as 'students can find their own stride within education' (</a:t>
            </a:r>
            <a:r>
              <a:rPr lang="en-GB" sz="1200" i="1" dirty="0">
                <a:latin typeface="Arial"/>
                <a:cs typeface="Arial"/>
              </a:rPr>
              <a:t>How technology can increase collaboration in the classroom –</a:t>
            </a:r>
            <a:r>
              <a:rPr lang="en-GB" sz="1200" dirty="0">
                <a:latin typeface="Arial"/>
                <a:cs typeface="Arial"/>
              </a:rPr>
              <a:t> Study international, 2022). </a:t>
            </a:r>
            <a:br>
              <a:rPr lang="en-GB" sz="1200" dirty="0">
                <a:latin typeface="Arial"/>
                <a:cs typeface="Arial"/>
              </a:rPr>
            </a:br>
            <a:r>
              <a:rPr lang="en-GB" sz="1200" dirty="0">
                <a:latin typeface="Arial"/>
                <a:cs typeface="Arial"/>
              </a:rPr>
              <a:t>Most students cannot digest information quickly, therefore being able to read presentation slides after class will benefit them and the teacher will use less time re-capping previous lessons.</a:t>
            </a:r>
            <a:br>
              <a:rPr lang="en-GB" sz="1200" dirty="0">
                <a:latin typeface="Arial"/>
                <a:cs typeface="Arial"/>
              </a:rPr>
            </a:br>
            <a:br>
              <a:rPr lang="en-GB" sz="1200" dirty="0">
                <a:latin typeface="Arial"/>
                <a:cs typeface="Arial"/>
              </a:rPr>
            </a:br>
            <a:r>
              <a:rPr lang="en-GB" sz="1200" dirty="0">
                <a:latin typeface="Arial"/>
                <a:cs typeface="Arial"/>
              </a:rPr>
              <a:t>'An interactive approach allows students to take an active role in their education'. (</a:t>
            </a:r>
            <a:r>
              <a:rPr lang="en-GB" sz="1200" i="1" dirty="0">
                <a:latin typeface="Arial"/>
                <a:cs typeface="Arial"/>
              </a:rPr>
              <a:t>9 Ways that Technology Boosts Student Confidence in the Classroom </a:t>
            </a:r>
            <a:r>
              <a:rPr lang="en-GB" sz="1200" dirty="0">
                <a:latin typeface="Arial"/>
                <a:cs typeface="Arial"/>
              </a:rPr>
              <a:t>– The Tech </a:t>
            </a:r>
            <a:r>
              <a:rPr lang="en-GB" sz="1200" dirty="0" err="1">
                <a:latin typeface="Arial"/>
                <a:cs typeface="Arial"/>
              </a:rPr>
              <a:t>Edvocate</a:t>
            </a:r>
            <a:r>
              <a:rPr lang="en-GB" sz="1200" dirty="0">
                <a:latin typeface="Arial"/>
                <a:cs typeface="Arial"/>
              </a:rPr>
              <a:t>, 2022).</a:t>
            </a:r>
            <a:br>
              <a:rPr lang="en-GB" sz="1200" dirty="0">
                <a:latin typeface="Arial"/>
                <a:cs typeface="Arial"/>
              </a:rPr>
            </a:br>
            <a:r>
              <a:rPr lang="en-GB" sz="1200" dirty="0">
                <a:latin typeface="Arial"/>
                <a:cs typeface="Arial"/>
              </a:rPr>
              <a:t>Tasks can be assigned on an individual basis, for example, the teacher may be concerned about the reading skills of a particular student, so a certain game may be their set homework, whereas another student can be poor at mathematics and a different homework can be set on that basis.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21C5BF-9EE4-41D6-993A-5DD06040D8A2}"/>
              </a:ext>
            </a:extLst>
          </p:cNvPr>
          <p:cNvSpPr txBox="1"/>
          <p:nvPr/>
        </p:nvSpPr>
        <p:spPr>
          <a:xfrm>
            <a:off x="8767233" y="570865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Aisha Lima Bibi 2114363</a:t>
            </a:r>
            <a:br>
              <a:rPr lang="en-GB" sz="1200" dirty="0">
                <a:latin typeface="Arial"/>
                <a:cs typeface="Arial"/>
              </a:rPr>
            </a:br>
            <a:br>
              <a:rPr lang="en-GB" sz="1200" dirty="0">
                <a:latin typeface="Arial"/>
                <a:cs typeface="Arial"/>
              </a:rPr>
            </a:br>
            <a:endParaRPr lang="en-GB" sz="1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61001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AB27F-F38A-440C-913E-DFD6797CC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4978" y="378883"/>
            <a:ext cx="10018713" cy="1752599"/>
          </a:xfrm>
        </p:spPr>
        <p:txBody>
          <a:bodyPr>
            <a:normAutofit/>
          </a:bodyPr>
          <a:lstStyle/>
          <a:p>
            <a:r>
              <a:rPr lang="en-GB" sz="2000" b="1" u="sng" dirty="0">
                <a:latin typeface="Arial"/>
                <a:cs typeface="Arial"/>
              </a:rPr>
              <a:t>Proposed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62D37-909C-4932-8FDB-01DF149660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7810" y="910166"/>
            <a:ext cx="10018713" cy="4817534"/>
          </a:xfrm>
        </p:spPr>
        <p:txBody>
          <a:bodyPr/>
          <a:lstStyle/>
          <a:p>
            <a:pPr marL="0" indent="0">
              <a:buNone/>
            </a:pPr>
            <a:r>
              <a:rPr lang="en-GB" sz="1100" dirty="0">
                <a:latin typeface="Arial"/>
                <a:cs typeface="Arial"/>
              </a:rPr>
              <a:t>The way we will carry out this research is by using MS forms to conduct a questionnaire or survey that the chosen target audience can voluntarily take.</a:t>
            </a:r>
            <a:br>
              <a:rPr lang="en-GB" sz="1100" dirty="0">
                <a:latin typeface="Arial"/>
                <a:cs typeface="Arial"/>
              </a:rPr>
            </a:br>
            <a:br>
              <a:rPr lang="en-GB" sz="1100" dirty="0">
                <a:latin typeface="Arial"/>
                <a:cs typeface="Arial"/>
              </a:rPr>
            </a:br>
            <a:r>
              <a:rPr lang="en-GB" sz="1100" dirty="0">
                <a:latin typeface="Arial"/>
                <a:cs typeface="Arial"/>
              </a:rPr>
              <a:t>The questions that will be asked will include:</a:t>
            </a:r>
            <a:br>
              <a:rPr lang="en-GB" sz="1100" dirty="0">
                <a:latin typeface="Arial"/>
                <a:cs typeface="Arial"/>
              </a:rPr>
            </a:br>
            <a:endParaRPr lang="en-GB" sz="1100" dirty="0">
              <a:latin typeface="Arial"/>
              <a:cs typeface="Arial"/>
            </a:endParaRPr>
          </a:p>
          <a:p>
            <a:pPr marL="171450" indent="-171450">
              <a:buClr>
                <a:srgbClr val="1287C3"/>
              </a:buClr>
            </a:pPr>
            <a:r>
              <a:rPr lang="en-GB" sz="1100" b="1" dirty="0">
                <a:latin typeface="Arial"/>
                <a:cs typeface="Arial"/>
              </a:rPr>
              <a:t>Closed questions</a:t>
            </a:r>
            <a:r>
              <a:rPr lang="en-GB" sz="1100" dirty="0">
                <a:latin typeface="Arial"/>
                <a:cs typeface="Arial"/>
              </a:rPr>
              <a:t> (yes or no answers) - for example: (</a:t>
            </a:r>
            <a:r>
              <a:rPr lang="en-GB" sz="1100" i="1" dirty="0">
                <a:latin typeface="Arial"/>
                <a:cs typeface="Arial"/>
              </a:rPr>
              <a:t>Do you feel confident in using MS teams to work with your peers or colleagues? Yes or No)</a:t>
            </a:r>
            <a:br>
              <a:rPr lang="en-GB" sz="1100" i="1" dirty="0">
                <a:latin typeface="Arial"/>
                <a:cs typeface="Arial"/>
              </a:rPr>
            </a:br>
            <a:br>
              <a:rPr lang="en-GB" sz="1100" i="1" dirty="0">
                <a:latin typeface="Arial"/>
                <a:cs typeface="Arial"/>
              </a:rPr>
            </a:br>
            <a:endParaRPr lang="en-GB" sz="1100" i="1" dirty="0">
              <a:latin typeface="Arial"/>
              <a:cs typeface="Arial"/>
            </a:endParaRPr>
          </a:p>
          <a:p>
            <a:pPr marL="171450" indent="-171450">
              <a:buClr>
                <a:srgbClr val="1287C3"/>
              </a:buClr>
            </a:pPr>
            <a:r>
              <a:rPr lang="en-GB" sz="1100" b="1" dirty="0">
                <a:latin typeface="Arial"/>
                <a:cs typeface="Arial"/>
              </a:rPr>
              <a:t>Rank order questions – </a:t>
            </a:r>
            <a:r>
              <a:rPr lang="en-GB" sz="1100" dirty="0">
                <a:latin typeface="Arial"/>
                <a:cs typeface="Arial"/>
              </a:rPr>
              <a:t>for example: </a:t>
            </a:r>
            <a:br>
              <a:rPr lang="en-GB" sz="1100" dirty="0">
                <a:latin typeface="Arial"/>
                <a:cs typeface="Arial"/>
              </a:rPr>
            </a:br>
            <a:endParaRPr lang="en-GB" sz="1100" dirty="0">
              <a:latin typeface="Arial"/>
              <a:cs typeface="Arial"/>
            </a:endParaRPr>
          </a:p>
          <a:p>
            <a:pPr marL="171450" indent="-171450">
              <a:buClr>
                <a:srgbClr val="1287C3"/>
              </a:buClr>
            </a:pPr>
            <a:endParaRPr lang="en-GB" sz="1100" dirty="0">
              <a:latin typeface="Arial"/>
              <a:cs typeface="Arial"/>
            </a:endParaRPr>
          </a:p>
          <a:p>
            <a:pPr marL="0" indent="0">
              <a:buClr>
                <a:srgbClr val="1287C3"/>
              </a:buClr>
              <a:buNone/>
            </a:pPr>
            <a:br>
              <a:rPr lang="en-GB" sz="1100" dirty="0">
                <a:latin typeface="Arial"/>
                <a:cs typeface="Arial"/>
              </a:rPr>
            </a:br>
            <a:r>
              <a:rPr lang="en-GB" sz="1100" dirty="0">
                <a:latin typeface="Arial"/>
                <a:cs typeface="Arial"/>
              </a:rPr>
              <a:t>The recommended target audience for this survey are staff and students that work or study at the university.</a:t>
            </a:r>
          </a:p>
          <a:p>
            <a:pPr marL="171450" indent="-171450">
              <a:buClr>
                <a:srgbClr val="1287C3"/>
              </a:buClr>
            </a:pPr>
            <a:endParaRPr lang="en-GB" sz="1100" dirty="0">
              <a:latin typeface="Arial"/>
              <a:cs typeface="Arial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38E12B3-1140-4967-B453-FD1CB59F0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9650" y="3226488"/>
            <a:ext cx="3484034" cy="6378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E735065-953F-4F7E-8F18-E6F8EA445ACF}"/>
              </a:ext>
            </a:extLst>
          </p:cNvPr>
          <p:cNvSpPr txBox="1"/>
          <p:nvPr/>
        </p:nvSpPr>
        <p:spPr>
          <a:xfrm>
            <a:off x="7518400" y="5354108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Ajah Jammeh 2119341</a:t>
            </a:r>
            <a:br>
              <a:rPr lang="en-GB" sz="1200" dirty="0">
                <a:latin typeface="Arial"/>
                <a:cs typeface="Arial"/>
              </a:rPr>
            </a:br>
            <a:endParaRPr lang="en-GB" sz="12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59365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6B250-EACF-4DCC-B049-1A2028023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74689" y="786342"/>
            <a:ext cx="10018713" cy="1159933"/>
          </a:xfrm>
        </p:spPr>
        <p:txBody>
          <a:bodyPr/>
          <a:lstStyle/>
          <a:p>
            <a:r>
              <a:rPr lang="en-GB" sz="2000" b="1" u="sng" dirty="0">
                <a:latin typeface="Arial"/>
                <a:cs typeface="Arial"/>
              </a:rPr>
              <a:t>Ethical Considerations</a:t>
            </a:r>
            <a:endParaRPr lang="en-GB" sz="1400" b="1" u="sng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36710-6543-4039-8ACD-C6AA7A34E4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0144" y="1365249"/>
            <a:ext cx="11235796" cy="3124201"/>
          </a:xfrm>
        </p:spPr>
        <p:txBody>
          <a:bodyPr/>
          <a:lstStyle/>
          <a:p>
            <a:pPr marL="0" indent="0">
              <a:buNone/>
            </a:pPr>
            <a:r>
              <a:rPr lang="en-GB" sz="1100" dirty="0">
                <a:latin typeface="Arial"/>
                <a:cs typeface="Arial"/>
              </a:rPr>
              <a:t>'Ethical considerations are values' that anybody should go by whilst collecting any data. (Bhasin, 2020).</a:t>
            </a:r>
            <a:br>
              <a:rPr lang="en-GB" sz="1100" dirty="0">
                <a:latin typeface="Arial"/>
                <a:cs typeface="Arial"/>
              </a:rPr>
            </a:br>
            <a:br>
              <a:rPr lang="en-GB" sz="1100" dirty="0">
                <a:latin typeface="Arial"/>
                <a:cs typeface="Arial"/>
              </a:rPr>
            </a:br>
            <a:r>
              <a:rPr lang="en-GB" sz="1100" dirty="0">
                <a:latin typeface="Arial"/>
                <a:cs typeface="Arial"/>
              </a:rPr>
              <a:t>An example of an ethical consideration is ensuring that any data you collect from your proposal method is kept confidential. </a:t>
            </a:r>
            <a:br>
              <a:rPr lang="en-GB" sz="1100" dirty="0">
                <a:latin typeface="Arial"/>
                <a:cs typeface="Arial"/>
              </a:rPr>
            </a:br>
            <a:br>
              <a:rPr lang="en-GB" sz="1100" dirty="0">
                <a:latin typeface="Arial"/>
                <a:cs typeface="Arial"/>
              </a:rPr>
            </a:br>
            <a:r>
              <a:rPr lang="en-GB" sz="1100" dirty="0">
                <a:latin typeface="Arial"/>
                <a:cs typeface="Arial"/>
              </a:rPr>
              <a:t>Our group will ensure that any information we collect and analyse will be in an ethical manner.</a:t>
            </a:r>
            <a:br>
              <a:rPr lang="en-GB" sz="1100" dirty="0">
                <a:latin typeface="Arial"/>
                <a:cs typeface="Arial"/>
              </a:rPr>
            </a:br>
            <a:br>
              <a:rPr lang="en-GB" sz="1100" dirty="0">
                <a:latin typeface="Arial"/>
                <a:cs typeface="Arial"/>
              </a:rPr>
            </a:br>
            <a:r>
              <a:rPr lang="en-GB" sz="1100" dirty="0">
                <a:latin typeface="Arial"/>
                <a:cs typeface="Arial"/>
              </a:rPr>
              <a:t>An example of this is to target people that are 18 years old and over, students and to keep it anonymous.</a:t>
            </a:r>
            <a:br>
              <a:rPr lang="en-GB" sz="1100" dirty="0">
                <a:latin typeface="Arial"/>
                <a:cs typeface="Arial"/>
              </a:rPr>
            </a:br>
            <a:br>
              <a:rPr lang="en-GB" sz="1100" dirty="0">
                <a:latin typeface="Arial"/>
                <a:cs typeface="Arial"/>
              </a:rPr>
            </a:br>
            <a:r>
              <a:rPr lang="en-GB" sz="1100" dirty="0">
                <a:latin typeface="Arial"/>
                <a:cs typeface="Arial"/>
              </a:rPr>
              <a:t>Another ethical consideration that we will go by whilst collecting our data is to ask for consent before continuing with our proposed method.</a:t>
            </a:r>
            <a:br>
              <a:rPr lang="en-GB" sz="1100" dirty="0">
                <a:latin typeface="Arial"/>
                <a:cs typeface="Arial"/>
              </a:rPr>
            </a:br>
            <a:endParaRPr lang="en-GB" sz="1100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37A7E3-1DCD-40B8-A406-5AAEE4A905D3}"/>
              </a:ext>
            </a:extLst>
          </p:cNvPr>
          <p:cNvSpPr txBox="1"/>
          <p:nvPr/>
        </p:nvSpPr>
        <p:spPr>
          <a:xfrm>
            <a:off x="8036983" y="5063067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Aleah Khan 2119469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8236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863C0-6A29-4FF4-9FA1-6DB50BD87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93272" y="-76200"/>
            <a:ext cx="10018713" cy="1752599"/>
          </a:xfrm>
        </p:spPr>
        <p:txBody>
          <a:bodyPr/>
          <a:lstStyle/>
          <a:p>
            <a:r>
              <a:rPr lang="en-GB" sz="2000" b="1" u="sng" dirty="0">
                <a:latin typeface="Arial"/>
                <a:cs typeface="Arial"/>
              </a:rPr>
              <a:t>Research timeline</a:t>
            </a:r>
            <a:endParaRPr lang="en-GB" sz="1400" b="1" u="sng" dirty="0">
              <a:latin typeface="Arial"/>
              <a:cs typeface="Arial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1B0D687-549A-467B-9431-7AE616FAED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1039697"/>
              </p:ext>
            </p:extLst>
          </p:nvPr>
        </p:nvGraphicFramePr>
        <p:xfrm>
          <a:off x="1561041" y="2582333"/>
          <a:ext cx="10220406" cy="16687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4931">
                  <a:extLst>
                    <a:ext uri="{9D8B030D-6E8A-4147-A177-3AD203B41FA5}">
                      <a16:colId xmlns:a16="http://schemas.microsoft.com/office/drawing/2014/main" val="2252442787"/>
                    </a:ext>
                  </a:extLst>
                </a:gridCol>
                <a:gridCol w="1705095">
                  <a:extLst>
                    <a:ext uri="{9D8B030D-6E8A-4147-A177-3AD203B41FA5}">
                      <a16:colId xmlns:a16="http://schemas.microsoft.com/office/drawing/2014/main" val="4273627177"/>
                    </a:ext>
                  </a:extLst>
                </a:gridCol>
                <a:gridCol w="1696720">
                  <a:extLst>
                    <a:ext uri="{9D8B030D-6E8A-4147-A177-3AD203B41FA5}">
                      <a16:colId xmlns:a16="http://schemas.microsoft.com/office/drawing/2014/main" val="3815749195"/>
                    </a:ext>
                  </a:extLst>
                </a:gridCol>
                <a:gridCol w="1713470">
                  <a:extLst>
                    <a:ext uri="{9D8B030D-6E8A-4147-A177-3AD203B41FA5}">
                      <a16:colId xmlns:a16="http://schemas.microsoft.com/office/drawing/2014/main" val="548847246"/>
                    </a:ext>
                  </a:extLst>
                </a:gridCol>
                <a:gridCol w="1705095">
                  <a:extLst>
                    <a:ext uri="{9D8B030D-6E8A-4147-A177-3AD203B41FA5}">
                      <a16:colId xmlns:a16="http://schemas.microsoft.com/office/drawing/2014/main" val="1284646967"/>
                    </a:ext>
                  </a:extLst>
                </a:gridCol>
                <a:gridCol w="1705095">
                  <a:extLst>
                    <a:ext uri="{9D8B030D-6E8A-4147-A177-3AD203B41FA5}">
                      <a16:colId xmlns:a16="http://schemas.microsoft.com/office/drawing/2014/main" val="331260451"/>
                    </a:ext>
                  </a:extLst>
                </a:gridCol>
              </a:tblGrid>
              <a:tr h="571500">
                <a:tc>
                  <a:txBody>
                    <a:bodyPr/>
                    <a:lstStyle/>
                    <a:p>
                      <a:r>
                        <a:rPr lang="en-GB" dirty="0"/>
                        <a:t>Week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1909005"/>
                  </a:ext>
                </a:extLst>
              </a:tr>
              <a:tr h="964423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/>
                        </a:rPr>
                        <a:t>Identify a research question and co</a:t>
                      </a:r>
                      <a:r>
                        <a:rPr lang="en-GB" sz="1100" b="0" i="0" u="none" strike="noStrike" noProof="0" dirty="0">
                          <a:latin typeface="Arial"/>
                        </a:rPr>
                        <a:t>nduct a review of existing literature.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/>
                        </a:rPr>
                        <a:t>Plan research method and consider ethics.</a:t>
                      </a:r>
                      <a:br>
                        <a:rPr lang="en-GB" sz="1100" dirty="0">
                          <a:latin typeface="Arial"/>
                        </a:rPr>
                      </a:br>
                      <a:r>
                        <a:rPr lang="en-GB" sz="1100" dirty="0">
                          <a:latin typeface="Arial"/>
                        </a:rPr>
                        <a:t>(18+, anonymous, students)</a:t>
                      </a:r>
                      <a:br>
                        <a:rPr lang="en-GB" sz="1100" dirty="0">
                          <a:latin typeface="Arial"/>
                        </a:rPr>
                      </a:br>
                      <a:r>
                        <a:rPr lang="en-GB" sz="1100" dirty="0">
                          <a:latin typeface="Arial"/>
                        </a:rPr>
                        <a:t>Use MS Forms to create a Survey.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/>
                        </a:rPr>
                        <a:t>Continuing with creating a proposed method for our research.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/>
                        </a:rPr>
                        <a:t>Presenting our proposal for approval.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/>
                        </a:rPr>
                        <a:t>Collecting data through our proposed method.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/>
                        </a:rPr>
                        <a:t>Analysing data individually and writing up a report with discussions and a conclusion.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1368629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EE05B45-CC38-4468-85BA-B57F73400E86}"/>
              </a:ext>
            </a:extLst>
          </p:cNvPr>
          <p:cNvSpPr txBox="1"/>
          <p:nvPr/>
        </p:nvSpPr>
        <p:spPr>
          <a:xfrm>
            <a:off x="8830734" y="5496984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Aisha Lima Bibi 2114363</a:t>
            </a:r>
            <a:br>
              <a:rPr lang="en-GB" sz="1200" dirty="0">
                <a:latin typeface="Arial"/>
                <a:cs typeface="Arial"/>
              </a:rPr>
            </a:br>
            <a:br>
              <a:rPr lang="en-GB" sz="1200" dirty="0">
                <a:latin typeface="Arial"/>
                <a:cs typeface="Arial"/>
              </a:rPr>
            </a:br>
            <a:endParaRPr lang="en-GB" sz="1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87340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D0381-CC93-424C-9A2B-6C3F098B1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1" u="sng" dirty="0">
                <a:latin typeface="Arial"/>
                <a:cs typeface="Arial"/>
              </a:rPr>
              <a:t>Hypothesis</a:t>
            </a:r>
            <a:endParaRPr lang="en-GB" sz="1100" b="1" u="sng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5A937-543F-4BB2-8E0C-3EA8D5DB25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217082"/>
            <a:ext cx="10018713" cy="3124201"/>
          </a:xfrm>
        </p:spPr>
        <p:txBody>
          <a:bodyPr/>
          <a:lstStyle/>
          <a:p>
            <a:pPr marL="0" indent="0">
              <a:buNone/>
            </a:pPr>
            <a:r>
              <a:rPr lang="en-GB" sz="1200" dirty="0">
                <a:latin typeface="Arial"/>
                <a:cs typeface="Arial"/>
              </a:rPr>
              <a:t>Our hypothesis is that students and staff are confident in using technology to collaborate as technology has had a vast impact on their performances. </a:t>
            </a:r>
            <a:br>
              <a:rPr lang="en-GB" sz="1200" dirty="0">
                <a:latin typeface="Arial"/>
                <a:cs typeface="Arial"/>
              </a:rPr>
            </a:br>
            <a:br>
              <a:rPr lang="en-GB" sz="1200" dirty="0">
                <a:latin typeface="Arial"/>
                <a:cs typeface="Arial"/>
              </a:rPr>
            </a:br>
            <a:r>
              <a:rPr lang="en-GB" sz="1200" dirty="0">
                <a:latin typeface="Arial"/>
                <a:cs typeface="Arial"/>
              </a:rPr>
              <a:t>Technology is beneficial and has helped staff and students to improve their studies, learning and teaching methods, collection of information and it has helped them to become more knowledgeable. </a:t>
            </a:r>
            <a:br>
              <a:rPr lang="en-GB" sz="1200" dirty="0">
                <a:latin typeface="Arial"/>
                <a:cs typeface="Arial"/>
              </a:rPr>
            </a:br>
            <a:br>
              <a:rPr lang="en-GB" sz="1200" dirty="0">
                <a:latin typeface="Arial"/>
                <a:cs typeface="Arial"/>
              </a:rPr>
            </a:br>
            <a:endParaRPr lang="en-GB" sz="1200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BBBCCA-ECB9-4055-9482-3348895B26A0}"/>
              </a:ext>
            </a:extLst>
          </p:cNvPr>
          <p:cNvSpPr txBox="1"/>
          <p:nvPr/>
        </p:nvSpPr>
        <p:spPr>
          <a:xfrm>
            <a:off x="8439150" y="4872567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Ajah Jammeh 2119341</a:t>
            </a:r>
            <a:br>
              <a:rPr lang="en-GB" sz="1200" dirty="0">
                <a:latin typeface="Arial"/>
                <a:cs typeface="Arial"/>
              </a:rPr>
            </a:br>
            <a:endParaRPr lang="en-GB" sz="12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20926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E8808-33BE-485D-84F5-3F1B5BAD9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u="sng" dirty="0">
                <a:latin typeface="Arial"/>
                <a:cs typeface="Arial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BB0F56-C31D-4B28-A3BD-76A1F96816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915582"/>
            <a:ext cx="10018713" cy="3124201"/>
          </a:xfrm>
        </p:spPr>
        <p:txBody>
          <a:bodyPr>
            <a:normAutofit/>
          </a:bodyPr>
          <a:lstStyle/>
          <a:p>
            <a:r>
              <a:rPr lang="en-GB" sz="1100" dirty="0">
                <a:latin typeface="Arial"/>
                <a:ea typeface="+mn-lt"/>
                <a:cs typeface="+mn-lt"/>
              </a:rPr>
              <a:t>Bhasin, H. (2020). </a:t>
            </a:r>
            <a:r>
              <a:rPr lang="en-GB" sz="1100" i="1" dirty="0">
                <a:latin typeface="Arial"/>
                <a:ea typeface="+mn-lt"/>
                <a:cs typeface="+mn-lt"/>
              </a:rPr>
              <a:t>What are Ethical Considerations in Research?</a:t>
            </a:r>
            <a:r>
              <a:rPr lang="en-GB" sz="1100" dirty="0">
                <a:latin typeface="Arial"/>
                <a:ea typeface="+mn-lt"/>
                <a:cs typeface="+mn-lt"/>
              </a:rPr>
              <a:t> [online] Marketing91.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2"/>
              </a:rPr>
              <a:t>https://www.marketing91.com/ethical-considerations/#:~:text=Ethical%20consideration%20is%20a%20collection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br>
              <a:rPr lang="en-GB" sz="1100" dirty="0">
                <a:latin typeface="Arial"/>
                <a:ea typeface="+mn-lt"/>
                <a:cs typeface="+mn-lt"/>
              </a:rPr>
            </a:br>
            <a:endParaRPr lang="en-GB" sz="1100" dirty="0">
              <a:latin typeface="Arial"/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r>
              <a:rPr lang="en-GB" sz="1100" dirty="0">
                <a:latin typeface="Arial"/>
                <a:ea typeface="+mn-lt"/>
                <a:cs typeface="+mn-lt"/>
              </a:rPr>
              <a:t>Western Australian Centre for Health Promotion Research (2021). </a:t>
            </a:r>
            <a:r>
              <a:rPr lang="en-GB" sz="1100" i="1" dirty="0">
                <a:latin typeface="Arial"/>
                <a:ea typeface="+mn-lt"/>
                <a:cs typeface="+mn-lt"/>
              </a:rPr>
              <a:t>Ethical considerations</a:t>
            </a:r>
            <a:r>
              <a:rPr lang="en-GB" sz="1100" dirty="0">
                <a:latin typeface="Arial"/>
                <a:ea typeface="+mn-lt"/>
                <a:cs typeface="+mn-lt"/>
              </a:rPr>
              <a:t>. [online] Mypeer.org.au.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3"/>
              </a:rPr>
              <a:t>https://mypeer.org.au/monitoring-evaluation/ethical-considerations/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br>
              <a:rPr lang="en-GB" sz="1100" dirty="0">
                <a:latin typeface="Arial"/>
                <a:ea typeface="+mn-lt"/>
                <a:cs typeface="+mn-lt"/>
              </a:rPr>
            </a:br>
            <a:endParaRPr lang="en-GB" sz="1100" dirty="0">
              <a:latin typeface="Arial"/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r>
              <a:rPr lang="en-GB" sz="1200" dirty="0" err="1">
                <a:latin typeface="Arial"/>
                <a:ea typeface="+mn-lt"/>
                <a:cs typeface="+mn-lt"/>
              </a:rPr>
              <a:t>lqbal</a:t>
            </a:r>
            <a:r>
              <a:rPr lang="en-GB" sz="1200" dirty="0">
                <a:latin typeface="Arial"/>
                <a:ea typeface="+mn-lt"/>
                <a:cs typeface="+mn-lt"/>
              </a:rPr>
              <a:t>, M. (2022). </a:t>
            </a:r>
            <a:r>
              <a:rPr lang="en-GB" sz="1200" i="1" dirty="0">
                <a:latin typeface="Arial"/>
                <a:ea typeface="+mn-lt"/>
                <a:cs typeface="+mn-lt"/>
              </a:rPr>
              <a:t>Zoom Revenue and Usage Statistics</a:t>
            </a:r>
            <a:r>
              <a:rPr lang="en-GB" sz="1200" dirty="0">
                <a:latin typeface="Arial"/>
                <a:ea typeface="+mn-lt"/>
                <a:cs typeface="+mn-lt"/>
              </a:rPr>
              <a:t> (2022). [online] </a:t>
            </a:r>
            <a:r>
              <a:rPr lang="en-GB" sz="1200" dirty="0" err="1">
                <a:latin typeface="Arial"/>
                <a:ea typeface="+mn-lt"/>
                <a:cs typeface="+mn-lt"/>
              </a:rPr>
              <a:t>BusinessofApps</a:t>
            </a:r>
            <a:r>
              <a:rPr lang="en-GB" sz="1200" dirty="0">
                <a:latin typeface="Arial"/>
                <a:ea typeface="+mn-lt"/>
                <a:cs typeface="+mn-lt"/>
              </a:rPr>
              <a:t>. Available at: &lt;h</a:t>
            </a:r>
            <a:r>
              <a:rPr lang="en-GB" sz="1200" dirty="0">
                <a:latin typeface="Arial"/>
                <a:ea typeface="+mn-lt"/>
                <a:cs typeface="+mn-lt"/>
                <a:hlinkClick r:id="rId4"/>
              </a:rPr>
              <a:t>ttps://www.businessofapps.com/data/zoomstatistics/</a:t>
            </a:r>
            <a:r>
              <a:rPr lang="en-GB" sz="1200" dirty="0">
                <a:latin typeface="Arial"/>
                <a:ea typeface="+mn-lt"/>
                <a:cs typeface="+mn-lt"/>
              </a:rPr>
              <a:t>&gt; [Accessed 24 February 2022].</a:t>
            </a:r>
            <a:br>
              <a:rPr lang="en-GB" sz="1200" dirty="0">
                <a:latin typeface="Arial"/>
                <a:ea typeface="+mn-lt"/>
                <a:cs typeface="+mn-lt"/>
              </a:rPr>
            </a:br>
            <a:endParaRPr lang="en-GB" sz="1200" dirty="0">
              <a:latin typeface="Arial"/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r>
              <a:rPr lang="en-GB" sz="1200" dirty="0">
                <a:latin typeface="Arial"/>
                <a:ea typeface="+mn-lt"/>
                <a:cs typeface="+mn-lt"/>
              </a:rPr>
              <a:t>Study International. 2022. </a:t>
            </a:r>
            <a:r>
              <a:rPr lang="en-GB" sz="1200" i="1" dirty="0">
                <a:latin typeface="Arial"/>
                <a:ea typeface="+mn-lt"/>
                <a:cs typeface="+mn-lt"/>
              </a:rPr>
              <a:t>How technology can increase collaboration in the classroom -</a:t>
            </a:r>
            <a:r>
              <a:rPr lang="en-GB" sz="1200" dirty="0">
                <a:latin typeface="Arial"/>
                <a:ea typeface="+mn-lt"/>
                <a:cs typeface="+mn-lt"/>
              </a:rPr>
              <a:t> Study International. [online] Available at:&lt;</a:t>
            </a:r>
            <a:r>
              <a:rPr lang="en-GB" sz="1200" dirty="0">
                <a:latin typeface="Arial"/>
                <a:ea typeface="+mn-lt"/>
                <a:cs typeface="+mn-lt"/>
                <a:hlinkClick r:id="rId5"/>
              </a:rPr>
              <a:t>https://www.studyinternational.com/news/technology-can-increase.collaboration-classroom</a:t>
            </a:r>
            <a:r>
              <a:rPr lang="en-GB" sz="1200" dirty="0">
                <a:latin typeface="Arial"/>
                <a:ea typeface="+mn-lt"/>
                <a:cs typeface="+mn-lt"/>
              </a:rPr>
              <a:t>/&gt; [Accessed 24 February 2022].</a:t>
            </a:r>
            <a:br>
              <a:rPr lang="en-GB" sz="1200" dirty="0">
                <a:latin typeface="Arial"/>
                <a:ea typeface="+mn-lt"/>
                <a:cs typeface="+mn-lt"/>
              </a:rPr>
            </a:br>
            <a:endParaRPr lang="en-GB" sz="1200" dirty="0">
              <a:latin typeface="Arial"/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r>
              <a:rPr lang="en-GB" sz="1200" dirty="0">
                <a:latin typeface="Arial"/>
                <a:ea typeface="+mn-lt"/>
                <a:cs typeface="+mn-lt"/>
              </a:rPr>
              <a:t>The Tech </a:t>
            </a:r>
            <a:r>
              <a:rPr lang="en-GB" sz="1200" dirty="0" err="1">
                <a:latin typeface="Arial"/>
                <a:ea typeface="+mn-lt"/>
                <a:cs typeface="+mn-lt"/>
              </a:rPr>
              <a:t>Edvocate</a:t>
            </a:r>
            <a:r>
              <a:rPr lang="en-GB" sz="1200" dirty="0">
                <a:latin typeface="Arial"/>
                <a:ea typeface="+mn-lt"/>
                <a:cs typeface="+mn-lt"/>
              </a:rPr>
              <a:t>. 2022. </a:t>
            </a:r>
            <a:r>
              <a:rPr lang="en-GB" sz="1200" i="1" dirty="0">
                <a:latin typeface="Arial"/>
                <a:ea typeface="+mn-lt"/>
                <a:cs typeface="+mn-lt"/>
              </a:rPr>
              <a:t>9 Ways that Technology Boosts Student Confidence in the Classroom </a:t>
            </a:r>
            <a:r>
              <a:rPr lang="en-GB" sz="1200" dirty="0">
                <a:latin typeface="Arial"/>
                <a:ea typeface="+mn-lt"/>
                <a:cs typeface="+mn-lt"/>
              </a:rPr>
              <a:t>- The Tech </a:t>
            </a:r>
            <a:r>
              <a:rPr lang="en-GB" sz="1200" dirty="0" err="1">
                <a:latin typeface="Arial"/>
                <a:ea typeface="+mn-lt"/>
                <a:cs typeface="+mn-lt"/>
              </a:rPr>
              <a:t>Edvocate</a:t>
            </a:r>
            <a:r>
              <a:rPr lang="en-GB" sz="1200" dirty="0">
                <a:latin typeface="Arial"/>
                <a:ea typeface="+mn-lt"/>
                <a:cs typeface="+mn-lt"/>
              </a:rPr>
              <a:t>. [online] Available at:&lt;</a:t>
            </a:r>
            <a:r>
              <a:rPr lang="en-GB" sz="1200" dirty="0">
                <a:latin typeface="Arial"/>
                <a:ea typeface="+mn-lt"/>
                <a:cs typeface="+mn-lt"/>
                <a:hlinkClick r:id="rId6"/>
              </a:rPr>
              <a:t>https://www.thetechedvocate.org/g-ways-technology-boosts-student-confidence-classroom</a:t>
            </a:r>
            <a:r>
              <a:rPr lang="en-GB" sz="1200" dirty="0">
                <a:latin typeface="Arial"/>
                <a:ea typeface="+mn-lt"/>
                <a:cs typeface="+mn-lt"/>
              </a:rPr>
              <a:t>/&gt; [Accessed 22 February 2022].</a:t>
            </a:r>
            <a:endParaRPr lang="en-GB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49317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Parallax</vt:lpstr>
      <vt:lpstr>How do we use technology to collaborate at University of Wales Trinity Saint David?</vt:lpstr>
      <vt:lpstr>Introduction</vt:lpstr>
      <vt:lpstr>Rationale</vt:lpstr>
      <vt:lpstr>Proposed Method</vt:lpstr>
      <vt:lpstr>Ethical Considerations</vt:lpstr>
      <vt:lpstr>Research timeline</vt:lpstr>
      <vt:lpstr>Hypothesis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739</cp:revision>
  <dcterms:created xsi:type="dcterms:W3CDTF">2022-02-15T14:36:23Z</dcterms:created>
  <dcterms:modified xsi:type="dcterms:W3CDTF">2022-02-27T13:23:54Z</dcterms:modified>
</cp:coreProperties>
</file>