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79" r:id="rId5"/>
    <p:sldId id="310" r:id="rId6"/>
    <p:sldId id="311" r:id="rId7"/>
    <p:sldId id="312" r:id="rId8"/>
    <p:sldId id="313" r:id="rId9"/>
    <p:sldId id="314" r:id="rId10"/>
    <p:sldId id="277" r:id="rId11"/>
    <p:sldId id="315" r:id="rId12"/>
    <p:sldId id="316" r:id="rId13"/>
    <p:sldId id="318" r:id="rId14"/>
    <p:sldId id="317" r:id="rId15"/>
    <p:sldId id="319" r:id="rId16"/>
    <p:sldId id="320" r:id="rId17"/>
    <p:sldId id="321" r:id="rId18"/>
    <p:sldId id="268" r:id="rId19"/>
    <p:sldId id="322" r:id="rId20"/>
    <p:sldId id="323" r:id="rId21"/>
    <p:sldId id="324" r:id="rId22"/>
    <p:sldId id="325" r:id="rId2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5501" autoAdjust="0"/>
  </p:normalViewPr>
  <p:slideViewPr>
    <p:cSldViewPr>
      <p:cViewPr varScale="1">
        <p:scale>
          <a:sx n="102" d="100"/>
          <a:sy n="102" d="100"/>
        </p:scale>
        <p:origin x="26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2886" y="6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 and aims / expectations 5-10 minutes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638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b="1" dirty="0"/>
              <a:t>Learning</a:t>
            </a:r>
            <a:r>
              <a:rPr lang="en-GB" b="1" baseline="0" dirty="0"/>
              <a:t> Outcome 3: </a:t>
            </a:r>
            <a:r>
              <a:rPr lang="en-GB" b="1" dirty="0"/>
              <a:t>Evaluate (INSERT sector) importance in enabling children and young people to access their rights and subsequently take ownership and integrate the training into their own workforce planning.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Content </a:t>
            </a:r>
          </a:p>
          <a:p>
            <a:pPr lvl="0"/>
            <a:r>
              <a:rPr lang="en-GB" dirty="0"/>
              <a:t>LO3: Exploration of both the benefits and barriers of enabling children and young people to access their rights within (INSERT SECTOR). </a:t>
            </a:r>
            <a:r>
              <a:rPr lang="en-GB" b="1" dirty="0">
                <a:solidFill>
                  <a:schemeClr val="accent2"/>
                </a:solidFill>
              </a:rPr>
              <a:t>Review of examples of practice:</a:t>
            </a:r>
            <a:r>
              <a:rPr lang="en-GB" b="1" baseline="0" dirty="0">
                <a:solidFill>
                  <a:schemeClr val="accent2"/>
                </a:solidFill>
              </a:rPr>
              <a:t> This should include a </a:t>
            </a:r>
            <a:r>
              <a:rPr lang="en-GB" b="1" dirty="0">
                <a:solidFill>
                  <a:schemeClr val="accent2"/>
                </a:solidFill>
              </a:rPr>
              <a:t> discussion that follows on from the sector specific videos,</a:t>
            </a:r>
            <a:r>
              <a:rPr lang="en-GB" b="1" baseline="0" dirty="0">
                <a:solidFill>
                  <a:schemeClr val="accent2"/>
                </a:solidFill>
              </a:rPr>
              <a:t> </a:t>
            </a:r>
            <a:endParaRPr lang="en-GB" b="1" dirty="0">
              <a:solidFill>
                <a:schemeClr val="accent2"/>
              </a:solidFill>
            </a:endParaRPr>
          </a:p>
          <a:p>
            <a:pPr lvl="0"/>
            <a:endParaRPr lang="en-GB" dirty="0"/>
          </a:p>
          <a:p>
            <a:pPr lvl="0"/>
            <a:r>
              <a:rPr lang="en-GB" dirty="0"/>
              <a:t>LO3: Identification of how: (INSERT SECTOR) can enable children and young people to access their rights. Explore strategies for implementing rights and assess impact;  </a:t>
            </a:r>
            <a:r>
              <a:rPr lang="en-GB" b="1" dirty="0"/>
              <a:t>Pearls</a:t>
            </a:r>
            <a:r>
              <a:rPr lang="en-GB" b="1" baseline="0" dirty="0"/>
              <a:t> of Wisdom video  on the impact of rights on young people, discuss how this can be achieved in practice , utilise and look at some resources provided.</a:t>
            </a:r>
            <a:endParaRPr lang="en-GB" b="1" dirty="0"/>
          </a:p>
          <a:p>
            <a:pPr lvl="0"/>
            <a:endParaRPr lang="en-GB" dirty="0"/>
          </a:p>
          <a:p>
            <a:pPr lvl="0"/>
            <a:r>
              <a:rPr lang="en-GB" dirty="0"/>
              <a:t>LO3:  Engagement in reflection on future action within participant’s workplace context---in relation to sharing the message and integrating the training in to their workforce planning. Links to current useful resources will be identified. Reflective</a:t>
            </a:r>
            <a:r>
              <a:rPr lang="en-GB" baseline="0" dirty="0"/>
              <a:t> exercise: </a:t>
            </a:r>
            <a:r>
              <a:rPr lang="en-GB" b="1" baseline="0" dirty="0"/>
              <a:t>Ask participants to work in small groups to  develop a brief action plan on what messages they will take back to their workplaces, outline the links to resources available. Also ask partcipnats how they may assess impact ? Give an example of the Welsh Governments Impact assessment. </a:t>
            </a:r>
            <a:endParaRPr lang="en-GB" b="1" dirty="0"/>
          </a:p>
          <a:p>
            <a:pPr hangingPunct="0"/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001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09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ahUKEwj7hKaXg67JAhXEOBoKHYSOC0EQjRwIBw&amp;url=http://www.cadarn.ac.uk/article/new-policy-statement-higher-education-wales&amp;psig=AFQjCNE-7U2nlMZOGcdDs-5VMJjug96fDg&amp;ust=144862509977372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5HREG0HF90#action=shar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MOzZ-CzRRI&amp;feature=youtu.b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-f07hzZvYw&amp;feature=youtu.b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Ea95MMTZlk" TargetMode="External"/><Relationship Id="rId2" Type="http://schemas.openxmlformats.org/officeDocument/2006/relationships/hyperlink" Target="https://www.youtube.com/watch?v=pZeHaDiOJck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uncrc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772400" cy="1470025"/>
          </a:xfrm>
        </p:spPr>
        <p:txBody>
          <a:bodyPr>
            <a:noAutofit/>
          </a:bodyPr>
          <a:lstStyle/>
          <a:p>
            <a:r>
              <a:rPr lang="en-GB" b="1" dirty="0"/>
              <a:t>	</a:t>
            </a:r>
            <a:br>
              <a:rPr lang="cy-GB" b="1" dirty="0">
                <a:solidFill>
                  <a:schemeClr val="bg1"/>
                </a:solidFill>
              </a:rPr>
            </a:br>
            <a:br>
              <a:rPr lang="cy-GB" b="1" dirty="0">
                <a:solidFill>
                  <a:schemeClr val="bg1"/>
                </a:solidFill>
              </a:rPr>
            </a:br>
            <a:r>
              <a:rPr lang="cy-GB" b="1" dirty="0">
                <a:solidFill>
                  <a:schemeClr val="bg1"/>
                </a:solidFill>
              </a:rPr>
              <a:t> </a:t>
            </a:r>
            <a:r>
              <a:rPr lang="cy-GB" b="1" dirty="0" err="1">
                <a:solidFill>
                  <a:schemeClr val="bg1"/>
                </a:solidFill>
              </a:rPr>
              <a:t>United</a:t>
            </a:r>
            <a:r>
              <a:rPr lang="cy-GB" b="1" dirty="0">
                <a:solidFill>
                  <a:schemeClr val="bg1"/>
                </a:solidFill>
              </a:rPr>
              <a:t> </a:t>
            </a:r>
            <a:r>
              <a:rPr lang="cy-GB" b="1" noProof="0" dirty="0" err="1">
                <a:solidFill>
                  <a:schemeClr val="bg1"/>
                </a:solidFill>
              </a:rPr>
              <a:t>Nations</a:t>
            </a:r>
            <a:r>
              <a:rPr lang="cy-GB" b="1" noProof="0" dirty="0">
                <a:solidFill>
                  <a:schemeClr val="bg1"/>
                </a:solidFill>
              </a:rPr>
              <a:t> </a:t>
            </a:r>
            <a:r>
              <a:rPr lang="cy-GB" b="1" noProof="0" dirty="0" err="1">
                <a:solidFill>
                  <a:schemeClr val="bg1"/>
                </a:solidFill>
              </a:rPr>
              <a:t>Convention</a:t>
            </a:r>
            <a:r>
              <a:rPr lang="cy-GB" b="1" noProof="0" dirty="0">
                <a:solidFill>
                  <a:schemeClr val="bg1"/>
                </a:solidFill>
              </a:rPr>
              <a:t> </a:t>
            </a:r>
            <a:r>
              <a:rPr lang="cy-GB" b="1" noProof="0" dirty="0" err="1">
                <a:solidFill>
                  <a:schemeClr val="bg1"/>
                </a:solidFill>
              </a:rPr>
              <a:t>on</a:t>
            </a:r>
            <a:r>
              <a:rPr lang="cy-GB" b="1" noProof="0" dirty="0">
                <a:solidFill>
                  <a:schemeClr val="bg1"/>
                </a:solidFill>
              </a:rPr>
              <a:t> the </a:t>
            </a:r>
            <a:r>
              <a:rPr lang="cy-GB" b="1" noProof="0" dirty="0" err="1">
                <a:solidFill>
                  <a:schemeClr val="bg1"/>
                </a:solidFill>
              </a:rPr>
              <a:t>Rights</a:t>
            </a:r>
            <a:r>
              <a:rPr lang="cy-GB" b="1" noProof="0" dirty="0">
                <a:solidFill>
                  <a:schemeClr val="bg1"/>
                </a:solidFill>
              </a:rPr>
              <a:t> of the </a:t>
            </a:r>
            <a:r>
              <a:rPr lang="cy-GB" b="1" noProof="0" dirty="0" err="1">
                <a:solidFill>
                  <a:schemeClr val="bg1"/>
                </a:solidFill>
              </a:rPr>
              <a:t>Child</a:t>
            </a:r>
            <a:r>
              <a:rPr lang="cy-GB" b="1" noProof="0" dirty="0">
                <a:solidFill>
                  <a:schemeClr val="bg1"/>
                </a:solidFill>
              </a:rPr>
              <a:t> (UNCRC) </a:t>
            </a:r>
            <a:br>
              <a:rPr lang="cy-GB" b="1" noProof="0" dirty="0">
                <a:solidFill>
                  <a:schemeClr val="bg1"/>
                </a:solidFill>
              </a:rPr>
            </a:br>
            <a:br>
              <a:rPr lang="cy-GB" b="1" noProof="0" dirty="0">
                <a:solidFill>
                  <a:schemeClr val="bg1"/>
                </a:solidFill>
              </a:rPr>
            </a:br>
            <a:br>
              <a:rPr lang="cy-GB" noProof="0" dirty="0">
                <a:solidFill>
                  <a:schemeClr val="bg1"/>
                </a:solidFill>
              </a:rPr>
            </a:br>
            <a:br>
              <a:rPr lang="cy-GB" b="1" noProof="0" dirty="0">
                <a:solidFill>
                  <a:schemeClr val="bg1"/>
                </a:solidFill>
              </a:rPr>
            </a:br>
            <a:endParaRPr lang="cy-GB" noProof="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80528" y="4208884"/>
            <a:ext cx="5938936" cy="1752600"/>
          </a:xfrm>
        </p:spPr>
        <p:txBody>
          <a:bodyPr>
            <a:noAutofit/>
          </a:bodyPr>
          <a:lstStyle/>
          <a:p>
            <a:r>
              <a:rPr lang="cy-GB" sz="2800" noProof="0" dirty="0">
                <a:solidFill>
                  <a:schemeClr val="bg1"/>
                </a:solidFill>
              </a:rPr>
              <a:t>Welsh Government Supported Training </a:t>
            </a:r>
          </a:p>
        </p:txBody>
      </p:sp>
      <p:pic>
        <p:nvPicPr>
          <p:cNvPr id="4" name="irc_mi" descr="http://www.cadarn.ac.uk/sites/default/files/styles/article_header/public/article/20140818/welsh-gov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2016224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5539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5B986-2FA8-4267-8B58-A5F3B46D8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A105E-DDCE-477E-9BCE-C8ED1AD68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Welsh Government  funded training to meet its duty: </a:t>
            </a:r>
          </a:p>
          <a:p>
            <a:r>
              <a:rPr lang="en-GB" dirty="0"/>
              <a:t>“to promote knowledge and understanding amongst the public (including children) of the Convention and the Protocols”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(Welsh Government 2011: Rights of Children and Young Persons (Wales) Measure 2011)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763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DBBED-2EB5-4BF0-9A59-7A5B678F6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575648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1" dirty="0"/>
              <a:t>UNCRC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BDF73-2536-49E7-8F6A-F0EAA8B1E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240" y="2564904"/>
            <a:ext cx="8229600" cy="2404863"/>
          </a:xfrm>
        </p:spPr>
        <p:txBody>
          <a:bodyPr/>
          <a:lstStyle/>
          <a:p>
            <a:r>
              <a:rPr lang="en-GB" dirty="0"/>
              <a:t>The UNCRC is an international agreement that protects the human rights of children under the age of 18. It was ratified by the UN General Assembly in 1989 </a:t>
            </a:r>
          </a:p>
          <a:p>
            <a:endParaRPr lang="en-GB" dirty="0"/>
          </a:p>
        </p:txBody>
      </p:sp>
      <p:pic>
        <p:nvPicPr>
          <p:cNvPr id="4" name="Picture 3" descr="UNCRC Awareness Raising Logo">
            <a:extLst>
              <a:ext uri="{FF2B5EF4-FFF2-40B4-BE49-F238E27FC236}">
                <a16:creationId xmlns:a16="http://schemas.microsoft.com/office/drawing/2014/main" id="{B4C4FA30-D139-4D62-8678-ECFFD89E29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1905000" cy="12858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113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DD3DB-E374-4C81-ADF3-BDE966FB8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2D0C0-08F4-4178-9571-90B9EEA18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Introduction to UNCRC</a:t>
            </a:r>
          </a:p>
          <a:p>
            <a:r>
              <a:rPr lang="en-GB" sz="3600" dirty="0"/>
              <a:t> Implementation of Rights</a:t>
            </a:r>
          </a:p>
          <a:p>
            <a:r>
              <a:rPr lang="en-GB" sz="3600" dirty="0"/>
              <a:t> Action Planning </a:t>
            </a:r>
          </a:p>
          <a:p>
            <a:r>
              <a:rPr lang="en-GB" sz="3600" dirty="0"/>
              <a:t>Closure and Evaluation 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3401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7A414-2D82-482C-A593-B31BD9B4D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 of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3D5FF-50A8-4B4F-9986-1AB66227E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develop knowledge and understanding required to ensure that the principles of the UNCRC are integrated into own  practices within your workforce context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497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ACBAF-1688-4650-AD96-D7F3CFAE9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8089F-3048-4531-9E5E-7AF82E516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would you like to gain from this session?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6A9985-310E-410A-A3C7-0A247D4D6A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2480089"/>
            <a:ext cx="4104745" cy="27712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81306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cy-GB" noProof="0" dirty="0"/>
            </a:b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4222095"/>
            <a:ext cx="6400800" cy="1420143"/>
          </a:xfrm>
        </p:spPr>
        <p:txBody>
          <a:bodyPr>
            <a:normAutofit fontScale="92500" lnSpcReduction="20000"/>
          </a:bodyPr>
          <a:lstStyle/>
          <a:p>
            <a:endParaRPr lang="cy-GB" sz="2800" dirty="0">
              <a:solidFill>
                <a:schemeClr val="bg1"/>
              </a:solidFill>
            </a:endParaRPr>
          </a:p>
          <a:p>
            <a:r>
              <a:rPr lang="cy-GB" sz="3600" b="1" dirty="0">
                <a:solidFill>
                  <a:schemeClr val="bg1"/>
                </a:solidFill>
              </a:rPr>
              <a:t>Enabling Children’s </a:t>
            </a:r>
            <a:r>
              <a:rPr lang="cy-GB" sz="3600" b="1" dirty="0" err="1">
                <a:solidFill>
                  <a:schemeClr val="bg1"/>
                </a:solidFill>
              </a:rPr>
              <a:t>and</a:t>
            </a:r>
            <a:r>
              <a:rPr lang="cy-GB" sz="3600" b="1" dirty="0">
                <a:solidFill>
                  <a:schemeClr val="bg1"/>
                </a:solidFill>
              </a:rPr>
              <a:t> Young </a:t>
            </a:r>
            <a:r>
              <a:rPr lang="cy-GB" sz="3600" b="1" dirty="0" err="1">
                <a:solidFill>
                  <a:schemeClr val="bg1"/>
                </a:solidFill>
              </a:rPr>
              <a:t>People’s</a:t>
            </a:r>
            <a:r>
              <a:rPr lang="cy-GB" sz="3600" b="1" dirty="0">
                <a:solidFill>
                  <a:schemeClr val="bg1"/>
                </a:solidFill>
              </a:rPr>
              <a:t> </a:t>
            </a:r>
            <a:r>
              <a:rPr lang="cy-GB" sz="3600" b="1" dirty="0" err="1">
                <a:solidFill>
                  <a:schemeClr val="bg1"/>
                </a:solidFill>
              </a:rPr>
              <a:t>Rights</a:t>
            </a:r>
            <a:r>
              <a:rPr lang="cy-GB" sz="3600" b="1" dirty="0">
                <a:solidFill>
                  <a:schemeClr val="bg1"/>
                </a:solidFill>
              </a:rPr>
              <a:t> </a:t>
            </a:r>
          </a:p>
          <a:p>
            <a:endParaRPr lang="cy-GB" sz="2800" noProof="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9592" y="1124744"/>
            <a:ext cx="698477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y-GB" sz="3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286000" indent="-2286000" algn="ctr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286000" indent="-2286000" algn="ctr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SESSION PART 1.</a:t>
            </a:r>
            <a:endParaRPr lang="en-GB" sz="4400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Introduction to the UNCRC</a:t>
            </a:r>
          </a:p>
          <a:p>
            <a:pPr algn="ctr"/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118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107FF-5350-49EF-9D4C-327A07CE3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F0B6D-6CD5-4264-8699-C6C93E66B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2213992"/>
            <a:ext cx="7344816" cy="1756791"/>
          </a:xfrm>
        </p:spPr>
        <p:txBody>
          <a:bodyPr/>
          <a:lstStyle/>
          <a:p>
            <a:r>
              <a:rPr lang="en-GB" dirty="0"/>
              <a:t>What is your current knowledge and understanding of children and young people’s rights?</a:t>
            </a:r>
          </a:p>
        </p:txBody>
      </p:sp>
    </p:spTree>
    <p:extLst>
      <p:ext uri="{BB962C8B-B14F-4D97-AF65-F5344CB8AC3E}">
        <p14:creationId xmlns:p14="http://schemas.microsoft.com/office/powerpoint/2010/main" val="3900354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15ED0-473F-4E02-BF3E-DF37444C6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Introducing the UNCRC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3836B-B866-4C4A-8858-FEF0A6FB7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Pearls of Wisdom 1: Introducing the UNCRC</a:t>
            </a:r>
          </a:p>
          <a:p>
            <a:endParaRPr lang="en-GB" dirty="0"/>
          </a:p>
          <a:p>
            <a:r>
              <a:rPr lang="en-GB" sz="2400" dirty="0">
                <a:hlinkClick r:id="rId2"/>
              </a:rPr>
              <a:t>https://www.youtube.com/watch?v=55HREG0HF90#action=share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473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15ED0-473F-4E02-BF3E-DF37444C6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Introducing the UNCRC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3836B-B866-4C4A-8858-FEF0A6FB7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watched the Pearl: Introduction to the UNCRC :</a:t>
            </a:r>
          </a:p>
          <a:p>
            <a:endParaRPr lang="en-GB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y-GB" sz="2800" dirty="0" err="1">
                <a:solidFill>
                  <a:prstClr val="black"/>
                </a:solidFill>
                <a:latin typeface="Myriad Pro"/>
              </a:rPr>
              <a:t>Think</a:t>
            </a:r>
            <a:r>
              <a:rPr lang="cy-GB" sz="2800" dirty="0">
                <a:solidFill>
                  <a:prstClr val="black"/>
                </a:solidFill>
                <a:latin typeface="Myriad Pro"/>
              </a:rPr>
              <a:t> </a:t>
            </a:r>
            <a:r>
              <a:rPr lang="cy-GB" sz="2800" dirty="0" err="1">
                <a:solidFill>
                  <a:prstClr val="black"/>
                </a:solidFill>
                <a:latin typeface="Myriad Pro"/>
              </a:rPr>
              <a:t>about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the </a:t>
            </a:r>
            <a:r>
              <a:rPr kumimoji="0" lang="cy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relevance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to </a:t>
            </a:r>
            <a:r>
              <a:rPr lang="cy-GB" sz="2800" dirty="0" err="1">
                <a:solidFill>
                  <a:prstClr val="black"/>
                </a:solidFill>
                <a:latin typeface="Myriad Pro"/>
              </a:rPr>
              <a:t>different</a:t>
            </a:r>
            <a:r>
              <a:rPr lang="cy-GB" sz="2800" dirty="0">
                <a:solidFill>
                  <a:prstClr val="black"/>
                </a:solidFill>
                <a:latin typeface="Myriad Pro"/>
              </a:rPr>
              <a:t> H+SC </a:t>
            </a:r>
            <a:r>
              <a:rPr kumimoji="0" lang="cy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sectors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494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2B3BC-6418-4AF0-AFEC-634A5BD81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noProof="0" dirty="0"/>
              <a:t>Wales </a:t>
            </a:r>
            <a:r>
              <a:rPr lang="cy-GB" b="1" noProof="0" dirty="0" err="1"/>
              <a:t>Position</a:t>
            </a:r>
            <a:r>
              <a:rPr lang="cy-GB" b="1" noProof="0" dirty="0"/>
              <a:t> </a:t>
            </a:r>
            <a:r>
              <a:rPr lang="cy-GB" b="1" noProof="0" dirty="0" err="1"/>
              <a:t>on</a:t>
            </a:r>
            <a:r>
              <a:rPr lang="cy-GB" b="1" noProof="0" dirty="0"/>
              <a:t> Children’s </a:t>
            </a:r>
            <a:r>
              <a:rPr lang="cy-GB" b="1" noProof="0" dirty="0" err="1"/>
              <a:t>Rights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D6816-C280-4490-B050-9AE53B693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Pearls of Wisdom 2: Wales position on Children’s Rights.</a:t>
            </a:r>
          </a:p>
          <a:p>
            <a:r>
              <a:rPr lang="en-GB" sz="2400" dirty="0">
                <a:hlinkClick r:id="rId2"/>
              </a:rPr>
              <a:t>https://www.youtube.com/watch?v=aMOzZ-CzRRI&amp;feature=youtu.be</a:t>
            </a:r>
            <a:endParaRPr lang="en-GB" sz="2400" dirty="0"/>
          </a:p>
          <a:p>
            <a:r>
              <a:rPr lang="en-GB" dirty="0"/>
              <a:t>Is this different to the position in England?</a:t>
            </a:r>
          </a:p>
          <a:p>
            <a:r>
              <a:rPr lang="en-GB" dirty="0"/>
              <a:t>- Research and feedback…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03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F0E8F-9996-4AF1-AE88-E157BCC6F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Children’s Rights…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2AEDD-0594-4C7B-AECD-3A134A279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watched the video, discuss in small groups…</a:t>
            </a:r>
          </a:p>
          <a:p>
            <a:r>
              <a:rPr lang="en-GB" dirty="0"/>
              <a:t>How this policy context relates to H+SC sectors</a:t>
            </a:r>
          </a:p>
          <a:p>
            <a:r>
              <a:rPr lang="en-GB" dirty="0"/>
              <a:t>What could be the impact on  your practice as a HSC professional?  </a:t>
            </a:r>
          </a:p>
        </p:txBody>
      </p:sp>
    </p:spTree>
    <p:extLst>
      <p:ext uri="{BB962C8B-B14F-4D97-AF65-F5344CB8AC3E}">
        <p14:creationId xmlns:p14="http://schemas.microsoft.com/office/powerpoint/2010/main" val="1876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F447F-CEF9-499A-96C1-39FC440CF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Article 12 Participation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E1A50-DED7-4C32-BC1B-F487187BB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Pearls of Wisdom 3: Article 12 Participation </a:t>
            </a:r>
          </a:p>
          <a:p>
            <a:endParaRPr lang="en-GB" sz="2800" dirty="0">
              <a:hlinkClick r:id="rId2"/>
            </a:endParaRPr>
          </a:p>
          <a:p>
            <a:endParaRPr lang="en-GB" sz="2800" dirty="0">
              <a:hlinkClick r:id="rId2"/>
            </a:endParaRPr>
          </a:p>
          <a:p>
            <a:r>
              <a:rPr lang="en-GB" sz="2800" dirty="0">
                <a:hlinkClick r:id="rId2"/>
              </a:rPr>
              <a:t>https://www.youtube.com/watch?v=9-f07hzZvYw&amp;feature=youtu.be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561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5EAE7-98D1-471A-9FC5-079DE4CF3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Imbalances of Power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369D7-E642-48D8-BD5C-2270677B9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how different groups in society experience imbalances of power in having their rights upheld…</a:t>
            </a:r>
          </a:p>
          <a:p>
            <a:endParaRPr lang="en-GB" dirty="0"/>
          </a:p>
          <a:p>
            <a:r>
              <a:rPr lang="en-GB" sz="4000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76686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br>
              <a:rPr lang="cy-GB" sz="3200" dirty="0">
                <a:solidFill>
                  <a:schemeClr val="bg1"/>
                </a:solidFill>
              </a:rPr>
            </a:br>
            <a:br>
              <a:rPr lang="cy-GB" sz="3200" dirty="0">
                <a:solidFill>
                  <a:schemeClr val="bg1"/>
                </a:solidFill>
              </a:rPr>
            </a:br>
            <a:r>
              <a:rPr lang="cy-GB" sz="3200" b="1" noProof="0" dirty="0">
                <a:solidFill>
                  <a:schemeClr val="bg1"/>
                </a:solidFill>
              </a:rPr>
              <a:t>SESSION PART B</a:t>
            </a:r>
            <a:br>
              <a:rPr lang="cy-GB" sz="3200" b="1" noProof="0" dirty="0">
                <a:solidFill>
                  <a:schemeClr val="bg1"/>
                </a:solidFill>
              </a:rPr>
            </a:br>
            <a:r>
              <a:rPr lang="cy-GB" sz="3200" b="1" noProof="0" dirty="0" err="1">
                <a:solidFill>
                  <a:schemeClr val="bg1"/>
                </a:solidFill>
              </a:rPr>
              <a:t>Implementation</a:t>
            </a:r>
            <a:r>
              <a:rPr lang="cy-GB" sz="3200" b="1" noProof="0" dirty="0">
                <a:solidFill>
                  <a:schemeClr val="bg1"/>
                </a:solidFill>
              </a:rPr>
              <a:t> of Children’s </a:t>
            </a:r>
            <a:r>
              <a:rPr lang="cy-GB" sz="3200" b="1" noProof="0" dirty="0" err="1">
                <a:solidFill>
                  <a:schemeClr val="bg1"/>
                </a:solidFill>
              </a:rPr>
              <a:t>and</a:t>
            </a:r>
            <a:r>
              <a:rPr lang="cy-GB" sz="3200" b="1" noProof="0" dirty="0">
                <a:solidFill>
                  <a:schemeClr val="bg1"/>
                </a:solidFill>
              </a:rPr>
              <a:t> Young </a:t>
            </a:r>
            <a:r>
              <a:rPr lang="cy-GB" sz="3200" b="1" noProof="0" dirty="0" err="1">
                <a:solidFill>
                  <a:schemeClr val="bg1"/>
                </a:solidFill>
              </a:rPr>
              <a:t>People’s</a:t>
            </a:r>
            <a:r>
              <a:rPr lang="cy-GB" sz="3200" b="1" noProof="0" dirty="0">
                <a:solidFill>
                  <a:schemeClr val="bg1"/>
                </a:solidFill>
              </a:rPr>
              <a:t> </a:t>
            </a:r>
            <a:r>
              <a:rPr lang="cy-GB" sz="3200" b="1" noProof="0" dirty="0" err="1">
                <a:solidFill>
                  <a:schemeClr val="bg1"/>
                </a:solidFill>
              </a:rPr>
              <a:t>Rights</a:t>
            </a:r>
            <a:br>
              <a:rPr lang="cy-GB" sz="3200" noProof="0" dirty="0">
                <a:solidFill>
                  <a:schemeClr val="bg1"/>
                </a:solidFill>
              </a:rPr>
            </a:br>
            <a:br>
              <a:rPr lang="cy-GB" sz="3200" noProof="0" dirty="0">
                <a:solidFill>
                  <a:schemeClr val="bg1"/>
                </a:solidFill>
              </a:rPr>
            </a:br>
            <a:endParaRPr lang="cy-GB" sz="3200" noProof="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4941168"/>
            <a:ext cx="6400800" cy="1728191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chemeClr val="bg1"/>
                </a:solidFill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254304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16C1C-A966-478B-BC97-F618A1CF0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Enabling Children and Young People’s Rights in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82EF2-9F5B-49D4-80D7-289A32268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UNCRC in Social Care</a:t>
            </a:r>
          </a:p>
          <a:p>
            <a:r>
              <a:rPr lang="en-GB" dirty="0"/>
              <a:t>Watch the following videos and discuss…</a:t>
            </a:r>
          </a:p>
          <a:p>
            <a:r>
              <a:rPr lang="en-GB" sz="2800" dirty="0">
                <a:hlinkClick r:id="rId2"/>
              </a:rPr>
              <a:t>https://www.youtube.com/watch?v=pZeHaDiOJck</a:t>
            </a:r>
            <a:r>
              <a:rPr lang="en-GB" sz="2800" dirty="0"/>
              <a:t> </a:t>
            </a:r>
          </a:p>
          <a:p>
            <a:r>
              <a:rPr lang="en-GB" sz="2800" dirty="0">
                <a:hlinkClick r:id="rId3"/>
              </a:rPr>
              <a:t>https://www.youtube.com/watch?v=MEa95MMTZlk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4056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3D37E-BBB7-49A3-87D3-C53C3CE8B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and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06480-3218-466F-A845-F1DE217F9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watched the videos, what are the benefits to UNCRC and the barriers that can prevent engagement?</a:t>
            </a:r>
          </a:p>
        </p:txBody>
      </p:sp>
    </p:spTree>
    <p:extLst>
      <p:ext uri="{BB962C8B-B14F-4D97-AF65-F5344CB8AC3E}">
        <p14:creationId xmlns:p14="http://schemas.microsoft.com/office/powerpoint/2010/main" val="3483297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0A407-8EF1-4BFA-9A28-40B2638F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Actions…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E7FDF-9B74-4208-91D0-58086DB2D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what you may do to enable Children’s/ Young People’s Rights in your own context…..</a:t>
            </a:r>
          </a:p>
        </p:txBody>
      </p:sp>
    </p:spTree>
    <p:extLst>
      <p:ext uri="{BB962C8B-B14F-4D97-AF65-F5344CB8AC3E}">
        <p14:creationId xmlns:p14="http://schemas.microsoft.com/office/powerpoint/2010/main" val="95877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23363-78BA-42B8-AA31-D6EDCE87C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202CC-184E-4AB1-8D3A-0C1F131FE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Resources are available from the following UWTSD website</a:t>
            </a:r>
          </a:p>
          <a:p>
            <a:r>
              <a:rPr lang="en-GB" dirty="0">
                <a:hlinkClick r:id="rId2"/>
              </a:rPr>
              <a:t>http://www.uwtsd.ac.uk/uncrc/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7204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2180</TotalTime>
  <Words>735</Words>
  <Application>Microsoft Office PowerPoint</Application>
  <PresentationFormat>On-screen Show (4:3)</PresentationFormat>
  <Paragraphs>85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Arial</vt:lpstr>
      <vt:lpstr>Calibri</vt:lpstr>
      <vt:lpstr>Times New Roman</vt:lpstr>
      <vt:lpstr>20140311PresentationUWTSDTemplate</vt:lpstr>
      <vt:lpstr>    United Nations Convention on the Rights of the Child (UNCRC)     </vt:lpstr>
      <vt:lpstr>Welcome</vt:lpstr>
      <vt:lpstr>UNCRC</vt:lpstr>
      <vt:lpstr>Session Plan</vt:lpstr>
      <vt:lpstr>Aim of Session</vt:lpstr>
      <vt:lpstr>Expectations</vt:lpstr>
      <vt:lpstr> </vt:lpstr>
      <vt:lpstr>Reflection</vt:lpstr>
      <vt:lpstr>Introducing the UNCRC</vt:lpstr>
      <vt:lpstr>Introducing the UNCRC</vt:lpstr>
      <vt:lpstr>Wales Position on Children’s Rights</vt:lpstr>
      <vt:lpstr>Children’s Rights… </vt:lpstr>
      <vt:lpstr>Article 12 Participation </vt:lpstr>
      <vt:lpstr>Imbalances of Power </vt:lpstr>
      <vt:lpstr>  SESSION PART B Implementation of Children’s and Young People’s Rights  </vt:lpstr>
      <vt:lpstr>Enabling Children and Young People’s Rights in Practice </vt:lpstr>
      <vt:lpstr>Benefits and Barriers</vt:lpstr>
      <vt:lpstr>Actions…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Joanne Davies (Yr Athrofa)</cp:lastModifiedBy>
  <cp:revision>98</cp:revision>
  <cp:lastPrinted>2018-02-13T10:02:54Z</cp:lastPrinted>
  <dcterms:created xsi:type="dcterms:W3CDTF">2015-04-14T15:21:28Z</dcterms:created>
  <dcterms:modified xsi:type="dcterms:W3CDTF">2022-03-15T10:23:46Z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