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303" r:id="rId2"/>
    <p:sldId id="574" r:id="rId3"/>
    <p:sldId id="575" r:id="rId4"/>
    <p:sldId id="577" r:id="rId5"/>
    <p:sldId id="578" r:id="rId6"/>
    <p:sldId id="573" r:id="rId7"/>
    <p:sldId id="566" r:id="rId8"/>
    <p:sldId id="516" r:id="rId9"/>
    <p:sldId id="517" r:id="rId10"/>
    <p:sldId id="518" r:id="rId11"/>
    <p:sldId id="542" r:id="rId12"/>
    <p:sldId id="543" r:id="rId13"/>
    <p:sldId id="531" r:id="rId14"/>
    <p:sldId id="519" r:id="rId15"/>
    <p:sldId id="579" r:id="rId16"/>
    <p:sldId id="480" r:id="rId17"/>
    <p:sldId id="544" r:id="rId18"/>
    <p:sldId id="470" r:id="rId19"/>
    <p:sldId id="558" r:id="rId20"/>
    <p:sldId id="559" r:id="rId21"/>
    <p:sldId id="560" r:id="rId22"/>
    <p:sldId id="561" r:id="rId23"/>
    <p:sldId id="291" r:id="rId24"/>
    <p:sldId id="562" r:id="rId25"/>
    <p:sldId id="293" r:id="rId26"/>
    <p:sldId id="294" r:id="rId27"/>
    <p:sldId id="533" r:id="rId28"/>
    <p:sldId id="570" r:id="rId29"/>
    <p:sldId id="513" r:id="rId30"/>
    <p:sldId id="527" r:id="rId31"/>
    <p:sldId id="475" r:id="rId32"/>
    <p:sldId id="549" r:id="rId33"/>
    <p:sldId id="572" r:id="rId34"/>
    <p:sldId id="471" r:id="rId35"/>
    <p:sldId id="567" r:id="rId36"/>
    <p:sldId id="265" r:id="rId37"/>
    <p:sldId id="483" r:id="rId38"/>
    <p:sldId id="535" r:id="rId39"/>
    <p:sldId id="532" r:id="rId40"/>
    <p:sldId id="576" r:id="rId41"/>
    <p:sldId id="47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CDAEC2-93E5-4F00-BE8B-2548B60CCED7}" v="1" dt="2025-02-11T20:24:46.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0598" autoAdjust="0"/>
  </p:normalViewPr>
  <p:slideViewPr>
    <p:cSldViewPr snapToGrid="0">
      <p:cViewPr varScale="1">
        <p:scale>
          <a:sx n="63" d="100"/>
          <a:sy n="63" d="100"/>
        </p:scale>
        <p:origin x="90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E1CDAEC2-93E5-4F00-BE8B-2548B60CCED7}"/>
    <pc:docChg chg="undo custSel addSld delSld modSld sldOrd">
      <pc:chgData name="Rhiannon Akers" userId="fb3c9d12-5c8c-42d7-8dc7-d872d7a3d202" providerId="ADAL" clId="{E1CDAEC2-93E5-4F00-BE8B-2548B60CCED7}" dt="2025-02-11T21:16:09.341" v="1950" actId="6549"/>
      <pc:docMkLst>
        <pc:docMk/>
      </pc:docMkLst>
      <pc:sldChg chg="modSp mod">
        <pc:chgData name="Rhiannon Akers" userId="fb3c9d12-5c8c-42d7-8dc7-d872d7a3d202" providerId="ADAL" clId="{E1CDAEC2-93E5-4F00-BE8B-2548B60CCED7}" dt="2025-02-11T20:27:45.626" v="1190" actId="20577"/>
        <pc:sldMkLst>
          <pc:docMk/>
          <pc:sldMk cId="135344587" sldId="477"/>
        </pc:sldMkLst>
        <pc:spChg chg="mod">
          <ac:chgData name="Rhiannon Akers" userId="fb3c9d12-5c8c-42d7-8dc7-d872d7a3d202" providerId="ADAL" clId="{E1CDAEC2-93E5-4F00-BE8B-2548B60CCED7}" dt="2025-02-11T20:27:45.626" v="1190" actId="20577"/>
          <ac:spMkLst>
            <pc:docMk/>
            <pc:sldMk cId="135344587" sldId="477"/>
            <ac:spMk id="3" creationId="{2369F927-F75C-CB4E-9B42-B7E767066CB3}"/>
          </ac:spMkLst>
        </pc:spChg>
      </pc:sldChg>
      <pc:sldChg chg="modSp mod modNotesTx">
        <pc:chgData name="Rhiannon Akers" userId="fb3c9d12-5c8c-42d7-8dc7-d872d7a3d202" providerId="ADAL" clId="{E1CDAEC2-93E5-4F00-BE8B-2548B60CCED7}" dt="2025-02-11T20:42:53.942" v="1875" actId="20577"/>
        <pc:sldMkLst>
          <pc:docMk/>
          <pc:sldMk cId="1775894724" sldId="483"/>
        </pc:sldMkLst>
        <pc:spChg chg="mod">
          <ac:chgData name="Rhiannon Akers" userId="fb3c9d12-5c8c-42d7-8dc7-d872d7a3d202" providerId="ADAL" clId="{E1CDAEC2-93E5-4F00-BE8B-2548B60CCED7}" dt="2025-02-11T20:42:53.942" v="1875" actId="20577"/>
          <ac:spMkLst>
            <pc:docMk/>
            <pc:sldMk cId="1775894724" sldId="483"/>
            <ac:spMk id="3" creationId="{7F245F13-B929-1344-9B6D-1B7D496434A8}"/>
          </ac:spMkLst>
        </pc:spChg>
      </pc:sldChg>
      <pc:sldChg chg="modSp mod modNotesTx">
        <pc:chgData name="Rhiannon Akers" userId="fb3c9d12-5c8c-42d7-8dc7-d872d7a3d202" providerId="ADAL" clId="{E1CDAEC2-93E5-4F00-BE8B-2548B60CCED7}" dt="2025-02-11T20:49:52.379" v="1880" actId="20577"/>
        <pc:sldMkLst>
          <pc:docMk/>
          <pc:sldMk cId="2806564146" sldId="518"/>
        </pc:sldMkLst>
        <pc:spChg chg="mod">
          <ac:chgData name="Rhiannon Akers" userId="fb3c9d12-5c8c-42d7-8dc7-d872d7a3d202" providerId="ADAL" clId="{E1CDAEC2-93E5-4F00-BE8B-2548B60CCED7}" dt="2025-02-11T20:49:48.858" v="1878" actId="20577"/>
          <ac:spMkLst>
            <pc:docMk/>
            <pc:sldMk cId="2806564146" sldId="518"/>
            <ac:spMk id="2" creationId="{EC57C9F7-9B8D-0A4F-8F4D-7552665B1B95}"/>
          </ac:spMkLst>
        </pc:spChg>
      </pc:sldChg>
      <pc:sldChg chg="modSp mod modNotesTx">
        <pc:chgData name="Rhiannon Akers" userId="fb3c9d12-5c8c-42d7-8dc7-d872d7a3d202" providerId="ADAL" clId="{E1CDAEC2-93E5-4F00-BE8B-2548B60CCED7}" dt="2025-02-11T20:30:50.016" v="1252" actId="20577"/>
        <pc:sldMkLst>
          <pc:docMk/>
          <pc:sldMk cId="1449705887" sldId="533"/>
        </pc:sldMkLst>
        <pc:spChg chg="mod">
          <ac:chgData name="Rhiannon Akers" userId="fb3c9d12-5c8c-42d7-8dc7-d872d7a3d202" providerId="ADAL" clId="{E1CDAEC2-93E5-4F00-BE8B-2548B60CCED7}" dt="2025-02-11T20:30:30.570" v="1196" actId="20577"/>
          <ac:spMkLst>
            <pc:docMk/>
            <pc:sldMk cId="1449705887" sldId="533"/>
            <ac:spMk id="3" creationId="{E7A986BE-C8EC-674A-BAD0-16F01860576E}"/>
          </ac:spMkLst>
        </pc:spChg>
      </pc:sldChg>
      <pc:sldChg chg="modSp mod">
        <pc:chgData name="Rhiannon Akers" userId="fb3c9d12-5c8c-42d7-8dc7-d872d7a3d202" providerId="ADAL" clId="{E1CDAEC2-93E5-4F00-BE8B-2548B60CCED7}" dt="2025-02-11T21:16:09.341" v="1950" actId="6549"/>
        <pc:sldMkLst>
          <pc:docMk/>
          <pc:sldMk cId="3578277485" sldId="535"/>
        </pc:sldMkLst>
        <pc:spChg chg="mod">
          <ac:chgData name="Rhiannon Akers" userId="fb3c9d12-5c8c-42d7-8dc7-d872d7a3d202" providerId="ADAL" clId="{E1CDAEC2-93E5-4F00-BE8B-2548B60CCED7}" dt="2025-02-11T21:16:09.341" v="1950" actId="6549"/>
          <ac:spMkLst>
            <pc:docMk/>
            <pc:sldMk cId="3578277485" sldId="535"/>
            <ac:spMk id="3" creationId="{FF6038D7-11F2-BE4C-9037-A261FF240A9A}"/>
          </ac:spMkLst>
        </pc:spChg>
      </pc:sldChg>
      <pc:sldChg chg="modSp mod modNotesTx">
        <pc:chgData name="Rhiannon Akers" userId="fb3c9d12-5c8c-42d7-8dc7-d872d7a3d202" providerId="ADAL" clId="{E1CDAEC2-93E5-4F00-BE8B-2548B60CCED7}" dt="2025-02-11T20:51:21.727" v="1924" actId="20577"/>
        <pc:sldMkLst>
          <pc:docMk/>
          <pc:sldMk cId="577846512" sldId="542"/>
        </pc:sldMkLst>
        <pc:spChg chg="mod">
          <ac:chgData name="Rhiannon Akers" userId="fb3c9d12-5c8c-42d7-8dc7-d872d7a3d202" providerId="ADAL" clId="{E1CDAEC2-93E5-4F00-BE8B-2548B60CCED7}" dt="2025-02-11T20:25:21.744" v="1067" actId="20577"/>
          <ac:spMkLst>
            <pc:docMk/>
            <pc:sldMk cId="577846512" sldId="542"/>
            <ac:spMk id="3" creationId="{FB163629-24D3-593A-26FE-847DA5C55685}"/>
          </ac:spMkLst>
        </pc:spChg>
      </pc:sldChg>
      <pc:sldChg chg="modSp mod">
        <pc:chgData name="Rhiannon Akers" userId="fb3c9d12-5c8c-42d7-8dc7-d872d7a3d202" providerId="ADAL" clId="{E1CDAEC2-93E5-4F00-BE8B-2548B60CCED7}" dt="2025-02-11T21:01:21.278" v="1941" actId="20577"/>
        <pc:sldMkLst>
          <pc:docMk/>
          <pc:sldMk cId="4168137875" sldId="544"/>
        </pc:sldMkLst>
        <pc:spChg chg="mod">
          <ac:chgData name="Rhiannon Akers" userId="fb3c9d12-5c8c-42d7-8dc7-d872d7a3d202" providerId="ADAL" clId="{E1CDAEC2-93E5-4F00-BE8B-2548B60CCED7}" dt="2025-02-11T21:01:21.278" v="1941" actId="20577"/>
          <ac:spMkLst>
            <pc:docMk/>
            <pc:sldMk cId="4168137875" sldId="544"/>
            <ac:spMk id="3" creationId="{9B2A8D5D-3F28-6AE3-3DA3-89CBE61DEDEC}"/>
          </ac:spMkLst>
        </pc:spChg>
      </pc:sldChg>
      <pc:sldChg chg="modSp add del mod">
        <pc:chgData name="Rhiannon Akers" userId="fb3c9d12-5c8c-42d7-8dc7-d872d7a3d202" providerId="ADAL" clId="{E1CDAEC2-93E5-4F00-BE8B-2548B60CCED7}" dt="2025-02-11T20:39:06.377" v="1839" actId="47"/>
        <pc:sldMkLst>
          <pc:docMk/>
          <pc:sldMk cId="160941819" sldId="549"/>
        </pc:sldMkLst>
        <pc:spChg chg="mod">
          <ac:chgData name="Rhiannon Akers" userId="fb3c9d12-5c8c-42d7-8dc7-d872d7a3d202" providerId="ADAL" clId="{E1CDAEC2-93E5-4F00-BE8B-2548B60CCED7}" dt="2025-02-11T20:05:33.798" v="101" actId="20577"/>
          <ac:spMkLst>
            <pc:docMk/>
            <pc:sldMk cId="160941819" sldId="549"/>
            <ac:spMk id="2" creationId="{5EFF6CFC-46B7-01E3-56A1-C9B4747EDF71}"/>
          </ac:spMkLst>
        </pc:spChg>
      </pc:sldChg>
      <pc:sldChg chg="modSp mod">
        <pc:chgData name="Rhiannon Akers" userId="fb3c9d12-5c8c-42d7-8dc7-d872d7a3d202" providerId="ADAL" clId="{E1CDAEC2-93E5-4F00-BE8B-2548B60CCED7}" dt="2025-02-11T20:10:59.737" v="216" actId="20577"/>
        <pc:sldMkLst>
          <pc:docMk/>
          <pc:sldMk cId="1179183286" sldId="570"/>
        </pc:sldMkLst>
        <pc:spChg chg="mod">
          <ac:chgData name="Rhiannon Akers" userId="fb3c9d12-5c8c-42d7-8dc7-d872d7a3d202" providerId="ADAL" clId="{E1CDAEC2-93E5-4F00-BE8B-2548B60CCED7}" dt="2025-02-11T20:10:59.737" v="216" actId="20577"/>
          <ac:spMkLst>
            <pc:docMk/>
            <pc:sldMk cId="1179183286" sldId="570"/>
            <ac:spMk id="3" creationId="{AAD061EA-A8A3-D445-9E88-EC4D5D6775F9}"/>
          </ac:spMkLst>
        </pc:spChg>
      </pc:sldChg>
      <pc:sldChg chg="modSp mod modNotesTx">
        <pc:chgData name="Rhiannon Akers" userId="fb3c9d12-5c8c-42d7-8dc7-d872d7a3d202" providerId="ADAL" clId="{E1CDAEC2-93E5-4F00-BE8B-2548B60CCED7}" dt="2025-02-11T20:14:09.199" v="535" actId="20577"/>
        <pc:sldMkLst>
          <pc:docMk/>
          <pc:sldMk cId="2587605058" sldId="573"/>
        </pc:sldMkLst>
        <pc:spChg chg="mod">
          <ac:chgData name="Rhiannon Akers" userId="fb3c9d12-5c8c-42d7-8dc7-d872d7a3d202" providerId="ADAL" clId="{E1CDAEC2-93E5-4F00-BE8B-2548B60CCED7}" dt="2025-02-11T20:14:09.199" v="535" actId="20577"/>
          <ac:spMkLst>
            <pc:docMk/>
            <pc:sldMk cId="2587605058" sldId="573"/>
            <ac:spMk id="3" creationId="{9EEE1EB3-F34D-B201-4835-1496A874A965}"/>
          </ac:spMkLst>
        </pc:spChg>
      </pc:sldChg>
      <pc:sldChg chg="modSp mod">
        <pc:chgData name="Rhiannon Akers" userId="fb3c9d12-5c8c-42d7-8dc7-d872d7a3d202" providerId="ADAL" clId="{E1CDAEC2-93E5-4F00-BE8B-2548B60CCED7}" dt="2025-02-11T20:13:34.729" v="515" actId="20577"/>
        <pc:sldMkLst>
          <pc:docMk/>
          <pc:sldMk cId="1974074052" sldId="574"/>
        </pc:sldMkLst>
        <pc:spChg chg="mod">
          <ac:chgData name="Rhiannon Akers" userId="fb3c9d12-5c8c-42d7-8dc7-d872d7a3d202" providerId="ADAL" clId="{E1CDAEC2-93E5-4F00-BE8B-2548B60CCED7}" dt="2025-02-11T20:13:34.729" v="515" actId="20577"/>
          <ac:spMkLst>
            <pc:docMk/>
            <pc:sldMk cId="1974074052" sldId="574"/>
            <ac:spMk id="3" creationId="{D0614B92-C4A0-14FC-B04D-A22F4ABFE105}"/>
          </ac:spMkLst>
        </pc:spChg>
      </pc:sldChg>
      <pc:sldChg chg="modSp new mod ord">
        <pc:chgData name="Rhiannon Akers" userId="fb3c9d12-5c8c-42d7-8dc7-d872d7a3d202" providerId="ADAL" clId="{E1CDAEC2-93E5-4F00-BE8B-2548B60CCED7}" dt="2025-02-11T20:21:32.396" v="1017" actId="20577"/>
        <pc:sldMkLst>
          <pc:docMk/>
          <pc:sldMk cId="943428596" sldId="575"/>
        </pc:sldMkLst>
        <pc:spChg chg="mod">
          <ac:chgData name="Rhiannon Akers" userId="fb3c9d12-5c8c-42d7-8dc7-d872d7a3d202" providerId="ADAL" clId="{E1CDAEC2-93E5-4F00-BE8B-2548B60CCED7}" dt="2025-02-06T11:38:23.852" v="69" actId="20577"/>
          <ac:spMkLst>
            <pc:docMk/>
            <pc:sldMk cId="943428596" sldId="575"/>
            <ac:spMk id="2" creationId="{CE47D4A9-9FED-D96C-DC9C-4D5E5A92A68B}"/>
          </ac:spMkLst>
        </pc:spChg>
        <pc:spChg chg="mod">
          <ac:chgData name="Rhiannon Akers" userId="fb3c9d12-5c8c-42d7-8dc7-d872d7a3d202" providerId="ADAL" clId="{E1CDAEC2-93E5-4F00-BE8B-2548B60CCED7}" dt="2025-02-11T20:21:32.396" v="1017" actId="20577"/>
          <ac:spMkLst>
            <pc:docMk/>
            <pc:sldMk cId="943428596" sldId="575"/>
            <ac:spMk id="3" creationId="{9904E1AE-C940-B166-22B4-6F47BCF01A10}"/>
          </ac:spMkLst>
        </pc:spChg>
      </pc:sldChg>
      <pc:sldChg chg="addSp delSp modSp new mod modClrScheme chgLayout">
        <pc:chgData name="Rhiannon Akers" userId="fb3c9d12-5c8c-42d7-8dc7-d872d7a3d202" providerId="ADAL" clId="{E1CDAEC2-93E5-4F00-BE8B-2548B60CCED7}" dt="2025-02-11T21:15:46.649" v="1949" actId="26606"/>
        <pc:sldMkLst>
          <pc:docMk/>
          <pc:sldMk cId="557799262" sldId="576"/>
        </pc:sldMkLst>
        <pc:spChg chg="mod">
          <ac:chgData name="Rhiannon Akers" userId="fb3c9d12-5c8c-42d7-8dc7-d872d7a3d202" providerId="ADAL" clId="{E1CDAEC2-93E5-4F00-BE8B-2548B60CCED7}" dt="2025-02-11T21:15:46.649" v="1949" actId="26606"/>
          <ac:spMkLst>
            <pc:docMk/>
            <pc:sldMk cId="557799262" sldId="576"/>
            <ac:spMk id="2" creationId="{46138CD8-3F26-0743-5DA9-36589B38C01A}"/>
          </ac:spMkLst>
        </pc:spChg>
        <pc:spChg chg="del mod ord">
          <ac:chgData name="Rhiannon Akers" userId="fb3c9d12-5c8c-42d7-8dc7-d872d7a3d202" providerId="ADAL" clId="{E1CDAEC2-93E5-4F00-BE8B-2548B60CCED7}" dt="2025-02-11T21:15:46.649" v="1949" actId="26606"/>
          <ac:spMkLst>
            <pc:docMk/>
            <pc:sldMk cId="557799262" sldId="576"/>
            <ac:spMk id="3" creationId="{64998F70-7B52-73D2-7D46-A4ABCE10EFD2}"/>
          </ac:spMkLst>
        </pc:spChg>
        <pc:picChg chg="add mod">
          <ac:chgData name="Rhiannon Akers" userId="fb3c9d12-5c8c-42d7-8dc7-d872d7a3d202" providerId="ADAL" clId="{E1CDAEC2-93E5-4F00-BE8B-2548B60CCED7}" dt="2025-02-11T21:15:46.649" v="1949" actId="26606"/>
          <ac:picMkLst>
            <pc:docMk/>
            <pc:sldMk cId="557799262" sldId="576"/>
            <ac:picMk id="5" creationId="{891E8E7A-250B-BD74-DAA4-C60663B014F0}"/>
          </ac:picMkLst>
        </pc:picChg>
      </pc:sldChg>
      <pc:sldChg chg="addSp delSp modSp new mod modClrScheme chgLayout">
        <pc:chgData name="Rhiannon Akers" userId="fb3c9d12-5c8c-42d7-8dc7-d872d7a3d202" providerId="ADAL" clId="{E1CDAEC2-93E5-4F00-BE8B-2548B60CCED7}" dt="2025-02-11T20:23:35.123" v="1039" actId="26606"/>
        <pc:sldMkLst>
          <pc:docMk/>
          <pc:sldMk cId="165873213" sldId="577"/>
        </pc:sldMkLst>
        <pc:spChg chg="mod">
          <ac:chgData name="Rhiannon Akers" userId="fb3c9d12-5c8c-42d7-8dc7-d872d7a3d202" providerId="ADAL" clId="{E1CDAEC2-93E5-4F00-BE8B-2548B60CCED7}" dt="2025-02-11T20:23:35.123" v="1039" actId="26606"/>
          <ac:spMkLst>
            <pc:docMk/>
            <pc:sldMk cId="165873213" sldId="577"/>
            <ac:spMk id="2" creationId="{0E6746BA-E663-CBF2-F333-0F532C2BB06F}"/>
          </ac:spMkLst>
        </pc:spChg>
        <pc:spChg chg="del">
          <ac:chgData name="Rhiannon Akers" userId="fb3c9d12-5c8c-42d7-8dc7-d872d7a3d202" providerId="ADAL" clId="{E1CDAEC2-93E5-4F00-BE8B-2548B60CCED7}" dt="2025-02-11T20:22:44.093" v="1035" actId="22"/>
          <ac:spMkLst>
            <pc:docMk/>
            <pc:sldMk cId="165873213" sldId="577"/>
            <ac:spMk id="3" creationId="{6B8ADA20-2ED8-0804-FC9A-2F331E807456}"/>
          </ac:spMkLst>
        </pc:spChg>
        <pc:spChg chg="add del mod">
          <ac:chgData name="Rhiannon Akers" userId="fb3c9d12-5c8c-42d7-8dc7-d872d7a3d202" providerId="ADAL" clId="{E1CDAEC2-93E5-4F00-BE8B-2548B60CCED7}" dt="2025-02-11T20:23:35.123" v="1039" actId="26606"/>
          <ac:spMkLst>
            <pc:docMk/>
            <pc:sldMk cId="165873213" sldId="577"/>
            <ac:spMk id="10" creationId="{D024C803-7D63-B397-4316-7F36AB7A42F7}"/>
          </ac:spMkLst>
        </pc:spChg>
        <pc:picChg chg="add mod ord">
          <ac:chgData name="Rhiannon Akers" userId="fb3c9d12-5c8c-42d7-8dc7-d872d7a3d202" providerId="ADAL" clId="{E1CDAEC2-93E5-4F00-BE8B-2548B60CCED7}" dt="2025-02-11T20:23:35.123" v="1039" actId="26606"/>
          <ac:picMkLst>
            <pc:docMk/>
            <pc:sldMk cId="165873213" sldId="577"/>
            <ac:picMk id="5" creationId="{E660B5CD-2827-40B9-2070-BDA384CA5439}"/>
          </ac:picMkLst>
        </pc:picChg>
        <pc:picChg chg="add del mod ord">
          <ac:chgData name="Rhiannon Akers" userId="fb3c9d12-5c8c-42d7-8dc7-d872d7a3d202" providerId="ADAL" clId="{E1CDAEC2-93E5-4F00-BE8B-2548B60CCED7}" dt="2025-02-11T20:23:34.449" v="1038" actId="22"/>
          <ac:picMkLst>
            <pc:docMk/>
            <pc:sldMk cId="165873213" sldId="577"/>
            <ac:picMk id="7" creationId="{E7C32F39-612F-177E-FF72-78B846E734F7}"/>
          </ac:picMkLst>
        </pc:picChg>
      </pc:sldChg>
      <pc:sldChg chg="addSp delSp modSp new mod modClrScheme chgLayout">
        <pc:chgData name="Rhiannon Akers" userId="fb3c9d12-5c8c-42d7-8dc7-d872d7a3d202" providerId="ADAL" clId="{E1CDAEC2-93E5-4F00-BE8B-2548B60CCED7}" dt="2025-02-11T20:24:32.163" v="1065" actId="20577"/>
        <pc:sldMkLst>
          <pc:docMk/>
          <pc:sldMk cId="3956750864" sldId="578"/>
        </pc:sldMkLst>
        <pc:spChg chg="del">
          <ac:chgData name="Rhiannon Akers" userId="fb3c9d12-5c8c-42d7-8dc7-d872d7a3d202" providerId="ADAL" clId="{E1CDAEC2-93E5-4F00-BE8B-2548B60CCED7}" dt="2025-02-11T20:23:44.441" v="1042" actId="26606"/>
          <ac:spMkLst>
            <pc:docMk/>
            <pc:sldMk cId="3956750864" sldId="578"/>
            <ac:spMk id="2" creationId="{3548F4A6-369A-2E6D-4D2B-2A66DB9E5845}"/>
          </ac:spMkLst>
        </pc:spChg>
        <pc:spChg chg="del">
          <ac:chgData name="Rhiannon Akers" userId="fb3c9d12-5c8c-42d7-8dc7-d872d7a3d202" providerId="ADAL" clId="{E1CDAEC2-93E5-4F00-BE8B-2548B60CCED7}" dt="2025-02-11T20:23:41.530" v="1041" actId="22"/>
          <ac:spMkLst>
            <pc:docMk/>
            <pc:sldMk cId="3956750864" sldId="578"/>
            <ac:spMk id="3" creationId="{681A4041-6D03-352F-A042-7A3E4CCCAE8D}"/>
          </ac:spMkLst>
        </pc:spChg>
        <pc:spChg chg="add mod">
          <ac:chgData name="Rhiannon Akers" userId="fb3c9d12-5c8c-42d7-8dc7-d872d7a3d202" providerId="ADAL" clId="{E1CDAEC2-93E5-4F00-BE8B-2548B60CCED7}" dt="2025-02-11T20:24:32.163" v="1065" actId="20577"/>
          <ac:spMkLst>
            <pc:docMk/>
            <pc:sldMk cId="3956750864" sldId="578"/>
            <ac:spMk id="10" creationId="{E95DA811-18C7-2134-DA05-F24B3D43F3AC}"/>
          </ac:spMkLst>
        </pc:spChg>
        <pc:spChg chg="add del mod">
          <ac:chgData name="Rhiannon Akers" userId="fb3c9d12-5c8c-42d7-8dc7-d872d7a3d202" providerId="ADAL" clId="{E1CDAEC2-93E5-4F00-BE8B-2548B60CCED7}" dt="2025-02-11T20:24:18.974" v="1043" actId="22"/>
          <ac:spMkLst>
            <pc:docMk/>
            <pc:sldMk cId="3956750864" sldId="578"/>
            <ac:spMk id="12" creationId="{41217AD2-2C07-3683-10B5-3EFA5B1571E1}"/>
          </ac:spMkLst>
        </pc:spChg>
        <pc:picChg chg="add mod ord">
          <ac:chgData name="Rhiannon Akers" userId="fb3c9d12-5c8c-42d7-8dc7-d872d7a3d202" providerId="ADAL" clId="{E1CDAEC2-93E5-4F00-BE8B-2548B60CCED7}" dt="2025-02-11T20:23:44.441" v="1042" actId="26606"/>
          <ac:picMkLst>
            <pc:docMk/>
            <pc:sldMk cId="3956750864" sldId="578"/>
            <ac:picMk id="5" creationId="{6650BBA0-6ED3-BA8D-359E-D95744BEF8BD}"/>
          </ac:picMkLst>
        </pc:picChg>
        <pc:picChg chg="add mod ord">
          <ac:chgData name="Rhiannon Akers" userId="fb3c9d12-5c8c-42d7-8dc7-d872d7a3d202" providerId="ADAL" clId="{E1CDAEC2-93E5-4F00-BE8B-2548B60CCED7}" dt="2025-02-11T20:24:18.974" v="1043" actId="22"/>
          <ac:picMkLst>
            <pc:docMk/>
            <pc:sldMk cId="3956750864" sldId="578"/>
            <ac:picMk id="7" creationId="{862BA828-DC24-416C-5D65-B6293A538E51}"/>
          </ac:picMkLst>
        </pc:picChg>
      </pc:sldChg>
      <pc:sldChg chg="modSp new mod">
        <pc:chgData name="Rhiannon Akers" userId="fb3c9d12-5c8c-42d7-8dc7-d872d7a3d202" providerId="ADAL" clId="{E1CDAEC2-93E5-4F00-BE8B-2548B60CCED7}" dt="2025-02-11T20:38:14.443" v="1837" actId="20577"/>
        <pc:sldMkLst>
          <pc:docMk/>
          <pc:sldMk cId="2263759212" sldId="579"/>
        </pc:sldMkLst>
        <pc:spChg chg="mod">
          <ac:chgData name="Rhiannon Akers" userId="fb3c9d12-5c8c-42d7-8dc7-d872d7a3d202" providerId="ADAL" clId="{E1CDAEC2-93E5-4F00-BE8B-2548B60CCED7}" dt="2025-02-11T20:38:14.443" v="1837" actId="20577"/>
          <ac:spMkLst>
            <pc:docMk/>
            <pc:sldMk cId="2263759212" sldId="579"/>
            <ac:spMk id="2" creationId="{B27D9EC9-9359-15E5-D736-52A3B9415AE2}"/>
          </ac:spMkLst>
        </pc:spChg>
        <pc:spChg chg="mod">
          <ac:chgData name="Rhiannon Akers" userId="fb3c9d12-5c8c-42d7-8dc7-d872d7a3d202" providerId="ADAL" clId="{E1CDAEC2-93E5-4F00-BE8B-2548B60CCED7}" dt="2025-02-11T20:37:59.898" v="1827" actId="27636"/>
          <ac:spMkLst>
            <pc:docMk/>
            <pc:sldMk cId="2263759212" sldId="579"/>
            <ac:spMk id="3" creationId="{8213B96B-F37D-21C2-4445-F9B785C86407}"/>
          </ac:spMkLst>
        </pc:spChg>
      </pc:sldChg>
    </pc:docChg>
  </pc:docChgLst>
  <pc:docChgLst>
    <pc:chgData name="Rhiannon Akers" userId="fb3c9d12-5c8c-42d7-8dc7-d872d7a3d202" providerId="ADAL" clId="{2C479549-2571-491A-8666-134BD8CB79D3}"/>
    <pc:docChg chg="custSel addSld modSld sldOrd">
      <pc:chgData name="Rhiannon Akers" userId="fb3c9d12-5c8c-42d7-8dc7-d872d7a3d202" providerId="ADAL" clId="{2C479549-2571-491A-8666-134BD8CB79D3}" dt="2024-02-07T08:59:27.232" v="531" actId="20577"/>
      <pc:docMkLst>
        <pc:docMk/>
      </pc:docMkLst>
      <pc:sldChg chg="modSp mod">
        <pc:chgData name="Rhiannon Akers" userId="fb3c9d12-5c8c-42d7-8dc7-d872d7a3d202" providerId="ADAL" clId="{2C479549-2571-491A-8666-134BD8CB79D3}" dt="2024-02-07T08:45:48.440" v="2" actId="20577"/>
        <pc:sldMkLst>
          <pc:docMk/>
          <pc:sldMk cId="526343872" sldId="572"/>
        </pc:sldMkLst>
      </pc:sldChg>
      <pc:sldChg chg="modSp new mod ord">
        <pc:chgData name="Rhiannon Akers" userId="fb3c9d12-5c8c-42d7-8dc7-d872d7a3d202" providerId="ADAL" clId="{2C479549-2571-491A-8666-134BD8CB79D3}" dt="2024-02-07T08:48:47.861" v="282" actId="20577"/>
        <pc:sldMkLst>
          <pc:docMk/>
          <pc:sldMk cId="2587605058" sldId="573"/>
        </pc:sldMkLst>
      </pc:sldChg>
      <pc:sldChg chg="modSp new mod ord">
        <pc:chgData name="Rhiannon Akers" userId="fb3c9d12-5c8c-42d7-8dc7-d872d7a3d202" providerId="ADAL" clId="{2C479549-2571-491A-8666-134BD8CB79D3}" dt="2024-02-07T08:59:27.232" v="531" actId="20577"/>
        <pc:sldMkLst>
          <pc:docMk/>
          <pc:sldMk cId="1974074052" sldId="57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B8372B-9E40-4EE7-9EB9-41B8ED3B3181}" type="doc">
      <dgm:prSet loTypeId="urn:microsoft.com/office/officeart/2005/8/layout/default#1" loCatId="list" qsTypeId="urn:microsoft.com/office/officeart/2005/8/quickstyle/simple5" qsCatId="simple" csTypeId="urn:microsoft.com/office/officeart/2005/8/colors/colorful3" csCatId="colorful" phldr="1"/>
      <dgm:spPr/>
      <dgm:t>
        <a:bodyPr/>
        <a:lstStyle/>
        <a:p>
          <a:endParaRPr lang="en-US"/>
        </a:p>
      </dgm:t>
    </dgm:pt>
    <dgm:pt modelId="{47BD4411-9A4C-4630-98D9-9F661F6DA60B}">
      <dgm:prSet phldrT="[Text]"/>
      <dgm:spPr/>
      <dgm:t>
        <a:bodyPr/>
        <a:lstStyle/>
        <a:p>
          <a:r>
            <a:rPr lang="en-GB" dirty="0"/>
            <a:t>Age</a:t>
          </a:r>
          <a:endParaRPr lang="en-US" dirty="0"/>
        </a:p>
      </dgm:t>
    </dgm:pt>
    <dgm:pt modelId="{E5349FC6-5D6B-414D-B8E5-6C706D190AD6}" type="parTrans" cxnId="{86804DF2-EE6F-4FDC-B8DB-07EFDA284B14}">
      <dgm:prSet/>
      <dgm:spPr/>
      <dgm:t>
        <a:bodyPr/>
        <a:lstStyle/>
        <a:p>
          <a:endParaRPr lang="en-US"/>
        </a:p>
      </dgm:t>
    </dgm:pt>
    <dgm:pt modelId="{17D491FF-656A-445C-B692-A53EB111A0D4}" type="sibTrans" cxnId="{86804DF2-EE6F-4FDC-B8DB-07EFDA284B14}">
      <dgm:prSet/>
      <dgm:spPr/>
      <dgm:t>
        <a:bodyPr/>
        <a:lstStyle/>
        <a:p>
          <a:endParaRPr lang="en-US"/>
        </a:p>
      </dgm:t>
    </dgm:pt>
    <dgm:pt modelId="{4C050CF6-BB22-4466-80FF-0243763799E3}">
      <dgm:prSet phldrT="[Text]"/>
      <dgm:spPr/>
      <dgm:t>
        <a:bodyPr/>
        <a:lstStyle/>
        <a:p>
          <a:r>
            <a:rPr lang="en-GB" dirty="0"/>
            <a:t>Race</a:t>
          </a:r>
          <a:endParaRPr lang="en-US" dirty="0"/>
        </a:p>
      </dgm:t>
    </dgm:pt>
    <dgm:pt modelId="{3A32C632-CEC9-43FF-A7D4-A7E625E0F983}" type="parTrans" cxnId="{DFED7622-2442-49DE-A6FA-775D86DF8DC4}">
      <dgm:prSet/>
      <dgm:spPr/>
      <dgm:t>
        <a:bodyPr/>
        <a:lstStyle/>
        <a:p>
          <a:endParaRPr lang="en-US"/>
        </a:p>
      </dgm:t>
    </dgm:pt>
    <dgm:pt modelId="{D19CAA09-AFB1-48CF-8C33-B0A02D7D06E0}" type="sibTrans" cxnId="{DFED7622-2442-49DE-A6FA-775D86DF8DC4}">
      <dgm:prSet/>
      <dgm:spPr/>
      <dgm:t>
        <a:bodyPr/>
        <a:lstStyle/>
        <a:p>
          <a:endParaRPr lang="en-US"/>
        </a:p>
      </dgm:t>
    </dgm:pt>
    <dgm:pt modelId="{84FB534B-D433-416F-87A3-A15ED74FE4CA}">
      <dgm:prSet phldrT="[Text]"/>
      <dgm:spPr/>
      <dgm:t>
        <a:bodyPr/>
        <a:lstStyle/>
        <a:p>
          <a:r>
            <a:rPr lang="en-GB" dirty="0"/>
            <a:t>Disability</a:t>
          </a:r>
          <a:endParaRPr lang="en-US" dirty="0"/>
        </a:p>
      </dgm:t>
    </dgm:pt>
    <dgm:pt modelId="{5487FB3C-6C0C-4E56-80A5-4DAD591DDF09}" type="parTrans" cxnId="{15592EA3-8B5A-4677-8EA7-9793099EF23F}">
      <dgm:prSet/>
      <dgm:spPr/>
      <dgm:t>
        <a:bodyPr/>
        <a:lstStyle/>
        <a:p>
          <a:endParaRPr lang="en-US"/>
        </a:p>
      </dgm:t>
    </dgm:pt>
    <dgm:pt modelId="{0152C27A-F86C-435B-A267-892F0C311110}" type="sibTrans" cxnId="{15592EA3-8B5A-4677-8EA7-9793099EF23F}">
      <dgm:prSet/>
      <dgm:spPr/>
      <dgm:t>
        <a:bodyPr/>
        <a:lstStyle/>
        <a:p>
          <a:endParaRPr lang="en-US"/>
        </a:p>
      </dgm:t>
    </dgm:pt>
    <dgm:pt modelId="{32E2CDE3-5DE8-4C42-B6BB-BB3D25CE7D0D}">
      <dgm:prSet phldrT="[Text]"/>
      <dgm:spPr/>
      <dgm:t>
        <a:bodyPr/>
        <a:lstStyle/>
        <a:p>
          <a:r>
            <a:rPr lang="en-GB" dirty="0"/>
            <a:t>Sexual Orientation</a:t>
          </a:r>
          <a:endParaRPr lang="en-US" dirty="0"/>
        </a:p>
      </dgm:t>
    </dgm:pt>
    <dgm:pt modelId="{0F94598B-DD8E-41F2-9803-225CFA50BD8E}" type="parTrans" cxnId="{6A4A97E0-8F54-4C3E-9231-CCACF1C182EA}">
      <dgm:prSet/>
      <dgm:spPr/>
      <dgm:t>
        <a:bodyPr/>
        <a:lstStyle/>
        <a:p>
          <a:endParaRPr lang="en-US"/>
        </a:p>
      </dgm:t>
    </dgm:pt>
    <dgm:pt modelId="{D269DF8E-8567-444C-B19F-6EBEEB28C9C2}" type="sibTrans" cxnId="{6A4A97E0-8F54-4C3E-9231-CCACF1C182EA}">
      <dgm:prSet/>
      <dgm:spPr/>
      <dgm:t>
        <a:bodyPr/>
        <a:lstStyle/>
        <a:p>
          <a:endParaRPr lang="en-US"/>
        </a:p>
      </dgm:t>
    </dgm:pt>
    <dgm:pt modelId="{BBBE1971-D0E2-41C1-85F1-759CAFD8CF75}">
      <dgm:prSet phldrT="[Text]"/>
      <dgm:spPr/>
      <dgm:t>
        <a:bodyPr/>
        <a:lstStyle/>
        <a:p>
          <a:r>
            <a:rPr lang="en-GB" dirty="0"/>
            <a:t>Gender</a:t>
          </a:r>
          <a:endParaRPr lang="en-US" dirty="0"/>
        </a:p>
      </dgm:t>
    </dgm:pt>
    <dgm:pt modelId="{738A10B6-16D0-459A-B536-B5E2770D02DC}" type="parTrans" cxnId="{CBA78BAD-9BD0-4078-B71D-133AD74C9D37}">
      <dgm:prSet/>
      <dgm:spPr/>
      <dgm:t>
        <a:bodyPr/>
        <a:lstStyle/>
        <a:p>
          <a:endParaRPr lang="en-US"/>
        </a:p>
      </dgm:t>
    </dgm:pt>
    <dgm:pt modelId="{A720387A-03EA-4559-940D-23715D317A7B}" type="sibTrans" cxnId="{CBA78BAD-9BD0-4078-B71D-133AD74C9D37}">
      <dgm:prSet/>
      <dgm:spPr/>
      <dgm:t>
        <a:bodyPr/>
        <a:lstStyle/>
        <a:p>
          <a:endParaRPr lang="en-US"/>
        </a:p>
      </dgm:t>
    </dgm:pt>
    <dgm:pt modelId="{BC0BC135-0E94-4FF6-AFA8-E83AEB24AD70}">
      <dgm:prSet/>
      <dgm:spPr/>
      <dgm:t>
        <a:bodyPr/>
        <a:lstStyle/>
        <a:p>
          <a:r>
            <a:rPr lang="en-GB" dirty="0"/>
            <a:t>Gender Reassignment</a:t>
          </a:r>
          <a:endParaRPr lang="en-US" dirty="0"/>
        </a:p>
      </dgm:t>
    </dgm:pt>
    <dgm:pt modelId="{57770030-69F4-4425-AF3D-9A1C4543F7A6}" type="parTrans" cxnId="{15D60C95-5B85-4E3D-9736-BAC12799520E}">
      <dgm:prSet/>
      <dgm:spPr/>
      <dgm:t>
        <a:bodyPr/>
        <a:lstStyle/>
        <a:p>
          <a:endParaRPr lang="en-US"/>
        </a:p>
      </dgm:t>
    </dgm:pt>
    <dgm:pt modelId="{F9F0C783-8AA2-410D-9B93-BC230B340CB1}" type="sibTrans" cxnId="{15D60C95-5B85-4E3D-9736-BAC12799520E}">
      <dgm:prSet/>
      <dgm:spPr/>
      <dgm:t>
        <a:bodyPr/>
        <a:lstStyle/>
        <a:p>
          <a:endParaRPr lang="en-US"/>
        </a:p>
      </dgm:t>
    </dgm:pt>
    <dgm:pt modelId="{43E108CC-6F03-4281-BC91-B85506CB6C52}">
      <dgm:prSet/>
      <dgm:spPr/>
      <dgm:t>
        <a:bodyPr/>
        <a:lstStyle/>
        <a:p>
          <a:r>
            <a:rPr lang="en-GB" dirty="0"/>
            <a:t>Pregnancy and Maternity</a:t>
          </a:r>
          <a:endParaRPr lang="en-US" dirty="0"/>
        </a:p>
      </dgm:t>
    </dgm:pt>
    <dgm:pt modelId="{4EC169D1-F221-4A28-B099-E3317AB747EC}" type="parTrans" cxnId="{BBEE6C0C-2C50-47B5-ACD5-00A46049E156}">
      <dgm:prSet/>
      <dgm:spPr/>
      <dgm:t>
        <a:bodyPr/>
        <a:lstStyle/>
        <a:p>
          <a:endParaRPr lang="en-US"/>
        </a:p>
      </dgm:t>
    </dgm:pt>
    <dgm:pt modelId="{F50ABB4E-0AE9-4179-98C5-3DC59C0E4510}" type="sibTrans" cxnId="{BBEE6C0C-2C50-47B5-ACD5-00A46049E156}">
      <dgm:prSet/>
      <dgm:spPr/>
      <dgm:t>
        <a:bodyPr/>
        <a:lstStyle/>
        <a:p>
          <a:endParaRPr lang="en-US"/>
        </a:p>
      </dgm:t>
    </dgm:pt>
    <dgm:pt modelId="{7224D535-C152-4418-B540-7A77C38324A0}">
      <dgm:prSet/>
      <dgm:spPr/>
      <dgm:t>
        <a:bodyPr/>
        <a:lstStyle/>
        <a:p>
          <a:r>
            <a:rPr lang="en-GB" dirty="0"/>
            <a:t>Marriage and Civil Partnership</a:t>
          </a:r>
          <a:endParaRPr lang="en-US" dirty="0"/>
        </a:p>
      </dgm:t>
    </dgm:pt>
    <dgm:pt modelId="{4FA7C52E-1966-43D8-8678-AF9F32722A37}" type="parTrans" cxnId="{1A919851-67F4-406E-B218-A1F00F9E71C9}">
      <dgm:prSet/>
      <dgm:spPr/>
      <dgm:t>
        <a:bodyPr/>
        <a:lstStyle/>
        <a:p>
          <a:endParaRPr lang="en-US"/>
        </a:p>
      </dgm:t>
    </dgm:pt>
    <dgm:pt modelId="{E3D9AA85-221A-4BE3-A837-0822456D7585}" type="sibTrans" cxnId="{1A919851-67F4-406E-B218-A1F00F9E71C9}">
      <dgm:prSet/>
      <dgm:spPr/>
      <dgm:t>
        <a:bodyPr/>
        <a:lstStyle/>
        <a:p>
          <a:endParaRPr lang="en-US"/>
        </a:p>
      </dgm:t>
    </dgm:pt>
    <dgm:pt modelId="{BDDE066C-B63A-402B-A566-B2E28DADCE5C}">
      <dgm:prSet/>
      <dgm:spPr/>
      <dgm:t>
        <a:bodyPr/>
        <a:lstStyle/>
        <a:p>
          <a:r>
            <a:rPr lang="en-GB" dirty="0"/>
            <a:t>Religion and Belief</a:t>
          </a:r>
          <a:endParaRPr lang="en-US" dirty="0"/>
        </a:p>
      </dgm:t>
    </dgm:pt>
    <dgm:pt modelId="{EF51AA32-C6A3-4005-BB8B-0C5CCB88F8A1}" type="parTrans" cxnId="{52D8BA9F-15BD-4A70-8C40-D2E154BDF4B5}">
      <dgm:prSet/>
      <dgm:spPr/>
      <dgm:t>
        <a:bodyPr/>
        <a:lstStyle/>
        <a:p>
          <a:endParaRPr lang="en-US"/>
        </a:p>
      </dgm:t>
    </dgm:pt>
    <dgm:pt modelId="{8126FB5C-F972-46F0-9924-DAD33796C20E}" type="sibTrans" cxnId="{52D8BA9F-15BD-4A70-8C40-D2E154BDF4B5}">
      <dgm:prSet/>
      <dgm:spPr/>
      <dgm:t>
        <a:bodyPr/>
        <a:lstStyle/>
        <a:p>
          <a:endParaRPr lang="en-US"/>
        </a:p>
      </dgm:t>
    </dgm:pt>
    <dgm:pt modelId="{4A3A9557-8A5A-4166-9676-651462B6B0BC}" type="pres">
      <dgm:prSet presAssocID="{AEB8372B-9E40-4EE7-9EB9-41B8ED3B3181}" presName="diagram" presStyleCnt="0">
        <dgm:presLayoutVars>
          <dgm:dir/>
          <dgm:resizeHandles val="exact"/>
        </dgm:presLayoutVars>
      </dgm:prSet>
      <dgm:spPr/>
    </dgm:pt>
    <dgm:pt modelId="{21533A0F-1BCB-4248-AD5C-724C3E5D4306}" type="pres">
      <dgm:prSet presAssocID="{47BD4411-9A4C-4630-98D9-9F661F6DA60B}" presName="node" presStyleLbl="node1" presStyleIdx="0" presStyleCnt="9">
        <dgm:presLayoutVars>
          <dgm:bulletEnabled val="1"/>
        </dgm:presLayoutVars>
      </dgm:prSet>
      <dgm:spPr/>
    </dgm:pt>
    <dgm:pt modelId="{02161AC5-B597-4636-A23C-F47D77BF9594}" type="pres">
      <dgm:prSet presAssocID="{17D491FF-656A-445C-B692-A53EB111A0D4}" presName="sibTrans" presStyleCnt="0"/>
      <dgm:spPr/>
    </dgm:pt>
    <dgm:pt modelId="{ADD8151E-72D7-4536-838E-637F893E097F}" type="pres">
      <dgm:prSet presAssocID="{4C050CF6-BB22-4466-80FF-0243763799E3}" presName="node" presStyleLbl="node1" presStyleIdx="1" presStyleCnt="9">
        <dgm:presLayoutVars>
          <dgm:bulletEnabled val="1"/>
        </dgm:presLayoutVars>
      </dgm:prSet>
      <dgm:spPr/>
    </dgm:pt>
    <dgm:pt modelId="{64CD5708-5636-4549-B5D7-EAD31B76F372}" type="pres">
      <dgm:prSet presAssocID="{D19CAA09-AFB1-48CF-8C33-B0A02D7D06E0}" presName="sibTrans" presStyleCnt="0"/>
      <dgm:spPr/>
    </dgm:pt>
    <dgm:pt modelId="{EDB9EE7C-D2FE-444A-AC7F-A7BF8FA41742}" type="pres">
      <dgm:prSet presAssocID="{84FB534B-D433-416F-87A3-A15ED74FE4CA}" presName="node" presStyleLbl="node1" presStyleIdx="2" presStyleCnt="9">
        <dgm:presLayoutVars>
          <dgm:bulletEnabled val="1"/>
        </dgm:presLayoutVars>
      </dgm:prSet>
      <dgm:spPr/>
    </dgm:pt>
    <dgm:pt modelId="{BD59E6E6-E2C7-41CB-9834-0CD04676B638}" type="pres">
      <dgm:prSet presAssocID="{0152C27A-F86C-435B-A267-892F0C311110}" presName="sibTrans" presStyleCnt="0"/>
      <dgm:spPr/>
    </dgm:pt>
    <dgm:pt modelId="{E66597CA-F7AB-4E13-B12D-2C01048A9ED4}" type="pres">
      <dgm:prSet presAssocID="{32E2CDE3-5DE8-4C42-B6BB-BB3D25CE7D0D}" presName="node" presStyleLbl="node1" presStyleIdx="3" presStyleCnt="9">
        <dgm:presLayoutVars>
          <dgm:bulletEnabled val="1"/>
        </dgm:presLayoutVars>
      </dgm:prSet>
      <dgm:spPr/>
    </dgm:pt>
    <dgm:pt modelId="{AED6816D-ABB9-4E7D-B9E9-52C08A9D5E9B}" type="pres">
      <dgm:prSet presAssocID="{D269DF8E-8567-444C-B19F-6EBEEB28C9C2}" presName="sibTrans" presStyleCnt="0"/>
      <dgm:spPr/>
    </dgm:pt>
    <dgm:pt modelId="{29343404-8A79-400B-B797-F93D82263D84}" type="pres">
      <dgm:prSet presAssocID="{BBBE1971-D0E2-41C1-85F1-759CAFD8CF75}" presName="node" presStyleLbl="node1" presStyleIdx="4" presStyleCnt="9">
        <dgm:presLayoutVars>
          <dgm:bulletEnabled val="1"/>
        </dgm:presLayoutVars>
      </dgm:prSet>
      <dgm:spPr/>
    </dgm:pt>
    <dgm:pt modelId="{2876CD83-DAB3-4FC1-A8E8-E35C5B435D4F}" type="pres">
      <dgm:prSet presAssocID="{A720387A-03EA-4559-940D-23715D317A7B}" presName="sibTrans" presStyleCnt="0"/>
      <dgm:spPr/>
    </dgm:pt>
    <dgm:pt modelId="{03DCAF1D-A9CA-42A9-8576-8FFF59B043BB}" type="pres">
      <dgm:prSet presAssocID="{BC0BC135-0E94-4FF6-AFA8-E83AEB24AD70}" presName="node" presStyleLbl="node1" presStyleIdx="5" presStyleCnt="9">
        <dgm:presLayoutVars>
          <dgm:bulletEnabled val="1"/>
        </dgm:presLayoutVars>
      </dgm:prSet>
      <dgm:spPr/>
    </dgm:pt>
    <dgm:pt modelId="{19325C54-A75D-46D9-B9CA-5B155704D638}" type="pres">
      <dgm:prSet presAssocID="{F9F0C783-8AA2-410D-9B93-BC230B340CB1}" presName="sibTrans" presStyleCnt="0"/>
      <dgm:spPr/>
    </dgm:pt>
    <dgm:pt modelId="{FD1E979A-7B6D-407F-AD4D-0EF1C15937D5}" type="pres">
      <dgm:prSet presAssocID="{43E108CC-6F03-4281-BC91-B85506CB6C52}" presName="node" presStyleLbl="node1" presStyleIdx="6" presStyleCnt="9">
        <dgm:presLayoutVars>
          <dgm:bulletEnabled val="1"/>
        </dgm:presLayoutVars>
      </dgm:prSet>
      <dgm:spPr/>
    </dgm:pt>
    <dgm:pt modelId="{FABE7356-8EC7-47C1-B931-B8CC2849048F}" type="pres">
      <dgm:prSet presAssocID="{F50ABB4E-0AE9-4179-98C5-3DC59C0E4510}" presName="sibTrans" presStyleCnt="0"/>
      <dgm:spPr/>
    </dgm:pt>
    <dgm:pt modelId="{F686E81F-37C2-4A10-8114-6FEFE9555805}" type="pres">
      <dgm:prSet presAssocID="{7224D535-C152-4418-B540-7A77C38324A0}" presName="node" presStyleLbl="node1" presStyleIdx="7" presStyleCnt="9">
        <dgm:presLayoutVars>
          <dgm:bulletEnabled val="1"/>
        </dgm:presLayoutVars>
      </dgm:prSet>
      <dgm:spPr/>
    </dgm:pt>
    <dgm:pt modelId="{A74FB318-0169-47DF-B936-E728ECD7A4BA}" type="pres">
      <dgm:prSet presAssocID="{E3D9AA85-221A-4BE3-A837-0822456D7585}" presName="sibTrans" presStyleCnt="0"/>
      <dgm:spPr/>
    </dgm:pt>
    <dgm:pt modelId="{3F0254E9-5ACE-49DA-B4BE-09F27371C80C}" type="pres">
      <dgm:prSet presAssocID="{BDDE066C-B63A-402B-A566-B2E28DADCE5C}" presName="node" presStyleLbl="node1" presStyleIdx="8" presStyleCnt="9">
        <dgm:presLayoutVars>
          <dgm:bulletEnabled val="1"/>
        </dgm:presLayoutVars>
      </dgm:prSet>
      <dgm:spPr/>
    </dgm:pt>
  </dgm:ptLst>
  <dgm:cxnLst>
    <dgm:cxn modelId="{BBEE6C0C-2C50-47B5-ACD5-00A46049E156}" srcId="{AEB8372B-9E40-4EE7-9EB9-41B8ED3B3181}" destId="{43E108CC-6F03-4281-BC91-B85506CB6C52}" srcOrd="6" destOrd="0" parTransId="{4EC169D1-F221-4A28-B099-E3317AB747EC}" sibTransId="{F50ABB4E-0AE9-4179-98C5-3DC59C0E4510}"/>
    <dgm:cxn modelId="{092D721A-12C2-4B71-BB49-4A70BA346988}" type="presOf" srcId="{4C050CF6-BB22-4466-80FF-0243763799E3}" destId="{ADD8151E-72D7-4536-838E-637F893E097F}" srcOrd="0" destOrd="0" presId="urn:microsoft.com/office/officeart/2005/8/layout/default#1"/>
    <dgm:cxn modelId="{DFED7622-2442-49DE-A6FA-775D86DF8DC4}" srcId="{AEB8372B-9E40-4EE7-9EB9-41B8ED3B3181}" destId="{4C050CF6-BB22-4466-80FF-0243763799E3}" srcOrd="1" destOrd="0" parTransId="{3A32C632-CEC9-43FF-A7D4-A7E625E0F983}" sibTransId="{D19CAA09-AFB1-48CF-8C33-B0A02D7D06E0}"/>
    <dgm:cxn modelId="{B70BF02C-CDA7-445B-8904-4C456026CBC4}" type="presOf" srcId="{BDDE066C-B63A-402B-A566-B2E28DADCE5C}" destId="{3F0254E9-5ACE-49DA-B4BE-09F27371C80C}" srcOrd="0" destOrd="0" presId="urn:microsoft.com/office/officeart/2005/8/layout/default#1"/>
    <dgm:cxn modelId="{0E4E1543-F2C2-49AA-9C2E-52517C45538D}" type="presOf" srcId="{43E108CC-6F03-4281-BC91-B85506CB6C52}" destId="{FD1E979A-7B6D-407F-AD4D-0EF1C15937D5}" srcOrd="0" destOrd="0" presId="urn:microsoft.com/office/officeart/2005/8/layout/default#1"/>
    <dgm:cxn modelId="{6EA8186A-2606-447C-B236-E4979A31EBCE}" type="presOf" srcId="{47BD4411-9A4C-4630-98D9-9F661F6DA60B}" destId="{21533A0F-1BCB-4248-AD5C-724C3E5D4306}" srcOrd="0" destOrd="0" presId="urn:microsoft.com/office/officeart/2005/8/layout/default#1"/>
    <dgm:cxn modelId="{51FDF26E-3D9D-4AE0-B73B-3D8770EFDB57}" type="presOf" srcId="{AEB8372B-9E40-4EE7-9EB9-41B8ED3B3181}" destId="{4A3A9557-8A5A-4166-9676-651462B6B0BC}" srcOrd="0" destOrd="0" presId="urn:microsoft.com/office/officeart/2005/8/layout/default#1"/>
    <dgm:cxn modelId="{75A58C6F-17EF-4A54-8CB2-D6B40786380A}" type="presOf" srcId="{BC0BC135-0E94-4FF6-AFA8-E83AEB24AD70}" destId="{03DCAF1D-A9CA-42A9-8576-8FFF59B043BB}" srcOrd="0" destOrd="0" presId="urn:microsoft.com/office/officeart/2005/8/layout/default#1"/>
    <dgm:cxn modelId="{E6B38D71-7389-48F6-9229-F8264D5CCE3F}" type="presOf" srcId="{BBBE1971-D0E2-41C1-85F1-759CAFD8CF75}" destId="{29343404-8A79-400B-B797-F93D82263D84}" srcOrd="0" destOrd="0" presId="urn:microsoft.com/office/officeart/2005/8/layout/default#1"/>
    <dgm:cxn modelId="{1A919851-67F4-406E-B218-A1F00F9E71C9}" srcId="{AEB8372B-9E40-4EE7-9EB9-41B8ED3B3181}" destId="{7224D535-C152-4418-B540-7A77C38324A0}" srcOrd="7" destOrd="0" parTransId="{4FA7C52E-1966-43D8-8678-AF9F32722A37}" sibTransId="{E3D9AA85-221A-4BE3-A837-0822456D7585}"/>
    <dgm:cxn modelId="{FAAC0A91-A7F3-4947-8C1D-3A293326C597}" type="presOf" srcId="{7224D535-C152-4418-B540-7A77C38324A0}" destId="{F686E81F-37C2-4A10-8114-6FEFE9555805}" srcOrd="0" destOrd="0" presId="urn:microsoft.com/office/officeart/2005/8/layout/default#1"/>
    <dgm:cxn modelId="{15D60C95-5B85-4E3D-9736-BAC12799520E}" srcId="{AEB8372B-9E40-4EE7-9EB9-41B8ED3B3181}" destId="{BC0BC135-0E94-4FF6-AFA8-E83AEB24AD70}" srcOrd="5" destOrd="0" parTransId="{57770030-69F4-4425-AF3D-9A1C4543F7A6}" sibTransId="{F9F0C783-8AA2-410D-9B93-BC230B340CB1}"/>
    <dgm:cxn modelId="{52D8BA9F-15BD-4A70-8C40-D2E154BDF4B5}" srcId="{AEB8372B-9E40-4EE7-9EB9-41B8ED3B3181}" destId="{BDDE066C-B63A-402B-A566-B2E28DADCE5C}" srcOrd="8" destOrd="0" parTransId="{EF51AA32-C6A3-4005-BB8B-0C5CCB88F8A1}" sibTransId="{8126FB5C-F972-46F0-9924-DAD33796C20E}"/>
    <dgm:cxn modelId="{15592EA3-8B5A-4677-8EA7-9793099EF23F}" srcId="{AEB8372B-9E40-4EE7-9EB9-41B8ED3B3181}" destId="{84FB534B-D433-416F-87A3-A15ED74FE4CA}" srcOrd="2" destOrd="0" parTransId="{5487FB3C-6C0C-4E56-80A5-4DAD591DDF09}" sibTransId="{0152C27A-F86C-435B-A267-892F0C311110}"/>
    <dgm:cxn modelId="{CBA78BAD-9BD0-4078-B71D-133AD74C9D37}" srcId="{AEB8372B-9E40-4EE7-9EB9-41B8ED3B3181}" destId="{BBBE1971-D0E2-41C1-85F1-759CAFD8CF75}" srcOrd="4" destOrd="0" parTransId="{738A10B6-16D0-459A-B536-B5E2770D02DC}" sibTransId="{A720387A-03EA-4559-940D-23715D317A7B}"/>
    <dgm:cxn modelId="{6F2CE0DA-47A3-477D-89AB-4803565D189E}" type="presOf" srcId="{84FB534B-D433-416F-87A3-A15ED74FE4CA}" destId="{EDB9EE7C-D2FE-444A-AC7F-A7BF8FA41742}" srcOrd="0" destOrd="0" presId="urn:microsoft.com/office/officeart/2005/8/layout/default#1"/>
    <dgm:cxn modelId="{6A4A97E0-8F54-4C3E-9231-CCACF1C182EA}" srcId="{AEB8372B-9E40-4EE7-9EB9-41B8ED3B3181}" destId="{32E2CDE3-5DE8-4C42-B6BB-BB3D25CE7D0D}" srcOrd="3" destOrd="0" parTransId="{0F94598B-DD8E-41F2-9803-225CFA50BD8E}" sibTransId="{D269DF8E-8567-444C-B19F-6EBEEB28C9C2}"/>
    <dgm:cxn modelId="{86804DF2-EE6F-4FDC-B8DB-07EFDA284B14}" srcId="{AEB8372B-9E40-4EE7-9EB9-41B8ED3B3181}" destId="{47BD4411-9A4C-4630-98D9-9F661F6DA60B}" srcOrd="0" destOrd="0" parTransId="{E5349FC6-5D6B-414D-B8E5-6C706D190AD6}" sibTransId="{17D491FF-656A-445C-B692-A53EB111A0D4}"/>
    <dgm:cxn modelId="{55CA79F2-5DE4-4AFB-9907-1537F268A4D6}" type="presOf" srcId="{32E2CDE3-5DE8-4C42-B6BB-BB3D25CE7D0D}" destId="{E66597CA-F7AB-4E13-B12D-2C01048A9ED4}" srcOrd="0" destOrd="0" presId="urn:microsoft.com/office/officeart/2005/8/layout/default#1"/>
    <dgm:cxn modelId="{F842585B-F184-4C1F-B377-2755EF454784}" type="presParOf" srcId="{4A3A9557-8A5A-4166-9676-651462B6B0BC}" destId="{21533A0F-1BCB-4248-AD5C-724C3E5D4306}" srcOrd="0" destOrd="0" presId="urn:microsoft.com/office/officeart/2005/8/layout/default#1"/>
    <dgm:cxn modelId="{61EEBF50-D1F9-4599-8A42-2745E74DAF9E}" type="presParOf" srcId="{4A3A9557-8A5A-4166-9676-651462B6B0BC}" destId="{02161AC5-B597-4636-A23C-F47D77BF9594}" srcOrd="1" destOrd="0" presId="urn:microsoft.com/office/officeart/2005/8/layout/default#1"/>
    <dgm:cxn modelId="{84B1EE78-8236-4AB9-AABD-3E7D3F5F83B1}" type="presParOf" srcId="{4A3A9557-8A5A-4166-9676-651462B6B0BC}" destId="{ADD8151E-72D7-4536-838E-637F893E097F}" srcOrd="2" destOrd="0" presId="urn:microsoft.com/office/officeart/2005/8/layout/default#1"/>
    <dgm:cxn modelId="{7D7BE373-7C53-4C16-AFF1-EBD29E6FCEC6}" type="presParOf" srcId="{4A3A9557-8A5A-4166-9676-651462B6B0BC}" destId="{64CD5708-5636-4549-B5D7-EAD31B76F372}" srcOrd="3" destOrd="0" presId="urn:microsoft.com/office/officeart/2005/8/layout/default#1"/>
    <dgm:cxn modelId="{075F2624-2213-47AE-89CA-2C8FF798B344}" type="presParOf" srcId="{4A3A9557-8A5A-4166-9676-651462B6B0BC}" destId="{EDB9EE7C-D2FE-444A-AC7F-A7BF8FA41742}" srcOrd="4" destOrd="0" presId="urn:microsoft.com/office/officeart/2005/8/layout/default#1"/>
    <dgm:cxn modelId="{89B09A0E-A423-4F6B-9E5B-7F9393260129}" type="presParOf" srcId="{4A3A9557-8A5A-4166-9676-651462B6B0BC}" destId="{BD59E6E6-E2C7-41CB-9834-0CD04676B638}" srcOrd="5" destOrd="0" presId="urn:microsoft.com/office/officeart/2005/8/layout/default#1"/>
    <dgm:cxn modelId="{A1D0BB51-B4E6-4664-8E1C-374968287F86}" type="presParOf" srcId="{4A3A9557-8A5A-4166-9676-651462B6B0BC}" destId="{E66597CA-F7AB-4E13-B12D-2C01048A9ED4}" srcOrd="6" destOrd="0" presId="urn:microsoft.com/office/officeart/2005/8/layout/default#1"/>
    <dgm:cxn modelId="{AB8DC921-509B-4F39-80D6-D8C028CC216E}" type="presParOf" srcId="{4A3A9557-8A5A-4166-9676-651462B6B0BC}" destId="{AED6816D-ABB9-4E7D-B9E9-52C08A9D5E9B}" srcOrd="7" destOrd="0" presId="urn:microsoft.com/office/officeart/2005/8/layout/default#1"/>
    <dgm:cxn modelId="{B3126DAD-F123-4D21-9CFC-C6A3C38084AB}" type="presParOf" srcId="{4A3A9557-8A5A-4166-9676-651462B6B0BC}" destId="{29343404-8A79-400B-B797-F93D82263D84}" srcOrd="8" destOrd="0" presId="urn:microsoft.com/office/officeart/2005/8/layout/default#1"/>
    <dgm:cxn modelId="{50BC2DA7-E144-4EC2-8AA4-6E9FD1B54E80}" type="presParOf" srcId="{4A3A9557-8A5A-4166-9676-651462B6B0BC}" destId="{2876CD83-DAB3-4FC1-A8E8-E35C5B435D4F}" srcOrd="9" destOrd="0" presId="urn:microsoft.com/office/officeart/2005/8/layout/default#1"/>
    <dgm:cxn modelId="{41B6A95E-A976-421F-985F-E38E5B584FAA}" type="presParOf" srcId="{4A3A9557-8A5A-4166-9676-651462B6B0BC}" destId="{03DCAF1D-A9CA-42A9-8576-8FFF59B043BB}" srcOrd="10" destOrd="0" presId="urn:microsoft.com/office/officeart/2005/8/layout/default#1"/>
    <dgm:cxn modelId="{D9C21F7C-674F-493A-B634-53EA8D5C1184}" type="presParOf" srcId="{4A3A9557-8A5A-4166-9676-651462B6B0BC}" destId="{19325C54-A75D-46D9-B9CA-5B155704D638}" srcOrd="11" destOrd="0" presId="urn:microsoft.com/office/officeart/2005/8/layout/default#1"/>
    <dgm:cxn modelId="{5B7ECFA9-9FEE-47CA-ADD9-2D9C64D2523F}" type="presParOf" srcId="{4A3A9557-8A5A-4166-9676-651462B6B0BC}" destId="{FD1E979A-7B6D-407F-AD4D-0EF1C15937D5}" srcOrd="12" destOrd="0" presId="urn:microsoft.com/office/officeart/2005/8/layout/default#1"/>
    <dgm:cxn modelId="{DB2AC3F5-A6DB-452A-B657-7DA77A996DBF}" type="presParOf" srcId="{4A3A9557-8A5A-4166-9676-651462B6B0BC}" destId="{FABE7356-8EC7-47C1-B931-B8CC2849048F}" srcOrd="13" destOrd="0" presId="urn:microsoft.com/office/officeart/2005/8/layout/default#1"/>
    <dgm:cxn modelId="{C98ED266-42B0-4D58-90E0-F56D64D9F518}" type="presParOf" srcId="{4A3A9557-8A5A-4166-9676-651462B6B0BC}" destId="{F686E81F-37C2-4A10-8114-6FEFE9555805}" srcOrd="14" destOrd="0" presId="urn:microsoft.com/office/officeart/2005/8/layout/default#1"/>
    <dgm:cxn modelId="{884394E2-43D1-48FE-AC78-14E6D25AF58E}" type="presParOf" srcId="{4A3A9557-8A5A-4166-9676-651462B6B0BC}" destId="{A74FB318-0169-47DF-B936-E728ECD7A4BA}" srcOrd="15" destOrd="0" presId="urn:microsoft.com/office/officeart/2005/8/layout/default#1"/>
    <dgm:cxn modelId="{EABE7EAD-5023-4B0A-94DC-662676F8267F}" type="presParOf" srcId="{4A3A9557-8A5A-4166-9676-651462B6B0BC}" destId="{3F0254E9-5ACE-49DA-B4BE-09F27371C80C}" srcOrd="16"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33A0F-1BCB-4248-AD5C-724C3E5D4306}">
      <dsp:nvSpPr>
        <dsp:cNvPr id="0" name=""/>
        <dsp:cNvSpPr/>
      </dsp:nvSpPr>
      <dsp:spPr>
        <a:xfrm>
          <a:off x="413127" y="1756"/>
          <a:ext cx="1577917" cy="946750"/>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Age</a:t>
          </a:r>
          <a:endParaRPr lang="en-US" sz="1700" kern="1200" dirty="0"/>
        </a:p>
      </dsp:txBody>
      <dsp:txXfrm>
        <a:off x="413127" y="1756"/>
        <a:ext cx="1577917" cy="946750"/>
      </dsp:txXfrm>
    </dsp:sp>
    <dsp:sp modelId="{ADD8151E-72D7-4536-838E-637F893E097F}">
      <dsp:nvSpPr>
        <dsp:cNvPr id="0" name=""/>
        <dsp:cNvSpPr/>
      </dsp:nvSpPr>
      <dsp:spPr>
        <a:xfrm>
          <a:off x="2148836" y="1756"/>
          <a:ext cx="1577917" cy="946750"/>
        </a:xfrm>
        <a:prstGeom prst="rect">
          <a:avLst/>
        </a:prstGeom>
        <a:gradFill rotWithShape="0">
          <a:gsLst>
            <a:gs pos="0">
              <a:schemeClr val="accent3">
                <a:hueOff val="1406283"/>
                <a:satOff val="-2110"/>
                <a:lumOff val="-343"/>
                <a:alphaOff val="0"/>
                <a:shade val="51000"/>
                <a:satMod val="130000"/>
              </a:schemeClr>
            </a:gs>
            <a:gs pos="80000">
              <a:schemeClr val="accent3">
                <a:hueOff val="1406283"/>
                <a:satOff val="-2110"/>
                <a:lumOff val="-343"/>
                <a:alphaOff val="0"/>
                <a:shade val="93000"/>
                <a:satMod val="130000"/>
              </a:schemeClr>
            </a:gs>
            <a:gs pos="100000">
              <a:schemeClr val="accent3">
                <a:hueOff val="1406283"/>
                <a:satOff val="-2110"/>
                <a:lumOff val="-34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Race</a:t>
          </a:r>
          <a:endParaRPr lang="en-US" sz="1700" kern="1200" dirty="0"/>
        </a:p>
      </dsp:txBody>
      <dsp:txXfrm>
        <a:off x="2148836" y="1756"/>
        <a:ext cx="1577917" cy="946750"/>
      </dsp:txXfrm>
    </dsp:sp>
    <dsp:sp modelId="{EDB9EE7C-D2FE-444A-AC7F-A7BF8FA41742}">
      <dsp:nvSpPr>
        <dsp:cNvPr id="0" name=""/>
        <dsp:cNvSpPr/>
      </dsp:nvSpPr>
      <dsp:spPr>
        <a:xfrm>
          <a:off x="3884545" y="1756"/>
          <a:ext cx="1577917" cy="946750"/>
        </a:xfrm>
        <a:prstGeom prst="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Disability</a:t>
          </a:r>
          <a:endParaRPr lang="en-US" sz="1700" kern="1200" dirty="0"/>
        </a:p>
      </dsp:txBody>
      <dsp:txXfrm>
        <a:off x="3884545" y="1756"/>
        <a:ext cx="1577917" cy="946750"/>
      </dsp:txXfrm>
    </dsp:sp>
    <dsp:sp modelId="{E66597CA-F7AB-4E13-B12D-2C01048A9ED4}">
      <dsp:nvSpPr>
        <dsp:cNvPr id="0" name=""/>
        <dsp:cNvSpPr/>
      </dsp:nvSpPr>
      <dsp:spPr>
        <a:xfrm>
          <a:off x="413127" y="1106298"/>
          <a:ext cx="1577917" cy="946750"/>
        </a:xfrm>
        <a:prstGeom prst="rect">
          <a:avLst/>
        </a:prstGeom>
        <a:gradFill rotWithShape="0">
          <a:gsLst>
            <a:gs pos="0">
              <a:schemeClr val="accent3">
                <a:hueOff val="4218849"/>
                <a:satOff val="-6330"/>
                <a:lumOff val="-1029"/>
                <a:alphaOff val="0"/>
                <a:shade val="51000"/>
                <a:satMod val="130000"/>
              </a:schemeClr>
            </a:gs>
            <a:gs pos="80000">
              <a:schemeClr val="accent3">
                <a:hueOff val="4218849"/>
                <a:satOff val="-6330"/>
                <a:lumOff val="-1029"/>
                <a:alphaOff val="0"/>
                <a:shade val="93000"/>
                <a:satMod val="130000"/>
              </a:schemeClr>
            </a:gs>
            <a:gs pos="100000">
              <a:schemeClr val="accent3">
                <a:hueOff val="4218849"/>
                <a:satOff val="-6330"/>
                <a:lumOff val="-102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Sexual Orientation</a:t>
          </a:r>
          <a:endParaRPr lang="en-US" sz="1700" kern="1200" dirty="0"/>
        </a:p>
      </dsp:txBody>
      <dsp:txXfrm>
        <a:off x="413127" y="1106298"/>
        <a:ext cx="1577917" cy="946750"/>
      </dsp:txXfrm>
    </dsp:sp>
    <dsp:sp modelId="{29343404-8A79-400B-B797-F93D82263D84}">
      <dsp:nvSpPr>
        <dsp:cNvPr id="0" name=""/>
        <dsp:cNvSpPr/>
      </dsp:nvSpPr>
      <dsp:spPr>
        <a:xfrm>
          <a:off x="2148836" y="1106298"/>
          <a:ext cx="1577917" cy="946750"/>
        </a:xfrm>
        <a:prstGeom prst="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Gender</a:t>
          </a:r>
          <a:endParaRPr lang="en-US" sz="1700" kern="1200" dirty="0"/>
        </a:p>
      </dsp:txBody>
      <dsp:txXfrm>
        <a:off x="2148836" y="1106298"/>
        <a:ext cx="1577917" cy="946750"/>
      </dsp:txXfrm>
    </dsp:sp>
    <dsp:sp modelId="{03DCAF1D-A9CA-42A9-8576-8FFF59B043BB}">
      <dsp:nvSpPr>
        <dsp:cNvPr id="0" name=""/>
        <dsp:cNvSpPr/>
      </dsp:nvSpPr>
      <dsp:spPr>
        <a:xfrm>
          <a:off x="3884545" y="1106298"/>
          <a:ext cx="1577917" cy="946750"/>
        </a:xfrm>
        <a:prstGeom prst="rect">
          <a:avLst/>
        </a:prstGeom>
        <a:gradFill rotWithShape="0">
          <a:gsLst>
            <a:gs pos="0">
              <a:schemeClr val="accent3">
                <a:hueOff val="7031415"/>
                <a:satOff val="-10550"/>
                <a:lumOff val="-1716"/>
                <a:alphaOff val="0"/>
                <a:shade val="51000"/>
                <a:satMod val="130000"/>
              </a:schemeClr>
            </a:gs>
            <a:gs pos="80000">
              <a:schemeClr val="accent3">
                <a:hueOff val="7031415"/>
                <a:satOff val="-10550"/>
                <a:lumOff val="-1716"/>
                <a:alphaOff val="0"/>
                <a:shade val="93000"/>
                <a:satMod val="130000"/>
              </a:schemeClr>
            </a:gs>
            <a:gs pos="100000">
              <a:schemeClr val="accent3">
                <a:hueOff val="7031415"/>
                <a:satOff val="-10550"/>
                <a:lumOff val="-171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Gender Reassignment</a:t>
          </a:r>
          <a:endParaRPr lang="en-US" sz="1700" kern="1200" dirty="0"/>
        </a:p>
      </dsp:txBody>
      <dsp:txXfrm>
        <a:off x="3884545" y="1106298"/>
        <a:ext cx="1577917" cy="946750"/>
      </dsp:txXfrm>
    </dsp:sp>
    <dsp:sp modelId="{FD1E979A-7B6D-407F-AD4D-0EF1C15937D5}">
      <dsp:nvSpPr>
        <dsp:cNvPr id="0" name=""/>
        <dsp:cNvSpPr/>
      </dsp:nvSpPr>
      <dsp:spPr>
        <a:xfrm>
          <a:off x="413127" y="2210840"/>
          <a:ext cx="1577917" cy="946750"/>
        </a:xfrm>
        <a:prstGeom prst="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Pregnancy and Maternity</a:t>
          </a:r>
          <a:endParaRPr lang="en-US" sz="1700" kern="1200" dirty="0"/>
        </a:p>
      </dsp:txBody>
      <dsp:txXfrm>
        <a:off x="413127" y="2210840"/>
        <a:ext cx="1577917" cy="946750"/>
      </dsp:txXfrm>
    </dsp:sp>
    <dsp:sp modelId="{F686E81F-37C2-4A10-8114-6FEFE9555805}">
      <dsp:nvSpPr>
        <dsp:cNvPr id="0" name=""/>
        <dsp:cNvSpPr/>
      </dsp:nvSpPr>
      <dsp:spPr>
        <a:xfrm>
          <a:off x="2148836" y="2210840"/>
          <a:ext cx="1577917" cy="946750"/>
        </a:xfrm>
        <a:prstGeom prst="rect">
          <a:avLst/>
        </a:prstGeom>
        <a:gradFill rotWithShape="0">
          <a:gsLst>
            <a:gs pos="0">
              <a:schemeClr val="accent3">
                <a:hueOff val="9843981"/>
                <a:satOff val="-14770"/>
                <a:lumOff val="-2402"/>
                <a:alphaOff val="0"/>
                <a:shade val="51000"/>
                <a:satMod val="130000"/>
              </a:schemeClr>
            </a:gs>
            <a:gs pos="80000">
              <a:schemeClr val="accent3">
                <a:hueOff val="9843981"/>
                <a:satOff val="-14770"/>
                <a:lumOff val="-2402"/>
                <a:alphaOff val="0"/>
                <a:shade val="93000"/>
                <a:satMod val="130000"/>
              </a:schemeClr>
            </a:gs>
            <a:gs pos="100000">
              <a:schemeClr val="accent3">
                <a:hueOff val="9843981"/>
                <a:satOff val="-14770"/>
                <a:lumOff val="-240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Marriage and Civil Partnership</a:t>
          </a:r>
          <a:endParaRPr lang="en-US" sz="1700" kern="1200" dirty="0"/>
        </a:p>
      </dsp:txBody>
      <dsp:txXfrm>
        <a:off x="2148836" y="2210840"/>
        <a:ext cx="1577917" cy="946750"/>
      </dsp:txXfrm>
    </dsp:sp>
    <dsp:sp modelId="{3F0254E9-5ACE-49DA-B4BE-09F27371C80C}">
      <dsp:nvSpPr>
        <dsp:cNvPr id="0" name=""/>
        <dsp:cNvSpPr/>
      </dsp:nvSpPr>
      <dsp:spPr>
        <a:xfrm>
          <a:off x="3884545" y="2210840"/>
          <a:ext cx="1577917" cy="946750"/>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Religion and Belief</a:t>
          </a:r>
          <a:endParaRPr lang="en-US" sz="1700" kern="1200" dirty="0"/>
        </a:p>
      </dsp:txBody>
      <dsp:txXfrm>
        <a:off x="3884545" y="2210840"/>
        <a:ext cx="1577917" cy="9467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AFC42-D392-4486-98B2-B58CFAD2F579}" type="datetimeFigureOut">
              <a:rPr lang="en-GB" smtClean="0"/>
              <a:t>11/02/2025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F9036A-81BF-4A79-8082-E6C881DDE62F}" type="slidenum">
              <a:rPr lang="en-GB" smtClean="0"/>
              <a:t>‹#›</a:t>
            </a:fld>
            <a:endParaRPr lang="en-GB"/>
          </a:p>
        </p:txBody>
      </p:sp>
    </p:spTree>
    <p:extLst>
      <p:ext uri="{BB962C8B-B14F-4D97-AF65-F5344CB8AC3E}">
        <p14:creationId xmlns:p14="http://schemas.microsoft.com/office/powerpoint/2010/main" val="240489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sfbn-equality-diversity.org.uk/meaning.html"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pairs, discuss </a:t>
            </a:r>
          </a:p>
        </p:txBody>
      </p:sp>
      <p:sp>
        <p:nvSpPr>
          <p:cNvPr id="4" name="Slide Number Placeholder 3"/>
          <p:cNvSpPr>
            <a:spLocks noGrp="1"/>
          </p:cNvSpPr>
          <p:nvPr>
            <p:ph type="sldNum" sz="quarter" idx="5"/>
          </p:nvPr>
        </p:nvSpPr>
        <p:spPr/>
        <p:txBody>
          <a:bodyPr/>
          <a:lstStyle/>
          <a:p>
            <a:fld id="{A7F9036A-81BF-4A79-8082-E6C881DDE62F}" type="slidenum">
              <a:rPr lang="en-GB" smtClean="0"/>
              <a:t>6</a:t>
            </a:fld>
            <a:endParaRPr lang="en-GB"/>
          </a:p>
        </p:txBody>
      </p:sp>
    </p:spTree>
    <p:extLst>
      <p:ext uri="{BB962C8B-B14F-4D97-AF65-F5344CB8AC3E}">
        <p14:creationId xmlns:p14="http://schemas.microsoft.com/office/powerpoint/2010/main" val="1864468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48816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54201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describe individual differences and how these can impact on ethical </a:t>
            </a:r>
            <a:r>
              <a:rPr lang="en-US" dirty="0" err="1"/>
              <a:t>behaviour</a:t>
            </a:r>
            <a:r>
              <a:rPr lang="en-US" dirty="0"/>
              <a:t>: </a:t>
            </a:r>
          </a:p>
          <a:p>
            <a:endParaRPr lang="en-US" dirty="0"/>
          </a:p>
          <a:p>
            <a:r>
              <a:rPr lang="en-US" dirty="0"/>
              <a:t>They talk about Cognitive moral development – the ‘dark triad’  Machiavellianism (associated with those who are unscrupulous, dishonest, cunning, manipulative and wanting power), psychopathy (amoral and anti-social </a:t>
            </a:r>
            <a:r>
              <a:rPr lang="en-US" dirty="0" err="1"/>
              <a:t>behaviour</a:t>
            </a:r>
            <a:r>
              <a:rPr lang="en-US" dirty="0"/>
              <a:t>) and </a:t>
            </a:r>
            <a:r>
              <a:rPr lang="en-US" dirty="0" err="1"/>
              <a:t>narcissim</a:t>
            </a:r>
            <a:r>
              <a:rPr lang="en-US" dirty="0"/>
              <a:t>  (inflated sense of one’s own self-importance) – all typically show low empathy with others, impulsivity, having a lack of attention to moral aspects of a situation. </a:t>
            </a:r>
          </a:p>
          <a:p>
            <a:r>
              <a:rPr lang="en-US" dirty="0"/>
              <a:t>Those possessing these traits are more susceptible to unethical </a:t>
            </a:r>
            <a:r>
              <a:rPr lang="en-US" dirty="0" err="1"/>
              <a:t>behaviour</a:t>
            </a:r>
            <a:r>
              <a:rPr lang="en-US" dirty="0"/>
              <a:t>. There are also other personality traits such as those who are highly egocentric. Also an individuals locus of control can also influence unethical </a:t>
            </a:r>
            <a:r>
              <a:rPr lang="en-US" dirty="0" err="1"/>
              <a:t>behaviour</a:t>
            </a:r>
            <a:r>
              <a:rPr lang="en-US" dirty="0"/>
              <a:t>. So those who have an external locus of control –tend to put events down to other people’s actions or the situation and underplay their own responsibility  “out of my hands, I had no choice, hands were tied” they are also therefore unlikely to learn from their mistakes.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Influences on individual behavior can include peer pressure (it may be that an employee is expected to achieve unrealistic targets set by a supervisor and there is a wish to please), those who who are susceptible to wanting to be an accepted part of a group, or those receiving negative feedback about a situation or task, those who are highly competitive. There is good evidence to suggest that differences in personality, moral development, as well as mood (e.g. feelings of frustration) all affect employees propensity to engage in unethical </a:t>
            </a:r>
            <a:r>
              <a:rPr lang="en-US" dirty="0" err="1"/>
              <a:t>behaviour</a:t>
            </a:r>
            <a:r>
              <a:rPr lang="en-US" dirty="0"/>
              <a:t>. </a:t>
            </a:r>
            <a:r>
              <a:rPr lang="en-GB" dirty="0"/>
              <a:t>Feelings of frustration – leading to unethical, counteractive work behaviour such as disengagement and withdrawal of work effort – lateness, taking longer breaks and generally favouring the path of least resistance </a:t>
            </a:r>
          </a:p>
          <a:p>
            <a:endParaRPr lang="en-US" dirty="0"/>
          </a:p>
          <a:p>
            <a:r>
              <a:rPr lang="en-US" dirty="0"/>
              <a:t>TO COUNTER THIS what do line managers and HR need to do? </a:t>
            </a:r>
          </a:p>
          <a:p>
            <a:endParaRPr lang="en-US" dirty="0"/>
          </a:p>
          <a:p>
            <a:r>
              <a:rPr lang="en-US" dirty="0"/>
              <a:t>They need to target leadership, people management and development interventions where the risks are the greatest. There is a need to create positive, healthy and robust workplaces, where employees don’t feel constantly frustrated, can take responsibility for their actions and feel confident to challenge. Aspects such as fairness, job satisfaction and good quality leadership will minimize negative aspects.  </a:t>
            </a:r>
            <a:r>
              <a:rPr lang="en-US" dirty="0" err="1"/>
              <a:t>E.g</a:t>
            </a:r>
            <a:r>
              <a:rPr lang="en-US" dirty="0"/>
              <a:t> in managing the impacts of change – take them on that journey, involve them, so they don’t feel change is happening to them. Empowering employees to raise concerns, question decisions, and having clear ways to do this, whistleblowing policies etc. About creating positive places to work. </a:t>
            </a:r>
          </a:p>
          <a:p>
            <a:endParaRPr lang="en-US" dirty="0"/>
          </a:p>
          <a:p>
            <a:r>
              <a:rPr lang="en-US" dirty="0"/>
              <a:t>Personality profiling, but bear in mind that personality type doesn’t guarantee that someone will be unethical, but can help with job design </a:t>
            </a:r>
          </a:p>
          <a:p>
            <a:r>
              <a:rPr lang="en-US" dirty="0" err="1"/>
              <a:t>Unconcious</a:t>
            </a:r>
            <a:r>
              <a:rPr lang="en-US" dirty="0"/>
              <a:t> bias training</a:t>
            </a:r>
          </a:p>
          <a:p>
            <a:r>
              <a:rPr lang="en-US" dirty="0"/>
              <a:t>Develop empathy in the workplace</a:t>
            </a:r>
          </a:p>
          <a:p>
            <a:r>
              <a:rPr lang="en-US" dirty="0"/>
              <a:t>Reduce impulsiveness by developing decision-making frameworks</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93604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can be a range of factors affecting </a:t>
            </a:r>
            <a:r>
              <a:rPr lang="en-US" dirty="0" err="1"/>
              <a:t>organisational</a:t>
            </a:r>
            <a:r>
              <a:rPr lang="en-US" dirty="0"/>
              <a:t> context, including culture, climate and leadership. </a:t>
            </a:r>
          </a:p>
          <a:p>
            <a:endParaRPr lang="en-US" dirty="0"/>
          </a:p>
          <a:p>
            <a:r>
              <a:rPr lang="en-US" dirty="0" err="1"/>
              <a:t>Cutlure</a:t>
            </a:r>
            <a:r>
              <a:rPr lang="en-US" dirty="0"/>
              <a:t> is often referred to as a factor, but this term can be wide ranging, nebulous and difficult to influence. Here we we encounter in the report the term ‘ethical climate’. It refers to the social norms – the shared understanding of what is correct </a:t>
            </a:r>
            <a:r>
              <a:rPr lang="en-US" dirty="0" err="1"/>
              <a:t>behaviour</a:t>
            </a:r>
            <a:r>
              <a:rPr lang="en-US" dirty="0"/>
              <a:t>, and how ethical decisions should be handled in an organization.’ it’s the “way things are done around here.’ so to speak. </a:t>
            </a:r>
          </a:p>
          <a:p>
            <a:endParaRPr lang="en-US" dirty="0"/>
          </a:p>
          <a:p>
            <a:r>
              <a:rPr lang="en-US" dirty="0" err="1"/>
              <a:t>Organisations</a:t>
            </a:r>
            <a:r>
              <a:rPr lang="en-US" dirty="0"/>
              <a:t> can focus on understanding and shaping their ethical climate- which is influenced by tangible factors, such as practices and procedures. Ethical climate is also linked to other outcomes such as job satisfaction and employee well-being as well as being linked to trust and fairness. </a:t>
            </a:r>
          </a:p>
          <a:p>
            <a:endParaRPr lang="en-US" dirty="0"/>
          </a:p>
          <a:p>
            <a:r>
              <a:rPr lang="en-US" dirty="0"/>
              <a:t>Because if the norm is to act in self-interest and neglect the interests of the wider community, colleagues suffer as well as ethical practices. </a:t>
            </a:r>
          </a:p>
          <a:p>
            <a:endParaRPr lang="en-US" dirty="0"/>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295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examples such as Shein, </a:t>
            </a:r>
            <a:r>
              <a:rPr lang="en-US" dirty="0" err="1"/>
              <a:t>Temu</a:t>
            </a:r>
            <a:r>
              <a:rPr lang="en-US" dirty="0"/>
              <a:t> etc. </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63355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Norms can be reflected and reinforced by formal processes e.g. disciplinary processes and reward and informal processes such as leadership </a:t>
            </a:r>
            <a:r>
              <a:rPr lang="en-US" dirty="0" err="1"/>
              <a:t>behaviour</a:t>
            </a:r>
            <a:r>
              <a:rPr lang="en-US" dirty="0"/>
              <a:t>. Climate is affected by events, which means it can change rapidly. </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43948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171450" indent="-171450">
              <a:buFont typeface="Arial" panose="020B0604020202020204" pitchFamily="34" charset="0"/>
              <a:buChar char="•"/>
            </a:pPr>
            <a:r>
              <a:rPr lang="en-US" dirty="0"/>
              <a:t>Egocentric - “in this organization, people protect their own interests.”</a:t>
            </a:r>
          </a:p>
          <a:p>
            <a:pPr marL="171450" indent="-171450">
              <a:buFont typeface="Arial" panose="020B0604020202020204" pitchFamily="34" charset="0"/>
              <a:buChar char="•"/>
            </a:pPr>
            <a:r>
              <a:rPr lang="en-US" dirty="0"/>
              <a:t>Benevolent - “in this organization, people are actively concerned about customers and the public’s interest</a:t>
            </a:r>
          </a:p>
          <a:p>
            <a:pPr marL="171450" indent="-171450">
              <a:buFont typeface="Arial" panose="020B0604020202020204" pitchFamily="34" charset="0"/>
              <a:buChar char="•"/>
            </a:pPr>
            <a:r>
              <a:rPr lang="en-US" dirty="0"/>
              <a:t>Principled - “it is important to follow strictly the </a:t>
            </a:r>
            <a:r>
              <a:rPr lang="en-US" dirty="0" err="1"/>
              <a:t>organisations</a:t>
            </a:r>
            <a:r>
              <a:rPr lang="en-US" dirty="0"/>
              <a:t> rules and procedures</a:t>
            </a:r>
          </a:p>
          <a:p>
            <a:endParaRPr lang="en-US" dirty="0"/>
          </a:p>
          <a:p>
            <a:r>
              <a:rPr lang="en-US" dirty="0"/>
              <a:t>what do line managers and HR need to do in relation to these </a:t>
            </a:r>
            <a:r>
              <a:rPr lang="en-GB" dirty="0"/>
              <a:t>potential bad barrels?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Focus on shaping climate, rather than culture, as it is more concrete and more clearly related to behaviour. Do this by: </a:t>
            </a:r>
          </a:p>
          <a:p>
            <a:r>
              <a:rPr lang="en-GB" sz="1200" kern="1200" dirty="0">
                <a:solidFill>
                  <a:schemeClr val="tx1"/>
                </a:solidFill>
                <a:effectLst/>
                <a:latin typeface="+mn-lt"/>
                <a:ea typeface="+mn-ea"/>
                <a:cs typeface="+mn-cs"/>
              </a:rPr>
              <a:t>• Seeking to understand what type of ethical climate dominates your organisation – for example, egoistic, benevolent or principled. </a:t>
            </a:r>
          </a:p>
          <a:p>
            <a:r>
              <a:rPr lang="en-GB" sz="1200" kern="1200" dirty="0">
                <a:solidFill>
                  <a:schemeClr val="tx1"/>
                </a:solidFill>
                <a:effectLst/>
                <a:latin typeface="+mn-lt"/>
                <a:ea typeface="+mn-ea"/>
                <a:cs typeface="+mn-cs"/>
              </a:rPr>
              <a:t>• Reflecting on how the organisation’s systems, procedures and informal practices shape ethical climate and culture.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Then </a:t>
            </a:r>
          </a:p>
          <a:p>
            <a:r>
              <a:rPr lang="en-GB" sz="1200" kern="1200" dirty="0">
                <a:solidFill>
                  <a:schemeClr val="tx1"/>
                </a:solidFill>
                <a:effectLst/>
                <a:latin typeface="+mn-lt"/>
                <a:ea typeface="+mn-ea"/>
                <a:cs typeface="+mn-cs"/>
              </a:rPr>
              <a:t>Assessing employee perceptions of politics and fairness, for example through a survey and focus groups. Do this by: </a:t>
            </a:r>
          </a:p>
          <a:p>
            <a:r>
              <a:rPr lang="en-GB" sz="1200" kern="1200" dirty="0">
                <a:solidFill>
                  <a:schemeClr val="tx1"/>
                </a:solidFill>
                <a:effectLst/>
                <a:latin typeface="+mn-lt"/>
                <a:ea typeface="+mn-ea"/>
                <a:cs typeface="+mn-cs"/>
              </a:rPr>
              <a:t>• Reviewing policies and practices to ensure they are fair. </a:t>
            </a:r>
          </a:p>
          <a:p>
            <a:r>
              <a:rPr lang="en-GB" sz="1200" kern="1200" dirty="0">
                <a:solidFill>
                  <a:schemeClr val="tx1"/>
                </a:solidFill>
                <a:effectLst/>
                <a:latin typeface="+mn-lt"/>
                <a:ea typeface="+mn-ea"/>
                <a:cs typeface="+mn-cs"/>
              </a:rPr>
              <a:t>• Keeping political behaviour in check, challenging it when it becomes unhealthy. </a:t>
            </a:r>
          </a:p>
          <a:p>
            <a:endParaRPr lang="en-US" dirty="0"/>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466770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a number of situational factors that can impact on the likelihood of unethical behaviour.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main area of research in the report has been around Competition and reward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Studies suggest that market competition both increases unethical pro-organisational behaviour and makes leaders more lenient in reprimanding unethical behaviour. E.g. the top selling sales executive that is economical with the truth in selling second hand cars to customers – their boss may well turn a blind eye to the methods used in gaining those sales if competition is high in the second hand car market in the town they operate in. or if branches are pitted against each other, and effect their bonuses/commission perhaps?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examples of pro-organisational behaviour include: price-fixing, accounting fraud, withholding information from customers or shareholders etc. There's a high profile case in thew news at the moment, of a lady, Elizabeth Holmes, founder and CEO of </a:t>
            </a:r>
            <a:r>
              <a:rPr lang="en-GB" sz="1200" kern="1200" dirty="0" err="1">
                <a:solidFill>
                  <a:schemeClr val="tx1"/>
                </a:solidFill>
                <a:effectLst/>
                <a:latin typeface="+mn-lt"/>
                <a:ea typeface="+mn-ea"/>
                <a:cs typeface="+mn-cs"/>
              </a:rPr>
              <a:t>Theranos</a:t>
            </a:r>
            <a:r>
              <a:rPr lang="en-GB" sz="120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claimed her diagnostics machines could test hundreds of diseases.</a:t>
            </a:r>
            <a:r>
              <a:rPr lang="en-GB" sz="1200" kern="1200" dirty="0">
                <a:solidFill>
                  <a:schemeClr val="tx1"/>
                </a:solidFill>
                <a:effectLst/>
                <a:latin typeface="+mn-lt"/>
                <a:ea typeface="+mn-ea"/>
                <a:cs typeface="+mn-cs"/>
              </a:rPr>
              <a:t> and they couldn't - she repeatedly lied to investors.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high profile example of a sticky situation is </a:t>
            </a:r>
            <a:r>
              <a:rPr lang="en-GB" sz="1200" kern="1200" dirty="0" err="1">
                <a:solidFill>
                  <a:schemeClr val="tx1"/>
                </a:solidFill>
                <a:effectLst/>
                <a:latin typeface="+mn-lt"/>
                <a:ea typeface="+mn-ea"/>
                <a:cs typeface="+mn-cs"/>
              </a:rPr>
              <a:t>Volksvagen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Where senior leaders were autocratic bullies, technicians falsified emissions results, middle managers and others turned a blind eye. demonstrates how a competitive market, those acting unethically being far removed from stakeholders effected, saw short –term gains for VW but sustained longer term financial liabilities, litigation, and reputational damage as a result as well as a long and drawn out criminal prosecution process for some of the overarching executives of the company.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situational factor examples include:</a:t>
            </a:r>
          </a:p>
          <a:p>
            <a:r>
              <a:rPr lang="en-GB" sz="1200" kern="1200" dirty="0">
                <a:solidFill>
                  <a:schemeClr val="tx1"/>
                </a:solidFill>
                <a:effectLst/>
                <a:latin typeface="+mn-lt"/>
                <a:ea typeface="+mn-ea"/>
                <a:cs typeface="+mn-cs"/>
              </a:rPr>
              <a:t>A motivation to increase performance status over others – internal competition particularly where bonuses are concerned has the unintended consequence of increasing the chance of unethical behaviour. There could be </a:t>
            </a:r>
            <a:r>
              <a:rPr lang="en-GB" sz="1200" kern="1200" dirty="0" err="1">
                <a:solidFill>
                  <a:schemeClr val="tx1"/>
                </a:solidFill>
                <a:effectLst/>
                <a:latin typeface="+mn-lt"/>
                <a:ea typeface="+mn-ea"/>
                <a:cs typeface="+mn-cs"/>
              </a:rPr>
              <a:t>saboutage</a:t>
            </a:r>
            <a:r>
              <a:rPr lang="en-GB" sz="1200" kern="1200" dirty="0">
                <a:solidFill>
                  <a:schemeClr val="tx1"/>
                </a:solidFill>
                <a:effectLst/>
                <a:latin typeface="+mn-lt"/>
                <a:ea typeface="+mn-ea"/>
                <a:cs typeface="+mn-cs"/>
              </a:rPr>
              <a:t> of others work or achievements or passing off work of others as their own.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Work pressure </a:t>
            </a:r>
          </a:p>
          <a:p>
            <a:r>
              <a:rPr lang="en-GB" sz="1200" kern="1200" dirty="0">
                <a:solidFill>
                  <a:schemeClr val="tx1"/>
                </a:solidFill>
                <a:effectLst/>
                <a:latin typeface="+mn-lt"/>
                <a:ea typeface="+mn-ea"/>
                <a:cs typeface="+mn-cs"/>
              </a:rPr>
              <a:t>When employees lack resource and are time poor, this not only affects their wellbeing and motivation but also runs the risk of unethical behaviour. We are seeing great pressure in some sectors due to supply and staffing issues, if there aren’t clear and embedded principles of acceptable behaviour within an organisation, the risk is great in unethical acts being undertaken. In high pressured roles that don’t allow for thinking time or reflection can incite shortcuts to meet a target, timeframe or objective. The pressure to compromise ethical principles to meet business needs can be overwhelming, especially in the absence of moral reminders (such as a code of conduct) to mitigate the risk.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report also touches upon those in jobs with low task variety - they go into autopilot, and are more removed from the deliberative thinking?? More susceptible to cheat or cut corners if the opportunity presents itself. This certainly demonstrates the importance of good and meaningful work.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Where individuals work in isolation/remotely, there could be a higher risk of decisions being made that are contrary to company values and ethos.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Key lessons for practice - </a:t>
            </a:r>
            <a:r>
              <a:rPr lang="en-US" dirty="0"/>
              <a:t>what do line managers and HR need to do in relation to these </a:t>
            </a:r>
            <a:r>
              <a:rPr lang="en-GB" dirty="0"/>
              <a:t>potential sticky situations?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Manage the risk factors related to job design - to do this:</a:t>
            </a:r>
          </a:p>
          <a:p>
            <a:r>
              <a:rPr lang="en-GB" sz="1200" kern="1200" dirty="0">
                <a:solidFill>
                  <a:schemeClr val="tx1"/>
                </a:solidFill>
                <a:effectLst/>
                <a:latin typeface="+mn-lt"/>
                <a:ea typeface="+mn-ea"/>
                <a:cs typeface="+mn-cs"/>
              </a:rPr>
              <a:t>• Where possible, design jobs that are stimulating and ensure workload is manageable. </a:t>
            </a:r>
          </a:p>
          <a:p>
            <a:r>
              <a:rPr lang="en-GB" sz="1200" kern="1200" dirty="0">
                <a:solidFill>
                  <a:schemeClr val="tx1"/>
                </a:solidFill>
                <a:effectLst/>
                <a:latin typeface="+mn-lt"/>
                <a:ea typeface="+mn-ea"/>
                <a:cs typeface="+mn-cs"/>
              </a:rPr>
              <a:t>• Understand the risk factors related to different types of job to inform where to target interventions on ethical behaviour – from ethical training and reminders to checks and balances and whistleblowing channels.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 need to create accountability and introduce checks and balances in decision-making , and to do this there is a need to: </a:t>
            </a:r>
          </a:p>
          <a:p>
            <a:r>
              <a:rPr lang="en-GB" sz="1200" kern="1200" dirty="0">
                <a:solidFill>
                  <a:schemeClr val="tx1"/>
                </a:solidFill>
                <a:effectLst/>
                <a:latin typeface="+mn-lt"/>
                <a:ea typeface="+mn-ea"/>
                <a:cs typeface="+mn-cs"/>
              </a:rPr>
              <a:t>• Create management structures that hold people accountable. Provide checks and balances where decisions are made in isolation. </a:t>
            </a:r>
          </a:p>
          <a:p>
            <a:r>
              <a:rPr lang="en-GB" sz="1200" kern="1200" dirty="0">
                <a:solidFill>
                  <a:schemeClr val="tx1"/>
                </a:solidFill>
                <a:effectLst/>
                <a:latin typeface="+mn-lt"/>
                <a:ea typeface="+mn-ea"/>
                <a:cs typeface="+mn-cs"/>
              </a:rPr>
              <a:t>• Encourage evidence-based practice to ensure decisions are made based on a range of factors, considering stakeholder concerns and a wide range of evidence. </a:t>
            </a:r>
          </a:p>
          <a:p>
            <a:r>
              <a:rPr lang="en-GB" sz="1200" kern="1200" dirty="0">
                <a:solidFill>
                  <a:schemeClr val="tx1"/>
                </a:solidFill>
                <a:effectLst/>
                <a:latin typeface="+mn-lt"/>
                <a:ea typeface="+mn-ea"/>
                <a:cs typeface="+mn-cs"/>
              </a:rPr>
              <a:t>• Consider how behaviour can be monitored effectively </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36175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15</a:t>
            </a:fld>
            <a:endParaRPr lang="en-GB"/>
          </a:p>
        </p:txBody>
      </p:sp>
    </p:spTree>
    <p:extLst>
      <p:ext uri="{BB962C8B-B14F-4D97-AF65-F5344CB8AC3E}">
        <p14:creationId xmlns:p14="http://schemas.microsoft.com/office/powerpoint/2010/main" val="38708746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9 main areas of action employers can take that, based on the best available evidence, are most likely to have a positive impact on workplace ethics:</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947939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842552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Hearing a lot of key words here:</a:t>
            </a:r>
          </a:p>
          <a:p>
            <a:r>
              <a:rPr lang="en-US" dirty="0"/>
              <a:t>Fairness</a:t>
            </a:r>
          </a:p>
          <a:p>
            <a:r>
              <a:rPr lang="en-US" dirty="0"/>
              <a:t>Fair dealing</a:t>
            </a:r>
          </a:p>
          <a:p>
            <a:r>
              <a:rPr lang="en-US" dirty="0"/>
              <a:t>Open</a:t>
            </a:r>
          </a:p>
          <a:p>
            <a:r>
              <a:rPr lang="en-US" dirty="0"/>
              <a:t>Involving people in decision making</a:t>
            </a:r>
          </a:p>
          <a:p>
            <a:r>
              <a:rPr lang="en-US" dirty="0"/>
              <a:t>Do as you would like to be done to</a:t>
            </a:r>
          </a:p>
          <a:p>
            <a:r>
              <a:rPr lang="en-US" dirty="0"/>
              <a:t>Openness </a:t>
            </a:r>
          </a:p>
          <a:p>
            <a:r>
              <a:rPr lang="en-US" dirty="0"/>
              <a:t>Transparency</a:t>
            </a:r>
          </a:p>
          <a:p>
            <a:r>
              <a:rPr lang="en-US" dirty="0"/>
              <a:t>Open and clear about policies and procedures and how they are applied across the org</a:t>
            </a:r>
          </a:p>
          <a:p>
            <a:r>
              <a:rPr lang="en-US" dirty="0"/>
              <a:t>Genuinely consult about changes, not impose, pseudo consultation – where decision is already made </a:t>
            </a:r>
          </a:p>
          <a:p>
            <a:r>
              <a:rPr lang="en-US" dirty="0"/>
              <a:t>Transparent decision process – same logic is applied from one situation to another </a:t>
            </a:r>
          </a:p>
          <a:p>
            <a:endParaRPr lang="en-US" dirty="0"/>
          </a:p>
          <a:p>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Organisations should ‘do the right thing’ because it is the right thing to do. </a:t>
            </a:r>
            <a:endParaRPr lang="en-US" dirty="0"/>
          </a:p>
          <a:p>
            <a:endParaRPr lang="en-US" dirty="0"/>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81503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can we keep abreast of developments in the sector? How can we keep our knowledge up to date - what sources or resources? </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28815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GDPR can also be considered</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97915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77725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you name the nine?</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192474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Equality protects people from being discriminated against on the grounds of group membership.</a:t>
            </a:r>
            <a:endParaRPr lang="en-US" sz="1200" kern="1200" dirty="0">
              <a:solidFill>
                <a:schemeClr val="tx1"/>
              </a:solidFill>
              <a:latin typeface="+mn-lt"/>
              <a:ea typeface="+mn-ea"/>
              <a:cs typeface="+mn-cs"/>
            </a:endParaRPr>
          </a:p>
          <a:p>
            <a:r>
              <a:rPr lang="en-GB" sz="1200" u="sng" kern="1200" dirty="0">
                <a:solidFill>
                  <a:schemeClr val="tx1"/>
                </a:solidFill>
                <a:latin typeface="+mn-lt"/>
                <a:ea typeface="+mn-ea"/>
                <a:cs typeface="+mn-cs"/>
                <a:hlinkClick r:id="rId3"/>
              </a:rPr>
              <a:t>http://www.sfbn-equality-diversity.org.uk/meaning.html</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85991C-7D11-4149-A075-1CF6CA10090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736477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legal requirements there are statutory minimums – this could encourage a culture of compliance, driven by regulation., orgs may strive to have a culture of integrity underpinned by responsible conduct</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638601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Equality means each individual or group of people is given the same resources or opportunities. </a:t>
            </a:r>
            <a:r>
              <a:rPr lang="en-GB" sz="1200" b="1" i="0" kern="1200" dirty="0">
                <a:solidFill>
                  <a:schemeClr val="tx1"/>
                </a:solidFill>
                <a:effectLst/>
                <a:latin typeface="+mn-lt"/>
                <a:ea typeface="+mn-ea"/>
                <a:cs typeface="+mn-cs"/>
              </a:rPr>
              <a:t>Equity recognizes that each person has different circumstances and allocates the exact resources and opportunities needed to reach an equal outcome.</a:t>
            </a:r>
            <a:endParaRPr lang="en-GB" dirty="0"/>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89391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Getting it wrong – the consequences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Getting it wrong can mean that you have discriminated against a group or groups of people from within the protected groups.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Brand &amp; Reputation</a:t>
            </a:r>
            <a:r>
              <a:rPr lang="en-GB" sz="1200" kern="1200" dirty="0">
                <a:solidFill>
                  <a:schemeClr val="tx1"/>
                </a:solidFill>
                <a:latin typeface="+mn-lt"/>
                <a:ea typeface="+mn-ea"/>
                <a:cs typeface="+mn-cs"/>
              </a:rPr>
              <a:t> –There are many companies who are known for promoting their ethical working practices and culture such as the co-op or the body shop.  Failing to comply with the Equality Act and promoting equality and diversity can have the reverse effect and create this negative reputation for the organisation.  This could give you a disadvantage when compared to your competitors.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Grievance Proceedings</a:t>
            </a:r>
            <a:r>
              <a:rPr lang="en-GB" sz="1200" kern="1200" dirty="0">
                <a:solidFill>
                  <a:schemeClr val="tx1"/>
                </a:solidFill>
                <a:latin typeface="+mn-lt"/>
                <a:ea typeface="+mn-ea"/>
                <a:cs typeface="+mn-cs"/>
              </a:rPr>
              <a:t> – a failure to comply with the Equality Act can lead to grievance proceedings.  This where an employee claims that their employer has failed to follow fair procedures or a fair process and have therefore, been discriminated against. </a:t>
            </a:r>
            <a:r>
              <a:rPr lang="en-GB" sz="1200" b="1" kern="1200" dirty="0">
                <a:solidFill>
                  <a:schemeClr val="tx1"/>
                </a:solidFill>
                <a:latin typeface="+mn-lt"/>
                <a:ea typeface="+mn-ea"/>
                <a:cs typeface="+mn-cs"/>
              </a:rPr>
              <a:t>Employment Tribunals</a:t>
            </a:r>
            <a:r>
              <a:rPr lang="en-GB" sz="1200" kern="1200" dirty="0">
                <a:solidFill>
                  <a:schemeClr val="tx1"/>
                </a:solidFill>
                <a:latin typeface="+mn-lt"/>
                <a:ea typeface="+mn-ea"/>
                <a:cs typeface="+mn-cs"/>
              </a:rPr>
              <a:t> – if the grievance has not been resolved internally, this can lead to more formal proceedings.  This is where the employee makes a claim to an Employment Tribunal.</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Uncapped Fines</a:t>
            </a:r>
            <a:r>
              <a:rPr lang="en-GB" sz="1200" kern="1200" dirty="0">
                <a:solidFill>
                  <a:schemeClr val="tx1"/>
                </a:solidFill>
                <a:latin typeface="+mn-lt"/>
                <a:ea typeface="+mn-ea"/>
                <a:cs typeface="+mn-cs"/>
              </a:rPr>
              <a:t> – it is important that employers are aware that if an employee is successful in their discrimination claim at an Employment Tribunal, the compensation payment is uncapped.  The compensation payments for discrimination claims are the highest compared to all other claims.  This is because the payment is for unlimited damages.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85991C-7D11-4149-A075-1CF6CA10090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708710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76550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Also working from home considerations around inclusivity? How do you make them feel a part of things? Caring responsibilities, same storm but different boats etc. </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730677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56960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Institute of Business Ethics' research describes the benefits to organisations when they take their ethical values seriously: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Reputations are based not only on an organisation’s delivery of its products and services, but on how it values its relationships with its staff and stakeholders, and how it establishes responsibility and accountability towards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Demonstrable ethical practice is not only an effective insurance policy, mitigating risk; it gives organisations competitive advantage.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organisation's success depends on trustful relationships with employees, customers, suppliers and the community.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an Institute of Business Ethics report –describes hat serious risks can occur when an organisation’s culture is at odds with its stated ethical values. The ‘say/do gap’ – where leaders say one thing but do another – is harmful to their credibility and leaves workers cynical and disengaged. As a result, the organisation is susceptible to ethical lapses and damage to its reputation. Leaders should be clear on what the organisation’s ethical values are, demonstrate them day-to-day, and set expectations that employees reflect these values in their own behaviours. </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974463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Wetherspoons –delay all pay until it received financial support from the gov upfront as the furlough scheme was being introduced. Also telling staff to go and work in supermarkets to supplement their income. </a:t>
            </a:r>
          </a:p>
          <a:p>
            <a:endParaRPr lang="en-US" dirty="0"/>
          </a:p>
          <a:p>
            <a:r>
              <a:rPr lang="en-US" dirty="0"/>
              <a:t>Pandemic – falsifying furlough. Over £5.5 bn Covid support funds lost to fraud or error. -9% Guardian 4</a:t>
            </a:r>
            <a:r>
              <a:rPr lang="en-US" baseline="30000" dirty="0"/>
              <a:t>th</a:t>
            </a:r>
            <a:r>
              <a:rPr lang="en-US" dirty="0"/>
              <a:t> Nov 21</a:t>
            </a:r>
          </a:p>
          <a:p>
            <a:r>
              <a:rPr lang="en-GB" sz="1200" b="0" i="0" kern="1200" dirty="0">
                <a:solidFill>
                  <a:schemeClr val="tx1"/>
                </a:solidFill>
                <a:effectLst/>
                <a:latin typeface="+mn-lt"/>
                <a:ea typeface="+mn-ea"/>
                <a:cs typeface="+mn-cs"/>
              </a:rPr>
              <a:t>HMRCs annual report highlighted an unnamed company where “staff had been threatened with the sack if they didn’t continue working despite being furloughed, even if sick”. </a:t>
            </a:r>
            <a:r>
              <a:rPr lang="en-GB" dirty="0"/>
              <a:t>HMRC</a:t>
            </a:r>
            <a:r>
              <a:rPr lang="en-GB" sz="1200" b="0" i="0" kern="1200" dirty="0">
                <a:solidFill>
                  <a:schemeClr val="tx1"/>
                </a:solidFill>
                <a:effectLst/>
                <a:latin typeface="+mn-lt"/>
                <a:ea typeface="+mn-ea"/>
                <a:cs typeface="+mn-cs"/>
              </a:rPr>
              <a:t> are working to recover £357,000.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business claimed to have furloughed all of their workforce through April and May. However, HMRC analysts found that debit and credit card sales data showed their trade was comparable to pre-lockdown levels. The HMRC investigation yielded £53,000.</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about those orgs that fail to pay NMW? We have heard of those such as John Lewis that insist it was a software error and have put things right, others on the other hand such as Pizza Hut – whilst an oversight – there seems to have been a lack of respect for its predominantly younger workforce and was not quick to address concerns when it first came to light.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Mis-selling of PPI - example of short-term gains and not seeing the longer term sustainability and ethical principles in business. </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095891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86088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33</a:t>
            </a:fld>
            <a:endParaRPr lang="en-GB"/>
          </a:p>
        </p:txBody>
      </p:sp>
    </p:spTree>
    <p:extLst>
      <p:ext uri="{BB962C8B-B14F-4D97-AF65-F5344CB8AC3E}">
        <p14:creationId xmlns:p14="http://schemas.microsoft.com/office/powerpoint/2010/main" val="26004390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Contribute view and opinions clearly:</a:t>
            </a:r>
          </a:p>
          <a:p>
            <a:endParaRPr lang="en-US" dirty="0"/>
          </a:p>
          <a:p>
            <a:r>
              <a:rPr lang="en-US" dirty="0"/>
              <a:t>Is it evidence – based? What data can back up my views?</a:t>
            </a:r>
          </a:p>
          <a:p>
            <a:endParaRPr lang="en-US" dirty="0"/>
          </a:p>
          <a:p>
            <a:r>
              <a:rPr lang="en-US" dirty="0"/>
              <a:t>How can get our points across clearly? We need to challenge constructively, not being passive, be confident and forthright (assertive even) but being respectful of others. Be calm not aggressive – we can be highjacked by our emotions, flight or flight can take over from the </a:t>
            </a:r>
            <a:r>
              <a:rPr lang="en-US" dirty="0" err="1"/>
              <a:t>amygdyla</a:t>
            </a:r>
            <a:r>
              <a:rPr lang="en-US" dirty="0"/>
              <a:t> part od the brain, we need to self-regulate and have self-awareness. How do I want to respond, be courageous. Sometimes confrontation is uncomfortable, sometimes we can appear passive as we may be shocked by the other persons aggression. We may have self-doubt, feel we aren’t senior enough, knowledgeable enough. </a:t>
            </a:r>
          </a:p>
          <a:p>
            <a:endParaRPr lang="en-US" dirty="0"/>
          </a:p>
          <a:p>
            <a:r>
              <a:rPr lang="en-US" dirty="0"/>
              <a:t>But we need to be confident in getting our points across: our body language, our tone of voice, the pace of our words, the projection of our voices. But we also need to listen too. </a:t>
            </a:r>
          </a:p>
          <a:p>
            <a:endParaRPr lang="en-US" dirty="0"/>
          </a:p>
          <a:p>
            <a:r>
              <a:rPr lang="en-US" dirty="0"/>
              <a:t>Taking responsibility for mistakes that sit within your remit, encouraging learning and demonstrating ownership for the actions to make things right, we will look at this in a little more detail at the next workshop</a:t>
            </a:r>
          </a:p>
          <a:p>
            <a:endParaRPr lang="en-US" dirty="0"/>
          </a:p>
          <a:p>
            <a:endParaRPr lang="en-US" dirty="0"/>
          </a:p>
          <a:p>
            <a:endParaRPr lang="en-US" b="0" dirty="0"/>
          </a:p>
          <a:p>
            <a:endParaRPr lang="en-US" b="0"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802009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477622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17365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GB" b="0" i="0" dirty="0">
                <a:effectLst/>
                <a:latin typeface="fkGroteskNeue"/>
              </a:rPr>
              <a:t>The Enron scandal, one of the biggest corporate fraud cases in history, involved the energy company Enron and its accounting firm Arthur Andersen. Enron used accounting loopholes and fraudulent reporting to hide billions of dollars in debt and inflate profits. This ultimately led to Enron's bankruptcy in 2001, the dissolution of Arthur Andersen, and significant losses for investors and employees. Key executives were convicted of fraud and other crimes. The scandal exposed major weaknesses in accounting practices, corporate governance, and regulatory oversight, leading to the Sarbanes-Oxley Act to improve financial accountability.</a:t>
            </a:r>
          </a:p>
          <a:p>
            <a:endParaRPr lang="en-GB" b="0" i="0" dirty="0">
              <a:effectLst/>
              <a:latin typeface="fkGroteskNeue"/>
            </a:endParaRPr>
          </a:p>
          <a:p>
            <a:r>
              <a:rPr lang="en-GB" b="0" i="0" dirty="0">
                <a:effectLst/>
                <a:latin typeface="fkGroteskNeue"/>
              </a:rPr>
              <a:t>Volkswagen's "</a:t>
            </a:r>
            <a:r>
              <a:rPr lang="en-GB" b="0" i="0" dirty="0" err="1">
                <a:effectLst/>
                <a:latin typeface="fkGroteskNeue"/>
              </a:rPr>
              <a:t>Dieselgate</a:t>
            </a:r>
            <a:r>
              <a:rPr lang="en-GB" b="0" i="0" dirty="0">
                <a:effectLst/>
                <a:latin typeface="fkGroteskNeue"/>
              </a:rPr>
              <a:t>" scandal erupted in 2015 when it was revealed that the automaker had intentionally programmed diesel engines to activate emissions controls only during laboratory testing. In real-world driving conditions, the engines emitted up to 40 times the legal limit of nitrogen oxides (NOx). This affected millions of vehicles worldwide. The scandal resulted in billions of dollars in fines, vehicle recalls, reputational damage, and criminal charges against executives. It highlighted the importance of independent testing and regulatory oversight in the automotive industry.</a:t>
            </a:r>
          </a:p>
          <a:p>
            <a:endParaRPr lang="en-GB" b="0" i="0" dirty="0">
              <a:effectLst/>
              <a:latin typeface="fkGroteskNeue"/>
            </a:endParaRPr>
          </a:p>
          <a:p>
            <a:r>
              <a:rPr lang="en-GB" sz="1200" b="0" kern="1200" dirty="0">
                <a:solidFill>
                  <a:schemeClr val="tx1"/>
                </a:solidFill>
                <a:effectLst/>
                <a:latin typeface="+mn-lt"/>
                <a:ea typeface="+mn-ea"/>
                <a:cs typeface="+mn-cs"/>
              </a:rPr>
              <a:t>Whistleblowing is a very negative term and if you go back to where it originated from, in the days of mining when people were down the pits,  if something went wrong, what did they do? They blew the whistle to bring people to the mine head and usually it was an accident sadly. In sport -The referee blows the whistle after the event, doesn’t blow it in anticipation of an event. So in both cases, we’re talking about something having happened. Now actually what organisations want is to know in advance of something that could happen, something that might be wrong, somebody’s seen something, something doesn’t look right, somebody’s behaviour, some process or other and take steps to stop it before something significant happens.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How do you make it safe for people to come forward with their concerns?</a:t>
            </a:r>
          </a:p>
          <a:p>
            <a:r>
              <a:rPr lang="en-GB" sz="1200" b="0" kern="1200" dirty="0">
                <a:solidFill>
                  <a:schemeClr val="tx1"/>
                </a:solidFill>
                <a:effectLst/>
                <a:latin typeface="+mn-lt"/>
                <a:ea typeface="+mn-ea"/>
                <a:cs typeface="+mn-cs"/>
              </a:rPr>
              <a:t>You start off by talking about speaking up, feeling free to raise a concern. You then have a very well thought-through process to help people. Instead of having a lawyer drafting your policy you have a speak out policy and you write it from the point of view of somebody who’s going to want to use it.</a:t>
            </a:r>
          </a:p>
          <a:p>
            <a:r>
              <a:rPr lang="en-GB" sz="1200" b="0" kern="1200" dirty="0">
                <a:solidFill>
                  <a:schemeClr val="tx1"/>
                </a:solidFill>
                <a:effectLst/>
                <a:latin typeface="+mn-lt"/>
                <a:ea typeface="+mn-ea"/>
                <a:cs typeface="+mn-cs"/>
              </a:rPr>
              <a:t>It is how you brand it, you don’t call it whistleblowing, you call it speaking up or speaking out or “your views”, or whatever it is, so you take the anxiety out of it. </a:t>
            </a:r>
          </a:p>
          <a:p>
            <a:r>
              <a:rPr lang="en-GB" sz="1200" b="0" kern="1200" dirty="0">
                <a:solidFill>
                  <a:schemeClr val="tx1"/>
                </a:solidFill>
                <a:effectLst/>
                <a:latin typeface="+mn-lt"/>
                <a:ea typeface="+mn-ea"/>
                <a:cs typeface="+mn-cs"/>
              </a:rPr>
              <a:t>Take that terms with the negative connotations away and the terminology of those that do speak up as being a “whistle blower”, things are moving away from this and now they tend to be called the ‘reporter’. </a:t>
            </a:r>
          </a:p>
          <a:p>
            <a:r>
              <a:rPr lang="en-GB" sz="1200" b="0" kern="1200" dirty="0">
                <a:solidFill>
                  <a:schemeClr val="tx1"/>
                </a:solidFill>
                <a:effectLst/>
                <a:latin typeface="+mn-lt"/>
                <a:ea typeface="+mn-ea"/>
                <a:cs typeface="+mn-cs"/>
              </a:rPr>
              <a:t>Its about being viewed as being constructive rather than being perceived as being critical of the organisation. Us and them so to speak.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Taylor and Woodhams textbook   – Significance of legal compliance – it is essential that HR practitioners comply with employment legislation, it is possible that the requests of senior management (based on operational concerns) may contradict the stipulations of employment law, which can put HR in a difficult position.</a:t>
            </a:r>
          </a:p>
          <a:p>
            <a:r>
              <a:rPr lang="en-GB" sz="1200" b="0" kern="1200" dirty="0">
                <a:solidFill>
                  <a:schemeClr val="tx1"/>
                </a:solidFill>
                <a:effectLst/>
                <a:latin typeface="+mn-lt"/>
                <a:ea typeface="+mn-ea"/>
                <a:cs typeface="+mn-cs"/>
              </a:rPr>
              <a:t>e.g. management may try to dismiss an employee on the grounds of capability, when the real reason is that they don’t like the individual or they want to avoid having to pay a redundancy settlement. In such situations, it is essential that professional integrity and legal obligations are adhered to. HR should argue the business case for compliance and ensure that senior managers are aware that lawful remedies are more beneficial to the company in the long run. – avoiding tribunal costs, ensuring that the reputation of the company is not damaged. They explain that Legal compliance is about meeting the minimum standards set by external bodies, whereas truly ethical business requires a proactive, internally driven approach that seeks to continually work towards fairness for all. </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b="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746786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103151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018584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40</a:t>
            </a:fld>
            <a:endParaRPr lang="en-GB"/>
          </a:p>
        </p:txBody>
      </p:sp>
    </p:spTree>
    <p:extLst>
      <p:ext uri="{BB962C8B-B14F-4D97-AF65-F5344CB8AC3E}">
        <p14:creationId xmlns:p14="http://schemas.microsoft.com/office/powerpoint/2010/main" val="86047072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41</a:t>
            </a:fld>
            <a:endParaRPr lang="en-GB"/>
          </a:p>
        </p:txBody>
      </p:sp>
    </p:spTree>
    <p:extLst>
      <p:ext uri="{BB962C8B-B14F-4D97-AF65-F5344CB8AC3E}">
        <p14:creationId xmlns:p14="http://schemas.microsoft.com/office/powerpoint/2010/main" val="569021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11/02/2025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8728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22517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23616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41708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11/02/2025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2484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11/02/2025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73106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11/02/2025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00042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64060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41935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770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43729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003050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6978976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KtGipKcJ_CQ?feature=oembed" TargetMode="External"/><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peopleprofession.cipd.org/profession-map/core-behaviours/professional-courage-influence#gref"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employment-studies.co.uk/system/files/resources/files/mp111.pdf"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dirty="0">
                <a:solidFill>
                  <a:schemeClr val="bg1"/>
                </a:solidFill>
              </a:rPr>
              <a:t>    Level 3 Foundation Certificate in People Practice</a:t>
            </a:r>
          </a:p>
        </p:txBody>
      </p:sp>
      <p:sp>
        <p:nvSpPr>
          <p:cNvPr id="5" name="Subtitle 4"/>
          <p:cNvSpPr>
            <a:spLocks noGrp="1"/>
          </p:cNvSpPr>
          <p:nvPr>
            <p:ph type="subTitle" idx="1"/>
          </p:nvPr>
        </p:nvSpPr>
        <p:spPr>
          <a:xfrm>
            <a:off x="3143672" y="2692231"/>
            <a:ext cx="6400800" cy="1752600"/>
          </a:xfrm>
        </p:spPr>
        <p:txBody>
          <a:bodyPr>
            <a:normAutofit/>
          </a:bodyPr>
          <a:lstStyle/>
          <a:p>
            <a:r>
              <a:rPr lang="en-GB" sz="4000" b="1" dirty="0">
                <a:solidFill>
                  <a:schemeClr val="bg1"/>
                </a:solidFill>
              </a:rPr>
              <a:t>Core Behaviours for People Practice (3CO03)</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FED4-B2A1-3A57-9106-09CA3F956FF8}"/>
              </a:ext>
            </a:extLst>
          </p:cNvPr>
          <p:cNvSpPr>
            <a:spLocks noGrp="1"/>
          </p:cNvSpPr>
          <p:nvPr>
            <p:ph type="title"/>
          </p:nvPr>
        </p:nvSpPr>
        <p:spPr/>
        <p:txBody>
          <a:bodyPr/>
          <a:lstStyle/>
          <a:p>
            <a:r>
              <a:rPr lang="en-GB" dirty="0"/>
              <a:t>Agenda for today</a:t>
            </a:r>
          </a:p>
        </p:txBody>
      </p:sp>
      <p:sp>
        <p:nvSpPr>
          <p:cNvPr id="3" name="Content Placeholder 2">
            <a:extLst>
              <a:ext uri="{FF2B5EF4-FFF2-40B4-BE49-F238E27FC236}">
                <a16:creationId xmlns:a16="http://schemas.microsoft.com/office/drawing/2014/main" id="{D0614B92-C4A0-14FC-B04D-A22F4ABFE105}"/>
              </a:ext>
            </a:extLst>
          </p:cNvPr>
          <p:cNvSpPr>
            <a:spLocks noGrp="1"/>
          </p:cNvSpPr>
          <p:nvPr>
            <p:ph idx="1"/>
          </p:nvPr>
        </p:nvSpPr>
        <p:spPr/>
        <p:txBody>
          <a:bodyPr>
            <a:normAutofit fontScale="92500" lnSpcReduction="10000"/>
          </a:bodyPr>
          <a:lstStyle/>
          <a:p>
            <a:r>
              <a:rPr lang="en-GB" dirty="0"/>
              <a:t>9.30am – Introduction to the module</a:t>
            </a:r>
          </a:p>
          <a:p>
            <a:r>
              <a:rPr lang="en-GB" dirty="0"/>
              <a:t>10.45am – Break</a:t>
            </a:r>
          </a:p>
          <a:p>
            <a:r>
              <a:rPr lang="en-GB" dirty="0"/>
              <a:t>11am – LO1 – Understand insightful approaches to supporting and maintaining ethics and professional practice.</a:t>
            </a:r>
          </a:p>
          <a:p>
            <a:r>
              <a:rPr lang="en-GB" dirty="0"/>
              <a:t>12.15pm – Lunch</a:t>
            </a:r>
          </a:p>
          <a:p>
            <a:r>
              <a:rPr lang="en-GB" dirty="0"/>
              <a:t>1pm – LO2 – Be able to promote respect and inclusive working underpinned by professional courage and a passion for learning. </a:t>
            </a:r>
          </a:p>
        </p:txBody>
      </p:sp>
    </p:spTree>
    <p:extLst>
      <p:ext uri="{BB962C8B-B14F-4D97-AF65-F5344CB8AC3E}">
        <p14:creationId xmlns:p14="http://schemas.microsoft.com/office/powerpoint/2010/main" val="197407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7D4A9-9FED-D96C-DC9C-4D5E5A92A68B}"/>
              </a:ext>
            </a:extLst>
          </p:cNvPr>
          <p:cNvSpPr>
            <a:spLocks noGrp="1"/>
          </p:cNvSpPr>
          <p:nvPr>
            <p:ph type="title"/>
          </p:nvPr>
        </p:nvSpPr>
        <p:spPr/>
        <p:txBody>
          <a:bodyPr/>
          <a:lstStyle/>
          <a:p>
            <a:r>
              <a:rPr lang="en-GB" dirty="0"/>
              <a:t>Ice breaker</a:t>
            </a:r>
          </a:p>
        </p:txBody>
      </p:sp>
      <p:sp>
        <p:nvSpPr>
          <p:cNvPr id="3" name="Content Placeholder 2">
            <a:extLst>
              <a:ext uri="{FF2B5EF4-FFF2-40B4-BE49-F238E27FC236}">
                <a16:creationId xmlns:a16="http://schemas.microsoft.com/office/drawing/2014/main" id="{9904E1AE-C940-B166-22B4-6F47BCF01A10}"/>
              </a:ext>
            </a:extLst>
          </p:cNvPr>
          <p:cNvSpPr>
            <a:spLocks noGrp="1"/>
          </p:cNvSpPr>
          <p:nvPr>
            <p:ph idx="1"/>
          </p:nvPr>
        </p:nvSpPr>
        <p:spPr/>
        <p:txBody>
          <a:bodyPr/>
          <a:lstStyle/>
          <a:p>
            <a:r>
              <a:rPr lang="en-GB" dirty="0"/>
              <a:t>The interview game.</a:t>
            </a:r>
          </a:p>
          <a:p>
            <a:r>
              <a:rPr lang="en-GB" dirty="0"/>
              <a:t>In pairs, take it in turns to interview each other. You have 5 minutes each before switching roles. </a:t>
            </a:r>
          </a:p>
          <a:p>
            <a:r>
              <a:rPr lang="en-GB" dirty="0"/>
              <a:t>After the interviews, each of you will introduce your partner to the rest of the group, sharing what you have learned. </a:t>
            </a:r>
          </a:p>
          <a:p>
            <a:endParaRPr lang="en-GB" dirty="0"/>
          </a:p>
        </p:txBody>
      </p:sp>
    </p:spTree>
    <p:extLst>
      <p:ext uri="{BB962C8B-B14F-4D97-AF65-F5344CB8AC3E}">
        <p14:creationId xmlns:p14="http://schemas.microsoft.com/office/powerpoint/2010/main" val="943428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746BA-E663-CBF2-F333-0F532C2BB06F}"/>
              </a:ext>
            </a:extLst>
          </p:cNvPr>
          <p:cNvSpPr>
            <a:spLocks noGrp="1"/>
          </p:cNvSpPr>
          <p:nvPr>
            <p:ph type="title"/>
          </p:nvPr>
        </p:nvSpPr>
        <p:spPr/>
        <p:txBody>
          <a:bodyPr/>
          <a:lstStyle/>
          <a:p>
            <a:r>
              <a:rPr lang="en-GB" dirty="0"/>
              <a:t>Assignment brief</a:t>
            </a:r>
          </a:p>
        </p:txBody>
      </p:sp>
      <p:pic>
        <p:nvPicPr>
          <p:cNvPr id="5" name="Content Placeholder 4">
            <a:extLst>
              <a:ext uri="{FF2B5EF4-FFF2-40B4-BE49-F238E27FC236}">
                <a16:creationId xmlns:a16="http://schemas.microsoft.com/office/drawing/2014/main" id="{E660B5CD-2827-40B9-2070-BDA384CA5439}"/>
              </a:ext>
            </a:extLst>
          </p:cNvPr>
          <p:cNvPicPr>
            <a:picLocks noGrp="1" noChangeAspect="1"/>
          </p:cNvPicPr>
          <p:nvPr>
            <p:ph idx="1"/>
          </p:nvPr>
        </p:nvPicPr>
        <p:blipFill>
          <a:blip r:embed="rId2"/>
          <a:stretch>
            <a:fillRect/>
          </a:stretch>
        </p:blipFill>
        <p:spPr>
          <a:xfrm>
            <a:off x="3384459" y="1600200"/>
            <a:ext cx="5423082" cy="3916363"/>
          </a:xfrm>
        </p:spPr>
      </p:pic>
    </p:spTree>
    <p:extLst>
      <p:ext uri="{BB962C8B-B14F-4D97-AF65-F5344CB8AC3E}">
        <p14:creationId xmlns:p14="http://schemas.microsoft.com/office/powerpoint/2010/main" val="165873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95DA811-18C7-2134-DA05-F24B3D43F3AC}"/>
              </a:ext>
            </a:extLst>
          </p:cNvPr>
          <p:cNvSpPr>
            <a:spLocks noGrp="1"/>
          </p:cNvSpPr>
          <p:nvPr>
            <p:ph type="title"/>
          </p:nvPr>
        </p:nvSpPr>
        <p:spPr>
          <a:xfrm>
            <a:off x="609600" y="274638"/>
            <a:ext cx="10972800" cy="1143000"/>
          </a:xfrm>
        </p:spPr>
        <p:txBody>
          <a:bodyPr/>
          <a:lstStyle/>
          <a:p>
            <a:r>
              <a:rPr lang="en-US" dirty="0"/>
              <a:t>Assignment brief</a:t>
            </a:r>
          </a:p>
        </p:txBody>
      </p:sp>
      <p:pic>
        <p:nvPicPr>
          <p:cNvPr id="5" name="Content Placeholder 4">
            <a:extLst>
              <a:ext uri="{FF2B5EF4-FFF2-40B4-BE49-F238E27FC236}">
                <a16:creationId xmlns:a16="http://schemas.microsoft.com/office/drawing/2014/main" id="{6650BBA0-6ED3-BA8D-359E-D95744BEF8BD}"/>
              </a:ext>
            </a:extLst>
          </p:cNvPr>
          <p:cNvPicPr>
            <a:picLocks noGrp="1" noChangeAspect="1"/>
          </p:cNvPicPr>
          <p:nvPr>
            <p:ph sz="half" idx="1"/>
          </p:nvPr>
        </p:nvPicPr>
        <p:blipFill>
          <a:blip r:embed="rId2"/>
          <a:stretch>
            <a:fillRect/>
          </a:stretch>
        </p:blipFill>
        <p:spPr>
          <a:xfrm>
            <a:off x="609600" y="1797544"/>
            <a:ext cx="5384800" cy="3594353"/>
          </a:xfrm>
          <a:noFill/>
        </p:spPr>
      </p:pic>
      <p:pic>
        <p:nvPicPr>
          <p:cNvPr id="7" name="Content Placeholder 6">
            <a:extLst>
              <a:ext uri="{FF2B5EF4-FFF2-40B4-BE49-F238E27FC236}">
                <a16:creationId xmlns:a16="http://schemas.microsoft.com/office/drawing/2014/main" id="{862BA828-DC24-416C-5D65-B6293A538E51}"/>
              </a:ext>
            </a:extLst>
          </p:cNvPr>
          <p:cNvPicPr>
            <a:picLocks noGrp="1" noChangeAspect="1"/>
          </p:cNvPicPr>
          <p:nvPr>
            <p:ph sz="half" idx="2"/>
          </p:nvPr>
        </p:nvPicPr>
        <p:blipFill>
          <a:blip r:embed="rId3"/>
          <a:stretch>
            <a:fillRect/>
          </a:stretch>
        </p:blipFill>
        <p:spPr>
          <a:xfrm>
            <a:off x="6197600" y="2223713"/>
            <a:ext cx="5384800" cy="2742362"/>
          </a:xfrm>
        </p:spPr>
      </p:pic>
    </p:spTree>
    <p:extLst>
      <p:ext uri="{BB962C8B-B14F-4D97-AF65-F5344CB8AC3E}">
        <p14:creationId xmlns:p14="http://schemas.microsoft.com/office/powerpoint/2010/main" val="3956750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B3AD-58F2-3BEC-113E-AC8AB6B4BA40}"/>
              </a:ext>
            </a:extLst>
          </p:cNvPr>
          <p:cNvSpPr>
            <a:spLocks noGrp="1"/>
          </p:cNvSpPr>
          <p:nvPr>
            <p:ph type="title"/>
          </p:nvPr>
        </p:nvSpPr>
        <p:spPr/>
        <p:txBody>
          <a:bodyPr/>
          <a:lstStyle/>
          <a:p>
            <a:r>
              <a:rPr lang="en-GB" dirty="0"/>
              <a:t>CIPD Core Behaviours</a:t>
            </a:r>
          </a:p>
        </p:txBody>
      </p:sp>
      <p:sp>
        <p:nvSpPr>
          <p:cNvPr id="3" name="Content Placeholder 2">
            <a:extLst>
              <a:ext uri="{FF2B5EF4-FFF2-40B4-BE49-F238E27FC236}">
                <a16:creationId xmlns:a16="http://schemas.microsoft.com/office/drawing/2014/main" id="{9EEE1EB3-F34D-B201-4835-1496A874A965}"/>
              </a:ext>
            </a:extLst>
          </p:cNvPr>
          <p:cNvSpPr>
            <a:spLocks noGrp="1"/>
          </p:cNvSpPr>
          <p:nvPr>
            <p:ph idx="1"/>
          </p:nvPr>
        </p:nvSpPr>
        <p:spPr>
          <a:xfrm>
            <a:off x="609600" y="1417638"/>
            <a:ext cx="10972800" cy="3917032"/>
          </a:xfrm>
        </p:spPr>
        <p:txBody>
          <a:bodyPr>
            <a:normAutofit fontScale="92500" lnSpcReduction="20000"/>
          </a:bodyPr>
          <a:lstStyle/>
          <a:p>
            <a:r>
              <a:rPr lang="en-GB" dirty="0"/>
              <a:t>Ethical practice</a:t>
            </a:r>
          </a:p>
          <a:p>
            <a:r>
              <a:rPr lang="en-GB" dirty="0"/>
              <a:t>Professional courage and influence</a:t>
            </a:r>
          </a:p>
          <a:p>
            <a:r>
              <a:rPr lang="en-GB" dirty="0"/>
              <a:t>Valuing people</a:t>
            </a:r>
          </a:p>
          <a:p>
            <a:r>
              <a:rPr lang="en-GB" dirty="0"/>
              <a:t>Working inclusively</a:t>
            </a:r>
          </a:p>
          <a:p>
            <a:r>
              <a:rPr lang="en-GB" dirty="0"/>
              <a:t>Commercial drive</a:t>
            </a:r>
          </a:p>
          <a:p>
            <a:r>
              <a:rPr lang="en-GB" dirty="0"/>
              <a:t>Passion for learning</a:t>
            </a:r>
          </a:p>
          <a:p>
            <a:r>
              <a:rPr lang="en-GB" dirty="0"/>
              <a:t>Insights focussed</a:t>
            </a:r>
          </a:p>
          <a:p>
            <a:r>
              <a:rPr lang="en-GB" dirty="0"/>
              <a:t>Situational decision making</a:t>
            </a:r>
          </a:p>
        </p:txBody>
      </p:sp>
    </p:spTree>
    <p:extLst>
      <p:ext uri="{BB962C8B-B14F-4D97-AF65-F5344CB8AC3E}">
        <p14:creationId xmlns:p14="http://schemas.microsoft.com/office/powerpoint/2010/main" val="2587605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CBA94-F083-4E7F-000A-1A219EE773A2}"/>
              </a:ext>
            </a:extLst>
          </p:cNvPr>
          <p:cNvSpPr>
            <a:spLocks noGrp="1"/>
          </p:cNvSpPr>
          <p:nvPr>
            <p:ph type="title"/>
          </p:nvPr>
        </p:nvSpPr>
        <p:spPr>
          <a:xfrm>
            <a:off x="1981200" y="274638"/>
            <a:ext cx="8229600" cy="1143000"/>
          </a:xfrm>
        </p:spPr>
        <p:txBody>
          <a:bodyPr anchor="ctr">
            <a:normAutofit/>
          </a:bodyPr>
          <a:lstStyle/>
          <a:p>
            <a:pPr>
              <a:lnSpc>
                <a:spcPct val="90000"/>
              </a:lnSpc>
            </a:pPr>
            <a:r>
              <a:rPr lang="en-US" sz="3400"/>
              <a:t>3 types of influence on ethical </a:t>
            </a:r>
            <a:r>
              <a:rPr lang="en-US" sz="3400" err="1"/>
              <a:t>behaviour</a:t>
            </a:r>
            <a:r>
              <a:rPr lang="en-US" sz="3400"/>
              <a:t> </a:t>
            </a:r>
            <a:br>
              <a:rPr lang="en-US" sz="3400"/>
            </a:br>
            <a:endParaRPr lang="en-US" sz="3400"/>
          </a:p>
        </p:txBody>
      </p:sp>
      <p:pic>
        <p:nvPicPr>
          <p:cNvPr id="11" name="Video 10" title="People Discussing">
            <a:hlinkClick r:id="" action="ppaction://media"/>
            <a:extLst>
              <a:ext uri="{FF2B5EF4-FFF2-40B4-BE49-F238E27FC236}">
                <a16:creationId xmlns:a16="http://schemas.microsoft.com/office/drawing/2014/main" id="{56EE6F82-6642-76F2-9AD5-91040C8AF94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137020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3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421C-8A0D-FF4F-BF97-2AB907CE41DB}"/>
              </a:ext>
            </a:extLst>
          </p:cNvPr>
          <p:cNvSpPr>
            <a:spLocks noGrp="1"/>
          </p:cNvSpPr>
          <p:nvPr>
            <p:ph type="title"/>
          </p:nvPr>
        </p:nvSpPr>
        <p:spPr/>
        <p:txBody>
          <a:bodyPr>
            <a:normAutofit/>
          </a:bodyPr>
          <a:lstStyle/>
          <a:p>
            <a:r>
              <a:rPr lang="en-US" dirty="0"/>
              <a:t>3 types of influence on unethical </a:t>
            </a:r>
            <a:r>
              <a:rPr lang="en-US" dirty="0" err="1"/>
              <a:t>behaviour</a:t>
            </a:r>
            <a:r>
              <a:rPr lang="en-US" dirty="0"/>
              <a:t> </a:t>
            </a:r>
          </a:p>
        </p:txBody>
      </p:sp>
      <p:sp>
        <p:nvSpPr>
          <p:cNvPr id="3" name="Content Placeholder 2">
            <a:extLst>
              <a:ext uri="{FF2B5EF4-FFF2-40B4-BE49-F238E27FC236}">
                <a16:creationId xmlns:a16="http://schemas.microsoft.com/office/drawing/2014/main" id="{BE41B71F-8ABB-3445-BF91-AB74332A8C76}"/>
              </a:ext>
            </a:extLst>
          </p:cNvPr>
          <p:cNvSpPr>
            <a:spLocks noGrp="1"/>
          </p:cNvSpPr>
          <p:nvPr>
            <p:ph idx="1"/>
          </p:nvPr>
        </p:nvSpPr>
        <p:spPr>
          <a:xfrm>
            <a:off x="1981200" y="1600202"/>
            <a:ext cx="8229600" cy="3628999"/>
          </a:xfrm>
        </p:spPr>
        <p:txBody>
          <a:bodyPr>
            <a:normAutofit fontScale="92500" lnSpcReduction="20000"/>
          </a:bodyPr>
          <a:lstStyle/>
          <a:p>
            <a:r>
              <a:rPr lang="en-US" dirty="0"/>
              <a:t>Bad apples – </a:t>
            </a:r>
            <a:r>
              <a:rPr lang="en-GB" dirty="0"/>
              <a:t>to what extent is unethical behaviour the result of individual choices? </a:t>
            </a:r>
          </a:p>
          <a:p>
            <a:r>
              <a:rPr lang="en-GB" dirty="0"/>
              <a:t>Bad barrels – to what extent is it due to systemic, organisation or industry-wide problems, in particular organisational culture or ingrained norms of behaviour? </a:t>
            </a:r>
          </a:p>
          <a:p>
            <a:r>
              <a:rPr lang="en-GB" dirty="0"/>
              <a:t>Sticky situations- to what extent is it due to the difficult or compromising nature of decisions that people face? </a:t>
            </a:r>
          </a:p>
          <a:p>
            <a:endParaRPr lang="en-GB" dirty="0"/>
          </a:p>
          <a:p>
            <a:endParaRPr lang="en-GB" dirty="0"/>
          </a:p>
          <a:p>
            <a:endParaRPr lang="en-US" dirty="0"/>
          </a:p>
        </p:txBody>
      </p:sp>
    </p:spTree>
    <p:extLst>
      <p:ext uri="{BB962C8B-B14F-4D97-AF65-F5344CB8AC3E}">
        <p14:creationId xmlns:p14="http://schemas.microsoft.com/office/powerpoint/2010/main" val="4184043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A4BAC-944C-064D-ADC0-1B235843B1C4}"/>
              </a:ext>
            </a:extLst>
          </p:cNvPr>
          <p:cNvSpPr>
            <a:spLocks noGrp="1"/>
          </p:cNvSpPr>
          <p:nvPr>
            <p:ph type="title"/>
          </p:nvPr>
        </p:nvSpPr>
        <p:spPr/>
        <p:txBody>
          <a:bodyPr>
            <a:normAutofit fontScale="90000"/>
          </a:bodyPr>
          <a:lstStyle/>
          <a:p>
            <a:r>
              <a:rPr lang="en-US" b="1" dirty="0"/>
              <a:t>Rotten apples </a:t>
            </a:r>
            <a:r>
              <a:rPr lang="en-US" dirty="0"/>
              <a:t>(individual actions and choice)</a:t>
            </a:r>
          </a:p>
        </p:txBody>
      </p:sp>
      <p:pic>
        <p:nvPicPr>
          <p:cNvPr id="5" name="Content Placeholder 4" descr="Diagram&#10;&#10;Description automatically generated">
            <a:extLst>
              <a:ext uri="{FF2B5EF4-FFF2-40B4-BE49-F238E27FC236}">
                <a16:creationId xmlns:a16="http://schemas.microsoft.com/office/drawing/2014/main" id="{C679DEEA-649B-2D46-8B6C-EABF4E7E82B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03512" y="1600200"/>
            <a:ext cx="6261100" cy="3657600"/>
          </a:xfrm>
        </p:spPr>
      </p:pic>
      <p:sp>
        <p:nvSpPr>
          <p:cNvPr id="3" name="TextBox 2">
            <a:extLst>
              <a:ext uri="{FF2B5EF4-FFF2-40B4-BE49-F238E27FC236}">
                <a16:creationId xmlns:a16="http://schemas.microsoft.com/office/drawing/2014/main" id="{8AD73038-B8AC-DB4C-BBE2-D5AA18182254}"/>
              </a:ext>
            </a:extLst>
          </p:cNvPr>
          <p:cNvSpPr txBox="1"/>
          <p:nvPr/>
        </p:nvSpPr>
        <p:spPr>
          <a:xfrm>
            <a:off x="1703513" y="5237460"/>
            <a:ext cx="5808803" cy="461665"/>
          </a:xfrm>
          <a:prstGeom prst="rect">
            <a:avLst/>
          </a:prstGeom>
          <a:noFill/>
        </p:spPr>
        <p:txBody>
          <a:bodyPr wrap="square" rtlCol="0">
            <a:spAutoFit/>
          </a:bodyPr>
          <a:lstStyle/>
          <a:p>
            <a:r>
              <a:rPr lang="en-US" sz="1200" dirty="0">
                <a:solidFill>
                  <a:prstClr val="black"/>
                </a:solidFill>
                <a:latin typeface="Myriad Pro"/>
                <a:hlinkClick r:id="rId4"/>
              </a:rPr>
              <a:t>https://www.cipd.co.uk/Images/unethical-behaviour-in-the-workplace_report-2_tcm18-57022.pdf</a:t>
            </a:r>
            <a:r>
              <a:rPr lang="en-US" sz="1200" dirty="0">
                <a:solidFill>
                  <a:prstClr val="black"/>
                </a:solidFill>
                <a:latin typeface="Myriad Pro"/>
              </a:rPr>
              <a:t> </a:t>
            </a:r>
          </a:p>
        </p:txBody>
      </p:sp>
      <p:sp>
        <p:nvSpPr>
          <p:cNvPr id="4" name="TextBox 3">
            <a:extLst>
              <a:ext uri="{FF2B5EF4-FFF2-40B4-BE49-F238E27FC236}">
                <a16:creationId xmlns:a16="http://schemas.microsoft.com/office/drawing/2014/main" id="{4D1E3354-2B9E-0C23-7874-F7A1072D569A}"/>
              </a:ext>
            </a:extLst>
          </p:cNvPr>
          <p:cNvSpPr txBox="1"/>
          <p:nvPr/>
        </p:nvSpPr>
        <p:spPr>
          <a:xfrm>
            <a:off x="8112224" y="1772816"/>
            <a:ext cx="2232248" cy="3231654"/>
          </a:xfrm>
          <a:prstGeom prst="rect">
            <a:avLst/>
          </a:prstGeom>
          <a:noFill/>
          <a:ln w="44450">
            <a:solidFill>
              <a:schemeClr val="tx2"/>
            </a:solidFill>
          </a:ln>
        </p:spPr>
        <p:txBody>
          <a:bodyPr wrap="square" rtlCol="0">
            <a:spAutoFit/>
          </a:bodyPr>
          <a:lstStyle/>
          <a:p>
            <a:r>
              <a:rPr lang="en-US" sz="1400" dirty="0">
                <a:solidFill>
                  <a:prstClr val="black"/>
                </a:solidFill>
                <a:latin typeface="Myriad Pro"/>
              </a:rPr>
              <a:t>Dark Triad: </a:t>
            </a:r>
          </a:p>
          <a:p>
            <a:endParaRPr lang="en-US" sz="1400" dirty="0">
              <a:solidFill>
                <a:prstClr val="black"/>
              </a:solidFill>
              <a:latin typeface="Myriad Pro"/>
            </a:endParaRPr>
          </a:p>
          <a:p>
            <a:pPr marL="285750" indent="-285750">
              <a:buFont typeface="Arial" panose="020B0604020202020204" pitchFamily="34" charset="0"/>
              <a:buChar char="•"/>
            </a:pPr>
            <a:r>
              <a:rPr lang="en-US" sz="1400" dirty="0">
                <a:solidFill>
                  <a:prstClr val="black"/>
                </a:solidFill>
                <a:latin typeface="Myriad Pro"/>
              </a:rPr>
              <a:t>Machiavellianism</a:t>
            </a:r>
          </a:p>
          <a:p>
            <a:endParaRPr lang="en-US" sz="1400" dirty="0">
              <a:solidFill>
                <a:prstClr val="black"/>
              </a:solidFill>
              <a:latin typeface="Myriad Pro"/>
            </a:endParaRPr>
          </a:p>
          <a:p>
            <a:pPr marL="285750" indent="-285750">
              <a:buFont typeface="Arial" panose="020B0604020202020204" pitchFamily="34" charset="0"/>
              <a:buChar char="•"/>
            </a:pPr>
            <a:r>
              <a:rPr lang="en-US" sz="1400" dirty="0">
                <a:solidFill>
                  <a:prstClr val="black"/>
                </a:solidFill>
                <a:latin typeface="Myriad Pro"/>
              </a:rPr>
              <a:t>Psychopathy</a:t>
            </a:r>
          </a:p>
          <a:p>
            <a:endParaRPr lang="en-US" sz="1400" dirty="0">
              <a:solidFill>
                <a:prstClr val="black"/>
              </a:solidFill>
              <a:latin typeface="Myriad Pro"/>
            </a:endParaRPr>
          </a:p>
          <a:p>
            <a:pPr marL="285750" indent="-285750">
              <a:buFont typeface="Arial" panose="020B0604020202020204" pitchFamily="34" charset="0"/>
              <a:buChar char="•"/>
            </a:pPr>
            <a:r>
              <a:rPr lang="en-US" sz="1400" dirty="0">
                <a:solidFill>
                  <a:prstClr val="black"/>
                </a:solidFill>
                <a:latin typeface="Myriad Pro"/>
              </a:rPr>
              <a:t>Narcissism </a:t>
            </a:r>
          </a:p>
          <a:p>
            <a:endParaRPr lang="en-US" dirty="0">
              <a:solidFill>
                <a:prstClr val="black"/>
              </a:solidFill>
              <a:latin typeface="Myriad Pro"/>
            </a:endParaRPr>
          </a:p>
          <a:p>
            <a:r>
              <a:rPr lang="en-US" sz="1400" i="1" dirty="0">
                <a:solidFill>
                  <a:prstClr val="black"/>
                </a:solidFill>
                <a:latin typeface="Myriad Pro"/>
              </a:rPr>
              <a:t>All show low empathy with others, impulsivity and lack of attention to moral aspects of a situation</a:t>
            </a:r>
          </a:p>
          <a:p>
            <a:endParaRPr lang="en-US" dirty="0">
              <a:solidFill>
                <a:prstClr val="black"/>
              </a:solidFill>
              <a:latin typeface="Myriad Pro"/>
            </a:endParaRPr>
          </a:p>
        </p:txBody>
      </p:sp>
    </p:spTree>
    <p:extLst>
      <p:ext uri="{BB962C8B-B14F-4D97-AF65-F5344CB8AC3E}">
        <p14:creationId xmlns:p14="http://schemas.microsoft.com/office/powerpoint/2010/main" val="4223121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7C9F7-9B8D-0A4F-8F4D-7552665B1B95}"/>
              </a:ext>
            </a:extLst>
          </p:cNvPr>
          <p:cNvSpPr>
            <a:spLocks noGrp="1"/>
          </p:cNvSpPr>
          <p:nvPr>
            <p:ph type="title"/>
          </p:nvPr>
        </p:nvSpPr>
        <p:spPr>
          <a:xfrm>
            <a:off x="1981200" y="274638"/>
            <a:ext cx="8229600" cy="1143000"/>
          </a:xfrm>
        </p:spPr>
        <p:txBody>
          <a:bodyPr anchor="ctr">
            <a:normAutofit fontScale="90000"/>
          </a:bodyPr>
          <a:lstStyle/>
          <a:p>
            <a:r>
              <a:rPr lang="en-US" b="1" dirty="0"/>
              <a:t>Bad barrels </a:t>
            </a:r>
            <a:r>
              <a:rPr lang="en-US" dirty="0"/>
              <a:t>(</a:t>
            </a:r>
            <a:r>
              <a:rPr lang="en-US" dirty="0" err="1"/>
              <a:t>organisation</a:t>
            </a:r>
            <a:r>
              <a:rPr lang="en-US" dirty="0"/>
              <a:t> or industry-wide indiscretions) </a:t>
            </a:r>
          </a:p>
        </p:txBody>
      </p:sp>
      <p:pic>
        <p:nvPicPr>
          <p:cNvPr id="5" name="Content Placeholder 4" descr="A picture containing text&#10;&#10;Description automatically generated">
            <a:extLst>
              <a:ext uri="{FF2B5EF4-FFF2-40B4-BE49-F238E27FC236}">
                <a16:creationId xmlns:a16="http://schemas.microsoft.com/office/drawing/2014/main" id="{EBAB5912-3C83-F349-BA9A-DA1FF54F38A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1892224"/>
            <a:ext cx="8229600" cy="3332987"/>
          </a:xfrm>
          <a:noFill/>
        </p:spPr>
      </p:pic>
      <p:sp>
        <p:nvSpPr>
          <p:cNvPr id="4" name="TextBox 3">
            <a:extLst>
              <a:ext uri="{FF2B5EF4-FFF2-40B4-BE49-F238E27FC236}">
                <a16:creationId xmlns:a16="http://schemas.microsoft.com/office/drawing/2014/main" id="{96189CC5-2E3B-C144-87D5-163B1A359C9D}"/>
              </a:ext>
            </a:extLst>
          </p:cNvPr>
          <p:cNvSpPr txBox="1"/>
          <p:nvPr/>
        </p:nvSpPr>
        <p:spPr>
          <a:xfrm>
            <a:off x="1703513" y="5237460"/>
            <a:ext cx="5808803" cy="461665"/>
          </a:xfrm>
          <a:prstGeom prst="rect">
            <a:avLst/>
          </a:prstGeom>
          <a:noFill/>
        </p:spPr>
        <p:txBody>
          <a:bodyPr wrap="square" rtlCol="0">
            <a:spAutoFit/>
          </a:bodyPr>
          <a:lstStyle/>
          <a:p>
            <a:r>
              <a:rPr lang="en-US" sz="1200" dirty="0">
                <a:solidFill>
                  <a:prstClr val="black"/>
                </a:solidFill>
                <a:latin typeface="Myriad Pro"/>
                <a:hlinkClick r:id="rId4"/>
              </a:rPr>
              <a:t>https://www.cipd.co.uk/Images/unethical-behaviour-in-the-workplace_report-2_tcm18-57022.pdf</a:t>
            </a:r>
            <a:r>
              <a:rPr lang="en-US" sz="1200" dirty="0">
                <a:solidFill>
                  <a:prstClr val="black"/>
                </a:solidFill>
                <a:latin typeface="Myriad Pro"/>
              </a:rPr>
              <a:t> </a:t>
            </a:r>
          </a:p>
        </p:txBody>
      </p:sp>
    </p:spTree>
    <p:extLst>
      <p:ext uri="{BB962C8B-B14F-4D97-AF65-F5344CB8AC3E}">
        <p14:creationId xmlns:p14="http://schemas.microsoft.com/office/powerpoint/2010/main" val="2806564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AC43-BAE9-1CE0-9C7D-F8D24816DF05}"/>
              </a:ext>
            </a:extLst>
          </p:cNvPr>
          <p:cNvSpPr>
            <a:spLocks noGrp="1"/>
          </p:cNvSpPr>
          <p:nvPr>
            <p:ph type="title"/>
          </p:nvPr>
        </p:nvSpPr>
        <p:spPr/>
        <p:txBody>
          <a:bodyPr/>
          <a:lstStyle/>
          <a:p>
            <a:r>
              <a:rPr lang="en-US" dirty="0"/>
              <a:t>Ethical culture</a:t>
            </a:r>
          </a:p>
        </p:txBody>
      </p:sp>
      <p:sp>
        <p:nvSpPr>
          <p:cNvPr id="3" name="Content Placeholder 2">
            <a:extLst>
              <a:ext uri="{FF2B5EF4-FFF2-40B4-BE49-F238E27FC236}">
                <a16:creationId xmlns:a16="http://schemas.microsoft.com/office/drawing/2014/main" id="{FB163629-24D3-593A-26FE-847DA5C55685}"/>
              </a:ext>
            </a:extLst>
          </p:cNvPr>
          <p:cNvSpPr>
            <a:spLocks noGrp="1"/>
          </p:cNvSpPr>
          <p:nvPr>
            <p:ph idx="1"/>
          </p:nvPr>
        </p:nvSpPr>
        <p:spPr/>
        <p:txBody>
          <a:bodyPr>
            <a:normAutofit/>
          </a:bodyPr>
          <a:lstStyle/>
          <a:p>
            <a:pPr marL="0" indent="0">
              <a:buNone/>
            </a:pPr>
            <a:r>
              <a:rPr lang="en-US" dirty="0"/>
              <a:t>Ethical culture is about how ethical values are brought to life in the day-to-day running of the </a:t>
            </a:r>
            <a:r>
              <a:rPr lang="en-US" dirty="0" err="1"/>
              <a:t>organisation</a:t>
            </a:r>
            <a:r>
              <a:rPr lang="en-US" dirty="0"/>
              <a:t>. </a:t>
            </a:r>
          </a:p>
          <a:p>
            <a:pPr marL="0" indent="0">
              <a:buNone/>
            </a:pPr>
            <a:r>
              <a:rPr lang="en-US" dirty="0"/>
              <a:t>A company may have ‘excellence’ as a value, but how is it defined in the </a:t>
            </a:r>
            <a:r>
              <a:rPr lang="en-US" dirty="0" err="1"/>
              <a:t>organisation</a:t>
            </a:r>
            <a:r>
              <a:rPr lang="en-US" dirty="0"/>
              <a:t>? How is it achieved? Is it with integrity? Or is it at the expense for example of child </a:t>
            </a:r>
            <a:r>
              <a:rPr lang="en-US" dirty="0" err="1"/>
              <a:t>labour</a:t>
            </a:r>
            <a:r>
              <a:rPr lang="en-US" dirty="0"/>
              <a:t> or poor working conditions? </a:t>
            </a:r>
          </a:p>
        </p:txBody>
      </p:sp>
    </p:spTree>
    <p:extLst>
      <p:ext uri="{BB962C8B-B14F-4D97-AF65-F5344CB8AC3E}">
        <p14:creationId xmlns:p14="http://schemas.microsoft.com/office/powerpoint/2010/main" val="577846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C854E-7A76-1F3E-AD7E-244A6960EAA4}"/>
              </a:ext>
            </a:extLst>
          </p:cNvPr>
          <p:cNvSpPr>
            <a:spLocks noGrp="1"/>
          </p:cNvSpPr>
          <p:nvPr>
            <p:ph type="title"/>
          </p:nvPr>
        </p:nvSpPr>
        <p:spPr/>
        <p:txBody>
          <a:bodyPr/>
          <a:lstStyle/>
          <a:p>
            <a:r>
              <a:rPr lang="en-US" dirty="0"/>
              <a:t>Ethical climate </a:t>
            </a:r>
          </a:p>
        </p:txBody>
      </p:sp>
      <p:sp>
        <p:nvSpPr>
          <p:cNvPr id="3" name="Content Placeholder 2">
            <a:extLst>
              <a:ext uri="{FF2B5EF4-FFF2-40B4-BE49-F238E27FC236}">
                <a16:creationId xmlns:a16="http://schemas.microsoft.com/office/drawing/2014/main" id="{E7439F3E-650E-FC07-BF61-0F3C25192103}"/>
              </a:ext>
            </a:extLst>
          </p:cNvPr>
          <p:cNvSpPr>
            <a:spLocks noGrp="1"/>
          </p:cNvSpPr>
          <p:nvPr>
            <p:ph idx="1"/>
          </p:nvPr>
        </p:nvSpPr>
        <p:spPr/>
        <p:txBody>
          <a:bodyPr/>
          <a:lstStyle/>
          <a:p>
            <a:r>
              <a:rPr lang="en-US" dirty="0"/>
              <a:t>It’s the social norms and values that outline what the ‘right’ </a:t>
            </a:r>
            <a:r>
              <a:rPr lang="en-US" dirty="0" err="1"/>
              <a:t>behaviour</a:t>
            </a:r>
            <a:r>
              <a:rPr lang="en-US" dirty="0"/>
              <a:t> is and how ethics should guide </a:t>
            </a:r>
            <a:r>
              <a:rPr lang="en-US" dirty="0" err="1"/>
              <a:t>behaviour</a:t>
            </a:r>
            <a:r>
              <a:rPr lang="en-US" dirty="0"/>
              <a:t>. It is influenced by policies and practices, meaning businesses may need to pay attention to management practices and how they shape the ethical environment. </a:t>
            </a:r>
          </a:p>
        </p:txBody>
      </p:sp>
    </p:spTree>
    <p:extLst>
      <p:ext uri="{BB962C8B-B14F-4D97-AF65-F5344CB8AC3E}">
        <p14:creationId xmlns:p14="http://schemas.microsoft.com/office/powerpoint/2010/main" val="4051522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FCAB3-924A-744E-A7C2-4276451AD6F8}"/>
              </a:ext>
            </a:extLst>
          </p:cNvPr>
          <p:cNvSpPr>
            <a:spLocks noGrp="1"/>
          </p:cNvSpPr>
          <p:nvPr>
            <p:ph type="title"/>
          </p:nvPr>
        </p:nvSpPr>
        <p:spPr/>
        <p:txBody>
          <a:bodyPr>
            <a:normAutofit fontScale="90000"/>
          </a:bodyPr>
          <a:lstStyle/>
          <a:p>
            <a:r>
              <a:rPr lang="en-US" dirty="0"/>
              <a:t>Bad barrels: Three important types of ethical climates:</a:t>
            </a:r>
          </a:p>
        </p:txBody>
      </p:sp>
      <p:sp>
        <p:nvSpPr>
          <p:cNvPr id="3" name="Content Placeholder 2">
            <a:extLst>
              <a:ext uri="{FF2B5EF4-FFF2-40B4-BE49-F238E27FC236}">
                <a16:creationId xmlns:a16="http://schemas.microsoft.com/office/drawing/2014/main" id="{5B3F6444-9983-8F4F-AC03-AE825AE71EF8}"/>
              </a:ext>
            </a:extLst>
          </p:cNvPr>
          <p:cNvSpPr>
            <a:spLocks noGrp="1"/>
          </p:cNvSpPr>
          <p:nvPr>
            <p:ph idx="1"/>
          </p:nvPr>
        </p:nvSpPr>
        <p:spPr/>
        <p:txBody>
          <a:bodyPr/>
          <a:lstStyle/>
          <a:p>
            <a:r>
              <a:rPr lang="en-US" dirty="0"/>
              <a:t>Egoistic /instrumental – where acting in self-interest is the norm </a:t>
            </a:r>
          </a:p>
          <a:p>
            <a:r>
              <a:rPr lang="en-US" dirty="0"/>
              <a:t>Benevolent – where acting in the interest of others is the expected way of doing things</a:t>
            </a:r>
          </a:p>
          <a:p>
            <a:r>
              <a:rPr lang="en-US" dirty="0"/>
              <a:t>Principled – when sticking to the rules and regulations is the norm </a:t>
            </a:r>
          </a:p>
        </p:txBody>
      </p:sp>
    </p:spTree>
    <p:extLst>
      <p:ext uri="{BB962C8B-B14F-4D97-AF65-F5344CB8AC3E}">
        <p14:creationId xmlns:p14="http://schemas.microsoft.com/office/powerpoint/2010/main" val="3067446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47208-BF59-F145-A7F8-FDF928DE89F2}"/>
              </a:ext>
            </a:extLst>
          </p:cNvPr>
          <p:cNvSpPr>
            <a:spLocks noGrp="1"/>
          </p:cNvSpPr>
          <p:nvPr>
            <p:ph type="title"/>
          </p:nvPr>
        </p:nvSpPr>
        <p:spPr>
          <a:xfrm>
            <a:off x="1981200" y="274638"/>
            <a:ext cx="8229600" cy="1143000"/>
          </a:xfrm>
        </p:spPr>
        <p:txBody>
          <a:bodyPr anchor="ctr">
            <a:normAutofit fontScale="90000"/>
          </a:bodyPr>
          <a:lstStyle/>
          <a:p>
            <a:r>
              <a:rPr lang="en-US" b="1" dirty="0"/>
              <a:t>Sticky situations </a:t>
            </a:r>
            <a:r>
              <a:rPr lang="en-US" dirty="0"/>
              <a:t>(potentially compromising decisions) </a:t>
            </a:r>
            <a:endParaRPr lang="en-US" b="1" dirty="0"/>
          </a:p>
        </p:txBody>
      </p:sp>
      <p:pic>
        <p:nvPicPr>
          <p:cNvPr id="5" name="Content Placeholder 4" descr="Diagram&#10;&#10;Description automatically generated">
            <a:extLst>
              <a:ext uri="{FF2B5EF4-FFF2-40B4-BE49-F238E27FC236}">
                <a16:creationId xmlns:a16="http://schemas.microsoft.com/office/drawing/2014/main" id="{969270F5-2863-1647-8848-58CE6E96334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1779068"/>
            <a:ext cx="8229600" cy="3559299"/>
          </a:xfrm>
          <a:noFill/>
        </p:spPr>
      </p:pic>
      <p:sp>
        <p:nvSpPr>
          <p:cNvPr id="4" name="TextBox 3">
            <a:extLst>
              <a:ext uri="{FF2B5EF4-FFF2-40B4-BE49-F238E27FC236}">
                <a16:creationId xmlns:a16="http://schemas.microsoft.com/office/drawing/2014/main" id="{FD9DDC6F-4F68-214F-8B2F-3BB48A5CB581}"/>
              </a:ext>
            </a:extLst>
          </p:cNvPr>
          <p:cNvSpPr txBox="1"/>
          <p:nvPr/>
        </p:nvSpPr>
        <p:spPr>
          <a:xfrm>
            <a:off x="1703513" y="5237460"/>
            <a:ext cx="5808803" cy="461665"/>
          </a:xfrm>
          <a:prstGeom prst="rect">
            <a:avLst/>
          </a:prstGeom>
          <a:noFill/>
        </p:spPr>
        <p:txBody>
          <a:bodyPr wrap="square" rtlCol="0">
            <a:spAutoFit/>
          </a:bodyPr>
          <a:lstStyle/>
          <a:p>
            <a:r>
              <a:rPr lang="en-US" sz="1200" dirty="0">
                <a:solidFill>
                  <a:prstClr val="black"/>
                </a:solidFill>
                <a:latin typeface="Myriad Pro"/>
                <a:hlinkClick r:id="rId4"/>
              </a:rPr>
              <a:t>https://www.cipd.co.uk/Images/unethical-behaviour-in-the-workplace_report-2_tcm18-57022.pdf</a:t>
            </a:r>
            <a:r>
              <a:rPr lang="en-US" sz="1200" dirty="0">
                <a:solidFill>
                  <a:prstClr val="black"/>
                </a:solidFill>
                <a:latin typeface="Myriad Pro"/>
              </a:rPr>
              <a:t> </a:t>
            </a:r>
          </a:p>
        </p:txBody>
      </p:sp>
    </p:spTree>
    <p:extLst>
      <p:ext uri="{BB962C8B-B14F-4D97-AF65-F5344CB8AC3E}">
        <p14:creationId xmlns:p14="http://schemas.microsoft.com/office/powerpoint/2010/main" val="1362871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9EC9-9359-15E5-D736-52A3B9415AE2}"/>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213B96B-F37D-21C2-4445-F9B785C86407}"/>
              </a:ext>
            </a:extLst>
          </p:cNvPr>
          <p:cNvSpPr>
            <a:spLocks noGrp="1"/>
          </p:cNvSpPr>
          <p:nvPr>
            <p:ph idx="1"/>
          </p:nvPr>
        </p:nvSpPr>
        <p:spPr/>
        <p:txBody>
          <a:bodyPr>
            <a:normAutofit lnSpcReduction="10000"/>
          </a:bodyPr>
          <a:lstStyle/>
          <a:p>
            <a:r>
              <a:rPr lang="en-GB" dirty="0"/>
              <a:t>Read the PM article on Moodle/handout and consider the following questions in pairs:</a:t>
            </a:r>
          </a:p>
          <a:p>
            <a:pPr lvl="1"/>
            <a:r>
              <a:rPr lang="en-GB" dirty="0"/>
              <a:t>To what extent do you agree that an ethical culture must be driven from the top down?</a:t>
            </a:r>
          </a:p>
          <a:p>
            <a:pPr lvl="1"/>
            <a:r>
              <a:rPr lang="en-GB" dirty="0"/>
              <a:t>What specific actions can HR take to ensure senior managers move beyond “lip service”?</a:t>
            </a:r>
          </a:p>
          <a:p>
            <a:pPr lvl="1"/>
            <a:r>
              <a:rPr lang="en-GB" dirty="0"/>
              <a:t>How can organisations effectively assess whether they are meeting the purpose and values outlined in their code of ethics? </a:t>
            </a:r>
          </a:p>
        </p:txBody>
      </p:sp>
    </p:spTree>
    <p:extLst>
      <p:ext uri="{BB962C8B-B14F-4D97-AF65-F5344CB8AC3E}">
        <p14:creationId xmlns:p14="http://schemas.microsoft.com/office/powerpoint/2010/main" val="2263759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86E9-663B-1447-8C01-1200D972D8E4}"/>
              </a:ext>
            </a:extLst>
          </p:cNvPr>
          <p:cNvSpPr>
            <a:spLocks noGrp="1"/>
          </p:cNvSpPr>
          <p:nvPr>
            <p:ph type="title"/>
          </p:nvPr>
        </p:nvSpPr>
        <p:spPr>
          <a:xfrm>
            <a:off x="1981200" y="223881"/>
            <a:ext cx="8229600" cy="1143000"/>
          </a:xfrm>
        </p:spPr>
        <p:txBody>
          <a:bodyPr>
            <a:normAutofit fontScale="90000"/>
          </a:bodyPr>
          <a:lstStyle/>
          <a:p>
            <a:r>
              <a:rPr lang="en-US" dirty="0"/>
              <a:t>9 main areas of action employers can take: </a:t>
            </a:r>
          </a:p>
        </p:txBody>
      </p:sp>
      <p:sp>
        <p:nvSpPr>
          <p:cNvPr id="3" name="Content Placeholder 2">
            <a:extLst>
              <a:ext uri="{FF2B5EF4-FFF2-40B4-BE49-F238E27FC236}">
                <a16:creationId xmlns:a16="http://schemas.microsoft.com/office/drawing/2014/main" id="{2B3EBC2D-A2EC-934E-9F18-06E4B94FABB6}"/>
              </a:ext>
            </a:extLst>
          </p:cNvPr>
          <p:cNvSpPr>
            <a:spLocks noGrp="1"/>
          </p:cNvSpPr>
          <p:nvPr>
            <p:ph idx="1"/>
          </p:nvPr>
        </p:nvSpPr>
        <p:spPr/>
        <p:txBody>
          <a:bodyPr>
            <a:normAutofit fontScale="40000" lnSpcReduction="20000"/>
          </a:bodyPr>
          <a:lstStyle/>
          <a:p>
            <a:endParaRPr lang="en-US" sz="5500" dirty="0"/>
          </a:p>
          <a:p>
            <a:pPr marL="228600" indent="-228600">
              <a:buAutoNum type="arabicPeriod"/>
            </a:pPr>
            <a:r>
              <a:rPr lang="en-US" sz="5500" dirty="0"/>
              <a:t>Consistently enforce codes of conduct</a:t>
            </a:r>
          </a:p>
          <a:p>
            <a:pPr marL="228600" indent="-228600">
              <a:buAutoNum type="arabicPeriod"/>
            </a:pPr>
            <a:r>
              <a:rPr lang="en-US" sz="5500" dirty="0"/>
              <a:t>Communicate carefully about unethical </a:t>
            </a:r>
            <a:r>
              <a:rPr lang="en-US" sz="5500" dirty="0" err="1"/>
              <a:t>behaviour</a:t>
            </a:r>
            <a:r>
              <a:rPr lang="en-US" sz="5500" dirty="0"/>
              <a:t> and ethical standards</a:t>
            </a:r>
          </a:p>
          <a:p>
            <a:pPr marL="228600" indent="-228600">
              <a:buAutoNum type="arabicPeriod"/>
            </a:pPr>
            <a:r>
              <a:rPr lang="en-US" sz="5500" dirty="0"/>
              <a:t>Focus on the ethical climate and </a:t>
            </a:r>
            <a:r>
              <a:rPr lang="en-US" sz="5500" dirty="0" err="1"/>
              <a:t>organisational</a:t>
            </a:r>
            <a:r>
              <a:rPr lang="en-US" sz="5500" dirty="0"/>
              <a:t> practices that shape it</a:t>
            </a:r>
          </a:p>
          <a:p>
            <a:pPr marL="228600" indent="-228600">
              <a:buAutoNum type="arabicPeriod"/>
            </a:pPr>
            <a:r>
              <a:rPr lang="en-US" sz="5500" dirty="0"/>
              <a:t>Promote </a:t>
            </a:r>
            <a:r>
              <a:rPr lang="en-US" sz="5500" dirty="0" err="1"/>
              <a:t>organisational</a:t>
            </a:r>
            <a:r>
              <a:rPr lang="en-US" sz="5500" dirty="0"/>
              <a:t> fairness and challenge political </a:t>
            </a:r>
            <a:r>
              <a:rPr lang="en-US" sz="5500" dirty="0" err="1"/>
              <a:t>behaviour</a:t>
            </a:r>
            <a:endParaRPr lang="en-US" sz="5500" dirty="0"/>
          </a:p>
          <a:p>
            <a:pPr marL="228600" indent="-228600">
              <a:buAutoNum type="arabicPeriod"/>
            </a:pPr>
            <a:r>
              <a:rPr lang="en-US" sz="5500" dirty="0"/>
              <a:t>Understand and manage the impact of personality and mood</a:t>
            </a:r>
          </a:p>
          <a:p>
            <a:pPr marL="228600" indent="-228600">
              <a:buAutoNum type="arabicPeriod"/>
            </a:pPr>
            <a:r>
              <a:rPr lang="en-US" sz="5500" dirty="0"/>
              <a:t>Manage the risk factors related to job design</a:t>
            </a:r>
          </a:p>
          <a:p>
            <a:pPr marL="228600" indent="-228600">
              <a:buAutoNum type="arabicPeriod"/>
            </a:pPr>
            <a:r>
              <a:rPr lang="en-US" sz="5500" dirty="0"/>
              <a:t>Ensure targets are realistic and reward is linked to multiple complementary outcomes</a:t>
            </a:r>
          </a:p>
          <a:p>
            <a:pPr marL="228600" indent="-228600">
              <a:buAutoNum type="arabicPeriod"/>
            </a:pPr>
            <a:r>
              <a:rPr lang="en-US" sz="5500" dirty="0"/>
              <a:t>Create accountability and introduce checks and balances in decision-making</a:t>
            </a:r>
          </a:p>
          <a:p>
            <a:pPr marL="228600" indent="-228600">
              <a:buAutoNum type="arabicPeriod"/>
            </a:pPr>
            <a:r>
              <a:rPr lang="en-US" sz="5500" dirty="0"/>
              <a:t>Empower employees to speak up and provide safe whistleblowing channels </a:t>
            </a:r>
          </a:p>
          <a:p>
            <a:pPr marL="0" indent="0">
              <a:buNone/>
            </a:pPr>
            <a:endParaRPr lang="en-US" dirty="0"/>
          </a:p>
        </p:txBody>
      </p:sp>
    </p:spTree>
    <p:extLst>
      <p:ext uri="{BB962C8B-B14F-4D97-AF65-F5344CB8AC3E}">
        <p14:creationId xmlns:p14="http://schemas.microsoft.com/office/powerpoint/2010/main" val="12085433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7CEFD-FD33-159D-B8E5-61C42F9FCEFA}"/>
              </a:ext>
            </a:extLst>
          </p:cNvPr>
          <p:cNvSpPr>
            <a:spLocks noGrp="1"/>
          </p:cNvSpPr>
          <p:nvPr>
            <p:ph type="title"/>
          </p:nvPr>
        </p:nvSpPr>
        <p:spPr/>
        <p:txBody>
          <a:bodyPr/>
          <a:lstStyle/>
          <a:p>
            <a:r>
              <a:rPr lang="en-US" dirty="0"/>
              <a:t>How HR can aid: </a:t>
            </a:r>
          </a:p>
        </p:txBody>
      </p:sp>
      <p:sp>
        <p:nvSpPr>
          <p:cNvPr id="3" name="Content Placeholder 2">
            <a:extLst>
              <a:ext uri="{FF2B5EF4-FFF2-40B4-BE49-F238E27FC236}">
                <a16:creationId xmlns:a16="http://schemas.microsoft.com/office/drawing/2014/main" id="{9B2A8D5D-3F28-6AE3-3DA3-89CBE61DEDEC}"/>
              </a:ext>
            </a:extLst>
          </p:cNvPr>
          <p:cNvSpPr>
            <a:spLocks noGrp="1"/>
          </p:cNvSpPr>
          <p:nvPr>
            <p:ph idx="1"/>
          </p:nvPr>
        </p:nvSpPr>
        <p:spPr/>
        <p:txBody>
          <a:bodyPr>
            <a:normAutofit fontScale="85000" lnSpcReduction="20000"/>
          </a:bodyPr>
          <a:lstStyle/>
          <a:p>
            <a:r>
              <a:rPr lang="en-US" dirty="0"/>
              <a:t>To operate ethically an </a:t>
            </a:r>
            <a:r>
              <a:rPr lang="en-US" dirty="0" err="1"/>
              <a:t>organisation</a:t>
            </a:r>
            <a:r>
              <a:rPr lang="en-US" dirty="0"/>
              <a:t> needs an ethics </a:t>
            </a:r>
            <a:r>
              <a:rPr lang="en-US" dirty="0" err="1"/>
              <a:t>programme</a:t>
            </a:r>
            <a:r>
              <a:rPr lang="en-US" dirty="0"/>
              <a:t> to support and bring value to life. </a:t>
            </a:r>
          </a:p>
          <a:p>
            <a:r>
              <a:rPr lang="en-US" dirty="0"/>
              <a:t>This may be formal or informal – dependent on the size of the </a:t>
            </a:r>
            <a:r>
              <a:rPr lang="en-US" dirty="0" err="1"/>
              <a:t>organisation</a:t>
            </a:r>
            <a:r>
              <a:rPr lang="en-US" dirty="0"/>
              <a:t>.</a:t>
            </a:r>
          </a:p>
          <a:p>
            <a:r>
              <a:rPr lang="en-US" dirty="0"/>
              <a:t>A code of ethics is a key element.</a:t>
            </a:r>
          </a:p>
          <a:p>
            <a:r>
              <a:rPr lang="en-US" dirty="0"/>
              <a:t>If values are a compass to guide </a:t>
            </a:r>
            <a:r>
              <a:rPr lang="en-US" dirty="0" err="1"/>
              <a:t>behaviour</a:t>
            </a:r>
            <a:r>
              <a:rPr lang="en-US" dirty="0"/>
              <a:t> at work, then a code of ethics is a map that helps people navigate ethical dilemmas in the workplace.</a:t>
            </a:r>
          </a:p>
          <a:p>
            <a:r>
              <a:rPr lang="en-US" dirty="0"/>
              <a:t>When done well. A code articulates expected </a:t>
            </a:r>
            <a:r>
              <a:rPr lang="en-US" dirty="0" err="1"/>
              <a:t>behaviours</a:t>
            </a:r>
            <a:r>
              <a:rPr lang="en-US" dirty="0"/>
              <a:t> and brings the </a:t>
            </a:r>
            <a:r>
              <a:rPr lang="en-US" dirty="0" err="1"/>
              <a:t>organisational</a:t>
            </a:r>
            <a:r>
              <a:rPr lang="en-US" dirty="0"/>
              <a:t> values to life.</a:t>
            </a:r>
          </a:p>
        </p:txBody>
      </p:sp>
    </p:spTree>
    <p:extLst>
      <p:ext uri="{BB962C8B-B14F-4D97-AF65-F5344CB8AC3E}">
        <p14:creationId xmlns:p14="http://schemas.microsoft.com/office/powerpoint/2010/main" val="4168137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13186-2295-9A46-892B-37ABD82B367E}"/>
              </a:ext>
            </a:extLst>
          </p:cNvPr>
          <p:cNvSpPr>
            <a:spLocks noGrp="1"/>
          </p:cNvSpPr>
          <p:nvPr>
            <p:ph type="title"/>
          </p:nvPr>
        </p:nvSpPr>
        <p:spPr>
          <a:xfrm>
            <a:off x="1862945" y="-25102"/>
            <a:ext cx="8147248" cy="922114"/>
          </a:xfrm>
        </p:spPr>
        <p:txBody>
          <a:bodyPr>
            <a:noAutofit/>
          </a:bodyPr>
          <a:lstStyle/>
          <a:p>
            <a:r>
              <a:rPr lang="en-US" sz="2400" dirty="0"/>
              <a:t>What does an ethical approach to HRM entail?</a:t>
            </a:r>
          </a:p>
        </p:txBody>
      </p:sp>
      <p:sp>
        <p:nvSpPr>
          <p:cNvPr id="3" name="Content Placeholder 2">
            <a:extLst>
              <a:ext uri="{FF2B5EF4-FFF2-40B4-BE49-F238E27FC236}">
                <a16:creationId xmlns:a16="http://schemas.microsoft.com/office/drawing/2014/main" id="{AE9346CE-C656-0A43-8C71-68584F00AB68}"/>
              </a:ext>
            </a:extLst>
          </p:cNvPr>
          <p:cNvSpPr>
            <a:spLocks noGrp="1"/>
          </p:cNvSpPr>
          <p:nvPr>
            <p:ph idx="1"/>
          </p:nvPr>
        </p:nvSpPr>
        <p:spPr>
          <a:xfrm>
            <a:off x="1631504" y="692697"/>
            <a:ext cx="8229600" cy="3268959"/>
          </a:xfrm>
        </p:spPr>
        <p:txBody>
          <a:bodyPr>
            <a:normAutofit/>
          </a:bodyPr>
          <a:lstStyle/>
          <a:p>
            <a:r>
              <a:rPr lang="en-US" sz="1200" dirty="0"/>
              <a:t>Stephen Taylor &amp; Graham Perkins </a:t>
            </a:r>
          </a:p>
        </p:txBody>
      </p:sp>
      <p:pic>
        <p:nvPicPr>
          <p:cNvPr id="4" name="Online Media 3" descr="CIPD -  What does a ethical approach to HRM entail? | Stephen Taylor &amp; Graham Perkins">
            <a:hlinkClick r:id="" action="ppaction://media"/>
            <a:extLst>
              <a:ext uri="{FF2B5EF4-FFF2-40B4-BE49-F238E27FC236}">
                <a16:creationId xmlns:a16="http://schemas.microsoft.com/office/drawing/2014/main" id="{3D153350-9D11-8C42-AC11-01C4F5521DBB}"/>
              </a:ext>
            </a:extLst>
          </p:cNvPr>
          <p:cNvPicPr>
            <a:picLocks noRot="1" noChangeAspect="1"/>
          </p:cNvPicPr>
          <p:nvPr>
            <a:videoFile r:link="rId1"/>
          </p:nvPr>
        </p:nvPicPr>
        <p:blipFill>
          <a:blip r:embed="rId4"/>
          <a:stretch>
            <a:fillRect/>
          </a:stretch>
        </p:blipFill>
        <p:spPr>
          <a:xfrm>
            <a:off x="2158350" y="965452"/>
            <a:ext cx="7830681" cy="4424335"/>
          </a:xfrm>
          <a:prstGeom prst="rect">
            <a:avLst/>
          </a:prstGeom>
        </p:spPr>
      </p:pic>
      <p:sp>
        <p:nvSpPr>
          <p:cNvPr id="5" name="TextBox 4">
            <a:extLst>
              <a:ext uri="{FF2B5EF4-FFF2-40B4-BE49-F238E27FC236}">
                <a16:creationId xmlns:a16="http://schemas.microsoft.com/office/drawing/2014/main" id="{A9D25D69-71BB-B844-B0BA-2856C7A2C5B0}"/>
              </a:ext>
            </a:extLst>
          </p:cNvPr>
          <p:cNvSpPr txBox="1"/>
          <p:nvPr/>
        </p:nvSpPr>
        <p:spPr>
          <a:xfrm>
            <a:off x="1534649" y="5389786"/>
            <a:ext cx="4464496" cy="261610"/>
          </a:xfrm>
          <a:prstGeom prst="rect">
            <a:avLst/>
          </a:prstGeom>
          <a:noFill/>
        </p:spPr>
        <p:txBody>
          <a:bodyPr wrap="square" rtlCol="0">
            <a:spAutoFit/>
          </a:bodyPr>
          <a:lstStyle/>
          <a:p>
            <a:r>
              <a:rPr lang="en-US" sz="1100" dirty="0">
                <a:solidFill>
                  <a:prstClr val="black"/>
                </a:solidFill>
                <a:latin typeface="Myriad Pro"/>
              </a:rPr>
              <a:t>https://</a:t>
            </a:r>
            <a:r>
              <a:rPr lang="en-US" sz="1100" dirty="0" err="1">
                <a:solidFill>
                  <a:prstClr val="black"/>
                </a:solidFill>
                <a:latin typeface="Myriad Pro"/>
              </a:rPr>
              <a:t>www.youtube.com</a:t>
            </a:r>
            <a:r>
              <a:rPr lang="en-US" sz="1100" dirty="0">
                <a:solidFill>
                  <a:prstClr val="black"/>
                </a:solidFill>
                <a:latin typeface="Myriad Pro"/>
              </a:rPr>
              <a:t>/</a:t>
            </a:r>
            <a:r>
              <a:rPr lang="en-US" sz="1100" dirty="0" err="1">
                <a:solidFill>
                  <a:prstClr val="black"/>
                </a:solidFill>
                <a:latin typeface="Myriad Pro"/>
              </a:rPr>
              <a:t>watch?v</a:t>
            </a:r>
            <a:r>
              <a:rPr lang="en-US" sz="1100" dirty="0">
                <a:solidFill>
                  <a:prstClr val="black"/>
                </a:solidFill>
                <a:latin typeface="Myriad Pro"/>
              </a:rPr>
              <a:t>=</a:t>
            </a:r>
            <a:r>
              <a:rPr lang="en-US" sz="1100" dirty="0" err="1">
                <a:solidFill>
                  <a:prstClr val="black"/>
                </a:solidFill>
                <a:latin typeface="Myriad Pro"/>
              </a:rPr>
              <a:t>KtGipKcJ_CQ</a:t>
            </a:r>
            <a:endParaRPr lang="en-US" sz="1100" dirty="0">
              <a:solidFill>
                <a:prstClr val="black"/>
              </a:solidFill>
              <a:latin typeface="Myriad Pro"/>
            </a:endParaRPr>
          </a:p>
        </p:txBody>
      </p:sp>
    </p:spTree>
    <p:extLst>
      <p:ext uri="{BB962C8B-B14F-4D97-AF65-F5344CB8AC3E}">
        <p14:creationId xmlns:p14="http://schemas.microsoft.com/office/powerpoint/2010/main" val="526163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0720E-6544-9D35-90AA-F55BBC7F49A0}"/>
              </a:ext>
            </a:extLst>
          </p:cNvPr>
          <p:cNvSpPr>
            <a:spLocks noGrp="1"/>
          </p:cNvSpPr>
          <p:nvPr>
            <p:ph type="title"/>
          </p:nvPr>
        </p:nvSpPr>
        <p:spPr/>
        <p:txBody>
          <a:bodyPr/>
          <a:lstStyle/>
          <a:p>
            <a:r>
              <a:rPr lang="en-US" dirty="0"/>
              <a:t>Ethics and regulation </a:t>
            </a:r>
          </a:p>
        </p:txBody>
      </p:sp>
      <p:sp>
        <p:nvSpPr>
          <p:cNvPr id="3" name="Content Placeholder 2">
            <a:extLst>
              <a:ext uri="{FF2B5EF4-FFF2-40B4-BE49-F238E27FC236}">
                <a16:creationId xmlns:a16="http://schemas.microsoft.com/office/drawing/2014/main" id="{F9455267-CB80-45F0-77C1-02DA5CF2180A}"/>
              </a:ext>
            </a:extLst>
          </p:cNvPr>
          <p:cNvSpPr>
            <a:spLocks noGrp="1"/>
          </p:cNvSpPr>
          <p:nvPr>
            <p:ph idx="1"/>
          </p:nvPr>
        </p:nvSpPr>
        <p:spPr/>
        <p:txBody>
          <a:bodyPr>
            <a:normAutofit/>
          </a:bodyPr>
          <a:lstStyle/>
          <a:p>
            <a:r>
              <a:rPr lang="en-US" dirty="0"/>
              <a:t>People professionals can act within the boundaries of the law by maintaining up-to-date knowledge of changes to legislation and ensuring these changes are incorporated into relevant policies and procedures.</a:t>
            </a:r>
          </a:p>
          <a:p>
            <a:r>
              <a:rPr lang="en-US" dirty="0"/>
              <a:t>It is imperative that we keep abreast of developments within the sector</a:t>
            </a:r>
          </a:p>
        </p:txBody>
      </p:sp>
    </p:spTree>
    <p:extLst>
      <p:ext uri="{BB962C8B-B14F-4D97-AF65-F5344CB8AC3E}">
        <p14:creationId xmlns:p14="http://schemas.microsoft.com/office/powerpoint/2010/main" val="11982340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7A42A-56AE-33A5-CD25-2FA0507C5490}"/>
              </a:ext>
            </a:extLst>
          </p:cNvPr>
          <p:cNvSpPr>
            <a:spLocks noGrp="1"/>
          </p:cNvSpPr>
          <p:nvPr>
            <p:ph type="title"/>
          </p:nvPr>
        </p:nvSpPr>
        <p:spPr/>
        <p:txBody>
          <a:bodyPr/>
          <a:lstStyle/>
          <a:p>
            <a:r>
              <a:rPr lang="en-US" dirty="0"/>
              <a:t>Ethics and regulation</a:t>
            </a:r>
          </a:p>
        </p:txBody>
      </p:sp>
      <p:sp>
        <p:nvSpPr>
          <p:cNvPr id="3" name="Content Placeholder 2">
            <a:extLst>
              <a:ext uri="{FF2B5EF4-FFF2-40B4-BE49-F238E27FC236}">
                <a16:creationId xmlns:a16="http://schemas.microsoft.com/office/drawing/2014/main" id="{E8846B95-313A-5F4B-353D-231A8E473927}"/>
              </a:ext>
            </a:extLst>
          </p:cNvPr>
          <p:cNvSpPr>
            <a:spLocks noGrp="1"/>
          </p:cNvSpPr>
          <p:nvPr>
            <p:ph idx="1"/>
          </p:nvPr>
        </p:nvSpPr>
        <p:spPr/>
        <p:txBody>
          <a:bodyPr>
            <a:normAutofit fontScale="92500" lnSpcReduction="10000"/>
          </a:bodyPr>
          <a:lstStyle/>
          <a:p>
            <a:r>
              <a:rPr lang="en-US" dirty="0"/>
              <a:t>Policies and procedures help to ensure a consistent approach is taken and good record keeping will provide evidence of this approach</a:t>
            </a:r>
          </a:p>
          <a:p>
            <a:r>
              <a:rPr lang="en-US" dirty="0"/>
              <a:t>Many pieces of legislation provide the scope for ethical practice, but two key statutes are:</a:t>
            </a:r>
          </a:p>
          <a:p>
            <a:r>
              <a:rPr lang="en-US" dirty="0"/>
              <a:t>Employment Rights Act 1996 and the Equality Act 2010.</a:t>
            </a:r>
          </a:p>
          <a:p>
            <a:r>
              <a:rPr lang="en-US" dirty="0"/>
              <a:t>Employment Rights act provides many key rights e.g. not to be unfairly dismissed</a:t>
            </a:r>
          </a:p>
          <a:p>
            <a:pPr marL="0" indent="0">
              <a:buNone/>
            </a:pPr>
            <a:endParaRPr lang="en-US" dirty="0"/>
          </a:p>
        </p:txBody>
      </p:sp>
    </p:spTree>
    <p:extLst>
      <p:ext uri="{BB962C8B-B14F-4D97-AF65-F5344CB8AC3E}">
        <p14:creationId xmlns:p14="http://schemas.microsoft.com/office/powerpoint/2010/main" val="685202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05689-2F85-182B-A93D-EF8D2E8FA68F}"/>
              </a:ext>
            </a:extLst>
          </p:cNvPr>
          <p:cNvSpPr>
            <a:spLocks noGrp="1"/>
          </p:cNvSpPr>
          <p:nvPr>
            <p:ph type="title"/>
          </p:nvPr>
        </p:nvSpPr>
        <p:spPr/>
        <p:txBody>
          <a:bodyPr/>
          <a:lstStyle/>
          <a:p>
            <a:r>
              <a:rPr lang="en-US" dirty="0"/>
              <a:t>ACAS</a:t>
            </a:r>
          </a:p>
        </p:txBody>
      </p:sp>
      <p:sp>
        <p:nvSpPr>
          <p:cNvPr id="3" name="Content Placeholder 2">
            <a:extLst>
              <a:ext uri="{FF2B5EF4-FFF2-40B4-BE49-F238E27FC236}">
                <a16:creationId xmlns:a16="http://schemas.microsoft.com/office/drawing/2014/main" id="{AD099C36-B4B0-7E9A-D480-B41CED083010}"/>
              </a:ext>
            </a:extLst>
          </p:cNvPr>
          <p:cNvSpPr>
            <a:spLocks noGrp="1"/>
          </p:cNvSpPr>
          <p:nvPr>
            <p:ph idx="1"/>
          </p:nvPr>
        </p:nvSpPr>
        <p:spPr/>
        <p:txBody>
          <a:bodyPr>
            <a:normAutofit fontScale="85000" lnSpcReduction="20000"/>
          </a:bodyPr>
          <a:lstStyle/>
          <a:p>
            <a:r>
              <a:rPr lang="en-US" dirty="0"/>
              <a:t>Codes of practice can help to provide guidance on how to act in specific situation to ensure fairness. </a:t>
            </a:r>
          </a:p>
          <a:p>
            <a:r>
              <a:rPr lang="en-US" dirty="0"/>
              <a:t>The Advisory, Conciliation and Arbitration Service (ACAS) has the power to write statutory codes of practice that cover:</a:t>
            </a:r>
          </a:p>
          <a:p>
            <a:pPr>
              <a:buFont typeface="Wingdings" pitchFamily="2" charset="2"/>
              <a:buChar char="Ø"/>
            </a:pPr>
            <a:r>
              <a:rPr lang="en-US" dirty="0"/>
              <a:t>Disciplinary and grievance procedures;</a:t>
            </a:r>
          </a:p>
          <a:p>
            <a:pPr>
              <a:buFont typeface="Wingdings" pitchFamily="2" charset="2"/>
              <a:buChar char="Ø"/>
            </a:pPr>
            <a:r>
              <a:rPr lang="en-US" dirty="0"/>
              <a:t>Disclosure of information to trade unions for collective bargaining purposes</a:t>
            </a:r>
          </a:p>
          <a:p>
            <a:pPr>
              <a:buFont typeface="Wingdings" pitchFamily="2" charset="2"/>
              <a:buChar char="Ø"/>
            </a:pPr>
            <a:r>
              <a:rPr lang="en-US" dirty="0"/>
              <a:t>Time off for trade union duties and activities;</a:t>
            </a:r>
          </a:p>
          <a:p>
            <a:pPr>
              <a:buFont typeface="Wingdings" pitchFamily="2" charset="2"/>
              <a:buChar char="Ø"/>
            </a:pPr>
            <a:r>
              <a:rPr lang="en-US" dirty="0"/>
              <a:t>Settlement agreements;</a:t>
            </a:r>
          </a:p>
          <a:p>
            <a:pPr>
              <a:buFont typeface="Wingdings" pitchFamily="2" charset="2"/>
              <a:buChar char="Ø"/>
            </a:pPr>
            <a:r>
              <a:rPr lang="en-US" dirty="0"/>
              <a:t>Handling in a reasonable manner requests to work flexibly. </a:t>
            </a:r>
          </a:p>
          <a:p>
            <a:endParaRPr lang="en-US" dirty="0"/>
          </a:p>
        </p:txBody>
      </p:sp>
    </p:spTree>
    <p:extLst>
      <p:ext uri="{BB962C8B-B14F-4D97-AF65-F5344CB8AC3E}">
        <p14:creationId xmlns:p14="http://schemas.microsoft.com/office/powerpoint/2010/main" val="1495673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9065-92A7-127D-A982-2594B3E41DBF}"/>
              </a:ext>
            </a:extLst>
          </p:cNvPr>
          <p:cNvSpPr>
            <a:spLocks noGrp="1"/>
          </p:cNvSpPr>
          <p:nvPr>
            <p:ph type="title"/>
          </p:nvPr>
        </p:nvSpPr>
        <p:spPr/>
        <p:txBody>
          <a:bodyPr/>
          <a:lstStyle/>
          <a:p>
            <a:r>
              <a:rPr lang="en-US" dirty="0"/>
              <a:t>The Equality Act 2010</a:t>
            </a:r>
          </a:p>
        </p:txBody>
      </p:sp>
      <p:sp>
        <p:nvSpPr>
          <p:cNvPr id="3" name="Content Placeholder 2">
            <a:extLst>
              <a:ext uri="{FF2B5EF4-FFF2-40B4-BE49-F238E27FC236}">
                <a16:creationId xmlns:a16="http://schemas.microsoft.com/office/drawing/2014/main" id="{C33B66AD-41D6-26DC-55AA-A583C4FFB103}"/>
              </a:ext>
            </a:extLst>
          </p:cNvPr>
          <p:cNvSpPr>
            <a:spLocks noGrp="1"/>
          </p:cNvSpPr>
          <p:nvPr>
            <p:ph idx="1"/>
          </p:nvPr>
        </p:nvSpPr>
        <p:spPr/>
        <p:txBody>
          <a:bodyPr>
            <a:normAutofit fontScale="92500" lnSpcReduction="10000"/>
          </a:bodyPr>
          <a:lstStyle/>
          <a:p>
            <a:r>
              <a:rPr lang="en-US" dirty="0"/>
              <a:t>The Equality Act brought together more than 100 separate pieces of legislation and was created to protect individual rights, advance equality and promote a fair society.</a:t>
            </a:r>
          </a:p>
          <a:p>
            <a:r>
              <a:rPr lang="en-US" dirty="0"/>
              <a:t>The act is relevant throughout the employee life cycle and provides important protection against discrimination.</a:t>
            </a:r>
          </a:p>
          <a:p>
            <a:r>
              <a:rPr lang="en-US" dirty="0"/>
              <a:t>The act clearly sets out nine protected characteristics and types of unlawful </a:t>
            </a:r>
            <a:r>
              <a:rPr lang="en-US" dirty="0" err="1"/>
              <a:t>behaviour</a:t>
            </a:r>
            <a:r>
              <a:rPr lang="en-US" dirty="0"/>
              <a:t> making it clear what constitutes discriminatory </a:t>
            </a:r>
            <a:r>
              <a:rPr lang="en-US" dirty="0" err="1"/>
              <a:t>behaviour</a:t>
            </a:r>
            <a:r>
              <a:rPr lang="en-US" dirty="0"/>
              <a:t>.</a:t>
            </a:r>
          </a:p>
        </p:txBody>
      </p:sp>
    </p:spTree>
    <p:extLst>
      <p:ext uri="{BB962C8B-B14F-4D97-AF65-F5344CB8AC3E}">
        <p14:creationId xmlns:p14="http://schemas.microsoft.com/office/powerpoint/2010/main" val="9519919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p:cNvSpPr txBox="1"/>
          <p:nvPr/>
        </p:nvSpPr>
        <p:spPr>
          <a:xfrm>
            <a:off x="1968149" y="620688"/>
            <a:ext cx="1702946" cy="369332"/>
          </a:xfrm>
          <a:prstGeom prst="rect">
            <a:avLst/>
          </a:prstGeom>
          <a:noFill/>
        </p:spPr>
        <p:txBody>
          <a:bodyPr wrap="square" rtlCol="0">
            <a:spAutoFit/>
          </a:bodyPr>
          <a:lstStyle/>
          <a:p>
            <a:r>
              <a:rPr lang="en-GB" b="1" dirty="0">
                <a:solidFill>
                  <a:prstClr val="black"/>
                </a:solidFill>
                <a:latin typeface="Myriad Pro"/>
              </a:rPr>
              <a:t>EQUALITY</a:t>
            </a:r>
            <a:endParaRPr lang="en-US" sz="1350" b="1" dirty="0">
              <a:solidFill>
                <a:prstClr val="black"/>
              </a:solidFill>
              <a:latin typeface="Myriad Pro"/>
            </a:endParaRPr>
          </a:p>
        </p:txBody>
      </p:sp>
      <p:graphicFrame>
        <p:nvGraphicFramePr>
          <p:cNvPr id="45" name="Diagram 44"/>
          <p:cNvGraphicFramePr/>
          <p:nvPr/>
        </p:nvGraphicFramePr>
        <p:xfrm>
          <a:off x="3158204" y="1849326"/>
          <a:ext cx="5875590" cy="3159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1948333" y="1049119"/>
            <a:ext cx="8295335" cy="530915"/>
          </a:xfrm>
          <a:prstGeom prst="rect">
            <a:avLst/>
          </a:prstGeom>
          <a:noFill/>
        </p:spPr>
        <p:txBody>
          <a:bodyPr wrap="square" lIns="68580" tIns="34290" rIns="68580" bIns="34290" rtlCol="0" anchor="t">
            <a:spAutoFit/>
          </a:bodyPr>
          <a:lstStyle/>
          <a:p>
            <a:r>
              <a:rPr lang="en-GB" sz="1500" b="1" dirty="0">
                <a:solidFill>
                  <a:srgbClr val="F79646">
                    <a:lumMod val="75000"/>
                  </a:srgbClr>
                </a:solidFill>
                <a:latin typeface="Myriad Pro"/>
              </a:rPr>
              <a:t>Creating a fairer society supported by legal obligations to comply with anti-discrimination legislation.  </a:t>
            </a:r>
            <a:endParaRPr lang="en-US" sz="1500" b="1" dirty="0">
              <a:solidFill>
                <a:srgbClr val="F79646">
                  <a:lumMod val="75000"/>
                </a:srgbClr>
              </a:solidFill>
              <a:latin typeface="Myriad Pro"/>
            </a:endParaRPr>
          </a:p>
        </p:txBody>
      </p:sp>
    </p:spTree>
    <p:extLst>
      <p:ext uri="{BB962C8B-B14F-4D97-AF65-F5344CB8AC3E}">
        <p14:creationId xmlns:p14="http://schemas.microsoft.com/office/powerpoint/2010/main" val="127686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5"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FA468-6D81-A888-3FC5-F58C2DB4AD38}"/>
              </a:ext>
            </a:extLst>
          </p:cNvPr>
          <p:cNvSpPr>
            <a:spLocks noGrp="1"/>
          </p:cNvSpPr>
          <p:nvPr>
            <p:ph type="title"/>
          </p:nvPr>
        </p:nvSpPr>
        <p:spPr/>
        <p:txBody>
          <a:bodyPr/>
          <a:lstStyle/>
          <a:p>
            <a:r>
              <a:rPr lang="en-US" dirty="0"/>
              <a:t>Equality Act continued</a:t>
            </a:r>
          </a:p>
        </p:txBody>
      </p:sp>
      <p:sp>
        <p:nvSpPr>
          <p:cNvPr id="3" name="Content Placeholder 2">
            <a:extLst>
              <a:ext uri="{FF2B5EF4-FFF2-40B4-BE49-F238E27FC236}">
                <a16:creationId xmlns:a16="http://schemas.microsoft.com/office/drawing/2014/main" id="{0089FC35-589E-E3DA-A9CF-FD99F0ED98ED}"/>
              </a:ext>
            </a:extLst>
          </p:cNvPr>
          <p:cNvSpPr>
            <a:spLocks noGrp="1"/>
          </p:cNvSpPr>
          <p:nvPr>
            <p:ph idx="1"/>
          </p:nvPr>
        </p:nvSpPr>
        <p:spPr/>
        <p:txBody>
          <a:bodyPr>
            <a:normAutofit/>
          </a:bodyPr>
          <a:lstStyle/>
          <a:p>
            <a:pPr marL="0" indent="0">
              <a:buNone/>
            </a:pPr>
            <a:r>
              <a:rPr lang="en-US" dirty="0"/>
              <a:t>The Equality and Human Rights Commission (EHRC) have the power to write statutory codes of practice in relation to discrimination. These codes cover:</a:t>
            </a:r>
          </a:p>
          <a:p>
            <a:r>
              <a:rPr lang="en-US" dirty="0"/>
              <a:t>Equal pay and employment</a:t>
            </a:r>
          </a:p>
          <a:p>
            <a:r>
              <a:rPr lang="en-US" dirty="0"/>
              <a:t>And help practitioners to understand how the provisions of the Equality Act 2010 can be upheld in a lawful and ethical way. </a:t>
            </a:r>
          </a:p>
        </p:txBody>
      </p:sp>
    </p:spTree>
    <p:extLst>
      <p:ext uri="{BB962C8B-B14F-4D97-AF65-F5344CB8AC3E}">
        <p14:creationId xmlns:p14="http://schemas.microsoft.com/office/powerpoint/2010/main" val="14683764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18583" r="1" b="13302"/>
          <a:stretch/>
        </p:blipFill>
        <p:spPr>
          <a:xfrm>
            <a:off x="2006600" y="1339850"/>
            <a:ext cx="8178800" cy="4178300"/>
          </a:xfrm>
          <a:prstGeom prst="rect">
            <a:avLst/>
          </a:prstGeom>
        </p:spPr>
      </p:pic>
      <p:sp>
        <p:nvSpPr>
          <p:cNvPr id="2" name="TextBox 1">
            <a:extLst>
              <a:ext uri="{FF2B5EF4-FFF2-40B4-BE49-F238E27FC236}">
                <a16:creationId xmlns:a16="http://schemas.microsoft.com/office/drawing/2014/main" id="{9CBB4B96-D770-88ED-68BC-5CC98F1C2BD3}"/>
              </a:ext>
            </a:extLst>
          </p:cNvPr>
          <p:cNvSpPr txBox="1"/>
          <p:nvPr/>
        </p:nvSpPr>
        <p:spPr>
          <a:xfrm>
            <a:off x="4583833" y="548681"/>
            <a:ext cx="5891471" cy="584775"/>
          </a:xfrm>
          <a:prstGeom prst="rect">
            <a:avLst/>
          </a:prstGeom>
          <a:noFill/>
        </p:spPr>
        <p:txBody>
          <a:bodyPr wrap="square" rtlCol="0">
            <a:spAutoFit/>
          </a:bodyPr>
          <a:lstStyle/>
          <a:p>
            <a:r>
              <a:rPr lang="en-US" sz="3200" dirty="0">
                <a:solidFill>
                  <a:prstClr val="black"/>
                </a:solidFill>
                <a:latin typeface="Myriad Pro"/>
              </a:rPr>
              <a:t>Equality vs Equity </a:t>
            </a:r>
          </a:p>
        </p:txBody>
      </p:sp>
    </p:spTree>
    <p:extLst>
      <p:ext uri="{BB962C8B-B14F-4D97-AF65-F5344CB8AC3E}">
        <p14:creationId xmlns:p14="http://schemas.microsoft.com/office/powerpoint/2010/main" val="3207543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a:xfrm>
            <a:off x="7756935" y="1608568"/>
            <a:ext cx="1607355" cy="25717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latin typeface="Myriad Pro"/>
            </a:endParaRPr>
          </a:p>
        </p:txBody>
      </p:sp>
      <p:sp>
        <p:nvSpPr>
          <p:cNvPr id="43" name="Rectangle 42"/>
          <p:cNvSpPr/>
          <p:nvPr/>
        </p:nvSpPr>
        <p:spPr>
          <a:xfrm>
            <a:off x="7810512" y="1715725"/>
            <a:ext cx="1500198" cy="1285884"/>
          </a:xfrm>
          <a:prstGeom prst="rec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sp>
        <p:nvSpPr>
          <p:cNvPr id="23" name="Rectangle 22"/>
          <p:cNvSpPr/>
          <p:nvPr/>
        </p:nvSpPr>
        <p:spPr>
          <a:xfrm>
            <a:off x="6096001" y="1588048"/>
            <a:ext cx="1607355" cy="2592288"/>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latin typeface="Myriad Pro"/>
            </a:endParaRPr>
          </a:p>
        </p:txBody>
      </p:sp>
      <p:sp>
        <p:nvSpPr>
          <p:cNvPr id="11" name="Rectangle 10"/>
          <p:cNvSpPr/>
          <p:nvPr/>
        </p:nvSpPr>
        <p:spPr>
          <a:xfrm>
            <a:off x="4435068" y="1592796"/>
            <a:ext cx="1607355" cy="259228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latin typeface="Myriad Pro"/>
            </a:endParaRPr>
          </a:p>
        </p:txBody>
      </p:sp>
      <p:sp>
        <p:nvSpPr>
          <p:cNvPr id="39" name="Rectangle 38"/>
          <p:cNvSpPr/>
          <p:nvPr/>
        </p:nvSpPr>
        <p:spPr>
          <a:xfrm>
            <a:off x="4488645" y="1715725"/>
            <a:ext cx="1500198" cy="12858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sp>
        <p:nvSpPr>
          <p:cNvPr id="24" name="Rectangle 23"/>
          <p:cNvSpPr/>
          <p:nvPr/>
        </p:nvSpPr>
        <p:spPr>
          <a:xfrm>
            <a:off x="2667000" y="4337917"/>
            <a:ext cx="6858000" cy="906086"/>
          </a:xfrm>
          <a:prstGeom prst="rect">
            <a:avLst/>
          </a:prstGeom>
          <a:solidFill>
            <a:schemeClr val="accent1">
              <a:lumMod val="75000"/>
            </a:schemeClr>
          </a:soli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sz="2250" dirty="0">
              <a:solidFill>
                <a:prstClr val="white"/>
              </a:solidFill>
              <a:latin typeface="Myriad Pro"/>
            </a:endParaRPr>
          </a:p>
        </p:txBody>
      </p:sp>
      <p:sp>
        <p:nvSpPr>
          <p:cNvPr id="22" name="Rectangle 21"/>
          <p:cNvSpPr/>
          <p:nvPr/>
        </p:nvSpPr>
        <p:spPr>
          <a:xfrm>
            <a:off x="2774134" y="1581611"/>
            <a:ext cx="1621463" cy="259228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latin typeface="Myriad Pro"/>
            </a:endParaRPr>
          </a:p>
        </p:txBody>
      </p:sp>
      <p:sp>
        <p:nvSpPr>
          <p:cNvPr id="33" name="Rectangle 5"/>
          <p:cNvSpPr txBox="1">
            <a:spLocks noChangeArrowheads="1"/>
          </p:cNvSpPr>
          <p:nvPr/>
        </p:nvSpPr>
        <p:spPr bwMode="gray">
          <a:xfrm>
            <a:off x="2746214" y="1085563"/>
            <a:ext cx="5806571" cy="450056"/>
          </a:xfrm>
          <a:prstGeom prst="rect">
            <a:avLst/>
          </a:prstGeom>
          <a:noFill/>
          <a:ln w="9525">
            <a:noFill/>
            <a:miter lim="800000"/>
            <a:headEnd/>
            <a:tailEnd/>
          </a:ln>
        </p:spPr>
        <p:txBody>
          <a:bodyPr lIns="0" rIns="0" anchor="ctr"/>
          <a:lstStyle/>
          <a:p>
            <a:r>
              <a:rPr lang="en-GB" b="1" dirty="0">
                <a:solidFill>
                  <a:prstClr val="black"/>
                </a:solidFill>
                <a:latin typeface="Myriad Pro"/>
              </a:rPr>
              <a:t>GETTING IT WRONG- THE CONSEQUENCES</a:t>
            </a:r>
            <a:endParaRPr lang="en-US" b="1" dirty="0">
              <a:solidFill>
                <a:prstClr val="black"/>
              </a:solidFill>
              <a:latin typeface="Myriad Pro"/>
            </a:endParaRPr>
          </a:p>
        </p:txBody>
      </p:sp>
      <p:sp>
        <p:nvSpPr>
          <p:cNvPr id="35" name="Rectangle 34"/>
          <p:cNvSpPr/>
          <p:nvPr/>
        </p:nvSpPr>
        <p:spPr>
          <a:xfrm>
            <a:off x="2667000" y="4373212"/>
            <a:ext cx="6858000" cy="646331"/>
          </a:xfrm>
          <a:prstGeom prst="rect">
            <a:avLst/>
          </a:prstGeom>
        </p:spPr>
        <p:txBody>
          <a:bodyPr wrap="square">
            <a:spAutoFit/>
          </a:bodyPr>
          <a:lstStyle/>
          <a:p>
            <a:pPr algn="ctr"/>
            <a:r>
              <a:rPr lang="en-GB" dirty="0">
                <a:solidFill>
                  <a:prstClr val="white"/>
                </a:solidFill>
                <a:latin typeface="Myriad Pro"/>
              </a:rPr>
              <a:t>There can be severe consequences if consideration is not given to equality and diversity within the workplace</a:t>
            </a:r>
            <a:endParaRPr lang="en-US" dirty="0">
              <a:solidFill>
                <a:prstClr val="white"/>
              </a:solidFill>
              <a:latin typeface="Myriad Pro"/>
            </a:endParaRPr>
          </a:p>
        </p:txBody>
      </p:sp>
      <p:sp>
        <p:nvSpPr>
          <p:cNvPr id="44" name="TextBox 43"/>
          <p:cNvSpPr txBox="1"/>
          <p:nvPr/>
        </p:nvSpPr>
        <p:spPr>
          <a:xfrm>
            <a:off x="4595802" y="3269501"/>
            <a:ext cx="1285884" cy="553998"/>
          </a:xfrm>
          <a:prstGeom prst="rect">
            <a:avLst/>
          </a:prstGeom>
          <a:noFill/>
        </p:spPr>
        <p:txBody>
          <a:bodyPr wrap="square" rtlCol="0">
            <a:spAutoFit/>
          </a:bodyPr>
          <a:lstStyle/>
          <a:p>
            <a:pPr algn="ctr"/>
            <a:r>
              <a:rPr lang="en-GB" sz="1500" dirty="0">
                <a:solidFill>
                  <a:prstClr val="white"/>
                </a:solidFill>
                <a:latin typeface="Myriad Pro"/>
              </a:rPr>
              <a:t>Grievance</a:t>
            </a:r>
          </a:p>
          <a:p>
            <a:pPr algn="ctr"/>
            <a:r>
              <a:rPr lang="en-GB" sz="1500" dirty="0">
                <a:solidFill>
                  <a:prstClr val="white"/>
                </a:solidFill>
                <a:latin typeface="Myriad Pro"/>
              </a:rPr>
              <a:t>Proceedings</a:t>
            </a:r>
            <a:endParaRPr lang="en-US" sz="1500" dirty="0">
              <a:solidFill>
                <a:prstClr val="white"/>
              </a:solidFill>
              <a:latin typeface="Myriad Pro"/>
            </a:endParaRPr>
          </a:p>
        </p:txBody>
      </p:sp>
      <p:sp>
        <p:nvSpPr>
          <p:cNvPr id="45" name="TextBox 44"/>
          <p:cNvSpPr txBox="1"/>
          <p:nvPr/>
        </p:nvSpPr>
        <p:spPr>
          <a:xfrm>
            <a:off x="2881291" y="3269504"/>
            <a:ext cx="1393041" cy="646331"/>
          </a:xfrm>
          <a:prstGeom prst="rect">
            <a:avLst/>
          </a:prstGeom>
          <a:noFill/>
        </p:spPr>
        <p:txBody>
          <a:bodyPr wrap="square" rtlCol="0">
            <a:spAutoFit/>
          </a:bodyPr>
          <a:lstStyle/>
          <a:p>
            <a:pPr algn="ctr"/>
            <a:r>
              <a:rPr lang="en-GB" dirty="0">
                <a:solidFill>
                  <a:prstClr val="white"/>
                </a:solidFill>
                <a:latin typeface="Myriad Pro"/>
              </a:rPr>
              <a:t>Brand and</a:t>
            </a:r>
          </a:p>
          <a:p>
            <a:pPr algn="ctr"/>
            <a:r>
              <a:rPr lang="en-GB" dirty="0">
                <a:solidFill>
                  <a:prstClr val="white"/>
                </a:solidFill>
                <a:latin typeface="Myriad Pro"/>
              </a:rPr>
              <a:t>Reputation </a:t>
            </a:r>
            <a:endParaRPr lang="en-US" dirty="0">
              <a:solidFill>
                <a:prstClr val="white"/>
              </a:solidFill>
              <a:latin typeface="Myriad Pro"/>
            </a:endParaRPr>
          </a:p>
        </p:txBody>
      </p:sp>
      <p:sp>
        <p:nvSpPr>
          <p:cNvPr id="46" name="TextBox 45"/>
          <p:cNvSpPr txBox="1"/>
          <p:nvPr/>
        </p:nvSpPr>
        <p:spPr>
          <a:xfrm>
            <a:off x="7864092" y="3269501"/>
            <a:ext cx="1393041" cy="553998"/>
          </a:xfrm>
          <a:prstGeom prst="rect">
            <a:avLst/>
          </a:prstGeom>
          <a:noFill/>
        </p:spPr>
        <p:txBody>
          <a:bodyPr wrap="square" rtlCol="0">
            <a:spAutoFit/>
          </a:bodyPr>
          <a:lstStyle/>
          <a:p>
            <a:pPr algn="ctr"/>
            <a:r>
              <a:rPr lang="en-GB" sz="1500" dirty="0">
                <a:solidFill>
                  <a:prstClr val="white"/>
                </a:solidFill>
                <a:latin typeface="Myriad Pro"/>
              </a:rPr>
              <a:t>Uncapped </a:t>
            </a:r>
          </a:p>
          <a:p>
            <a:pPr algn="ctr"/>
            <a:r>
              <a:rPr lang="en-GB" sz="1500" dirty="0">
                <a:solidFill>
                  <a:prstClr val="white"/>
                </a:solidFill>
                <a:latin typeface="Myriad Pro"/>
              </a:rPr>
              <a:t>Fines</a:t>
            </a:r>
            <a:endParaRPr lang="en-US" sz="1500" dirty="0">
              <a:solidFill>
                <a:prstClr val="white"/>
              </a:solidFill>
              <a:latin typeface="Myriad Pro"/>
            </a:endParaRPr>
          </a:p>
        </p:txBody>
      </p:sp>
      <p:sp>
        <p:nvSpPr>
          <p:cNvPr id="47" name="TextBox 46"/>
          <p:cNvSpPr txBox="1"/>
          <p:nvPr/>
        </p:nvSpPr>
        <p:spPr>
          <a:xfrm>
            <a:off x="6096001" y="3215925"/>
            <a:ext cx="1607355" cy="646331"/>
          </a:xfrm>
          <a:prstGeom prst="rect">
            <a:avLst/>
          </a:prstGeom>
          <a:noFill/>
        </p:spPr>
        <p:txBody>
          <a:bodyPr wrap="square" rtlCol="0">
            <a:spAutoFit/>
          </a:bodyPr>
          <a:lstStyle/>
          <a:p>
            <a:pPr algn="ctr"/>
            <a:r>
              <a:rPr lang="en-GB" dirty="0">
                <a:solidFill>
                  <a:prstClr val="white"/>
                </a:solidFill>
                <a:latin typeface="Myriad Pro"/>
              </a:rPr>
              <a:t>Employment Tribunals</a:t>
            </a:r>
            <a:endParaRPr lang="en-US" dirty="0">
              <a:solidFill>
                <a:prstClr val="white"/>
              </a:solidFill>
              <a:latin typeface="Myriad Pro"/>
            </a:endParaRPr>
          </a:p>
        </p:txBody>
      </p:sp>
      <p:pic>
        <p:nvPicPr>
          <p:cNvPr id="25" name="Picture 24" descr="Grievance.jpg"/>
          <p:cNvPicPr>
            <a:picLocks noChangeAspect="1"/>
          </p:cNvPicPr>
          <p:nvPr/>
        </p:nvPicPr>
        <p:blipFill>
          <a:blip r:embed="rId3"/>
          <a:stretch>
            <a:fillRect/>
          </a:stretch>
        </p:blipFill>
        <p:spPr>
          <a:xfrm>
            <a:off x="4542224" y="1608568"/>
            <a:ext cx="1428750" cy="1428750"/>
          </a:xfrm>
          <a:prstGeom prst="ellipse">
            <a:avLst/>
          </a:prstGeom>
          <a:ln>
            <a:noFill/>
          </a:ln>
          <a:effectLst>
            <a:softEdge rad="112500"/>
          </a:effectLst>
        </p:spPr>
      </p:pic>
      <p:sp>
        <p:nvSpPr>
          <p:cNvPr id="27" name="Rectangle 26"/>
          <p:cNvSpPr/>
          <p:nvPr/>
        </p:nvSpPr>
        <p:spPr>
          <a:xfrm>
            <a:off x="2827712" y="1715725"/>
            <a:ext cx="1500198" cy="12858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pic>
        <p:nvPicPr>
          <p:cNvPr id="26" name="Picture 2" descr="http://www.cleanreputations.com/blog/wp-content/uploads/2010/12/brand-reputation-management.jpg"/>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2827711" y="1769304"/>
            <a:ext cx="1446620" cy="1242843"/>
          </a:xfrm>
          <a:prstGeom prst="rect">
            <a:avLst/>
          </a:prstGeom>
          <a:noFill/>
        </p:spPr>
      </p:pic>
      <p:pic>
        <p:nvPicPr>
          <p:cNvPr id="29" name="Picture 2" descr="http://www.pinknews.co.uk/images/tribunalsservice.jpg"/>
          <p:cNvPicPr>
            <a:picLocks noChangeAspect="1" noChangeArrowheads="1"/>
          </p:cNvPicPr>
          <p:nvPr/>
        </p:nvPicPr>
        <p:blipFill>
          <a:blip r:embed="rId5"/>
          <a:srcRect t="3675" b="8130"/>
          <a:stretch>
            <a:fillRect/>
          </a:stretch>
        </p:blipFill>
        <p:spPr bwMode="auto">
          <a:xfrm>
            <a:off x="6149579" y="1715725"/>
            <a:ext cx="1500198" cy="1285884"/>
          </a:xfrm>
          <a:prstGeom prst="rect">
            <a:avLst/>
          </a:prstGeom>
          <a:noFill/>
          <a:ln>
            <a:solidFill>
              <a:schemeClr val="accent1">
                <a:lumMod val="75000"/>
              </a:schemeClr>
            </a:solidFill>
          </a:ln>
        </p:spPr>
      </p:pic>
      <p:pic>
        <p:nvPicPr>
          <p:cNvPr id="30" name="Picture 29" descr="pound_sign_2__large.png"/>
          <p:cNvPicPr>
            <a:picLocks noChangeAspect="1"/>
          </p:cNvPicPr>
          <p:nvPr/>
        </p:nvPicPr>
        <p:blipFill>
          <a:blip r:embed="rId6">
            <a:clrChange>
              <a:clrFrom>
                <a:srgbClr val="FFFFFF"/>
              </a:clrFrom>
              <a:clrTo>
                <a:srgbClr val="FFFFFF">
                  <a:alpha val="0"/>
                </a:srgbClr>
              </a:clrTo>
            </a:clrChange>
          </a:blip>
          <a:srcRect b="7632"/>
          <a:stretch>
            <a:fillRect/>
          </a:stretch>
        </p:blipFill>
        <p:spPr>
          <a:xfrm>
            <a:off x="7848436" y="1704767"/>
            <a:ext cx="1408697" cy="1243265"/>
          </a:xfrm>
          <a:prstGeom prst="rect">
            <a:avLst/>
          </a:prstGeom>
        </p:spPr>
      </p:pic>
    </p:spTree>
    <p:extLst>
      <p:ext uri="{BB962C8B-B14F-4D97-AF65-F5344CB8AC3E}">
        <p14:creationId xmlns:p14="http://schemas.microsoft.com/office/powerpoint/2010/main" val="12228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anim calcmode="lin" valueType="num">
                                      <p:cBhvr additive="base">
                                        <p:cTn id="11" dur="500" fill="hold"/>
                                        <p:tgtEl>
                                          <p:spTgt spid="26"/>
                                        </p:tgtEl>
                                        <p:attrNameLst>
                                          <p:attrName>ppt_x</p:attrName>
                                        </p:attrNameLst>
                                      </p:cBhvr>
                                      <p:tavLst>
                                        <p:tav tm="0">
                                          <p:val>
                                            <p:strVal val="#ppt_x"/>
                                          </p:val>
                                        </p:tav>
                                        <p:tav tm="100000">
                                          <p:val>
                                            <p:strVal val="#ppt_x"/>
                                          </p:val>
                                        </p:tav>
                                      </p:tavLst>
                                    </p:anim>
                                    <p:anim calcmode="lin" valueType="num">
                                      <p:cBhvr additive="base">
                                        <p:cTn id="12" dur="500" fill="hold"/>
                                        <p:tgtEl>
                                          <p:spTgt spid="2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7"/>
                                        </p:tgtEl>
                                        <p:attrNameLst>
                                          <p:attrName>style.visibility</p:attrName>
                                        </p:attrNameLst>
                                      </p:cBhvr>
                                      <p:to>
                                        <p:strVal val="visible"/>
                                      </p:to>
                                    </p:set>
                                    <p:anim calcmode="lin" valueType="num">
                                      <p:cBhvr additive="base">
                                        <p:cTn id="15" dur="500" fill="hold"/>
                                        <p:tgtEl>
                                          <p:spTgt spid="27"/>
                                        </p:tgtEl>
                                        <p:attrNameLst>
                                          <p:attrName>ppt_x</p:attrName>
                                        </p:attrNameLst>
                                      </p:cBhvr>
                                      <p:tavLst>
                                        <p:tav tm="0">
                                          <p:val>
                                            <p:strVal val="#ppt_x"/>
                                          </p:val>
                                        </p:tav>
                                        <p:tav tm="100000">
                                          <p:val>
                                            <p:strVal val="#ppt_x"/>
                                          </p:val>
                                        </p:tav>
                                      </p:tavLst>
                                    </p:anim>
                                    <p:anim calcmode="lin" valueType="num">
                                      <p:cBhvr additive="base">
                                        <p:cTn id="16" dur="500" fill="hold"/>
                                        <p:tgtEl>
                                          <p:spTgt spid="2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additive="base">
                                        <p:cTn id="19" dur="500" fill="hold"/>
                                        <p:tgtEl>
                                          <p:spTgt spid="45"/>
                                        </p:tgtEl>
                                        <p:attrNameLst>
                                          <p:attrName>ppt_x</p:attrName>
                                        </p:attrNameLst>
                                      </p:cBhvr>
                                      <p:tavLst>
                                        <p:tav tm="0">
                                          <p:val>
                                            <p:strVal val="#ppt_x"/>
                                          </p:val>
                                        </p:tav>
                                        <p:tav tm="100000">
                                          <p:val>
                                            <p:strVal val="#ppt_x"/>
                                          </p:val>
                                        </p:tav>
                                      </p:tavLst>
                                    </p:anim>
                                    <p:anim calcmode="lin" valueType="num">
                                      <p:cBhvr additive="base">
                                        <p:cTn id="20"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5"/>
                                        </p:tgtEl>
                                        <p:attrNameLst>
                                          <p:attrName>style.visibility</p:attrName>
                                        </p:attrNameLst>
                                      </p:cBhvr>
                                      <p:to>
                                        <p:strVal val="visible"/>
                                      </p:to>
                                    </p:set>
                                    <p:anim calcmode="lin" valueType="num">
                                      <p:cBhvr additive="base">
                                        <p:cTn id="29" dur="500" fill="hold"/>
                                        <p:tgtEl>
                                          <p:spTgt spid="25"/>
                                        </p:tgtEl>
                                        <p:attrNameLst>
                                          <p:attrName>ppt_x</p:attrName>
                                        </p:attrNameLst>
                                      </p:cBhvr>
                                      <p:tavLst>
                                        <p:tav tm="0">
                                          <p:val>
                                            <p:strVal val="#ppt_x"/>
                                          </p:val>
                                        </p:tav>
                                        <p:tav tm="100000">
                                          <p:val>
                                            <p:strVal val="#ppt_x"/>
                                          </p:val>
                                        </p:tav>
                                      </p:tavLst>
                                    </p:anim>
                                    <p:anim calcmode="lin" valueType="num">
                                      <p:cBhvr additive="base">
                                        <p:cTn id="30" dur="500" fill="hold"/>
                                        <p:tgtEl>
                                          <p:spTgt spid="2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9"/>
                                        </p:tgtEl>
                                        <p:attrNameLst>
                                          <p:attrName>style.visibility</p:attrName>
                                        </p:attrNameLst>
                                      </p:cBhvr>
                                      <p:to>
                                        <p:strVal val="visible"/>
                                      </p:to>
                                    </p:set>
                                    <p:anim calcmode="lin" valueType="num">
                                      <p:cBhvr additive="base">
                                        <p:cTn id="33" dur="500" fill="hold"/>
                                        <p:tgtEl>
                                          <p:spTgt spid="39"/>
                                        </p:tgtEl>
                                        <p:attrNameLst>
                                          <p:attrName>ppt_x</p:attrName>
                                        </p:attrNameLst>
                                      </p:cBhvr>
                                      <p:tavLst>
                                        <p:tav tm="0">
                                          <p:val>
                                            <p:strVal val="#ppt_x"/>
                                          </p:val>
                                        </p:tav>
                                        <p:tav tm="100000">
                                          <p:val>
                                            <p:strVal val="#ppt_x"/>
                                          </p:val>
                                        </p:tav>
                                      </p:tavLst>
                                    </p:anim>
                                    <p:anim calcmode="lin" valueType="num">
                                      <p:cBhvr additive="base">
                                        <p:cTn id="34" dur="500" fill="hold"/>
                                        <p:tgtEl>
                                          <p:spTgt spid="3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4"/>
                                        </p:tgtEl>
                                        <p:attrNameLst>
                                          <p:attrName>style.visibility</p:attrName>
                                        </p:attrNameLst>
                                      </p:cBhvr>
                                      <p:to>
                                        <p:strVal val="visible"/>
                                      </p:to>
                                    </p:set>
                                    <p:anim calcmode="lin" valueType="num">
                                      <p:cBhvr additive="base">
                                        <p:cTn id="37" dur="500" fill="hold"/>
                                        <p:tgtEl>
                                          <p:spTgt spid="44"/>
                                        </p:tgtEl>
                                        <p:attrNameLst>
                                          <p:attrName>ppt_x</p:attrName>
                                        </p:attrNameLst>
                                      </p:cBhvr>
                                      <p:tavLst>
                                        <p:tav tm="0">
                                          <p:val>
                                            <p:strVal val="#ppt_x"/>
                                          </p:val>
                                        </p:tav>
                                        <p:tav tm="100000">
                                          <p:val>
                                            <p:strVal val="#ppt_x"/>
                                          </p:val>
                                        </p:tav>
                                      </p:tavLst>
                                    </p:anim>
                                    <p:anim calcmode="lin" valueType="num">
                                      <p:cBhvr additive="base">
                                        <p:cTn id="38"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7"/>
                                        </p:tgtEl>
                                        <p:attrNameLst>
                                          <p:attrName>style.visibility</p:attrName>
                                        </p:attrNameLst>
                                      </p:cBhvr>
                                      <p:to>
                                        <p:strVal val="visible"/>
                                      </p:to>
                                    </p:set>
                                    <p:anim calcmode="lin" valueType="num">
                                      <p:cBhvr additive="base">
                                        <p:cTn id="51" dur="500" fill="hold"/>
                                        <p:tgtEl>
                                          <p:spTgt spid="47"/>
                                        </p:tgtEl>
                                        <p:attrNameLst>
                                          <p:attrName>ppt_x</p:attrName>
                                        </p:attrNameLst>
                                      </p:cBhvr>
                                      <p:tavLst>
                                        <p:tav tm="0">
                                          <p:val>
                                            <p:strVal val="#ppt_x"/>
                                          </p:val>
                                        </p:tav>
                                        <p:tav tm="100000">
                                          <p:val>
                                            <p:strVal val="#ppt_x"/>
                                          </p:val>
                                        </p:tav>
                                      </p:tavLst>
                                    </p:anim>
                                    <p:anim calcmode="lin" valueType="num">
                                      <p:cBhvr additive="base">
                                        <p:cTn id="52"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36"/>
                                        </p:tgtEl>
                                        <p:attrNameLst>
                                          <p:attrName>style.visibility</p:attrName>
                                        </p:attrNameLst>
                                      </p:cBhvr>
                                      <p:to>
                                        <p:strVal val="visible"/>
                                      </p:to>
                                    </p:set>
                                    <p:anim calcmode="lin" valueType="num">
                                      <p:cBhvr additive="base">
                                        <p:cTn id="57" dur="500" fill="hold"/>
                                        <p:tgtEl>
                                          <p:spTgt spid="36"/>
                                        </p:tgtEl>
                                        <p:attrNameLst>
                                          <p:attrName>ppt_x</p:attrName>
                                        </p:attrNameLst>
                                      </p:cBhvr>
                                      <p:tavLst>
                                        <p:tav tm="0">
                                          <p:val>
                                            <p:strVal val="#ppt_x"/>
                                          </p:val>
                                        </p:tav>
                                        <p:tav tm="100000">
                                          <p:val>
                                            <p:strVal val="#ppt_x"/>
                                          </p:val>
                                        </p:tav>
                                      </p:tavLst>
                                    </p:anim>
                                    <p:anim calcmode="lin" valueType="num">
                                      <p:cBhvr additive="base">
                                        <p:cTn id="58" dur="500" fill="hold"/>
                                        <p:tgtEl>
                                          <p:spTgt spid="36"/>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30"/>
                                        </p:tgtEl>
                                        <p:attrNameLst>
                                          <p:attrName>style.visibility</p:attrName>
                                        </p:attrNameLst>
                                      </p:cBhvr>
                                      <p:to>
                                        <p:strVal val="visible"/>
                                      </p:to>
                                    </p:set>
                                    <p:anim calcmode="lin" valueType="num">
                                      <p:cBhvr additive="base">
                                        <p:cTn id="61" dur="500" fill="hold"/>
                                        <p:tgtEl>
                                          <p:spTgt spid="30"/>
                                        </p:tgtEl>
                                        <p:attrNameLst>
                                          <p:attrName>ppt_x</p:attrName>
                                        </p:attrNameLst>
                                      </p:cBhvr>
                                      <p:tavLst>
                                        <p:tav tm="0">
                                          <p:val>
                                            <p:strVal val="#ppt_x"/>
                                          </p:val>
                                        </p:tav>
                                        <p:tav tm="100000">
                                          <p:val>
                                            <p:strVal val="#ppt_x"/>
                                          </p:val>
                                        </p:tav>
                                      </p:tavLst>
                                    </p:anim>
                                    <p:anim calcmode="lin" valueType="num">
                                      <p:cBhvr additive="base">
                                        <p:cTn id="62" dur="500" fill="hold"/>
                                        <p:tgtEl>
                                          <p:spTgt spid="30"/>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3"/>
                                        </p:tgtEl>
                                        <p:attrNameLst>
                                          <p:attrName>style.visibility</p:attrName>
                                        </p:attrNameLst>
                                      </p:cBhvr>
                                      <p:to>
                                        <p:strVal val="visible"/>
                                      </p:to>
                                    </p:set>
                                    <p:anim calcmode="lin" valueType="num">
                                      <p:cBhvr additive="base">
                                        <p:cTn id="65" dur="500" fill="hold"/>
                                        <p:tgtEl>
                                          <p:spTgt spid="43"/>
                                        </p:tgtEl>
                                        <p:attrNameLst>
                                          <p:attrName>ppt_x</p:attrName>
                                        </p:attrNameLst>
                                      </p:cBhvr>
                                      <p:tavLst>
                                        <p:tav tm="0">
                                          <p:val>
                                            <p:strVal val="#ppt_x"/>
                                          </p:val>
                                        </p:tav>
                                        <p:tav tm="100000">
                                          <p:val>
                                            <p:strVal val="#ppt_x"/>
                                          </p:val>
                                        </p:tav>
                                      </p:tavLst>
                                    </p:anim>
                                    <p:anim calcmode="lin" valueType="num">
                                      <p:cBhvr additive="base">
                                        <p:cTn id="66" dur="500" fill="hold"/>
                                        <p:tgtEl>
                                          <p:spTgt spid="43"/>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46"/>
                                        </p:tgtEl>
                                        <p:attrNameLst>
                                          <p:attrName>style.visibility</p:attrName>
                                        </p:attrNameLst>
                                      </p:cBhvr>
                                      <p:to>
                                        <p:strVal val="visible"/>
                                      </p:to>
                                    </p:set>
                                    <p:anim calcmode="lin" valueType="num">
                                      <p:cBhvr additive="base">
                                        <p:cTn id="69" dur="500" fill="hold"/>
                                        <p:tgtEl>
                                          <p:spTgt spid="46"/>
                                        </p:tgtEl>
                                        <p:attrNameLst>
                                          <p:attrName>ppt_x</p:attrName>
                                        </p:attrNameLst>
                                      </p:cBhvr>
                                      <p:tavLst>
                                        <p:tav tm="0">
                                          <p:val>
                                            <p:strVal val="#ppt_x"/>
                                          </p:val>
                                        </p:tav>
                                        <p:tav tm="100000">
                                          <p:val>
                                            <p:strVal val="#ppt_x"/>
                                          </p:val>
                                        </p:tav>
                                      </p:tavLst>
                                    </p:anim>
                                    <p:anim calcmode="lin" valueType="num">
                                      <p:cBhvr additive="base">
                                        <p:cTn id="70"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43" grpId="0" animBg="1"/>
      <p:bldP spid="23" grpId="0" animBg="1"/>
      <p:bldP spid="11" grpId="0" animBg="1"/>
      <p:bldP spid="39" grpId="0" animBg="1"/>
      <p:bldP spid="22" grpId="0" animBg="1"/>
      <p:bldP spid="44" grpId="0"/>
      <p:bldP spid="45" grpId="0"/>
      <p:bldP spid="46" grpId="0"/>
      <p:bldP spid="47" grpId="0"/>
      <p:bldP spid="2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F41A-2D49-BA4A-A7E5-D21DC5F7B8D2}"/>
              </a:ext>
            </a:extLst>
          </p:cNvPr>
          <p:cNvSpPr>
            <a:spLocks noGrp="1"/>
          </p:cNvSpPr>
          <p:nvPr>
            <p:ph type="title"/>
          </p:nvPr>
        </p:nvSpPr>
        <p:spPr/>
        <p:txBody>
          <a:bodyPr/>
          <a:lstStyle/>
          <a:p>
            <a:r>
              <a:rPr lang="en-US" dirty="0"/>
              <a:t>Discrimination can: </a:t>
            </a:r>
          </a:p>
        </p:txBody>
      </p:sp>
      <p:sp>
        <p:nvSpPr>
          <p:cNvPr id="3" name="Content Placeholder 2">
            <a:extLst>
              <a:ext uri="{FF2B5EF4-FFF2-40B4-BE49-F238E27FC236}">
                <a16:creationId xmlns:a16="http://schemas.microsoft.com/office/drawing/2014/main" id="{E7A986BE-C8EC-674A-BAD0-16F01860576E}"/>
              </a:ext>
            </a:extLst>
          </p:cNvPr>
          <p:cNvSpPr>
            <a:spLocks noGrp="1"/>
          </p:cNvSpPr>
          <p:nvPr>
            <p:ph idx="1"/>
          </p:nvPr>
        </p:nvSpPr>
        <p:spPr/>
        <p:txBody>
          <a:bodyPr>
            <a:normAutofit fontScale="25000" lnSpcReduction="20000"/>
          </a:bodyPr>
          <a:lstStyle/>
          <a:p>
            <a:pPr marL="0" indent="0">
              <a:buNone/>
            </a:pPr>
            <a:r>
              <a:rPr lang="en-GB" dirty="0"/>
              <a:t>:</a:t>
            </a:r>
            <a:endParaRPr lang="en-GB" sz="3600" dirty="0"/>
          </a:p>
          <a:p>
            <a:r>
              <a:rPr lang="en-GB" sz="9600" dirty="0"/>
              <a:t>Impact an individual’s wellbeing, performance at work and intention to stay.</a:t>
            </a:r>
          </a:p>
          <a:p>
            <a:r>
              <a:rPr lang="en-GB" sz="9600" dirty="0"/>
              <a:t>Adversely affect employment opportunities.</a:t>
            </a:r>
          </a:p>
          <a:p>
            <a:r>
              <a:rPr lang="en-GB" sz="9600" dirty="0"/>
              <a:t>Result in failure to recognise skills-based abilities, potential and experience.</a:t>
            </a:r>
          </a:p>
          <a:p>
            <a:r>
              <a:rPr lang="en-GB" sz="9600" dirty="0"/>
              <a:t>Result in significant legal costs, compensation and settlements paid to avoid defending expensive discrimination claims.</a:t>
            </a:r>
          </a:p>
          <a:p>
            <a:pPr marL="0" indent="0">
              <a:buNone/>
            </a:pPr>
            <a:endParaRPr lang="en-GB" sz="9600" dirty="0"/>
          </a:p>
          <a:p>
            <a:pPr marL="0" indent="0">
              <a:buNone/>
            </a:pPr>
            <a:r>
              <a:rPr lang="en-GB" sz="9600" dirty="0"/>
              <a:t>‘Neurodiversity’ is a growing area of workplace inclusion. It refers to the natural range of differences in human brain function. Among employers, it is used to describe alternative thinking styles including dyslexia, autism and ADHD. </a:t>
            </a:r>
          </a:p>
          <a:p>
            <a:endParaRPr lang="en-US" dirty="0"/>
          </a:p>
        </p:txBody>
      </p:sp>
    </p:spTree>
    <p:extLst>
      <p:ext uri="{BB962C8B-B14F-4D97-AF65-F5344CB8AC3E}">
        <p14:creationId xmlns:p14="http://schemas.microsoft.com/office/powerpoint/2010/main" val="14497058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D54D-2848-6E49-96B2-02CF103773DA}"/>
              </a:ext>
            </a:extLst>
          </p:cNvPr>
          <p:cNvSpPr>
            <a:spLocks noGrp="1"/>
          </p:cNvSpPr>
          <p:nvPr>
            <p:ph type="title"/>
          </p:nvPr>
        </p:nvSpPr>
        <p:spPr/>
        <p:txBody>
          <a:bodyPr>
            <a:normAutofit/>
          </a:bodyPr>
          <a:lstStyle/>
          <a:p>
            <a:r>
              <a:rPr lang="en-US" dirty="0"/>
              <a:t>Inclusion and diversity during the pandemic</a:t>
            </a:r>
          </a:p>
        </p:txBody>
      </p:sp>
      <p:sp>
        <p:nvSpPr>
          <p:cNvPr id="3" name="Content Placeholder 2">
            <a:extLst>
              <a:ext uri="{FF2B5EF4-FFF2-40B4-BE49-F238E27FC236}">
                <a16:creationId xmlns:a16="http://schemas.microsoft.com/office/drawing/2014/main" id="{AAD061EA-A8A3-D445-9E88-EC4D5D6775F9}"/>
              </a:ext>
            </a:extLst>
          </p:cNvPr>
          <p:cNvSpPr>
            <a:spLocks noGrp="1"/>
          </p:cNvSpPr>
          <p:nvPr>
            <p:ph idx="1"/>
          </p:nvPr>
        </p:nvSpPr>
        <p:spPr/>
        <p:txBody>
          <a:bodyPr>
            <a:normAutofit fontScale="92500" lnSpcReduction="10000"/>
          </a:bodyPr>
          <a:lstStyle/>
          <a:p>
            <a:r>
              <a:rPr lang="en-GB" dirty="0"/>
              <a:t>The COVID-19 pandemic created numerous challenges to businesses, including making difficult workforce decisions such as about redundancies, furloughing and return to work. Employers should ensure their decisions meet their legal obligations and do not discriminate.</a:t>
            </a:r>
          </a:p>
          <a:p>
            <a:r>
              <a:rPr lang="en-GB" dirty="0"/>
              <a:t>It is important that employers take an inclusive, fair and transparent approach to people management, including when adapting HR practices due to current circumstances, for example, adopting virtual recruitment methods.</a:t>
            </a:r>
          </a:p>
          <a:p>
            <a:endParaRPr lang="en-GB" dirty="0"/>
          </a:p>
          <a:p>
            <a:endParaRPr lang="en-US" dirty="0"/>
          </a:p>
        </p:txBody>
      </p:sp>
    </p:spTree>
    <p:extLst>
      <p:ext uri="{BB962C8B-B14F-4D97-AF65-F5344CB8AC3E}">
        <p14:creationId xmlns:p14="http://schemas.microsoft.com/office/powerpoint/2010/main" val="11791832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57D75-B033-EB4E-8ABB-B965419D6EE1}"/>
              </a:ext>
            </a:extLst>
          </p:cNvPr>
          <p:cNvSpPr>
            <a:spLocks noGrp="1"/>
          </p:cNvSpPr>
          <p:nvPr>
            <p:ph type="title"/>
          </p:nvPr>
        </p:nvSpPr>
        <p:spPr/>
        <p:txBody>
          <a:bodyPr>
            <a:normAutofit fontScale="90000"/>
          </a:bodyPr>
          <a:lstStyle/>
          <a:p>
            <a:r>
              <a:rPr lang="en-US" dirty="0"/>
              <a:t>Main business benefits to inclusion and diversity</a:t>
            </a:r>
          </a:p>
        </p:txBody>
      </p:sp>
      <p:sp>
        <p:nvSpPr>
          <p:cNvPr id="3" name="Content Placeholder 2">
            <a:extLst>
              <a:ext uri="{FF2B5EF4-FFF2-40B4-BE49-F238E27FC236}">
                <a16:creationId xmlns:a16="http://schemas.microsoft.com/office/drawing/2014/main" id="{8BF8906E-95B8-EB41-937F-9853462A42B2}"/>
              </a:ext>
            </a:extLst>
          </p:cNvPr>
          <p:cNvSpPr>
            <a:spLocks noGrp="1"/>
          </p:cNvSpPr>
          <p:nvPr>
            <p:ph idx="1"/>
          </p:nvPr>
        </p:nvSpPr>
        <p:spPr/>
        <p:txBody>
          <a:bodyPr>
            <a:normAutofit fontScale="92500" lnSpcReduction="20000"/>
          </a:bodyPr>
          <a:lstStyle/>
          <a:p>
            <a:r>
              <a:rPr lang="en-US" b="1" dirty="0"/>
              <a:t>Talent: </a:t>
            </a:r>
            <a:r>
              <a:rPr lang="en-US" dirty="0"/>
              <a:t>importance in recruitment and retaining talent</a:t>
            </a:r>
          </a:p>
          <a:p>
            <a:pPr>
              <a:buFont typeface="Wingdings" pitchFamily="2" charset="2"/>
              <a:buChar char="Ø"/>
            </a:pPr>
            <a:r>
              <a:rPr lang="en-US" dirty="0"/>
              <a:t>need for the creation of open and inclusive workplace culture </a:t>
            </a:r>
          </a:p>
          <a:p>
            <a:pPr>
              <a:buFont typeface="Wingdings" pitchFamily="2" charset="2"/>
              <a:buChar char="Ø"/>
            </a:pPr>
            <a:r>
              <a:rPr lang="en-US" dirty="0"/>
              <a:t>people want to feel valued, respected and contributions heard</a:t>
            </a:r>
          </a:p>
          <a:p>
            <a:pPr>
              <a:buFont typeface="Wingdings" pitchFamily="2" charset="2"/>
              <a:buChar char="Ø"/>
            </a:pPr>
            <a:r>
              <a:rPr lang="en-US" dirty="0"/>
              <a:t>flexible working and job design considerations </a:t>
            </a:r>
          </a:p>
          <a:p>
            <a:pPr>
              <a:buFont typeface="Wingdings" pitchFamily="2" charset="2"/>
              <a:buChar char="Ø"/>
            </a:pPr>
            <a:r>
              <a:rPr lang="en-US" dirty="0"/>
              <a:t>attracting and retaining a wide pool of talented people</a:t>
            </a:r>
          </a:p>
          <a:p>
            <a:pPr marL="0" indent="0">
              <a:buNone/>
            </a:pPr>
            <a:endParaRPr lang="en-US" dirty="0"/>
          </a:p>
          <a:p>
            <a:r>
              <a:rPr lang="en-US" b="1" dirty="0"/>
              <a:t>Corporate reputation </a:t>
            </a:r>
            <a:r>
              <a:rPr lang="en-US" dirty="0"/>
              <a:t>– wide view of image in attracting and retaining employees and customers.</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2954837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27F52-BF27-B34A-9612-0292A1AD3B20}"/>
              </a:ext>
            </a:extLst>
          </p:cNvPr>
          <p:cNvSpPr>
            <a:spLocks noGrp="1"/>
          </p:cNvSpPr>
          <p:nvPr>
            <p:ph type="title"/>
          </p:nvPr>
        </p:nvSpPr>
        <p:spPr/>
        <p:txBody>
          <a:bodyPr/>
          <a:lstStyle/>
          <a:p>
            <a:r>
              <a:rPr lang="en-US" dirty="0"/>
              <a:t>Benefits to </a:t>
            </a:r>
            <a:r>
              <a:rPr lang="en-US" dirty="0" err="1"/>
              <a:t>organisations</a:t>
            </a:r>
            <a:r>
              <a:rPr lang="en-US" dirty="0"/>
              <a:t> </a:t>
            </a:r>
          </a:p>
        </p:txBody>
      </p:sp>
      <p:sp>
        <p:nvSpPr>
          <p:cNvPr id="3" name="Content Placeholder 2">
            <a:extLst>
              <a:ext uri="{FF2B5EF4-FFF2-40B4-BE49-F238E27FC236}">
                <a16:creationId xmlns:a16="http://schemas.microsoft.com/office/drawing/2014/main" id="{FA373ED3-070E-F54C-8D51-8CA7DE021310}"/>
              </a:ext>
            </a:extLst>
          </p:cNvPr>
          <p:cNvSpPr>
            <a:spLocks noGrp="1"/>
          </p:cNvSpPr>
          <p:nvPr>
            <p:ph idx="1"/>
          </p:nvPr>
        </p:nvSpPr>
        <p:spPr/>
        <p:txBody>
          <a:bodyPr/>
          <a:lstStyle/>
          <a:p>
            <a:pPr marL="0" indent="0">
              <a:buNone/>
            </a:pPr>
            <a:r>
              <a:rPr lang="en-US" dirty="0"/>
              <a:t>When ethical values are taken seriously:</a:t>
            </a:r>
          </a:p>
          <a:p>
            <a:r>
              <a:rPr lang="en-GB" dirty="0"/>
              <a:t>An open culture improves morale </a:t>
            </a:r>
          </a:p>
          <a:p>
            <a:r>
              <a:rPr lang="en-GB" dirty="0"/>
              <a:t>Good relations with customers lead to an enhanced reputation</a:t>
            </a:r>
          </a:p>
          <a:p>
            <a:r>
              <a:rPr lang="en-GB" dirty="0"/>
              <a:t>Ethical companies outperform their peers financially in the long term</a:t>
            </a:r>
          </a:p>
          <a:p>
            <a:pPr marL="0" indent="0">
              <a:buNone/>
            </a:pPr>
            <a:r>
              <a:rPr lang="en-GB" dirty="0"/>
              <a:t>Can you think of any more? </a:t>
            </a:r>
          </a:p>
        </p:txBody>
      </p:sp>
    </p:spTree>
    <p:extLst>
      <p:ext uri="{BB962C8B-B14F-4D97-AF65-F5344CB8AC3E}">
        <p14:creationId xmlns:p14="http://schemas.microsoft.com/office/powerpoint/2010/main" val="21127533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69E7B-0614-F94E-89D0-DB8C906A3E2B}"/>
              </a:ext>
            </a:extLst>
          </p:cNvPr>
          <p:cNvSpPr>
            <a:spLocks noGrp="1"/>
          </p:cNvSpPr>
          <p:nvPr>
            <p:ph type="title"/>
          </p:nvPr>
        </p:nvSpPr>
        <p:spPr/>
        <p:txBody>
          <a:bodyPr/>
          <a:lstStyle/>
          <a:p>
            <a:r>
              <a:rPr lang="en-US" dirty="0"/>
              <a:t>Ethical dilemmas discussion</a:t>
            </a:r>
          </a:p>
        </p:txBody>
      </p:sp>
      <p:sp>
        <p:nvSpPr>
          <p:cNvPr id="3" name="Content Placeholder 2">
            <a:extLst>
              <a:ext uri="{FF2B5EF4-FFF2-40B4-BE49-F238E27FC236}">
                <a16:creationId xmlns:a16="http://schemas.microsoft.com/office/drawing/2014/main" id="{BD44522E-99A9-1C4B-B47D-6A7E674364D8}"/>
              </a:ext>
            </a:extLst>
          </p:cNvPr>
          <p:cNvSpPr>
            <a:spLocks noGrp="1"/>
          </p:cNvSpPr>
          <p:nvPr>
            <p:ph idx="1"/>
          </p:nvPr>
        </p:nvSpPr>
        <p:spPr/>
        <p:txBody>
          <a:bodyPr vert="horz" lIns="91440" tIns="45720" rIns="91440" bIns="45720" rtlCol="0" anchor="t">
            <a:normAutofit/>
          </a:bodyPr>
          <a:lstStyle/>
          <a:p>
            <a:r>
              <a:rPr lang="en-US" dirty="0"/>
              <a:t>In small groups, discuss any ethical dilemmas that you have encountered during your career or that of colleagues, family and friends that you are aware of. </a:t>
            </a:r>
          </a:p>
          <a:p>
            <a:r>
              <a:rPr lang="en-US" dirty="0"/>
              <a:t>How did the situation make you or the storyteller feel? </a:t>
            </a:r>
          </a:p>
          <a:p>
            <a:pPr marL="0" indent="0">
              <a:buNone/>
            </a:pPr>
            <a:endParaRPr lang="en-US" dirty="0"/>
          </a:p>
        </p:txBody>
      </p:sp>
    </p:spTree>
    <p:extLst>
      <p:ext uri="{BB962C8B-B14F-4D97-AF65-F5344CB8AC3E}">
        <p14:creationId xmlns:p14="http://schemas.microsoft.com/office/powerpoint/2010/main" val="19265064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F6CFC-46B7-01E3-56A1-C9B4747EDF71}"/>
              </a:ext>
            </a:extLst>
          </p:cNvPr>
          <p:cNvSpPr>
            <a:spLocks noGrp="1"/>
          </p:cNvSpPr>
          <p:nvPr>
            <p:ph type="title"/>
          </p:nvPr>
        </p:nvSpPr>
        <p:spPr>
          <a:xfrm>
            <a:off x="1919536" y="2060848"/>
            <a:ext cx="8229600" cy="1143000"/>
          </a:xfrm>
        </p:spPr>
        <p:txBody>
          <a:bodyPr/>
          <a:lstStyle/>
          <a:p>
            <a:r>
              <a:rPr lang="en-US" dirty="0"/>
              <a:t>Real case study scenario</a:t>
            </a:r>
          </a:p>
        </p:txBody>
      </p:sp>
    </p:spTree>
    <p:extLst>
      <p:ext uri="{BB962C8B-B14F-4D97-AF65-F5344CB8AC3E}">
        <p14:creationId xmlns:p14="http://schemas.microsoft.com/office/powerpoint/2010/main" val="1609418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35075A-0E1D-2882-92A9-5FF0770FE25D}"/>
              </a:ext>
            </a:extLst>
          </p:cNvPr>
          <p:cNvSpPr>
            <a:spLocks noGrp="1"/>
          </p:cNvSpPr>
          <p:nvPr>
            <p:ph idx="1"/>
          </p:nvPr>
        </p:nvSpPr>
        <p:spPr>
          <a:xfrm>
            <a:off x="1919536" y="1988840"/>
            <a:ext cx="8229600" cy="3196952"/>
          </a:xfrm>
        </p:spPr>
        <p:txBody>
          <a:bodyPr>
            <a:normAutofit fontScale="85000" lnSpcReduction="20000"/>
          </a:bodyPr>
          <a:lstStyle/>
          <a:p>
            <a:r>
              <a:rPr lang="en-US" dirty="0"/>
              <a:t>Group 1: Amazon (hot workplaces; drivers’ time pressures; pay issues take your pick!) </a:t>
            </a:r>
          </a:p>
          <a:p>
            <a:r>
              <a:rPr lang="en-US" dirty="0"/>
              <a:t>Group 2: Elizabeth Holmes</a:t>
            </a:r>
          </a:p>
          <a:p>
            <a:r>
              <a:rPr lang="en-US" dirty="0"/>
              <a:t>Group 3: P&amp;O Ferries</a:t>
            </a:r>
          </a:p>
          <a:p>
            <a:r>
              <a:rPr lang="en-US" dirty="0"/>
              <a:t>Group 4: Deep Water Horizon </a:t>
            </a:r>
          </a:p>
          <a:p>
            <a:endParaRPr lang="en-US" dirty="0"/>
          </a:p>
          <a:p>
            <a:pPr marL="0" indent="0">
              <a:buNone/>
            </a:pPr>
            <a:r>
              <a:rPr lang="en-US" dirty="0"/>
              <a:t>Report back to the wider group the main elements of the scandal and describe what could HR have done. </a:t>
            </a:r>
          </a:p>
        </p:txBody>
      </p:sp>
      <p:sp>
        <p:nvSpPr>
          <p:cNvPr id="5" name="TextBox 4">
            <a:extLst>
              <a:ext uri="{FF2B5EF4-FFF2-40B4-BE49-F238E27FC236}">
                <a16:creationId xmlns:a16="http://schemas.microsoft.com/office/drawing/2014/main" id="{3B6A8662-DFA0-A0C8-FB9D-DBB1BB7FE5D9}"/>
              </a:ext>
            </a:extLst>
          </p:cNvPr>
          <p:cNvSpPr txBox="1"/>
          <p:nvPr/>
        </p:nvSpPr>
        <p:spPr>
          <a:xfrm>
            <a:off x="1919536" y="476672"/>
            <a:ext cx="7776864" cy="1231106"/>
          </a:xfrm>
          <a:prstGeom prst="rect">
            <a:avLst/>
          </a:prstGeom>
          <a:noFill/>
        </p:spPr>
        <p:txBody>
          <a:bodyPr wrap="square" rtlCol="0">
            <a:spAutoFit/>
          </a:bodyPr>
          <a:lstStyle/>
          <a:p>
            <a:r>
              <a:rPr lang="en-US" sz="2800" dirty="0">
                <a:solidFill>
                  <a:prstClr val="black"/>
                </a:solidFill>
                <a:latin typeface="Myriad Pro"/>
              </a:rPr>
              <a:t>In your allocated groups research these scandals:</a:t>
            </a:r>
          </a:p>
          <a:p>
            <a:endParaRPr lang="en-US" dirty="0">
              <a:solidFill>
                <a:prstClr val="black"/>
              </a:solidFill>
              <a:latin typeface="Myriad Pro"/>
            </a:endParaRPr>
          </a:p>
        </p:txBody>
      </p:sp>
    </p:spTree>
    <p:extLst>
      <p:ext uri="{BB962C8B-B14F-4D97-AF65-F5344CB8AC3E}">
        <p14:creationId xmlns:p14="http://schemas.microsoft.com/office/powerpoint/2010/main" val="5263438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76963-8EB2-B742-8D7D-937060C0BD10}"/>
              </a:ext>
            </a:extLst>
          </p:cNvPr>
          <p:cNvSpPr>
            <a:spLocks noGrp="1"/>
          </p:cNvSpPr>
          <p:nvPr>
            <p:ph type="title"/>
          </p:nvPr>
        </p:nvSpPr>
        <p:spPr/>
        <p:txBody>
          <a:bodyPr>
            <a:noAutofit/>
          </a:bodyPr>
          <a:lstStyle/>
          <a:p>
            <a:r>
              <a:rPr lang="en-US" sz="3600" dirty="0"/>
              <a:t>Professional courage and influencing (CIPD Prof map), people professionals should: </a:t>
            </a:r>
          </a:p>
        </p:txBody>
      </p:sp>
      <p:sp>
        <p:nvSpPr>
          <p:cNvPr id="3" name="Content Placeholder 2">
            <a:extLst>
              <a:ext uri="{FF2B5EF4-FFF2-40B4-BE49-F238E27FC236}">
                <a16:creationId xmlns:a16="http://schemas.microsoft.com/office/drawing/2014/main" id="{8F7E3531-A6F6-034A-9354-85DDB87C9D97}"/>
              </a:ext>
            </a:extLst>
          </p:cNvPr>
          <p:cNvSpPr>
            <a:spLocks noGrp="1"/>
          </p:cNvSpPr>
          <p:nvPr>
            <p:ph idx="1"/>
          </p:nvPr>
        </p:nvSpPr>
        <p:spPr/>
        <p:txBody>
          <a:bodyPr>
            <a:normAutofit/>
          </a:bodyPr>
          <a:lstStyle/>
          <a:p>
            <a:r>
              <a:rPr lang="en-GB" dirty="0"/>
              <a:t>Contribute views and opinions clearly</a:t>
            </a:r>
          </a:p>
          <a:p>
            <a:r>
              <a:rPr lang="en-GB" dirty="0"/>
              <a:t>Provide information accurately and in a timely way</a:t>
            </a:r>
          </a:p>
          <a:p>
            <a:r>
              <a:rPr lang="en-GB" dirty="0"/>
              <a:t>Initiate purposeful conversations with a range of people</a:t>
            </a:r>
          </a:p>
          <a:p>
            <a:r>
              <a:rPr lang="en-GB" dirty="0"/>
              <a:t>Understand the impact of different influencing and communication styles in a range of situations</a:t>
            </a:r>
          </a:p>
          <a:p>
            <a:r>
              <a:rPr lang="en-GB" dirty="0"/>
              <a:t>Recognise and accept mistakes </a:t>
            </a:r>
          </a:p>
          <a:p>
            <a:pPr marL="0" indent="0">
              <a:buNone/>
            </a:pPr>
            <a:endParaRPr lang="en-GB" dirty="0"/>
          </a:p>
          <a:p>
            <a:endParaRPr lang="en-US" dirty="0"/>
          </a:p>
        </p:txBody>
      </p:sp>
    </p:spTree>
    <p:extLst>
      <p:ext uri="{BB962C8B-B14F-4D97-AF65-F5344CB8AC3E}">
        <p14:creationId xmlns:p14="http://schemas.microsoft.com/office/powerpoint/2010/main" val="36129149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ACC90-F8BB-5617-2552-7E5D8571AFCC}"/>
              </a:ext>
            </a:extLst>
          </p:cNvPr>
          <p:cNvSpPr>
            <a:spLocks noGrp="1"/>
          </p:cNvSpPr>
          <p:nvPr>
            <p:ph type="title"/>
          </p:nvPr>
        </p:nvSpPr>
        <p:spPr/>
        <p:txBody>
          <a:bodyPr>
            <a:normAutofit/>
          </a:bodyPr>
          <a:lstStyle/>
          <a:p>
            <a:r>
              <a:rPr lang="en-US" dirty="0"/>
              <a:t>Professional courage and influence</a:t>
            </a:r>
          </a:p>
        </p:txBody>
      </p:sp>
      <p:sp>
        <p:nvSpPr>
          <p:cNvPr id="3" name="Content Placeholder 2">
            <a:extLst>
              <a:ext uri="{FF2B5EF4-FFF2-40B4-BE49-F238E27FC236}">
                <a16:creationId xmlns:a16="http://schemas.microsoft.com/office/drawing/2014/main" id="{EF1900E7-BB6E-BA27-7093-D89718820434}"/>
              </a:ext>
            </a:extLst>
          </p:cNvPr>
          <p:cNvSpPr>
            <a:spLocks noGrp="1"/>
          </p:cNvSpPr>
          <p:nvPr>
            <p:ph idx="1"/>
          </p:nvPr>
        </p:nvSpPr>
        <p:spPr>
          <a:xfrm>
            <a:off x="1981200" y="1484785"/>
            <a:ext cx="8229600" cy="4061047"/>
          </a:xfrm>
        </p:spPr>
        <p:txBody>
          <a:bodyPr>
            <a:normAutofit fontScale="25000" lnSpcReduction="20000"/>
          </a:bodyPr>
          <a:lstStyle/>
          <a:p>
            <a:pPr marL="0" indent="0">
              <a:buNone/>
            </a:pPr>
            <a:r>
              <a:rPr lang="en-US" sz="7200" dirty="0"/>
              <a:t>CIPD Core </a:t>
            </a:r>
            <a:r>
              <a:rPr lang="en-US" sz="7200" dirty="0" err="1"/>
              <a:t>behaviour</a:t>
            </a:r>
            <a:r>
              <a:rPr lang="en-US" sz="7200" dirty="0"/>
              <a:t>: </a:t>
            </a:r>
            <a:r>
              <a:rPr lang="en-GB" sz="7200" dirty="0"/>
              <a:t>Showing courage to speak up and skilfully influencing others to gain buy-in.</a:t>
            </a:r>
          </a:p>
          <a:p>
            <a:pPr marL="0" indent="0">
              <a:buNone/>
            </a:pPr>
            <a:endParaRPr lang="en-GB" sz="7200" dirty="0"/>
          </a:p>
          <a:p>
            <a:r>
              <a:rPr lang="en-GB" sz="7200" dirty="0"/>
              <a:t>We need these behaviours every day at work. Whether it’s making a case for change, contributing ideas, getting buy-in from stakeholders, or working with line managers on their people decisions – we all need to influence others. And influencing often happens in tandem with courage: the ability to challenge when there’s resistance or opposition, speak up when you know something isn’t right, and take a stand when it’s the right thing to do.</a:t>
            </a:r>
          </a:p>
          <a:p>
            <a:r>
              <a:rPr lang="en-GB" sz="7200" dirty="0"/>
              <a:t>Alongside this, we also need the courage to know when we’ve made mistakes, to take responsibility for them, and learn how to do better in future.</a:t>
            </a:r>
          </a:p>
          <a:p>
            <a:r>
              <a:rPr lang="en-GB" sz="7200" dirty="0"/>
              <a:t>To do all these things effectively, we need to build relationships with others to understand their views, concerns and needs, and use the most effective ways to communicate with them in order to achieve positive outcomes.</a:t>
            </a:r>
          </a:p>
          <a:p>
            <a:pPr marL="0" indent="0">
              <a:buNone/>
            </a:pPr>
            <a:br>
              <a:rPr lang="en-GB" sz="6400" dirty="0"/>
            </a:br>
            <a:endParaRPr lang="en-GB" sz="6400" dirty="0"/>
          </a:p>
          <a:p>
            <a:pPr marL="0" indent="0">
              <a:buNone/>
            </a:pPr>
            <a:r>
              <a:rPr lang="en-GB" sz="4400" dirty="0">
                <a:hlinkClick r:id="rId3"/>
              </a:rPr>
              <a:t>https://peopleprofession.cipd.org/profession-map/core-behaviours/professional-courage-influence#gref</a:t>
            </a:r>
            <a:r>
              <a:rPr lang="en-GB" sz="4400" dirty="0"/>
              <a:t> </a:t>
            </a:r>
          </a:p>
          <a:p>
            <a:pPr marL="0" indent="0">
              <a:buNone/>
            </a:pPr>
            <a:endParaRPr lang="en-US" dirty="0"/>
          </a:p>
        </p:txBody>
      </p:sp>
    </p:spTree>
    <p:extLst>
      <p:ext uri="{BB962C8B-B14F-4D97-AF65-F5344CB8AC3E}">
        <p14:creationId xmlns:p14="http://schemas.microsoft.com/office/powerpoint/2010/main" val="4801154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4895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rgbClr val="FFFF00"/>
                </a:solidFill>
                <a:effectLst>
                  <a:outerShdw blurRad="38100" dist="38100" dir="2700000" algn="tl">
                    <a:srgbClr val="000000"/>
                  </a:outerShdw>
                </a:effectLst>
                <a:latin typeface="Myriad Pro"/>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prstClr val="white"/>
                </a:solidFill>
                <a:latin typeface="Myriad Pro"/>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prstClr val="white"/>
                </a:solidFill>
                <a:latin typeface="Myriad Pro"/>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prstClr val="white"/>
                </a:solidFill>
                <a:latin typeface="Myriad Pro"/>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prstClr val="white"/>
                </a:solidFill>
                <a:latin typeface="Myriad Pro"/>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solidFill>
                  <a:prstClr val="black"/>
                </a:solidFill>
                <a:latin typeface="Myriad Pro"/>
              </a:rPr>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3409950" y="453671"/>
            <a:ext cx="5854402" cy="646331"/>
          </a:xfrm>
          <a:prstGeom prst="rect">
            <a:avLst/>
          </a:prstGeom>
        </p:spPr>
        <p:txBody>
          <a:bodyPr wrap="square">
            <a:spAutoFit/>
          </a:bodyPr>
          <a:lstStyle/>
          <a:p>
            <a:r>
              <a:rPr lang="en-GB" altLang="en-US" dirty="0">
                <a:solidFill>
                  <a:prstClr val="black"/>
                </a:solidFill>
                <a:latin typeface="Myriad Pro"/>
              </a:rPr>
              <a:t>The impact our attitudes and behaviours have on the attitudes and behaviours of the people around us. </a:t>
            </a:r>
            <a:endParaRPr lang="en-US" dirty="0">
              <a:solidFill>
                <a:prstClr val="black"/>
              </a:solidFill>
              <a:latin typeface="Myriad Pro"/>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02ED-E30B-D54F-896D-5208A637457C}"/>
              </a:ext>
            </a:extLst>
          </p:cNvPr>
          <p:cNvSpPr>
            <a:spLocks noGrp="1"/>
          </p:cNvSpPr>
          <p:nvPr>
            <p:ph type="title"/>
          </p:nvPr>
        </p:nvSpPr>
        <p:spPr/>
        <p:txBody>
          <a:bodyPr>
            <a:normAutofit fontScale="90000"/>
          </a:bodyPr>
          <a:lstStyle/>
          <a:p>
            <a:r>
              <a:rPr lang="en-US" dirty="0"/>
              <a:t>Raising matters which conflict with ethical values or legislation </a:t>
            </a:r>
          </a:p>
        </p:txBody>
      </p:sp>
      <p:sp>
        <p:nvSpPr>
          <p:cNvPr id="3" name="Content Placeholder 2">
            <a:extLst>
              <a:ext uri="{FF2B5EF4-FFF2-40B4-BE49-F238E27FC236}">
                <a16:creationId xmlns:a16="http://schemas.microsoft.com/office/drawing/2014/main" id="{7F245F13-B929-1344-9B6D-1B7D496434A8}"/>
              </a:ext>
            </a:extLst>
          </p:cNvPr>
          <p:cNvSpPr>
            <a:spLocks noGrp="1"/>
          </p:cNvSpPr>
          <p:nvPr>
            <p:ph idx="1"/>
          </p:nvPr>
        </p:nvSpPr>
        <p:spPr>
          <a:xfrm>
            <a:off x="1981200" y="2132856"/>
            <a:ext cx="8229600" cy="3917032"/>
          </a:xfrm>
        </p:spPr>
        <p:txBody>
          <a:bodyPr/>
          <a:lstStyle/>
          <a:p>
            <a:r>
              <a:rPr lang="en-US" dirty="0"/>
              <a:t>High profile examples (VW, Enron)</a:t>
            </a:r>
          </a:p>
          <a:p>
            <a:r>
              <a:rPr lang="en-US" dirty="0"/>
              <a:t>CIPD podcast – ethical workplaces </a:t>
            </a:r>
          </a:p>
          <a:p>
            <a:r>
              <a:rPr lang="en-US" dirty="0"/>
              <a:t>Whistleblowing policy </a:t>
            </a:r>
          </a:p>
        </p:txBody>
      </p:sp>
    </p:spTree>
    <p:extLst>
      <p:ext uri="{BB962C8B-B14F-4D97-AF65-F5344CB8AC3E}">
        <p14:creationId xmlns:p14="http://schemas.microsoft.com/office/powerpoint/2010/main" val="17758947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6038D7-11F2-BE4C-9037-A261FF240A9A}"/>
              </a:ext>
            </a:extLst>
          </p:cNvPr>
          <p:cNvSpPr>
            <a:spLocks noGrp="1"/>
          </p:cNvSpPr>
          <p:nvPr>
            <p:ph idx="1"/>
          </p:nvPr>
        </p:nvSpPr>
        <p:spPr>
          <a:xfrm>
            <a:off x="1981200" y="980728"/>
            <a:ext cx="8229600" cy="3917032"/>
          </a:xfrm>
        </p:spPr>
        <p:txBody>
          <a:bodyPr/>
          <a:lstStyle/>
          <a:p>
            <a:pPr marL="0" indent="0">
              <a:buNone/>
            </a:pPr>
            <a:r>
              <a:rPr lang="en-GB" i="1" dirty="0"/>
              <a:t>'Truth to power and bravery are very simple - it's about holding up a mirror to others and being brave enough to hold it up to yourself’ </a:t>
            </a:r>
          </a:p>
          <a:p>
            <a:pPr marL="0" indent="0">
              <a:buNone/>
            </a:pPr>
            <a:r>
              <a:rPr lang="en-GB" dirty="0"/>
              <a:t>Dame Louise Casey</a:t>
            </a:r>
          </a:p>
        </p:txBody>
      </p:sp>
    </p:spTree>
    <p:extLst>
      <p:ext uri="{BB962C8B-B14F-4D97-AF65-F5344CB8AC3E}">
        <p14:creationId xmlns:p14="http://schemas.microsoft.com/office/powerpoint/2010/main" val="35782774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ABB5-1112-1F4A-93B9-FC8D29DF4F88}"/>
              </a:ext>
            </a:extLst>
          </p:cNvPr>
          <p:cNvSpPr>
            <a:spLocks noGrp="1"/>
          </p:cNvSpPr>
          <p:nvPr>
            <p:ph type="title"/>
          </p:nvPr>
        </p:nvSpPr>
        <p:spPr/>
        <p:txBody>
          <a:bodyPr/>
          <a:lstStyle/>
          <a:p>
            <a:r>
              <a:rPr lang="en-US" dirty="0"/>
              <a:t>Scenario - discuss</a:t>
            </a:r>
          </a:p>
        </p:txBody>
      </p:sp>
      <p:sp>
        <p:nvSpPr>
          <p:cNvPr id="3" name="Content Placeholder 2">
            <a:extLst>
              <a:ext uri="{FF2B5EF4-FFF2-40B4-BE49-F238E27FC236}">
                <a16:creationId xmlns:a16="http://schemas.microsoft.com/office/drawing/2014/main" id="{070C1997-B3E7-C34E-8663-3C30B825B92E}"/>
              </a:ext>
            </a:extLst>
          </p:cNvPr>
          <p:cNvSpPr>
            <a:spLocks noGrp="1"/>
          </p:cNvSpPr>
          <p:nvPr>
            <p:ph idx="1"/>
          </p:nvPr>
        </p:nvSpPr>
        <p:spPr/>
        <p:txBody>
          <a:bodyPr>
            <a:normAutofit fontScale="85000" lnSpcReduction="10000"/>
          </a:bodyPr>
          <a:lstStyle/>
          <a:p>
            <a:r>
              <a:rPr lang="en-GB" dirty="0"/>
              <a:t>You work for a health food supplement company. There is pressure to meet a delivery deadline to Boots and Tesco in the coming days, but the Quality Control department are still waiting on a certificate from an overseas company that supplies one of the main ingredients to certify that it is organic as per the spec.</a:t>
            </a:r>
          </a:p>
          <a:p>
            <a:r>
              <a:rPr lang="en-GB" dirty="0"/>
              <a:t>You have been in a HR Advisor role for one month at the company and a quality controller approaches you to talk about this situation - it seems that the quality control manager is likely to pass the product for distribution despite not receiving this certificate yet. What do you do? What steps do you take? </a:t>
            </a:r>
          </a:p>
          <a:p>
            <a:endParaRPr lang="en-US" dirty="0"/>
          </a:p>
        </p:txBody>
      </p:sp>
    </p:spTree>
    <p:extLst>
      <p:ext uri="{BB962C8B-B14F-4D97-AF65-F5344CB8AC3E}">
        <p14:creationId xmlns:p14="http://schemas.microsoft.com/office/powerpoint/2010/main" val="3677959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38CD8-3F26-0743-5DA9-36589B38C01A}"/>
              </a:ext>
            </a:extLst>
          </p:cNvPr>
          <p:cNvSpPr>
            <a:spLocks noGrp="1"/>
          </p:cNvSpPr>
          <p:nvPr>
            <p:ph type="title"/>
          </p:nvPr>
        </p:nvSpPr>
        <p:spPr>
          <a:xfrm>
            <a:off x="609600" y="274638"/>
            <a:ext cx="10972800" cy="1143000"/>
          </a:xfrm>
        </p:spPr>
        <p:txBody>
          <a:bodyPr anchor="ctr">
            <a:normAutofit/>
          </a:bodyPr>
          <a:lstStyle/>
          <a:p>
            <a:r>
              <a:rPr lang="en-GB" dirty="0"/>
              <a:t>Recap quiz</a:t>
            </a:r>
          </a:p>
        </p:txBody>
      </p:sp>
      <p:pic>
        <p:nvPicPr>
          <p:cNvPr id="5" name="Picture 4">
            <a:extLst>
              <a:ext uri="{FF2B5EF4-FFF2-40B4-BE49-F238E27FC236}">
                <a16:creationId xmlns:a16="http://schemas.microsoft.com/office/drawing/2014/main" id="{891E8E7A-250B-BD74-DAA4-C60663B014F0}"/>
              </a:ext>
            </a:extLst>
          </p:cNvPr>
          <p:cNvPicPr>
            <a:picLocks noChangeAspect="1"/>
          </p:cNvPicPr>
          <p:nvPr/>
        </p:nvPicPr>
        <p:blipFill>
          <a:blip r:embed="rId3"/>
          <a:stretch>
            <a:fillRect/>
          </a:stretch>
        </p:blipFill>
        <p:spPr>
          <a:xfrm>
            <a:off x="4822964" y="1600201"/>
            <a:ext cx="2546071" cy="3917032"/>
          </a:xfrm>
          <a:prstGeom prst="rect">
            <a:avLst/>
          </a:prstGeom>
          <a:noFill/>
        </p:spPr>
      </p:pic>
    </p:spTree>
    <p:extLst>
      <p:ext uri="{BB962C8B-B14F-4D97-AF65-F5344CB8AC3E}">
        <p14:creationId xmlns:p14="http://schemas.microsoft.com/office/powerpoint/2010/main" val="5577992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EB3-1DB5-DC4C-A65D-D239FADE1D7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369F927-F75C-CB4E-9B42-B7E767066CB3}"/>
              </a:ext>
            </a:extLst>
          </p:cNvPr>
          <p:cNvSpPr>
            <a:spLocks noGrp="1"/>
          </p:cNvSpPr>
          <p:nvPr>
            <p:ph idx="1"/>
          </p:nvPr>
        </p:nvSpPr>
        <p:spPr/>
        <p:txBody>
          <a:bodyPr>
            <a:normAutofit fontScale="47500" lnSpcReduction="20000"/>
          </a:bodyPr>
          <a:lstStyle/>
          <a:p>
            <a:r>
              <a:rPr lang="en-GB" dirty="0"/>
              <a:t>IES Report (2015) </a:t>
            </a:r>
            <a:r>
              <a:rPr lang="en-GB" i="1" dirty="0"/>
              <a:t>HR in a disordered world: IES Perspectives on HR. Issue: 506. </a:t>
            </a:r>
            <a:r>
              <a:rPr lang="en-GB" dirty="0"/>
              <a:t>Available at:  </a:t>
            </a:r>
            <a:r>
              <a:rPr lang="en-GB" dirty="0">
                <a:hlinkClick r:id="rId3"/>
              </a:rPr>
              <a:t>https://www.employment-studies.co.uk/system/files/resources/files/mp111.pdf</a:t>
            </a:r>
            <a:r>
              <a:rPr lang="en-GB" dirty="0"/>
              <a:t>  (Accessed: 11 February 2025).</a:t>
            </a:r>
          </a:p>
          <a:p>
            <a:r>
              <a:rPr lang="en-GB" dirty="0"/>
              <a:t>Armstrong, M (2014). 	</a:t>
            </a:r>
            <a:r>
              <a:rPr lang="en-GB" i="1" dirty="0"/>
              <a:t>A handbook of Human Resource Management Practice. </a:t>
            </a:r>
            <a:r>
              <a:rPr lang="en-GB" dirty="0"/>
              <a:t>11</a:t>
            </a:r>
            <a:r>
              <a:rPr lang="en-GB" baseline="30000" dirty="0"/>
              <a:t>th</a:t>
            </a:r>
            <a:r>
              <a:rPr lang="en-GB" dirty="0"/>
              <a:t> Edition. London. Kogan Page.</a:t>
            </a:r>
          </a:p>
          <a:p>
            <a:r>
              <a:rPr lang="en-GB" dirty="0"/>
              <a:t>Waite, </a:t>
            </a:r>
            <a:r>
              <a:rPr lang="en-GB" dirty="0" err="1"/>
              <a:t>Beevers</a:t>
            </a:r>
            <a:r>
              <a:rPr lang="en-GB" dirty="0"/>
              <a:t>, K., Small, N., Tomlinson, K., &amp; Hussain, S. (2021). </a:t>
            </a:r>
            <a:r>
              <a:rPr lang="en-GB" i="1" dirty="0"/>
              <a:t>People practice : a complete guide</a:t>
            </a:r>
            <a:r>
              <a:rPr lang="en-GB" dirty="0"/>
              <a:t>. London: Kogan Page. </a:t>
            </a:r>
          </a:p>
          <a:p>
            <a:r>
              <a:rPr lang="en-GB" dirty="0"/>
              <a:t>Department for Business, Innovation &amp; Skills and Government Equalities Office. (2013) </a:t>
            </a:r>
            <a:r>
              <a:rPr lang="en-GB" i="1" dirty="0"/>
              <a:t>The business case for equality and diversity: a survey of the academic literature. </a:t>
            </a:r>
            <a:r>
              <a:rPr lang="en-GB" dirty="0"/>
              <a:t>BIS Occasional Paper No.4. London: The Department. Available at: </a:t>
            </a:r>
            <a:r>
              <a:rPr lang="en-GB" dirty="0" err="1"/>
              <a:t>www.gov.uk</a:t>
            </a:r>
            <a:r>
              <a:rPr lang="en-GB" dirty="0"/>
              <a:t>/government/publications/the-business-case-for-equality-and-diversity-a-survey-of-the-academic-literature  </a:t>
            </a:r>
          </a:p>
          <a:p>
            <a:r>
              <a:rPr lang="en-GB" dirty="0"/>
              <a:t>Taylor, &amp; Woodhams, C. (2013). </a:t>
            </a:r>
            <a:r>
              <a:rPr lang="en-GB" i="1" dirty="0"/>
              <a:t>Studying human resource management.</a:t>
            </a:r>
            <a:r>
              <a:rPr lang="en-GB" dirty="0"/>
              <a:t> 2nd Edition.</a:t>
            </a:r>
            <a:r>
              <a:rPr lang="en-GB" i="1" dirty="0"/>
              <a:t> </a:t>
            </a:r>
            <a:r>
              <a:rPr lang="en-GB" dirty="0"/>
              <a:t> London: Chartered Institute of Personnel and Development.</a:t>
            </a:r>
          </a:p>
          <a:p>
            <a:r>
              <a:rPr lang="en-GB" dirty="0" err="1">
                <a:latin typeface="Arial" panose="020B0604020202020204" pitchFamily="34" charset="0"/>
                <a:cs typeface="Arial" panose="020B0604020202020204" pitchFamily="34" charset="0"/>
              </a:rPr>
              <a:t>Nawalkha</a:t>
            </a:r>
            <a:r>
              <a:rPr lang="en-GB" dirty="0">
                <a:latin typeface="Arial" panose="020B0604020202020204" pitchFamily="34" charset="0"/>
                <a:cs typeface="Arial" panose="020B0604020202020204" pitchFamily="34" charset="0"/>
              </a:rPr>
              <a:t>, A. Bhushan, N. (2017) </a:t>
            </a:r>
            <a:r>
              <a:rPr lang="en-GB" i="1" dirty="0">
                <a:latin typeface="Arial" panose="020B0604020202020204" pitchFamily="34" charset="0"/>
                <a:cs typeface="Arial" panose="020B0604020202020204" pitchFamily="34" charset="0"/>
              </a:rPr>
              <a:t>The Book of Coaching for Extraordinary Coaches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Mindvalley</a:t>
            </a:r>
            <a:r>
              <a:rPr lang="en-GB" dirty="0">
                <a:latin typeface="Arial" panose="020B0604020202020204" pitchFamily="34" charset="0"/>
                <a:cs typeface="Arial" panose="020B0604020202020204" pitchFamily="34" charset="0"/>
              </a:rPr>
              <a:t> Beaverton: USA.</a:t>
            </a:r>
          </a:p>
          <a:p>
            <a:r>
              <a:rPr lang="en-GB" dirty="0">
                <a:latin typeface="Arial" panose="020B0604020202020204" pitchFamily="34" charset="0"/>
                <a:cs typeface="Arial" panose="020B0604020202020204" pitchFamily="34" charset="0"/>
              </a:rPr>
              <a:t>Dweck, C (2012) Mindset: </a:t>
            </a:r>
            <a:r>
              <a:rPr lang="en-GB" i="1" dirty="0">
                <a:latin typeface="Arial" panose="020B0604020202020204" pitchFamily="34" charset="0"/>
                <a:cs typeface="Arial" panose="020B0604020202020204" pitchFamily="34" charset="0"/>
              </a:rPr>
              <a:t>How you can fulfil your potential. </a:t>
            </a:r>
            <a:r>
              <a:rPr lang="en-GB" dirty="0">
                <a:latin typeface="Arial" panose="020B0604020202020204" pitchFamily="34" charset="0"/>
                <a:cs typeface="Arial" panose="020B0604020202020204" pitchFamily="34" charset="0"/>
              </a:rPr>
              <a:t>London: Robinson </a:t>
            </a:r>
          </a:p>
          <a:p>
            <a:r>
              <a:rPr lang="en-GB" i="1" dirty="0">
                <a:latin typeface="Arial" panose="020B0604020202020204" pitchFamily="34" charset="0"/>
                <a:cs typeface="Arial" panose="020B0604020202020204" pitchFamily="34" charset="0"/>
              </a:rPr>
              <a:t>See the resources on Moodle and other content links on slides</a:t>
            </a:r>
          </a:p>
          <a:p>
            <a:endParaRPr lang="en-GB" dirty="0"/>
          </a:p>
          <a:p>
            <a:endParaRPr lang="en-US" dirty="0"/>
          </a:p>
        </p:txBody>
      </p:sp>
    </p:spTree>
    <p:extLst>
      <p:ext uri="{BB962C8B-B14F-4D97-AF65-F5344CB8AC3E}">
        <p14:creationId xmlns:p14="http://schemas.microsoft.com/office/powerpoint/2010/main" val="1353445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5834</Words>
  <Application>Microsoft Office PowerPoint</Application>
  <PresentationFormat>Widescreen</PresentationFormat>
  <Paragraphs>420</Paragraphs>
  <Slides>41</Slides>
  <Notes>37</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fkGroteskNeue</vt:lpstr>
      <vt:lpstr>Myriad Pro</vt:lpstr>
      <vt:lpstr>Arial</vt:lpstr>
      <vt:lpstr>Calibri</vt:lpstr>
      <vt:lpstr>Wingdings</vt:lpstr>
      <vt:lpstr>20140311PresentationUWTSDTemplate</vt:lpstr>
      <vt:lpstr>    Level 3 Foundation Certificate in People Practice</vt:lpstr>
      <vt:lpstr>Agenda for today</vt:lpstr>
      <vt:lpstr>Ice breaker</vt:lpstr>
      <vt:lpstr>Assignment brief</vt:lpstr>
      <vt:lpstr>Assignment brief</vt:lpstr>
      <vt:lpstr>CIPD Core Behaviours</vt:lpstr>
      <vt:lpstr>3 types of influence on ethical behaviour  </vt:lpstr>
      <vt:lpstr>3 types of influence on unethical behaviour </vt:lpstr>
      <vt:lpstr>Rotten apples (individual actions and choice)</vt:lpstr>
      <vt:lpstr>Bad barrels (organisation or industry-wide indiscretions) </vt:lpstr>
      <vt:lpstr>Ethical culture</vt:lpstr>
      <vt:lpstr>Ethical climate </vt:lpstr>
      <vt:lpstr>Bad barrels: Three important types of ethical climates:</vt:lpstr>
      <vt:lpstr>Sticky situations (potentially compromising decisions) </vt:lpstr>
      <vt:lpstr>Activity</vt:lpstr>
      <vt:lpstr>9 main areas of action employers can take: </vt:lpstr>
      <vt:lpstr>How HR can aid: </vt:lpstr>
      <vt:lpstr>What does an ethical approach to HRM entail?</vt:lpstr>
      <vt:lpstr>Ethics and regulation </vt:lpstr>
      <vt:lpstr>Ethics and regulation</vt:lpstr>
      <vt:lpstr>ACAS</vt:lpstr>
      <vt:lpstr>The Equality Act 2010</vt:lpstr>
      <vt:lpstr>PowerPoint Presentation</vt:lpstr>
      <vt:lpstr>Equality Act continued</vt:lpstr>
      <vt:lpstr>PowerPoint Presentation</vt:lpstr>
      <vt:lpstr>PowerPoint Presentation</vt:lpstr>
      <vt:lpstr>Discrimination can: </vt:lpstr>
      <vt:lpstr>Inclusion and diversity during the pandemic</vt:lpstr>
      <vt:lpstr>Main business benefits to inclusion and diversity</vt:lpstr>
      <vt:lpstr>Benefits to organisations </vt:lpstr>
      <vt:lpstr>Ethical dilemmas discussion</vt:lpstr>
      <vt:lpstr>Real case study scenario</vt:lpstr>
      <vt:lpstr>PowerPoint Presentation</vt:lpstr>
      <vt:lpstr>Professional courage and influencing (CIPD Prof map), people professionals should: </vt:lpstr>
      <vt:lpstr>Professional courage and influence</vt:lpstr>
      <vt:lpstr>PowerPoint Presentation</vt:lpstr>
      <vt:lpstr>Raising matters which conflict with ethical values or legislation </vt:lpstr>
      <vt:lpstr>PowerPoint Presentation</vt:lpstr>
      <vt:lpstr>Scenario - discuss</vt:lpstr>
      <vt:lpstr>Recap quiz</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Level 3 Foundation Certificate in People Practice</dc:title>
  <dc:creator>Natasha Davies (IMH)</dc:creator>
  <cp:lastModifiedBy>Rhiannon Akers</cp:lastModifiedBy>
  <cp:revision>1</cp:revision>
  <dcterms:created xsi:type="dcterms:W3CDTF">2023-02-14T09:33:23Z</dcterms:created>
  <dcterms:modified xsi:type="dcterms:W3CDTF">2025-02-11T21:16:16Z</dcterms:modified>
</cp:coreProperties>
</file>