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87"/>
  </p:notesMasterIdLst>
  <p:sldIdLst>
    <p:sldId id="266" r:id="rId26"/>
    <p:sldId id="401" r:id="rId27"/>
    <p:sldId id="459" r:id="rId28"/>
    <p:sldId id="378" r:id="rId29"/>
    <p:sldId id="458" r:id="rId30"/>
    <p:sldId id="402" r:id="rId31"/>
    <p:sldId id="407" r:id="rId32"/>
    <p:sldId id="410" r:id="rId33"/>
    <p:sldId id="409" r:id="rId34"/>
    <p:sldId id="408" r:id="rId35"/>
    <p:sldId id="411" r:id="rId36"/>
    <p:sldId id="460" r:id="rId37"/>
    <p:sldId id="461" r:id="rId38"/>
    <p:sldId id="462" r:id="rId39"/>
    <p:sldId id="412" r:id="rId40"/>
    <p:sldId id="415" r:id="rId41"/>
    <p:sldId id="463" r:id="rId42"/>
    <p:sldId id="464" r:id="rId43"/>
    <p:sldId id="465" r:id="rId44"/>
    <p:sldId id="466" r:id="rId45"/>
    <p:sldId id="417" r:id="rId46"/>
    <p:sldId id="416" r:id="rId47"/>
    <p:sldId id="367" r:id="rId48"/>
    <p:sldId id="418" r:id="rId49"/>
    <p:sldId id="413" r:id="rId50"/>
    <p:sldId id="414" r:id="rId51"/>
    <p:sldId id="400" r:id="rId52"/>
    <p:sldId id="419" r:id="rId53"/>
    <p:sldId id="420" r:id="rId54"/>
    <p:sldId id="422" r:id="rId55"/>
    <p:sldId id="421" r:id="rId56"/>
    <p:sldId id="423" r:id="rId57"/>
    <p:sldId id="426" r:id="rId58"/>
    <p:sldId id="424" r:id="rId59"/>
    <p:sldId id="425" r:id="rId60"/>
    <p:sldId id="428" r:id="rId61"/>
    <p:sldId id="431" r:id="rId62"/>
    <p:sldId id="433" r:id="rId63"/>
    <p:sldId id="437" r:id="rId64"/>
    <p:sldId id="435" r:id="rId65"/>
    <p:sldId id="434" r:id="rId66"/>
    <p:sldId id="438" r:id="rId67"/>
    <p:sldId id="427" r:id="rId68"/>
    <p:sldId id="448" r:id="rId69"/>
    <p:sldId id="440" r:id="rId70"/>
    <p:sldId id="441" r:id="rId71"/>
    <p:sldId id="442" r:id="rId72"/>
    <p:sldId id="443" r:id="rId73"/>
    <p:sldId id="444" r:id="rId74"/>
    <p:sldId id="445" r:id="rId75"/>
    <p:sldId id="446" r:id="rId76"/>
    <p:sldId id="447" r:id="rId77"/>
    <p:sldId id="449" r:id="rId78"/>
    <p:sldId id="450" r:id="rId79"/>
    <p:sldId id="439" r:id="rId80"/>
    <p:sldId id="451" r:id="rId81"/>
    <p:sldId id="452" r:id="rId82"/>
    <p:sldId id="453" r:id="rId83"/>
    <p:sldId id="454" r:id="rId84"/>
    <p:sldId id="455" r:id="rId85"/>
    <p:sldId id="457" r:id="rId8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6320" autoAdjust="0"/>
  </p:normalViewPr>
  <p:slideViewPr>
    <p:cSldViewPr snapToGrid="0">
      <p:cViewPr varScale="1">
        <p:scale>
          <a:sx n="92" d="100"/>
          <a:sy n="92" d="100"/>
        </p:scale>
        <p:origin x="123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84" Type="http://schemas.openxmlformats.org/officeDocument/2006/relationships/slide" Target="slides/slide59.xml"/><Relationship Id="rId89" Type="http://schemas.openxmlformats.org/officeDocument/2006/relationships/viewProps" Target="viewProps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74" Type="http://schemas.openxmlformats.org/officeDocument/2006/relationships/slide" Target="slides/slide49.xml"/><Relationship Id="rId79" Type="http://schemas.openxmlformats.org/officeDocument/2006/relationships/slide" Target="slides/slide54.xml"/><Relationship Id="rId5" Type="http://schemas.openxmlformats.org/officeDocument/2006/relationships/slideMaster" Target="slideMasters/slideMaster2.xml"/><Relationship Id="rId90" Type="http://schemas.openxmlformats.org/officeDocument/2006/relationships/theme" Target="theme/theme1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slide" Target="slides/slide52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openxmlformats.org/officeDocument/2006/relationships/slide" Target="slides/slide55.xml"/><Relationship Id="rId85" Type="http://schemas.openxmlformats.org/officeDocument/2006/relationships/slide" Target="slides/slide60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83" Type="http://schemas.openxmlformats.org/officeDocument/2006/relationships/slide" Target="slides/slide58.xml"/><Relationship Id="rId88" Type="http://schemas.openxmlformats.org/officeDocument/2006/relationships/presProps" Target="presProps.xml"/><Relationship Id="rId9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slide" Target="slides/slide53.xml"/><Relationship Id="rId81" Type="http://schemas.openxmlformats.org/officeDocument/2006/relationships/slide" Target="slides/slide56.xml"/><Relationship Id="rId86" Type="http://schemas.openxmlformats.org/officeDocument/2006/relationships/slide" Target="slides/slide6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slide" Target="slides/slide5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66" Type="http://schemas.openxmlformats.org/officeDocument/2006/relationships/slide" Target="slides/slide41.xml"/><Relationship Id="rId87" Type="http://schemas.openxmlformats.org/officeDocument/2006/relationships/notesMaster" Target="notesMasters/notesMaster1.xml"/><Relationship Id="rId61" Type="http://schemas.openxmlformats.org/officeDocument/2006/relationships/slide" Target="slides/slide36.xml"/><Relationship Id="rId82" Type="http://schemas.openxmlformats.org/officeDocument/2006/relationships/slide" Target="slides/slide57.xml"/><Relationship Id="rId19" Type="http://schemas.openxmlformats.org/officeDocument/2006/relationships/slideMaster" Target="slideMasters/slideMaster1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12/03/2025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62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1810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4704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198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1749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1455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850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95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need to work out the </a:t>
            </a:r>
            <a:r>
              <a:rPr lang="en-US" b="1" dirty="0"/>
              <a:t>cost function</a:t>
            </a:r>
            <a:r>
              <a:rPr lang="en-US" dirty="0"/>
              <a:t>, </a:t>
            </a:r>
          </a:p>
          <a:p>
            <a:r>
              <a:rPr lang="en-US" dirty="0"/>
              <a:t>Also the empirical loss, or that is the total loss over the entire dataset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43280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need to work out the Empirical loss, or cost function, that is the total loss over the entire dataset</a:t>
            </a:r>
          </a:p>
          <a:p>
            <a:r>
              <a:rPr lang="en-US" dirty="0"/>
              <a:t>We need to minimize all of the mistakes or losses across the whole network and use a </a:t>
            </a:r>
            <a:r>
              <a:rPr lang="en-US" b="1" dirty="0"/>
              <a:t>Loss Function to find W, a set of weight vectors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2743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4ED5B3-7C06-1519-23D6-6A42301DF7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BF4F39-89E2-6C48-2B35-5F4E377BC6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07C034-BCDF-3A8F-BD5D-DBAF0A86B2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need to work out the Empirical loss, or cost function, that is the total loss over the entire dataset</a:t>
            </a:r>
          </a:p>
          <a:p>
            <a:r>
              <a:rPr lang="en-US" dirty="0"/>
              <a:t>We need to minimize all of the mistakes or losses across the whole network and use a </a:t>
            </a:r>
            <a:r>
              <a:rPr lang="en-US" b="1" dirty="0"/>
              <a:t>Loss Function to find W, a set of weight vectors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3D2061-ADE6-2B0C-6452-56452BC26B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6342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7C39E1-24E1-EEA8-FAF8-C06024BC13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198DD6-BA58-BB5C-787E-E5836DA38A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FB79CD-D311-8C22-A89E-4526A53934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could also look at categorical cross entropy for discreet outputs and mean squared error for regression models with continuous real number outputs.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06F20F-9789-B0CD-78F4-B739DCE400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81336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D759E5-82F9-6B40-4DAC-AF4A1A5121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5778B8-7DF3-6D0F-9116-71C2BFD1B9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2113F7-94E6-E875-E478-B853FAA85F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could also look at categorical cross entropy for discreet outputs.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D134C1-98B2-4CFB-A429-5B88825A4C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3954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4894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need to minimize all of the mistakes or losses across the whole network and use a </a:t>
            </a:r>
            <a:r>
              <a:rPr lang="en-US" b="1" dirty="0"/>
              <a:t>Loss Function to find W, a set of weight vectors </a:t>
            </a:r>
            <a:r>
              <a:rPr lang="en-US" b="0" dirty="0"/>
              <a:t>that achieve the lowest loss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45627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DDDCB9-857E-9172-93C1-403C49E29A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224E60-4E43-78E4-CA5F-AA3575922D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5E1D53-8513-85F1-33B8-ED63706B95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need to minimize all of the mistakes or losses across the whole network and use a </a:t>
            </a:r>
            <a:r>
              <a:rPr lang="en-US" b="1" dirty="0"/>
              <a:t>Loss Function to find W, a set of weight vectors </a:t>
            </a:r>
            <a:r>
              <a:rPr lang="en-US" b="0" dirty="0"/>
              <a:t>that achieve the lowest loss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FA9EB9-FFA8-B10B-4EE0-AA52AF35A8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0591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4C9BE1-DC1D-688D-213B-D0EE6339DC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805208-1BF4-B894-EF51-3C1DA85085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A483C8-6446-3A49-6868-8169A6F1AD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need to minimize all of the mistakes or losses across the whole network and use a </a:t>
            </a:r>
            <a:r>
              <a:rPr lang="en-US" b="1" dirty="0"/>
              <a:t>Loss Function to find W, a set of weight vectors </a:t>
            </a:r>
            <a:r>
              <a:rPr lang="en-US" b="0" dirty="0"/>
              <a:t>that achieve the lowest loss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121F26-E885-28D8-7D9E-01CB2FF3F5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13557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A4F5D2-2D1E-962C-8D5B-9E941A76D9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849754-5F25-DACF-8147-5CB7E61CF2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98DFDF-D063-F356-5406-70B3750393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need to minimize all of the mistakes or losses across the whole network and use a </a:t>
            </a:r>
            <a:r>
              <a:rPr lang="en-US" b="1" dirty="0"/>
              <a:t>Loss Function to find W, a set of weight vectors </a:t>
            </a:r>
            <a:r>
              <a:rPr lang="en-US" b="0" dirty="0"/>
              <a:t>that achieve the lowest loss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E6249F-1379-53EC-6F1A-0C9F1BE197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95962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C52F6D-1973-1201-1C38-A23955EB59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D93379-4A80-2FC5-01B1-5DE519C823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347CCF-8119-D31E-C973-D5D579BF80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need to minimize all of the mistakes or losses across the whole network and use a </a:t>
            </a:r>
            <a:r>
              <a:rPr lang="en-US" b="1" dirty="0"/>
              <a:t>Loss Function to find W, a set of weight vectors </a:t>
            </a:r>
            <a:r>
              <a:rPr lang="en-US" b="0" dirty="0"/>
              <a:t>that achieve the lowest loss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1F292A-9B32-1A9D-0207-CBF78F2EBB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931228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847662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82160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00729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43100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4342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260771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It is essentially a way to compute the gradient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76907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83004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812349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943830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87045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69389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55683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154904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442686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We need to be able to compute the gradient, which is Loss with respect to output * output with respect to 𝜃j</a:t>
            </a:r>
          </a:p>
          <a:p>
            <a:r>
              <a:rPr lang="en-US" b="0" dirty="0"/>
              <a:t>And for all instantiations we can decompose the derivative to propagate the gradient backwards</a:t>
            </a:r>
          </a:p>
          <a:p>
            <a:r>
              <a:rPr lang="en-US" dirty="0"/>
              <a:t>Instantiate the derivative using the chain rule.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68405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We need to be able to compute the gradient, which is Loss with respect to output * output with respect to 𝜃j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What we want to be able to do is to get right back to find is </a:t>
            </a:r>
            <a:r>
              <a:rPr lang="en-GB" sz="1200" b="1" dirty="0">
                <a:solidFill>
                  <a:srgbClr val="FF0000"/>
                </a:solidFill>
              </a:rPr>
              <a:t>𝜃</a:t>
            </a:r>
            <a:r>
              <a:rPr lang="en-US" sz="1200" b="1" baseline="-25000" dirty="0">
                <a:solidFill>
                  <a:srgbClr val="FF0000"/>
                </a:solidFill>
              </a:rPr>
              <a:t>1…</a:t>
            </a:r>
            <a:endParaRPr lang="en-US" b="0" dirty="0"/>
          </a:p>
          <a:p>
            <a:r>
              <a:rPr lang="en-US" b="0" dirty="0"/>
              <a:t>And for all instantiations we can decompose the derivative to propagate the gradient backwards</a:t>
            </a:r>
          </a:p>
          <a:p>
            <a:r>
              <a:rPr lang="en-US" b="0" dirty="0"/>
              <a:t>Instantiate the derivative using the chain rule</a:t>
            </a:r>
            <a:r>
              <a:rPr lang="en-US" b="1" dirty="0"/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05214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We need to be able to compute the gradient, which is Loss with respect to output * output with respect to 𝜃j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What we want to be able to do is to get right back to find is </a:t>
            </a:r>
            <a:r>
              <a:rPr lang="en-GB" sz="1200" b="0" dirty="0">
                <a:solidFill>
                  <a:srgbClr val="FF0000"/>
                </a:solidFill>
              </a:rPr>
              <a:t>𝜃</a:t>
            </a:r>
            <a:r>
              <a:rPr lang="en-US" sz="1200" b="0" baseline="-25000" dirty="0">
                <a:solidFill>
                  <a:srgbClr val="FF0000"/>
                </a:solidFill>
              </a:rPr>
              <a:t>1…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baseline="0" dirty="0">
                <a:solidFill>
                  <a:srgbClr val="FF0000"/>
                </a:solidFill>
              </a:rPr>
              <a:t>We can find </a:t>
            </a:r>
            <a:r>
              <a:rPr lang="en-GB" sz="1200" b="1" dirty="0">
                <a:solidFill>
                  <a:srgbClr val="FF0000"/>
                </a:solidFill>
              </a:rPr>
              <a:t>𝜃</a:t>
            </a:r>
            <a:r>
              <a:rPr lang="en-US" sz="1200" b="1" baseline="-25000" dirty="0">
                <a:solidFill>
                  <a:srgbClr val="FF0000"/>
                </a:solidFill>
              </a:rPr>
              <a:t>2</a:t>
            </a:r>
            <a:r>
              <a:rPr lang="en-US" sz="1200" b="1" baseline="0" dirty="0">
                <a:solidFill>
                  <a:srgbClr val="FF0000"/>
                </a:solidFill>
              </a:rPr>
              <a:t> in this way…</a:t>
            </a:r>
            <a:endParaRPr lang="en-US" b="0" baseline="0" dirty="0"/>
          </a:p>
          <a:p>
            <a:r>
              <a:rPr lang="en-US" b="1" dirty="0"/>
              <a:t>And for all instantiations we can decompose the derivative to propagate the gradient backwards</a:t>
            </a:r>
          </a:p>
          <a:p>
            <a:r>
              <a:rPr lang="en-US" b="0" dirty="0"/>
              <a:t>Instantiate the derivative using the chain rule</a:t>
            </a:r>
            <a:r>
              <a:rPr lang="en-US" b="1" dirty="0"/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60376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We need to be able to compute the gradient, which is Loss with respect to output * output with respect to 𝜃j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What we want to be able to do is to get right back to find is </a:t>
            </a:r>
            <a:r>
              <a:rPr lang="en-GB" sz="1200" b="0" dirty="0">
                <a:solidFill>
                  <a:srgbClr val="FF0000"/>
                </a:solidFill>
              </a:rPr>
              <a:t>𝜃</a:t>
            </a:r>
            <a:r>
              <a:rPr lang="en-US" sz="1200" b="0" baseline="-25000" dirty="0">
                <a:solidFill>
                  <a:srgbClr val="FF0000"/>
                </a:solidFill>
              </a:rPr>
              <a:t>1…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baseline="0" dirty="0">
                <a:solidFill>
                  <a:srgbClr val="FF0000"/>
                </a:solidFill>
              </a:rPr>
              <a:t>We can find </a:t>
            </a:r>
            <a:r>
              <a:rPr lang="en-GB" sz="1200" b="0" dirty="0">
                <a:solidFill>
                  <a:srgbClr val="FF0000"/>
                </a:solidFill>
              </a:rPr>
              <a:t>𝜃</a:t>
            </a:r>
            <a:r>
              <a:rPr lang="en-US" sz="1200" b="0" baseline="-25000" dirty="0">
                <a:solidFill>
                  <a:srgbClr val="FF0000"/>
                </a:solidFill>
              </a:rPr>
              <a:t>2</a:t>
            </a:r>
            <a:r>
              <a:rPr lang="en-US" sz="1200" b="0" baseline="0" dirty="0">
                <a:solidFill>
                  <a:srgbClr val="FF0000"/>
                </a:solidFill>
              </a:rPr>
              <a:t> in this way…</a:t>
            </a:r>
            <a:endParaRPr lang="en-US" b="0" baseline="0" dirty="0"/>
          </a:p>
          <a:p>
            <a:r>
              <a:rPr lang="en-US" b="0" dirty="0"/>
              <a:t>And for all instantiations we can decompose the derivative to propagate the gradient backwards</a:t>
            </a:r>
          </a:p>
          <a:p>
            <a:r>
              <a:rPr lang="en-US" b="1" dirty="0"/>
              <a:t>But we still want to get to </a:t>
            </a:r>
            <a:r>
              <a:rPr lang="en-GB" sz="1200" b="1" dirty="0">
                <a:solidFill>
                  <a:srgbClr val="FF0000"/>
                </a:solidFill>
              </a:rPr>
              <a:t>𝜃</a:t>
            </a:r>
            <a:r>
              <a:rPr lang="en-US" sz="1200" b="1" baseline="-25000" dirty="0">
                <a:solidFill>
                  <a:srgbClr val="FF0000"/>
                </a:solidFill>
              </a:rPr>
              <a:t>1</a:t>
            </a:r>
            <a:endParaRPr lang="en-US" b="1" dirty="0"/>
          </a:p>
          <a:p>
            <a:r>
              <a:rPr lang="en-US" b="1" dirty="0"/>
              <a:t>We Instantiate the derivative by applying the chain rule. </a:t>
            </a:r>
          </a:p>
          <a:p>
            <a:endParaRPr lang="en-US" b="0" dirty="0"/>
          </a:p>
          <a:p>
            <a:r>
              <a:rPr lang="en-US" b="1" dirty="0"/>
              <a:t>Remember - Loss with respect to output * output with respect to 𝜃j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130917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We need to be able to compute the gradient, which is Loss with respect to output * output with respect to 𝜃j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What we want to be able to do is to get right back to find is </a:t>
            </a:r>
            <a:r>
              <a:rPr lang="en-GB" sz="1200" b="0" dirty="0">
                <a:solidFill>
                  <a:srgbClr val="FF0000"/>
                </a:solidFill>
              </a:rPr>
              <a:t>𝜃</a:t>
            </a:r>
            <a:r>
              <a:rPr lang="en-US" sz="1200" b="0" baseline="-25000" dirty="0">
                <a:solidFill>
                  <a:srgbClr val="FF0000"/>
                </a:solidFill>
              </a:rPr>
              <a:t>1…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baseline="0" dirty="0">
                <a:solidFill>
                  <a:srgbClr val="FF0000"/>
                </a:solidFill>
              </a:rPr>
              <a:t>We can find </a:t>
            </a:r>
            <a:r>
              <a:rPr lang="en-GB" sz="1200" b="0" dirty="0">
                <a:solidFill>
                  <a:srgbClr val="FF0000"/>
                </a:solidFill>
              </a:rPr>
              <a:t>𝜃</a:t>
            </a:r>
            <a:r>
              <a:rPr lang="en-US" sz="1200" b="0" baseline="-25000" dirty="0">
                <a:solidFill>
                  <a:srgbClr val="FF0000"/>
                </a:solidFill>
              </a:rPr>
              <a:t>2</a:t>
            </a:r>
            <a:r>
              <a:rPr lang="en-US" sz="1200" b="0" baseline="0" dirty="0">
                <a:solidFill>
                  <a:srgbClr val="FF0000"/>
                </a:solidFill>
              </a:rPr>
              <a:t> in this way…</a:t>
            </a:r>
            <a:endParaRPr lang="en-US" b="0" baseline="0" dirty="0"/>
          </a:p>
          <a:p>
            <a:r>
              <a:rPr lang="en-US" b="0" dirty="0"/>
              <a:t>And for all instantiations we can decompose the derivative to propagate the gradient backwards</a:t>
            </a:r>
          </a:p>
          <a:p>
            <a:r>
              <a:rPr lang="en-US" b="0" dirty="0"/>
              <a:t>But we still want to get to </a:t>
            </a:r>
            <a:r>
              <a:rPr lang="en-GB" sz="1200" b="0" dirty="0">
                <a:solidFill>
                  <a:srgbClr val="FF0000"/>
                </a:solidFill>
              </a:rPr>
              <a:t>𝜃</a:t>
            </a:r>
            <a:r>
              <a:rPr lang="en-US" sz="1200" b="0" baseline="-25000" dirty="0">
                <a:solidFill>
                  <a:srgbClr val="FF0000"/>
                </a:solidFill>
              </a:rPr>
              <a:t>1</a:t>
            </a:r>
            <a:endParaRPr lang="en-US" b="0" dirty="0"/>
          </a:p>
          <a:p>
            <a:r>
              <a:rPr lang="en-US" b="0" dirty="0"/>
              <a:t>We Instantiate the derivative using the chain rule. </a:t>
            </a:r>
          </a:p>
          <a:p>
            <a:r>
              <a:rPr lang="en-US" b="1" dirty="0"/>
              <a:t>So we now have the next link in the chain</a:t>
            </a:r>
          </a:p>
          <a:p>
            <a:r>
              <a:rPr lang="en-US" b="1" dirty="0"/>
              <a:t>And we keep propagating backwards</a:t>
            </a:r>
          </a:p>
          <a:p>
            <a:r>
              <a:rPr lang="en-US" b="1" dirty="0"/>
              <a:t>Remember - Loss with respect to output * output with respect to 𝜃j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169487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need to be able to compute the gradient, which is Loss with respect to output * output with respect to 𝜃j</a:t>
            </a:r>
          </a:p>
          <a:p>
            <a:r>
              <a:rPr lang="en-US" dirty="0"/>
              <a:t>What we want to be able to do is to get right back to find is 𝜃1…</a:t>
            </a:r>
          </a:p>
          <a:p>
            <a:r>
              <a:rPr lang="en-US" dirty="0"/>
              <a:t>We can find 𝜃2 in this way…</a:t>
            </a:r>
          </a:p>
          <a:p>
            <a:r>
              <a:rPr lang="en-US" dirty="0"/>
              <a:t>And for all instantiations we can decompose the derivative to propagate the gradient backwards</a:t>
            </a:r>
          </a:p>
          <a:p>
            <a:r>
              <a:rPr lang="en-US" dirty="0"/>
              <a:t>But we still want to get to 𝜃1</a:t>
            </a:r>
          </a:p>
          <a:p>
            <a:r>
              <a:rPr lang="en-US" dirty="0"/>
              <a:t>We Instantiate the derivative using the chain rule. </a:t>
            </a:r>
          </a:p>
          <a:p>
            <a:r>
              <a:rPr lang="en-US" dirty="0"/>
              <a:t>So we now have the next link in the chain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And we keep propagating backwards</a:t>
            </a:r>
          </a:p>
          <a:p>
            <a:r>
              <a:rPr lang="en-US" b="1" dirty="0"/>
              <a:t>And we apply the chain rule for our last link in the chain</a:t>
            </a:r>
          </a:p>
          <a:p>
            <a:r>
              <a:rPr lang="en-US" b="1" dirty="0"/>
              <a:t>Remember - Loss with respect to output * output with respect to 𝜃j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92094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751940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The learning rate, eta, is tricky to get right.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63291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The learning rate, eta, is tricky to get right.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071446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420264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884090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2425786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Question: How do you avoid this local minima?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5050049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594907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5105530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So how can we establish the learning rate?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975493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So how can we establish the learning rate?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727828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So how can we establish the learning rate?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016894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140591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871756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Specifically</a:t>
            </a:r>
            <a:r>
              <a:rPr lang="en-US" dirty="0"/>
              <a:t> </a:t>
            </a:r>
            <a:r>
              <a:rPr lang="en-US" b="1" i="1" dirty="0"/>
              <a:t>l</a:t>
            </a:r>
            <a:r>
              <a:rPr lang="en-US" b="1" i="1" baseline="-25000" dirty="0"/>
              <a:t>2 </a:t>
            </a:r>
            <a:r>
              <a:rPr lang="en-US" b="1" i="1" baseline="0" dirty="0"/>
              <a:t>regularization as we have discussed regularization before</a:t>
            </a: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8290179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every neuron (including the input neurons, but always excluding the output neurons) has a probability p of </a:t>
            </a:r>
            <a:r>
              <a:rPr lang="en-US" b="1" dirty="0" err="1"/>
              <a:t>beingtemporarily</a:t>
            </a:r>
            <a:r>
              <a:rPr lang="en-US" b="1" dirty="0"/>
              <a:t> “dropped out,”</a:t>
            </a:r>
          </a:p>
          <a:p>
            <a:r>
              <a:rPr lang="en-US" b="1" dirty="0"/>
              <a:t>This will effectively create a different model every time</a:t>
            </a:r>
          </a:p>
          <a:p>
            <a:r>
              <a:rPr lang="en-US" b="1" dirty="0"/>
              <a:t>If a network is overfitting, increase the dropout rate</a:t>
            </a:r>
          </a:p>
          <a:p>
            <a:r>
              <a:rPr lang="en-US" b="1" dirty="0"/>
              <a:t>If a network is underfitting, reduce the dropout rate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777703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 complex model (in this case a high-degree Polynomial Regression model) trained using Batch Gradient Descent.</a:t>
            </a:r>
          </a:p>
          <a:p>
            <a:r>
              <a:rPr lang="en-US" b="1" dirty="0"/>
              <a:t>As the epochs go by, the algorithm learns and its prediction error (RMSE) on the training set naturally goes down, and so does its prediction error on the validation set.</a:t>
            </a:r>
          </a:p>
          <a:p>
            <a:r>
              <a:rPr lang="en-US" b="1" dirty="0"/>
              <a:t>After a while the validation error stops decreasing and actually starts to go back up. This indicates that the model has started to overfit the training data.</a:t>
            </a:r>
          </a:p>
          <a:p>
            <a:r>
              <a:rPr lang="en-US" b="1" dirty="0"/>
              <a:t>With early stopping you just stop training as soon as the validation error reaches the minimum.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4148968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6535841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3362788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7027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6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3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9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Relationship Id="rId9" Type="http://schemas.openxmlformats.org/officeDocument/2006/relationships/image" Target="../media/image4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41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7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Relationship Id="rId9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8.png"/><Relationship Id="rId4" Type="http://schemas.openxmlformats.org/officeDocument/2006/relationships/image" Target="../media/image4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9.png"/><Relationship Id="rId4" Type="http://schemas.openxmlformats.org/officeDocument/2006/relationships/image" Target="../media/image4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0.png"/><Relationship Id="rId4" Type="http://schemas.openxmlformats.org/officeDocument/2006/relationships/image" Target="../media/image45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3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6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7.wmf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7.wmf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0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0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2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0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0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0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Neural Networks - 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Optimisation and</a:t>
            </a:r>
          </a:p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Training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This week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Loss Function</a:t>
            </a:r>
          </a:p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Empirical Loss</a:t>
            </a:r>
          </a:p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Gradient Descent</a:t>
            </a:r>
          </a:p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Back Propagation</a:t>
            </a:r>
          </a:p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Learning Rate</a:t>
            </a:r>
          </a:p>
          <a:p>
            <a:pPr>
              <a:lnSpc>
                <a:spcPct val="100000"/>
              </a:lnSpc>
            </a:pPr>
            <a:r>
              <a:rPr lang="en-US" sz="3200" dirty="0" err="1">
                <a:solidFill>
                  <a:prstClr val="black"/>
                </a:solidFill>
                <a:ea typeface="+mj-ea"/>
                <a:cs typeface="+mj-cs"/>
              </a:rPr>
              <a:t>Optimisation</a:t>
            </a:r>
            <a:endParaRPr lang="en-US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291405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Neural Networks - 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Loss Function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008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211893" y="2423766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893" y="1615521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211894" y="3232011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3211893" y="4040256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2654511" y="4960128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5259535" y="14115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259532" y="21482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259533" y="2888332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259533" y="3625071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5263546" y="4326444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628021" y="2423766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7622274" y="337244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4588906" y="4960130"/>
            <a:ext cx="188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6951648" y="4960128"/>
            <a:ext cx="188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  <a:p>
            <a:r>
              <a:rPr lang="en-US" sz="2000" b="1" dirty="0"/>
              <a:t>Binary Classifier</a:t>
            </a:r>
            <a:endParaRPr lang="en-GB" sz="2000" b="1" dirty="0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F9F7FD0-F209-15EE-6609-87C2DCA98CFF}"/>
              </a:ext>
            </a:extLst>
          </p:cNvPr>
          <p:cNvCxnSpPr>
            <a:cxnSpLocks/>
            <a:stCxn id="6" idx="3"/>
            <a:endCxn id="15" idx="2"/>
          </p:cNvCxnSpPr>
          <p:nvPr/>
        </p:nvCxnSpPr>
        <p:spPr>
          <a:xfrm flipV="1">
            <a:off x="3759600" y="1697704"/>
            <a:ext cx="1499935" cy="2040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30490C0-788A-627B-F987-63CC6C6E6DD1}"/>
              </a:ext>
            </a:extLst>
          </p:cNvPr>
          <p:cNvCxnSpPr>
            <a:cxnSpLocks/>
            <a:stCxn id="6" idx="3"/>
            <a:endCxn id="16" idx="2"/>
          </p:cNvCxnSpPr>
          <p:nvPr/>
        </p:nvCxnSpPr>
        <p:spPr>
          <a:xfrm>
            <a:off x="3759600" y="1901709"/>
            <a:ext cx="1499932" cy="532734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C44965C3-9361-A43D-5DFB-E8F534278479}"/>
              </a:ext>
            </a:extLst>
          </p:cNvPr>
          <p:cNvCxnSpPr>
            <a:cxnSpLocks/>
            <a:stCxn id="6" idx="3"/>
            <a:endCxn id="17" idx="2"/>
          </p:cNvCxnSpPr>
          <p:nvPr/>
        </p:nvCxnSpPr>
        <p:spPr>
          <a:xfrm>
            <a:off x="3759600" y="1901709"/>
            <a:ext cx="1499933" cy="12728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9065788-59AD-E7D5-1D75-6308199A5974}"/>
              </a:ext>
            </a:extLst>
          </p:cNvPr>
          <p:cNvCxnSpPr>
            <a:cxnSpLocks/>
            <a:stCxn id="6" idx="3"/>
            <a:endCxn id="18" idx="2"/>
          </p:cNvCxnSpPr>
          <p:nvPr/>
        </p:nvCxnSpPr>
        <p:spPr>
          <a:xfrm>
            <a:off x="3759600" y="1901709"/>
            <a:ext cx="1499933" cy="20095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83D08B7F-9121-C1E7-BA39-E6C56B30B0E4}"/>
              </a:ext>
            </a:extLst>
          </p:cNvPr>
          <p:cNvCxnSpPr>
            <a:cxnSpLocks/>
            <a:stCxn id="6" idx="3"/>
            <a:endCxn id="19" idx="2"/>
          </p:cNvCxnSpPr>
          <p:nvPr/>
        </p:nvCxnSpPr>
        <p:spPr>
          <a:xfrm>
            <a:off x="3759600" y="1901709"/>
            <a:ext cx="1503946" cy="271092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2111FDD1-AEEB-F0BF-EBA2-D08BA97A6FD8}"/>
              </a:ext>
            </a:extLst>
          </p:cNvPr>
          <p:cNvCxnSpPr>
            <a:cxnSpLocks/>
            <a:stCxn id="3" idx="6"/>
            <a:endCxn id="15" idx="2"/>
          </p:cNvCxnSpPr>
          <p:nvPr/>
        </p:nvCxnSpPr>
        <p:spPr>
          <a:xfrm flipV="1">
            <a:off x="3759599" y="1697704"/>
            <a:ext cx="1499936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759599" y="2434443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759599" y="2709954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759599" y="2709954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10BA49EC-B8C4-F5B6-AD77-A2E09A61696A}"/>
              </a:ext>
            </a:extLst>
          </p:cNvPr>
          <p:cNvCxnSpPr>
            <a:cxnSpLocks/>
            <a:stCxn id="3" idx="6"/>
            <a:endCxn id="19" idx="2"/>
          </p:cNvCxnSpPr>
          <p:nvPr/>
        </p:nvCxnSpPr>
        <p:spPr>
          <a:xfrm>
            <a:off x="3759599" y="2709954"/>
            <a:ext cx="1503947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02A895CC-EB5A-9068-9CBE-D5BC65407116}"/>
              </a:ext>
            </a:extLst>
          </p:cNvPr>
          <p:cNvCxnSpPr>
            <a:cxnSpLocks/>
            <a:stCxn id="7" idx="6"/>
            <a:endCxn id="15" idx="2"/>
          </p:cNvCxnSpPr>
          <p:nvPr/>
        </p:nvCxnSpPr>
        <p:spPr>
          <a:xfrm flipV="1">
            <a:off x="3759600" y="1697704"/>
            <a:ext cx="1499935" cy="182049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759600" y="2434443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759600" y="3174520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759600" y="3518199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C7724F54-1104-D13E-9A38-4D2F19A3CFE6}"/>
              </a:ext>
            </a:extLst>
          </p:cNvPr>
          <p:cNvCxnSpPr>
            <a:cxnSpLocks/>
            <a:stCxn id="7" idx="6"/>
            <a:endCxn id="19" idx="2"/>
          </p:cNvCxnSpPr>
          <p:nvPr/>
        </p:nvCxnSpPr>
        <p:spPr>
          <a:xfrm>
            <a:off x="3759600" y="3518199"/>
            <a:ext cx="1503946" cy="109443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DDCEFF9E-F365-B66B-BB62-4EA898C3A2C4}"/>
              </a:ext>
            </a:extLst>
          </p:cNvPr>
          <p:cNvCxnSpPr>
            <a:cxnSpLocks/>
            <a:endCxn id="15" idx="2"/>
          </p:cNvCxnSpPr>
          <p:nvPr/>
        </p:nvCxnSpPr>
        <p:spPr>
          <a:xfrm flipV="1">
            <a:off x="3753314" y="1697704"/>
            <a:ext cx="1506221" cy="262873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B4A45421-C7E2-B30D-08C8-3DC5C06A0D33}"/>
              </a:ext>
            </a:extLst>
          </p:cNvPr>
          <p:cNvCxnSpPr>
            <a:cxnSpLocks/>
            <a:stCxn id="9" idx="6"/>
            <a:endCxn id="16" idx="2"/>
          </p:cNvCxnSpPr>
          <p:nvPr/>
        </p:nvCxnSpPr>
        <p:spPr>
          <a:xfrm flipV="1">
            <a:off x="3759599" y="2434443"/>
            <a:ext cx="1499933" cy="189200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128670B9-A07D-F9C0-F106-96656E131046}"/>
              </a:ext>
            </a:extLst>
          </p:cNvPr>
          <p:cNvCxnSpPr>
            <a:cxnSpLocks/>
            <a:stCxn id="9" idx="6"/>
            <a:endCxn id="17" idx="2"/>
          </p:cNvCxnSpPr>
          <p:nvPr/>
        </p:nvCxnSpPr>
        <p:spPr>
          <a:xfrm flipV="1">
            <a:off x="3759599" y="3174520"/>
            <a:ext cx="1499934" cy="115192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F26947CE-EF02-7A3C-2FA3-5A1386333A87}"/>
              </a:ext>
            </a:extLst>
          </p:cNvPr>
          <p:cNvCxnSpPr>
            <a:cxnSpLocks/>
            <a:stCxn id="9" idx="6"/>
            <a:endCxn id="18" idx="2"/>
          </p:cNvCxnSpPr>
          <p:nvPr/>
        </p:nvCxnSpPr>
        <p:spPr>
          <a:xfrm flipV="1">
            <a:off x="3759599" y="3911259"/>
            <a:ext cx="1499934" cy="41518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B17C827F-D8A5-1AB9-6482-D8453FE9B9C5}"/>
              </a:ext>
            </a:extLst>
          </p:cNvPr>
          <p:cNvCxnSpPr>
            <a:stCxn id="9" idx="6"/>
            <a:endCxn id="19" idx="2"/>
          </p:cNvCxnSpPr>
          <p:nvPr/>
        </p:nvCxnSpPr>
        <p:spPr>
          <a:xfrm>
            <a:off x="3759599" y="4326445"/>
            <a:ext cx="1503947" cy="28618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4020587E-C90B-0EB3-26C1-AD22012B9CA9}"/>
              </a:ext>
            </a:extLst>
          </p:cNvPr>
          <p:cNvCxnSpPr>
            <a:cxnSpLocks/>
            <a:stCxn id="15" idx="6"/>
            <a:endCxn id="20" idx="2"/>
          </p:cNvCxnSpPr>
          <p:nvPr/>
        </p:nvCxnSpPr>
        <p:spPr>
          <a:xfrm>
            <a:off x="5807242" y="1697704"/>
            <a:ext cx="1820779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18E21E8F-F785-81AB-6756-8376CA01D5B6}"/>
              </a:ext>
            </a:extLst>
          </p:cNvPr>
          <p:cNvCxnSpPr>
            <a:cxnSpLocks/>
            <a:stCxn id="15" idx="6"/>
            <a:endCxn id="21" idx="2"/>
          </p:cNvCxnSpPr>
          <p:nvPr/>
        </p:nvCxnSpPr>
        <p:spPr>
          <a:xfrm>
            <a:off x="5807242" y="1697704"/>
            <a:ext cx="1815032" cy="196092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807239" y="2434443"/>
            <a:ext cx="1820782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8C971257-CF7A-505D-2989-27674DE5D6B3}"/>
              </a:ext>
            </a:extLst>
          </p:cNvPr>
          <p:cNvCxnSpPr>
            <a:cxnSpLocks/>
            <a:stCxn id="16" idx="6"/>
            <a:endCxn id="21" idx="2"/>
          </p:cNvCxnSpPr>
          <p:nvPr/>
        </p:nvCxnSpPr>
        <p:spPr>
          <a:xfrm>
            <a:off x="5807239" y="2434443"/>
            <a:ext cx="1815035" cy="122419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807240" y="2709954"/>
            <a:ext cx="1820781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id="{6468DEE0-1A05-F730-3E55-CC14FE3F9C92}"/>
              </a:ext>
            </a:extLst>
          </p:cNvPr>
          <p:cNvCxnSpPr>
            <a:cxnSpLocks/>
            <a:stCxn id="17" idx="6"/>
            <a:endCxn id="21" idx="2"/>
          </p:cNvCxnSpPr>
          <p:nvPr/>
        </p:nvCxnSpPr>
        <p:spPr>
          <a:xfrm>
            <a:off x="5807240" y="3174520"/>
            <a:ext cx="1815034" cy="48411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807240" y="2709954"/>
            <a:ext cx="1820781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id="{3F8D0E2C-4166-B510-F574-F66C8C70889F}"/>
              </a:ext>
            </a:extLst>
          </p:cNvPr>
          <p:cNvCxnSpPr>
            <a:cxnSpLocks/>
            <a:stCxn id="18" idx="6"/>
            <a:endCxn id="21" idx="2"/>
          </p:cNvCxnSpPr>
          <p:nvPr/>
        </p:nvCxnSpPr>
        <p:spPr>
          <a:xfrm flipV="1">
            <a:off x="5807240" y="3658633"/>
            <a:ext cx="1815034" cy="25262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7247EAFF-F66E-4769-544E-EF4DFEBD7490}"/>
              </a:ext>
            </a:extLst>
          </p:cNvPr>
          <p:cNvCxnSpPr>
            <a:cxnSpLocks/>
            <a:stCxn id="19" idx="6"/>
            <a:endCxn id="20" idx="2"/>
          </p:cNvCxnSpPr>
          <p:nvPr/>
        </p:nvCxnSpPr>
        <p:spPr>
          <a:xfrm flipV="1">
            <a:off x="5811253" y="2709954"/>
            <a:ext cx="1816768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>
            <a:extLst>
              <a:ext uri="{FF2B5EF4-FFF2-40B4-BE49-F238E27FC236}">
                <a16:creationId xmlns:a16="http://schemas.microsoft.com/office/drawing/2014/main" id="{583F1814-C5B4-802C-3480-518045364AFD}"/>
              </a:ext>
            </a:extLst>
          </p:cNvPr>
          <p:cNvCxnSpPr>
            <a:cxnSpLocks/>
            <a:stCxn id="19" idx="6"/>
            <a:endCxn id="21" idx="2"/>
          </p:cNvCxnSpPr>
          <p:nvPr/>
        </p:nvCxnSpPr>
        <p:spPr>
          <a:xfrm flipV="1">
            <a:off x="5811253" y="3658633"/>
            <a:ext cx="1811021" cy="95399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1457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800" b="1" dirty="0"/>
              <a:t>Will my character win a game battle?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 A simple two feature predictor model will do this: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b="1" dirty="0">
                <a:solidFill>
                  <a:prstClr val="black"/>
                </a:solidFill>
                <a:ea typeface="+mj-ea"/>
                <a:cs typeface="+mj-cs"/>
              </a:rPr>
              <a:t>X</a:t>
            </a:r>
            <a:r>
              <a:rPr lang="en-US" b="1" baseline="-25000" dirty="0">
                <a:solidFill>
                  <a:prstClr val="black"/>
                </a:solidFill>
                <a:ea typeface="+mj-ea"/>
                <a:cs typeface="+mj-cs"/>
              </a:rPr>
              <a:t>1 </a:t>
            </a:r>
            <a:r>
              <a:rPr lang="en-US" b="1" dirty="0">
                <a:solidFill>
                  <a:prstClr val="black"/>
                </a:solidFill>
                <a:ea typeface="+mj-ea"/>
                <a:cs typeface="+mj-cs"/>
              </a:rPr>
              <a:t>= number of experience points = 4</a:t>
            </a:r>
          </a:p>
          <a:p>
            <a:pPr lvl="1">
              <a:lnSpc>
                <a:spcPct val="100000"/>
              </a:lnSpc>
            </a:pPr>
            <a:r>
              <a:rPr lang="en-US" b="1" dirty="0">
                <a:solidFill>
                  <a:prstClr val="black"/>
                </a:solidFill>
                <a:ea typeface="+mj-ea"/>
                <a:cs typeface="+mj-cs"/>
              </a:rPr>
              <a:t>X</a:t>
            </a:r>
            <a:r>
              <a:rPr lang="en-US" b="1" baseline="-25000" dirty="0">
                <a:solidFill>
                  <a:prstClr val="black"/>
                </a:solidFill>
                <a:ea typeface="+mj-ea"/>
                <a:cs typeface="+mj-cs"/>
              </a:rPr>
              <a:t>2 </a:t>
            </a:r>
            <a:r>
              <a:rPr lang="en-US" b="1" dirty="0">
                <a:solidFill>
                  <a:prstClr val="black"/>
                </a:solidFill>
                <a:ea typeface="+mj-ea"/>
                <a:cs typeface="+mj-cs"/>
              </a:rPr>
              <a:t>= number of strength points = 5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371342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4898208-3DE2-F7C2-B98A-EF05E10FD213}"/>
              </a:ext>
            </a:extLst>
          </p:cNvPr>
          <p:cNvCxnSpPr>
            <a:cxnSpLocks/>
          </p:cNvCxnSpPr>
          <p:nvPr/>
        </p:nvCxnSpPr>
        <p:spPr>
          <a:xfrm flipV="1">
            <a:off x="3441032" y="1690687"/>
            <a:ext cx="0" cy="360320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1114FE8-6E11-9C2C-3AAB-10A20BF159E7}"/>
              </a:ext>
            </a:extLst>
          </p:cNvPr>
          <p:cNvCxnSpPr>
            <a:cxnSpLocks/>
          </p:cNvCxnSpPr>
          <p:nvPr/>
        </p:nvCxnSpPr>
        <p:spPr>
          <a:xfrm>
            <a:off x="3441032" y="5293895"/>
            <a:ext cx="4908884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298AA059-9F08-234C-5C50-8750F27C7757}"/>
              </a:ext>
            </a:extLst>
          </p:cNvPr>
          <p:cNvSpPr txBox="1"/>
          <p:nvPr/>
        </p:nvSpPr>
        <p:spPr>
          <a:xfrm>
            <a:off x="1576137" y="2490620"/>
            <a:ext cx="1864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x</a:t>
            </a:r>
            <a:r>
              <a:rPr lang="en-US" sz="2000" b="1" baseline="-25000" dirty="0"/>
              <a:t>2 </a:t>
            </a:r>
            <a:r>
              <a:rPr lang="en-US" sz="2000" b="1" dirty="0"/>
              <a:t>= number of strength points </a:t>
            </a:r>
            <a:endParaRPr lang="en-GB" sz="20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C530E7C-25C2-7FF0-B77B-1CDBDEF7691E}"/>
              </a:ext>
            </a:extLst>
          </p:cNvPr>
          <p:cNvSpPr txBox="1"/>
          <p:nvPr/>
        </p:nvSpPr>
        <p:spPr>
          <a:xfrm>
            <a:off x="4189997" y="5313767"/>
            <a:ext cx="60939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/>
              <a:t>x</a:t>
            </a:r>
            <a:r>
              <a:rPr lang="en-US" b="1" baseline="-25000" dirty="0"/>
              <a:t>1</a:t>
            </a:r>
            <a:r>
              <a:rPr lang="en-US" sz="1800" b="1" baseline="-25000" dirty="0"/>
              <a:t> </a:t>
            </a:r>
            <a:r>
              <a:rPr lang="en-US" sz="1800" b="1" dirty="0"/>
              <a:t>= number of experience points </a:t>
            </a:r>
            <a:endParaRPr lang="en-GB" sz="1800" b="1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EDA2609-BDF7-29AE-2B49-7420B885ED64}"/>
              </a:ext>
            </a:extLst>
          </p:cNvPr>
          <p:cNvSpPr/>
          <p:nvPr/>
        </p:nvSpPr>
        <p:spPr>
          <a:xfrm>
            <a:off x="4463726" y="2874131"/>
            <a:ext cx="284744" cy="2725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3D9569E-06AA-5930-1996-901A44D71D04}"/>
              </a:ext>
            </a:extLst>
          </p:cNvPr>
          <p:cNvSpPr/>
          <p:nvPr/>
        </p:nvSpPr>
        <p:spPr>
          <a:xfrm>
            <a:off x="3877430" y="4704533"/>
            <a:ext cx="309810" cy="28875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8BD43F1-9DE7-ADE6-1D09-AD647EB5BC3A}"/>
              </a:ext>
            </a:extLst>
          </p:cNvPr>
          <p:cNvSpPr/>
          <p:nvPr/>
        </p:nvSpPr>
        <p:spPr>
          <a:xfrm>
            <a:off x="4679283" y="1954388"/>
            <a:ext cx="284744" cy="2725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36CCA316-4037-90D9-54DE-64FC847E172A}"/>
              </a:ext>
            </a:extLst>
          </p:cNvPr>
          <p:cNvSpPr/>
          <p:nvPr/>
        </p:nvSpPr>
        <p:spPr>
          <a:xfrm>
            <a:off x="6381474" y="1790007"/>
            <a:ext cx="284744" cy="2725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84E0955D-0296-62B2-E461-5190B7F6B26E}"/>
              </a:ext>
            </a:extLst>
          </p:cNvPr>
          <p:cNvSpPr/>
          <p:nvPr/>
        </p:nvSpPr>
        <p:spPr>
          <a:xfrm>
            <a:off x="5526509" y="2683109"/>
            <a:ext cx="284744" cy="2725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E5F8ED97-AEA9-6D2E-686D-4B548218DE53}"/>
              </a:ext>
            </a:extLst>
          </p:cNvPr>
          <p:cNvSpPr/>
          <p:nvPr/>
        </p:nvSpPr>
        <p:spPr>
          <a:xfrm>
            <a:off x="6487022" y="3276137"/>
            <a:ext cx="284744" cy="2725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6CB1DAB-BDE9-FB62-3DAA-958137AD9CEC}"/>
              </a:ext>
            </a:extLst>
          </p:cNvPr>
          <p:cNvSpPr/>
          <p:nvPr/>
        </p:nvSpPr>
        <p:spPr>
          <a:xfrm>
            <a:off x="6952250" y="2434389"/>
            <a:ext cx="284744" cy="2725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39DB0AE4-787F-5663-E144-805F4F553AB6}"/>
              </a:ext>
            </a:extLst>
          </p:cNvPr>
          <p:cNvSpPr/>
          <p:nvPr/>
        </p:nvSpPr>
        <p:spPr>
          <a:xfrm>
            <a:off x="7236994" y="3880276"/>
            <a:ext cx="284744" cy="2725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943054E-C84F-F8B3-E737-3BBA5E69441E}"/>
              </a:ext>
            </a:extLst>
          </p:cNvPr>
          <p:cNvSpPr/>
          <p:nvPr/>
        </p:nvSpPr>
        <p:spPr>
          <a:xfrm>
            <a:off x="3722525" y="3940250"/>
            <a:ext cx="309810" cy="28875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5B00A800-C235-0051-9868-A366890076D9}"/>
              </a:ext>
            </a:extLst>
          </p:cNvPr>
          <p:cNvSpPr/>
          <p:nvPr/>
        </p:nvSpPr>
        <p:spPr>
          <a:xfrm>
            <a:off x="10516097" y="2346241"/>
            <a:ext cx="309810" cy="28875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Star: 5 Points 28">
            <a:extLst>
              <a:ext uri="{FF2B5EF4-FFF2-40B4-BE49-F238E27FC236}">
                <a16:creationId xmlns:a16="http://schemas.microsoft.com/office/drawing/2014/main" id="{52B25264-4D3B-6588-ABC4-3174FBCF509C}"/>
              </a:ext>
            </a:extLst>
          </p:cNvPr>
          <p:cNvSpPr/>
          <p:nvPr/>
        </p:nvSpPr>
        <p:spPr>
          <a:xfrm>
            <a:off x="5779173" y="2997271"/>
            <a:ext cx="397040" cy="33727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2DA0B923-74F6-532D-E74E-B10AF932BCF1}"/>
              </a:ext>
            </a:extLst>
          </p:cNvPr>
          <p:cNvSpPr/>
          <p:nvPr/>
        </p:nvSpPr>
        <p:spPr>
          <a:xfrm>
            <a:off x="4758498" y="4604455"/>
            <a:ext cx="309810" cy="28875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6668DBF7-5C43-9A10-12A6-EA77715CB3EA}"/>
              </a:ext>
            </a:extLst>
          </p:cNvPr>
          <p:cNvSpPr/>
          <p:nvPr/>
        </p:nvSpPr>
        <p:spPr>
          <a:xfrm>
            <a:off x="10528130" y="1869511"/>
            <a:ext cx="284744" cy="2725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F8A3AA4-3FA8-48D2-8768-8ED68B3FBD56}"/>
              </a:ext>
            </a:extLst>
          </p:cNvPr>
          <p:cNvSpPr txBox="1"/>
          <p:nvPr/>
        </p:nvSpPr>
        <p:spPr>
          <a:xfrm>
            <a:off x="10952739" y="1805721"/>
            <a:ext cx="8978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= WIN</a:t>
            </a:r>
            <a:endParaRPr lang="en-GB" sz="2000" b="1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A63008A-782D-C4FE-AA5C-806B8EC1355C}"/>
              </a:ext>
            </a:extLst>
          </p:cNvPr>
          <p:cNvSpPr txBox="1"/>
          <p:nvPr/>
        </p:nvSpPr>
        <p:spPr>
          <a:xfrm>
            <a:off x="2656975" y="3275264"/>
            <a:ext cx="609399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My Character</a:t>
            </a:r>
          </a:p>
          <a:p>
            <a:pPr algn="ctr"/>
            <a:r>
              <a:rPr lang="en-US" b="1" dirty="0"/>
              <a:t>[4,5]</a:t>
            </a:r>
            <a:endParaRPr lang="en-GB" b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528FFFE-86C6-CD47-29A0-DB152284C460}"/>
              </a:ext>
            </a:extLst>
          </p:cNvPr>
          <p:cNvSpPr txBox="1"/>
          <p:nvPr/>
        </p:nvSpPr>
        <p:spPr>
          <a:xfrm>
            <a:off x="10992329" y="2265666"/>
            <a:ext cx="897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= LOSE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80107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103609" y="2031374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103610" y="2839619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5</a:t>
            </a:r>
            <a:endParaRPr lang="en-GB" sz="2400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151248" y="1755863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i="1" dirty="0">
                <a:solidFill>
                  <a:schemeClr val="tx1"/>
                </a:solidFill>
              </a:rPr>
              <a:t>z</a:t>
            </a:r>
            <a:r>
              <a:rPr lang="en-US" sz="2000" b="1" i="1" baseline="-25000" dirty="0">
                <a:solidFill>
                  <a:schemeClr val="tx1"/>
                </a:solidFill>
              </a:rPr>
              <a:t>0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151249" y="2495940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151249" y="3232679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2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r>
              <a:rPr lang="en-US" sz="2400" b="1" baseline="30000" dirty="0">
                <a:solidFill>
                  <a:schemeClr val="tx1"/>
                </a:solidFill>
              </a:rPr>
              <a:t>(1)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651315" y="2042051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651315" y="2317562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651315" y="2317562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651316" y="2042051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651316" y="2782128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651316" y="3125807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698955" y="2042051"/>
            <a:ext cx="1795802" cy="73406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698956" y="2776112"/>
            <a:ext cx="1795801" cy="601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698956" y="2776112"/>
            <a:ext cx="1795801" cy="74275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B53CB32-7EFA-23B0-7390-2145574AA6E6}"/>
              </a:ext>
            </a:extLst>
          </p:cNvPr>
          <p:cNvSpPr txBox="1"/>
          <p:nvPr/>
        </p:nvSpPr>
        <p:spPr>
          <a:xfrm>
            <a:off x="1556086" y="2454526"/>
            <a:ext cx="1461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My Character</a:t>
            </a:r>
          </a:p>
          <a:p>
            <a:pPr algn="ctr"/>
            <a:r>
              <a:rPr lang="en-US" b="1" i="1" dirty="0"/>
              <a:t>X</a:t>
            </a:r>
            <a:r>
              <a:rPr lang="en-US" b="1" i="1" baseline="30000" dirty="0"/>
              <a:t>(1)</a:t>
            </a:r>
            <a:r>
              <a:rPr lang="en-US" b="1" i="1" dirty="0"/>
              <a:t> </a:t>
            </a:r>
            <a:r>
              <a:rPr lang="en-US" b="1" dirty="0"/>
              <a:t>=</a:t>
            </a:r>
            <a:r>
              <a:rPr lang="en-US" b="1" i="1" baseline="30000" dirty="0"/>
              <a:t> </a:t>
            </a:r>
            <a:r>
              <a:rPr lang="en-US" b="1" dirty="0"/>
              <a:t>[4,5]</a:t>
            </a:r>
            <a:endParaRPr lang="en-GB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459601C-A7BA-2E8F-3CBE-7BC3038B30E4}"/>
              </a:ext>
            </a:extLst>
          </p:cNvPr>
          <p:cNvSpPr txBox="1"/>
          <p:nvPr/>
        </p:nvSpPr>
        <p:spPr>
          <a:xfrm>
            <a:off x="0" y="4475747"/>
            <a:ext cx="121919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i="1" dirty="0"/>
              <a:t>X</a:t>
            </a:r>
            <a:r>
              <a:rPr lang="en-US" sz="2800" b="1" baseline="30000" dirty="0"/>
              <a:t>(1)</a:t>
            </a:r>
            <a:r>
              <a:rPr lang="en-US" sz="2800" b="1" dirty="0"/>
              <a:t>, my character, is fed into a single layer neural network…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413923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sz="1400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000" b="1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b="1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103609" y="2031374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103610" y="2839619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5</a:t>
            </a:r>
            <a:endParaRPr lang="en-GB" sz="2400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151248" y="1755863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i="1" dirty="0">
                <a:solidFill>
                  <a:schemeClr val="tx1"/>
                </a:solidFill>
              </a:rPr>
              <a:t>z</a:t>
            </a:r>
            <a:r>
              <a:rPr lang="en-US" sz="2000" b="1" i="1" baseline="-25000" dirty="0">
                <a:solidFill>
                  <a:schemeClr val="tx1"/>
                </a:solidFill>
              </a:rPr>
              <a:t>0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151249" y="2495940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151249" y="3232679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2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r>
              <a:rPr lang="en-US" sz="2400" b="1" baseline="30000" dirty="0">
                <a:solidFill>
                  <a:schemeClr val="tx1"/>
                </a:solidFill>
              </a:rPr>
              <a:t>(1)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651315" y="2042051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651315" y="2317562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651315" y="2317562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651316" y="2042051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651316" y="2782128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651316" y="3125807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698955" y="2042051"/>
            <a:ext cx="1795802" cy="73406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698956" y="2776112"/>
            <a:ext cx="1795801" cy="601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698956" y="2776112"/>
            <a:ext cx="1795801" cy="74275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B53CB32-7EFA-23B0-7390-2145574AA6E6}"/>
              </a:ext>
            </a:extLst>
          </p:cNvPr>
          <p:cNvSpPr txBox="1"/>
          <p:nvPr/>
        </p:nvSpPr>
        <p:spPr>
          <a:xfrm>
            <a:off x="1556086" y="2454526"/>
            <a:ext cx="1461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My Character</a:t>
            </a:r>
          </a:p>
          <a:p>
            <a:pPr algn="ctr"/>
            <a:r>
              <a:rPr lang="en-US" b="1" i="1" dirty="0"/>
              <a:t>X</a:t>
            </a:r>
            <a:r>
              <a:rPr lang="en-US" b="1" i="1" baseline="30000" dirty="0"/>
              <a:t>(1)</a:t>
            </a:r>
            <a:r>
              <a:rPr lang="en-US" b="1" i="1" dirty="0"/>
              <a:t> </a:t>
            </a:r>
            <a:r>
              <a:rPr lang="en-US" b="1" dirty="0"/>
              <a:t>=</a:t>
            </a:r>
            <a:r>
              <a:rPr lang="en-US" b="1" i="1" baseline="30000" dirty="0"/>
              <a:t> </a:t>
            </a:r>
            <a:r>
              <a:rPr lang="en-US" b="1" dirty="0"/>
              <a:t>[4,5]</a:t>
            </a:r>
            <a:endParaRPr lang="en-GB" b="1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F4E8553-6933-C28E-315B-AFCD26902F96}"/>
              </a:ext>
            </a:extLst>
          </p:cNvPr>
          <p:cNvSpPr/>
          <p:nvPr/>
        </p:nvSpPr>
        <p:spPr>
          <a:xfrm>
            <a:off x="8451539" y="2304134"/>
            <a:ext cx="1967807" cy="9439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Predicted: 0.1</a:t>
            </a:r>
          </a:p>
          <a:p>
            <a:pPr algn="ctr"/>
            <a:r>
              <a:rPr lang="en-US" sz="2400" b="1" dirty="0"/>
              <a:t>Actual: 1.0</a:t>
            </a: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DE5CE4-4F84-2693-9800-749DB8A55A25}"/>
              </a:ext>
            </a:extLst>
          </p:cNvPr>
          <p:cNvSpPr txBox="1"/>
          <p:nvPr/>
        </p:nvSpPr>
        <p:spPr>
          <a:xfrm>
            <a:off x="0" y="4475747"/>
            <a:ext cx="121919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i="1" dirty="0"/>
              <a:t>X</a:t>
            </a:r>
            <a:r>
              <a:rPr lang="en-US" sz="2800" b="1" baseline="30000" dirty="0"/>
              <a:t>(1)</a:t>
            </a:r>
            <a:r>
              <a:rPr lang="en-US" sz="2800" b="1" dirty="0"/>
              <a:t>, my character, is fed into a single layer neural network…</a:t>
            </a:r>
          </a:p>
          <a:p>
            <a:pPr algn="ctr"/>
            <a:r>
              <a:rPr lang="en-US" sz="2800" b="1" dirty="0"/>
              <a:t>The result is 0.1 (LOSE)!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9780732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sz="1400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000" b="1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b="1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103609" y="2031374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103610" y="2839619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5</a:t>
            </a:r>
            <a:endParaRPr lang="en-GB" sz="2400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151248" y="1755863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i="1" dirty="0">
                <a:solidFill>
                  <a:schemeClr val="tx1"/>
                </a:solidFill>
              </a:rPr>
              <a:t>z</a:t>
            </a:r>
            <a:r>
              <a:rPr lang="en-US" sz="2000" b="1" i="1" baseline="-25000" dirty="0">
                <a:solidFill>
                  <a:schemeClr val="tx1"/>
                </a:solidFill>
              </a:rPr>
              <a:t>0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151249" y="2495940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151249" y="3232679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2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r>
              <a:rPr lang="en-US" sz="2400" b="1" baseline="30000" dirty="0">
                <a:solidFill>
                  <a:schemeClr val="tx1"/>
                </a:solidFill>
              </a:rPr>
              <a:t>(1)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651315" y="2042051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651315" y="2317562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651315" y="2317562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651316" y="2042051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651316" y="2782128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651316" y="3125807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698955" y="2042051"/>
            <a:ext cx="1795802" cy="73406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698956" y="2776112"/>
            <a:ext cx="1795801" cy="601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698956" y="2776112"/>
            <a:ext cx="1795801" cy="74275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B53CB32-7EFA-23B0-7390-2145574AA6E6}"/>
              </a:ext>
            </a:extLst>
          </p:cNvPr>
          <p:cNvSpPr txBox="1"/>
          <p:nvPr/>
        </p:nvSpPr>
        <p:spPr>
          <a:xfrm>
            <a:off x="1556086" y="2454526"/>
            <a:ext cx="1461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My Character</a:t>
            </a:r>
          </a:p>
          <a:p>
            <a:pPr algn="ctr"/>
            <a:r>
              <a:rPr lang="en-US" b="1" i="1" dirty="0"/>
              <a:t>X</a:t>
            </a:r>
            <a:r>
              <a:rPr lang="en-US" b="1" i="1" baseline="30000" dirty="0"/>
              <a:t>(1)</a:t>
            </a:r>
            <a:r>
              <a:rPr lang="en-US" b="1" i="1" dirty="0"/>
              <a:t> </a:t>
            </a:r>
            <a:r>
              <a:rPr lang="en-US" b="1" dirty="0"/>
              <a:t>=</a:t>
            </a:r>
            <a:r>
              <a:rPr lang="en-US" b="1" i="1" baseline="30000" dirty="0"/>
              <a:t> </a:t>
            </a:r>
            <a:r>
              <a:rPr lang="en-US" b="1" dirty="0"/>
              <a:t>[4,5]</a:t>
            </a:r>
            <a:endParaRPr lang="en-GB" b="1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F4E8553-6933-C28E-315B-AFCD26902F96}"/>
              </a:ext>
            </a:extLst>
          </p:cNvPr>
          <p:cNvSpPr/>
          <p:nvPr/>
        </p:nvSpPr>
        <p:spPr>
          <a:xfrm>
            <a:off x="8451539" y="2304134"/>
            <a:ext cx="1967807" cy="9439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Predicted: 0.1</a:t>
            </a:r>
          </a:p>
          <a:p>
            <a:pPr algn="ctr"/>
            <a:r>
              <a:rPr lang="en-US" sz="2400" b="1" dirty="0"/>
              <a:t>Actual: 1.0</a:t>
            </a:r>
            <a:endParaRPr lang="en-GB" sz="24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31C50F2-230A-3292-DDD9-6EFBD8AD899E}"/>
              </a:ext>
            </a:extLst>
          </p:cNvPr>
          <p:cNvSpPr txBox="1"/>
          <p:nvPr/>
        </p:nvSpPr>
        <p:spPr>
          <a:xfrm>
            <a:off x="0" y="4344529"/>
            <a:ext cx="121919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This neural network needs to be trained and because it is new it has not had any comprehension</a:t>
            </a:r>
          </a:p>
        </p:txBody>
      </p:sp>
    </p:spTree>
    <p:extLst>
      <p:ext uri="{BB962C8B-B14F-4D97-AF65-F5344CB8AC3E}">
        <p14:creationId xmlns:p14="http://schemas.microsoft.com/office/powerpoint/2010/main" val="12283293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Quantify the Loss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00000"/>
                  </a:lnSpc>
                </a:pPr>
                <a:endParaRPr lang="en-US" sz="2800" b="1" dirty="0"/>
              </a:p>
              <a:p>
                <a:pPr>
                  <a:lnSpc>
                    <a:spcPct val="100000"/>
                  </a:lnSpc>
                </a:pPr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sz="1400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1000" b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 dirty="0" smtClean="0">
                          <a:solidFill>
                            <a:prstClr val="black"/>
                          </a:solidFill>
                          <a:latin typeface="Cambria Math" panose="02040503050406030204" pitchFamily="18" charset="0"/>
                          <a:ea typeface="+mj-ea"/>
                          <a:cs typeface="+mj-cs"/>
                        </a:rPr>
                        <m:t>𝓛</m:t>
                      </m:r>
                      <m:d>
                        <m:dPr>
                          <m:ctrlP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dPr>
                        <m:e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𝒇</m:t>
                          </m:r>
                          <m:d>
                            <m:dPr>
                              <m:ctrlP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US" b="1" i="1" dirty="0" smtClean="0">
                                      <a:solidFill>
                                        <a:prstClr val="black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</m:ctrlPr>
                                </m:sSupPr>
                                <m:e>
                                  <m:r>
                                    <a:rPr lang="en-US" b="1" i="1" dirty="0" smtClean="0">
                                      <a:solidFill>
                                        <a:prstClr val="black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  <m:t>𝒙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b="1" i="1" dirty="0" smtClean="0">
                                          <a:solidFill>
                                            <a:prstClr val="black"/>
                                          </a:solidFill>
                                          <a:latin typeface="Cambria Math" panose="02040503050406030204" pitchFamily="18" charset="0"/>
                                          <a:ea typeface="+mj-ea"/>
                                          <a:cs typeface="+mj-cs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b="1" i="0" dirty="0" smtClean="0">
                                          <a:solidFill>
                                            <a:prstClr val="black"/>
                                          </a:solidFill>
                                          <a:latin typeface="Cambria Math" panose="02040503050406030204" pitchFamily="18" charset="0"/>
                                          <a:ea typeface="+mj-ea"/>
                                          <a:cs typeface="+mj-cs"/>
                                        </a:rPr>
                                        <m:t>ⅈ</m:t>
                                      </m:r>
                                    </m:e>
                                  </m:d>
                                </m:sup>
                              </m:sSup>
                              <m:r>
                                <a:rPr lang="en-US" b="1" i="0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;</m:t>
                              </m:r>
                              <m: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𝑾</m:t>
                              </m:r>
                            </m:e>
                          </m:d>
                          <m:r>
                            <a:rPr lang="en-US" b="1" i="0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,</m:t>
                          </m:r>
                          <m:sSup>
                            <m:sSupPr>
                              <m:ctrlP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</m:ctrlPr>
                            </m:sSupPr>
                            <m:e>
                              <m: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𝒚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b="1" i="1" dirty="0" smtClean="0">
                                      <a:solidFill>
                                        <a:prstClr val="black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</m:ctrlPr>
                                </m:dPr>
                                <m:e>
                                  <m:r>
                                    <a:rPr lang="en-US" b="1" i="0" dirty="0" smtClean="0">
                                      <a:solidFill>
                                        <a:prstClr val="black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  <m:t>ⅈ</m:t>
                                  </m:r>
                                </m:e>
                              </m:d>
                            </m:sup>
                          </m:sSup>
                        </m:e>
                      </m:d>
                    </m:oMath>
                  </m:oMathPara>
                </a14:m>
                <a:endParaRPr lang="en-US" b="1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103609" y="2031374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103610" y="2839619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5</a:t>
            </a:r>
            <a:endParaRPr lang="en-GB" sz="2400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151248" y="1755863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i="1" dirty="0">
                <a:solidFill>
                  <a:schemeClr val="tx1"/>
                </a:solidFill>
              </a:rPr>
              <a:t>z</a:t>
            </a:r>
            <a:r>
              <a:rPr lang="en-US" sz="2000" b="1" i="1" baseline="-25000" dirty="0">
                <a:solidFill>
                  <a:schemeClr val="tx1"/>
                </a:solidFill>
              </a:rPr>
              <a:t>0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151249" y="2495940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151249" y="3232679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2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r>
              <a:rPr lang="en-US" sz="2400" b="1" baseline="30000" dirty="0">
                <a:solidFill>
                  <a:schemeClr val="tx1"/>
                </a:solidFill>
              </a:rPr>
              <a:t>(1)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651315" y="2042051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651315" y="2317562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651315" y="2317562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651316" y="2042051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651316" y="2782128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651316" y="3125807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698955" y="2042051"/>
            <a:ext cx="1795802" cy="73406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698956" y="2776112"/>
            <a:ext cx="1795801" cy="601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698956" y="2776112"/>
            <a:ext cx="1795801" cy="74275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B53CB32-7EFA-23B0-7390-2145574AA6E6}"/>
              </a:ext>
            </a:extLst>
          </p:cNvPr>
          <p:cNvSpPr txBox="1"/>
          <p:nvPr/>
        </p:nvSpPr>
        <p:spPr>
          <a:xfrm>
            <a:off x="1556086" y="2454526"/>
            <a:ext cx="1461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My Character</a:t>
            </a:r>
          </a:p>
          <a:p>
            <a:pPr algn="ctr"/>
            <a:r>
              <a:rPr lang="en-US" b="1" i="1" dirty="0"/>
              <a:t>X</a:t>
            </a:r>
            <a:r>
              <a:rPr lang="en-US" b="1" i="1" baseline="30000" dirty="0"/>
              <a:t>(1)</a:t>
            </a:r>
            <a:r>
              <a:rPr lang="en-US" b="1" i="1" dirty="0"/>
              <a:t> </a:t>
            </a:r>
            <a:r>
              <a:rPr lang="en-US" b="1" dirty="0"/>
              <a:t>=</a:t>
            </a:r>
            <a:r>
              <a:rPr lang="en-US" b="1" i="1" baseline="30000" dirty="0"/>
              <a:t> </a:t>
            </a:r>
            <a:r>
              <a:rPr lang="en-US" b="1" dirty="0"/>
              <a:t>[4,5]</a:t>
            </a:r>
            <a:endParaRPr lang="en-GB" b="1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F4E8553-6933-C28E-315B-AFCD26902F96}"/>
              </a:ext>
            </a:extLst>
          </p:cNvPr>
          <p:cNvSpPr/>
          <p:nvPr/>
        </p:nvSpPr>
        <p:spPr>
          <a:xfrm>
            <a:off x="8451539" y="2304134"/>
            <a:ext cx="1967807" cy="9439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Predicted: 0.1</a:t>
            </a:r>
          </a:p>
          <a:p>
            <a:pPr algn="ctr"/>
            <a:r>
              <a:rPr lang="en-US" sz="2400" b="1" dirty="0"/>
              <a:t>Actual: 1.0</a:t>
            </a:r>
            <a:endParaRPr lang="en-GB" sz="2400" b="1" dirty="0"/>
          </a:p>
        </p:txBody>
      </p:sp>
      <p:sp>
        <p:nvSpPr>
          <p:cNvPr id="9" name="Left Brace 8">
            <a:extLst>
              <a:ext uri="{FF2B5EF4-FFF2-40B4-BE49-F238E27FC236}">
                <a16:creationId xmlns:a16="http://schemas.microsoft.com/office/drawing/2014/main" id="{F12BA63A-4CA8-5901-4937-BA2D3DF0FA57}"/>
              </a:ext>
            </a:extLst>
          </p:cNvPr>
          <p:cNvSpPr/>
          <p:nvPr/>
        </p:nvSpPr>
        <p:spPr>
          <a:xfrm rot="16200000">
            <a:off x="5596677" y="4196323"/>
            <a:ext cx="393060" cy="1624263"/>
          </a:xfrm>
          <a:prstGeom prst="leftBrace">
            <a:avLst>
              <a:gd name="adj1" fmla="val 8333"/>
              <a:gd name="adj2" fmla="val 51150"/>
            </a:avLst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Left Brace 9">
            <a:extLst>
              <a:ext uri="{FF2B5EF4-FFF2-40B4-BE49-F238E27FC236}">
                <a16:creationId xmlns:a16="http://schemas.microsoft.com/office/drawing/2014/main" id="{BD8C5764-C342-2054-9519-CA648A18EE7C}"/>
              </a:ext>
            </a:extLst>
          </p:cNvPr>
          <p:cNvSpPr/>
          <p:nvPr/>
        </p:nvSpPr>
        <p:spPr>
          <a:xfrm rot="16200000">
            <a:off x="6870021" y="4615423"/>
            <a:ext cx="393060" cy="786063"/>
          </a:xfrm>
          <a:prstGeom prst="leftBrace">
            <a:avLst>
              <a:gd name="adj1" fmla="val 8333"/>
              <a:gd name="adj2" fmla="val 51150"/>
            </a:avLst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F0EED53-844E-6676-7042-FA11F9F6BCF1}"/>
              </a:ext>
            </a:extLst>
          </p:cNvPr>
          <p:cNvSpPr txBox="1"/>
          <p:nvPr/>
        </p:nvSpPr>
        <p:spPr>
          <a:xfrm>
            <a:off x="5057272" y="5194342"/>
            <a:ext cx="14999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Predicted</a:t>
            </a:r>
            <a:endParaRPr lang="en-GB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22E6E8-048C-0797-438A-821A854B55DC}"/>
              </a:ext>
            </a:extLst>
          </p:cNvPr>
          <p:cNvSpPr txBox="1"/>
          <p:nvPr/>
        </p:nvSpPr>
        <p:spPr>
          <a:xfrm>
            <a:off x="6669504" y="5181242"/>
            <a:ext cx="11069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Actual</a:t>
            </a:r>
            <a:endParaRPr lang="en-GB" sz="2400" b="1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D012F2B7-E139-6C54-A073-674BC9A0BF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622" y="3812536"/>
            <a:ext cx="11668755" cy="749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2817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Empirical Loss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00000"/>
                  </a:lnSpc>
                </a:pPr>
                <a:endParaRPr lang="en-US" sz="2800" b="1" dirty="0"/>
              </a:p>
              <a:p>
                <a:pPr>
                  <a:lnSpc>
                    <a:spcPct val="100000"/>
                  </a:lnSpc>
                </a:pPr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sz="1400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1000" b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US" b="1" i="1" dirty="0" smtClean="0">
                          <a:solidFill>
                            <a:prstClr val="black"/>
                          </a:solidFill>
                          <a:latin typeface="Cambria Math" panose="02040503050406030204" pitchFamily="18" charset="0"/>
                          <a:ea typeface="+mj-ea"/>
                          <a:cs typeface="+mj-cs"/>
                        </a:rPr>
                        <m:t>𝑱</m:t>
                      </m:r>
                      <m:d>
                        <m:dPr>
                          <m:ctrlP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dPr>
                        <m:e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𝑾</m:t>
                          </m:r>
                        </m:e>
                      </m:d>
                      <m:r>
                        <a:rPr lang="en-US" b="1" i="1" dirty="0" smtClean="0">
                          <a:solidFill>
                            <a:prstClr val="black"/>
                          </a:solidFill>
                          <a:latin typeface="Cambria Math" panose="02040503050406030204" pitchFamily="18" charset="0"/>
                          <a:ea typeface="+mj-ea"/>
                          <a:cs typeface="+mj-cs"/>
                        </a:rPr>
                        <m:t>=</m:t>
                      </m:r>
                      <m:f>
                        <m:fPr>
                          <m:ctrlP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fPr>
                        <m:num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𝟏</m:t>
                          </m:r>
                        </m:num>
                        <m:den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𝒏</m:t>
                          </m:r>
                        </m:den>
                      </m:f>
                      <m:nary>
                        <m:naryPr>
                          <m:chr m:val="∑"/>
                          <m:limLoc m:val="undOvr"/>
                          <m:grow m:val="on"/>
                          <m:ctrlP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naryPr>
                        <m:sub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𝒊</m:t>
                          </m:r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=</m:t>
                          </m:r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𝟏</m:t>
                          </m:r>
                        </m:sub>
                        <m:sup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𝒏</m:t>
                          </m:r>
                        </m:sup>
                        <m:e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∗</m:t>
                          </m:r>
                        </m:e>
                      </m:nary>
                      <m:r>
                        <a:rPr lang="en-US" b="1" i="1" dirty="0" smtClean="0">
                          <a:solidFill>
                            <a:prstClr val="black"/>
                          </a:solidFill>
                          <a:latin typeface="Cambria Math" panose="02040503050406030204" pitchFamily="18" charset="0"/>
                          <a:ea typeface="+mj-ea"/>
                          <a:cs typeface="+mj-cs"/>
                        </a:rPr>
                        <m:t>𝓛</m:t>
                      </m:r>
                      <m:d>
                        <m:dPr>
                          <m:ctrlP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dPr>
                        <m:e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𝒇</m:t>
                          </m:r>
                          <m:d>
                            <m:dPr>
                              <m:ctrlP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US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</m:ctrlPr>
                                </m:sSupPr>
                                <m:e>
                                  <m:r>
                                    <a:rPr lang="en-US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  <m:t>𝒙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b="1" i="1" dirty="0" smtClean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  <a:ea typeface="+mj-ea"/>
                                          <a:cs typeface="+mj-cs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b="1" i="0" dirty="0" smtClean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  <a:ea typeface="+mj-ea"/>
                                          <a:cs typeface="+mj-cs"/>
                                        </a:rPr>
                                        <m:t>ⅈ</m:t>
                                      </m:r>
                                    </m:e>
                                  </m:d>
                                </m:sup>
                              </m:sSup>
                              <m:r>
                                <a:rPr lang="en-US" b="1" i="0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;</m:t>
                              </m:r>
                              <m: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𝑾</m:t>
                              </m:r>
                            </m:e>
                          </m:d>
                          <m:r>
                            <a:rPr lang="en-US" b="1" i="0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,</m:t>
                          </m:r>
                          <m:sSup>
                            <m:sSupPr>
                              <m:ctrlP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</m:ctrlPr>
                            </m:sSupPr>
                            <m:e>
                              <m: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𝒚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b="1" i="1" dirty="0" smtClean="0">
                                      <a:solidFill>
                                        <a:prstClr val="black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</m:ctrlPr>
                                </m:dPr>
                                <m:e>
                                  <m:r>
                                    <a:rPr lang="en-US" b="1" i="0" dirty="0" smtClean="0">
                                      <a:solidFill>
                                        <a:prstClr val="black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  <m:t>ⅈ</m:t>
                                  </m:r>
                                </m:e>
                              </m:d>
                            </m:sup>
                          </m:sSup>
                        </m:e>
                      </m:d>
                    </m:oMath>
                  </m:oMathPara>
                </a14:m>
                <a:endParaRPr lang="en-US" b="1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2899064" y="2031373"/>
            <a:ext cx="752251" cy="70137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X</a:t>
            </a:r>
            <a:r>
              <a:rPr lang="en-US" sz="2400" b="1" baseline="-25000" dirty="0"/>
              <a:t>1</a:t>
            </a:r>
            <a:endParaRPr lang="en-GB" sz="2400" b="1" baseline="-2500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2899064" y="2839619"/>
            <a:ext cx="752252" cy="6792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X</a:t>
            </a:r>
            <a:r>
              <a:rPr lang="en-US" sz="2400" b="1" baseline="-25000" dirty="0"/>
              <a:t>2</a:t>
            </a:r>
            <a:endParaRPr lang="en-GB" sz="2400" b="1" baseline="-2500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151248" y="1755863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i="1" dirty="0">
                <a:solidFill>
                  <a:schemeClr val="tx1"/>
                </a:solidFill>
              </a:rPr>
              <a:t>z</a:t>
            </a:r>
            <a:r>
              <a:rPr lang="en-US" sz="2000" b="1" i="1" baseline="-25000" dirty="0">
                <a:solidFill>
                  <a:schemeClr val="tx1"/>
                </a:solidFill>
              </a:rPr>
              <a:t>0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151249" y="2495940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151249" y="3232679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2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r>
              <a:rPr lang="en-US" sz="2400" b="1" baseline="30000" dirty="0">
                <a:solidFill>
                  <a:schemeClr val="tx1"/>
                </a:solidFill>
              </a:rPr>
              <a:t>(1)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651315" y="2042051"/>
            <a:ext cx="1499933" cy="34000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651315" y="2382060"/>
            <a:ext cx="1499934" cy="40006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651315" y="2382060"/>
            <a:ext cx="1499934" cy="113680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651316" y="2042051"/>
            <a:ext cx="1499932" cy="113719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651316" y="2782128"/>
            <a:ext cx="1499933" cy="39711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651316" y="3179243"/>
            <a:ext cx="1499933" cy="339624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698955" y="2042051"/>
            <a:ext cx="1795802" cy="73406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698956" y="2776112"/>
            <a:ext cx="1795801" cy="601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698956" y="2776112"/>
            <a:ext cx="1795801" cy="74275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507429D-98D0-607B-33D9-C5063C5EB3CC}"/>
              </a:ext>
            </a:extLst>
          </p:cNvPr>
          <p:cNvSpPr txBox="1"/>
          <p:nvPr/>
        </p:nvSpPr>
        <p:spPr>
          <a:xfrm>
            <a:off x="0" y="3977872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The empirical loss is needed, the total loss over the entire dataset using a Loss Function</a:t>
            </a:r>
            <a:endParaRPr lang="en-GB" sz="24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B0616CA5-54CB-F238-D389-5D80E536BAE0}"/>
                  </a:ext>
                </a:extLst>
              </p:cNvPr>
              <p:cNvSpPr txBox="1"/>
              <p:nvPr/>
            </p:nvSpPr>
            <p:spPr>
              <a:xfrm>
                <a:off x="9326548" y="1950398"/>
                <a:ext cx="675441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𝒇</m:t>
                      </m:r>
                      <m:d>
                        <m:dPr>
                          <m:ctrlPr>
                            <a:rPr lang="en-GB" sz="24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400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d>
                    </m:oMath>
                  </m:oMathPara>
                </a14:m>
                <a:endParaRPr lang="en-GB" sz="2400" b="1" dirty="0"/>
              </a:p>
            </p:txBody>
          </p:sp>
        </mc:Choice>
        <mc:Fallback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B0616CA5-54CB-F238-D389-5D80E536BAE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26548" y="1950398"/>
                <a:ext cx="675441" cy="369332"/>
              </a:xfrm>
              <a:prstGeom prst="rect">
                <a:avLst/>
              </a:prstGeom>
              <a:blipFill>
                <a:blip r:embed="rId4"/>
                <a:stretch>
                  <a:fillRect l="-16216" b="-3278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44242E7C-5943-D142-848C-BB8DF6E9F987}"/>
                  </a:ext>
                </a:extLst>
              </p:cNvPr>
              <p:cNvSpPr txBox="1"/>
              <p:nvPr/>
            </p:nvSpPr>
            <p:spPr>
              <a:xfrm>
                <a:off x="11131629" y="1945949"/>
                <a:ext cx="253274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b="1" i="1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𝒚</m:t>
                      </m:r>
                    </m:oMath>
                  </m:oMathPara>
                </a14:m>
                <a:endParaRPr lang="en-GB" sz="2400" b="1" dirty="0">
                  <a:solidFill>
                    <a:srgbClr val="00B0F0"/>
                  </a:solidFill>
                </a:endParaRPr>
              </a:p>
            </p:txBody>
          </p:sp>
        </mc:Choice>
        <mc:Fallback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44242E7C-5943-D142-848C-BB8DF6E9F98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31629" y="1945949"/>
                <a:ext cx="253274" cy="369332"/>
              </a:xfrm>
              <a:prstGeom prst="rect">
                <a:avLst/>
              </a:prstGeom>
              <a:blipFill>
                <a:blip r:embed="rId5"/>
                <a:stretch>
                  <a:fillRect l="-28571" r="-30952" b="-262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Box 25">
            <a:extLst>
              <a:ext uri="{FF2B5EF4-FFF2-40B4-BE49-F238E27FC236}">
                <a16:creationId xmlns:a16="http://schemas.microsoft.com/office/drawing/2014/main" id="{C949A9EE-F6BC-EEE2-7A24-5947383786B9}"/>
              </a:ext>
            </a:extLst>
          </p:cNvPr>
          <p:cNvSpPr txBox="1"/>
          <p:nvPr/>
        </p:nvSpPr>
        <p:spPr>
          <a:xfrm>
            <a:off x="10484427" y="2309578"/>
            <a:ext cx="44055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N</a:t>
            </a:r>
          </a:p>
          <a:p>
            <a:r>
              <a:rPr lang="en-US" sz="2800" b="1" dirty="0">
                <a:solidFill>
                  <a:srgbClr val="FF0000"/>
                </a:solidFill>
              </a:rPr>
              <a:t>N</a:t>
            </a:r>
          </a:p>
          <a:p>
            <a:r>
              <a:rPr lang="en-US" sz="2800" b="1" dirty="0">
                <a:solidFill>
                  <a:srgbClr val="FF0000"/>
                </a:solidFill>
              </a:rPr>
              <a:t>Y</a:t>
            </a:r>
          </a:p>
          <a:p>
            <a:r>
              <a:rPr lang="en-US" sz="2800" b="1" dirty="0">
                <a:solidFill>
                  <a:srgbClr val="FF0000"/>
                </a:solidFill>
              </a:rPr>
              <a:t>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94E54CA-1DAC-3158-ED56-A727518AE99B}"/>
                  </a:ext>
                </a:extLst>
              </p:cNvPr>
              <p:cNvSpPr txBox="1"/>
              <p:nvPr/>
            </p:nvSpPr>
            <p:spPr>
              <a:xfrm>
                <a:off x="1267020" y="1687798"/>
                <a:ext cx="1164453" cy="18456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400" b="1" i="1" dirty="0">
                    <a:solidFill>
                      <a:schemeClr val="tx1"/>
                    </a:solidFill>
                  </a:rPr>
                  <a:t>X </a:t>
                </a:r>
                <a:r>
                  <a:rPr lang="en-US" sz="2400" b="1" i="1" baseline="30000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plcHide m:val="on"/>
                            <m:mcs>
                              <m:mc>
                                <m:mcPr>
                                  <m:count m:val="2"/>
                                  <m:mcJc m:val="center"/>
                                </m:mcPr>
                              </m:mc>
                            </m:mcs>
                            <m:ctrlPr>
                              <a:rPr lang="en-US" sz="24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r>
                                <a:rPr lang="en-US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𝟓</m:t>
                              </m:r>
                            </m:e>
                            <m:e/>
                          </m:mr>
                          <m:mr>
                            <m:e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𝟑</m:t>
                              </m:r>
                            </m:e>
                            <m:e/>
                          </m:mr>
                          <m:mr>
                            <m:e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  <m:e/>
                          </m:mr>
                          <m:mr>
                            <m:e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𝟖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𝟕</m:t>
                              </m:r>
                            </m:e>
                            <m:e/>
                          </m:mr>
                        </m:m>
                      </m:e>
                    </m:d>
                  </m:oMath>
                </a14:m>
                <a:endParaRPr lang="en-GB" sz="2400" b="1" dirty="0"/>
              </a:p>
            </p:txBody>
          </p:sp>
        </mc:Choice>
        <mc:Fallback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94E54CA-1DAC-3158-ED56-A727518AE99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7020" y="1687798"/>
                <a:ext cx="1164453" cy="1845698"/>
              </a:xfrm>
              <a:prstGeom prst="rect">
                <a:avLst/>
              </a:prstGeom>
              <a:blipFill>
                <a:blip r:embed="rId6"/>
                <a:stretch>
                  <a:fillRect t="-26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DAB066DB-1697-2A3C-B732-56993BDB0DB6}"/>
                  </a:ext>
                </a:extLst>
              </p:cNvPr>
              <p:cNvSpPr txBox="1"/>
              <p:nvPr/>
            </p:nvSpPr>
            <p:spPr>
              <a:xfrm>
                <a:off x="8914323" y="2365580"/>
                <a:ext cx="1439140" cy="170078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3000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2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3000" i="1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/>
                              <m:e>
                                <m:r>
                                  <a:rPr lang="en-US" sz="3000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  <m:r>
                                  <a:rPr lang="en-GB" sz="3000" i="0">
                                    <a:latin typeface="Cambria Math" panose="02040503050406030204" pitchFamily="18" charset="0"/>
                                  </a:rPr>
                                  <m:t>.25</m:t>
                                </m:r>
                              </m:e>
                            </m:mr>
                            <m:mr>
                              <m:e/>
                              <m:e>
                                <m:r>
                                  <a:rPr lang="en-US" sz="3000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  <m:r>
                                  <a:rPr lang="en-GB" sz="3000" i="0">
                                    <a:latin typeface="Cambria Math" panose="02040503050406030204" pitchFamily="18" charset="0"/>
                                  </a:rPr>
                                  <m:t>.67</m:t>
                                </m:r>
                              </m:e>
                            </m:mr>
                            <m:mr>
                              <m:e/>
                              <m:e>
                                <m:eqArr>
                                  <m:eqArrPr>
                                    <m:ctrlPr>
                                      <a:rPr lang="en-GB" sz="3000" i="0">
                                        <a:latin typeface="Cambria Math" panose="02040503050406030204" pitchFamily="18" charset="0"/>
                                      </a:rPr>
                                    </m:ctrlPr>
                                  </m:eqArrPr>
                                  <m:e>
                                    <m:r>
                                      <a:rPr lang="en-US" sz="3000" b="0" i="0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  <m:r>
                                      <a:rPr lang="en-GB" sz="3000" i="0">
                                        <a:latin typeface="Cambria Math" panose="02040503050406030204" pitchFamily="18" charset="0"/>
                                      </a:rPr>
                                      <m:t>.</m:t>
                                    </m:r>
                                    <m:r>
                                      <a:rPr lang="en-US" sz="3000" b="0" i="0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  <m:r>
                                      <a:rPr lang="en-GB" sz="3000" i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e>
                                  <m:e>
                                    <m:r>
                                      <a:rPr lang="en-US" sz="3000" b="0" i="1" smtClean="0">
                                        <a:latin typeface="Cambria Math" panose="02040503050406030204" pitchFamily="18" charset="0"/>
                                      </a:rPr>
                                      <m:t>0.75</m:t>
                                    </m:r>
                                  </m:e>
                                </m:eqAr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sz="3000" dirty="0"/>
              </a:p>
            </p:txBody>
          </p:sp>
        </mc:Choice>
        <mc:Fallback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DAB066DB-1697-2A3C-B732-56993BDB0DB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14323" y="2365580"/>
                <a:ext cx="1439140" cy="1700787"/>
              </a:xfrm>
              <a:prstGeom prst="rect">
                <a:avLst/>
              </a:prstGeom>
              <a:blipFill>
                <a:blip r:embed="rId7"/>
                <a:stretch>
                  <a:fillRect r="-16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14187B80-3B2F-61A4-6BE4-6708674672BF}"/>
                  </a:ext>
                </a:extLst>
              </p:cNvPr>
              <p:cNvSpPr txBox="1"/>
              <p:nvPr/>
            </p:nvSpPr>
            <p:spPr>
              <a:xfrm>
                <a:off x="10954882" y="2360117"/>
                <a:ext cx="623953" cy="170078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3000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3000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GB" sz="300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sz="3000" i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eqArr>
                                  <m:eqArrPr>
                                    <m:ctrlPr>
                                      <a:rPr lang="en-GB" sz="3000" i="0">
                                        <a:latin typeface="Cambria Math" panose="02040503050406030204" pitchFamily="18" charset="0"/>
                                      </a:rPr>
                                    </m:ctrlPr>
                                  </m:eqArrPr>
                                  <m:e>
                                    <m:r>
                                      <a:rPr lang="en-GB" sz="3000" i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sz="3000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e>
                                </m:eqAr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sz="3000" dirty="0"/>
              </a:p>
            </p:txBody>
          </p:sp>
        </mc:Choice>
        <mc:Fallback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14187B80-3B2F-61A4-6BE4-6708674672B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54882" y="2360117"/>
                <a:ext cx="623953" cy="1700787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879960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9C8F49-1D13-9BCC-6FE5-C735BB10C7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75A52A7-650B-B9D3-2033-3AD8485D9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Empirical Loss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3EC62D76-9F79-E29E-FEB5-1D52F72A67A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00000"/>
                  </a:lnSpc>
                </a:pPr>
                <a:endParaRPr lang="en-US" sz="2800" b="1" dirty="0"/>
              </a:p>
              <a:p>
                <a:pPr>
                  <a:lnSpc>
                    <a:spcPct val="100000"/>
                  </a:lnSpc>
                </a:pPr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sz="1400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1000" b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US" b="1" i="1" dirty="0" smtClean="0">
                          <a:solidFill>
                            <a:prstClr val="black"/>
                          </a:solidFill>
                          <a:latin typeface="Cambria Math" panose="02040503050406030204" pitchFamily="18" charset="0"/>
                          <a:ea typeface="+mj-ea"/>
                          <a:cs typeface="+mj-cs"/>
                        </a:rPr>
                        <m:t>𝑱</m:t>
                      </m:r>
                      <m:d>
                        <m:dPr>
                          <m:ctrlPr>
                            <a:rPr lang="en-US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dPr>
                        <m:e>
                          <m:r>
                            <a:rPr lang="en-US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𝑾</m:t>
                          </m:r>
                        </m:e>
                      </m:d>
                      <m:r>
                        <a:rPr lang="en-US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+mj-ea"/>
                          <a:cs typeface="+mj-cs"/>
                        </a:rPr>
                        <m:t>=</m:t>
                      </m:r>
                      <m:f>
                        <m:fPr>
                          <m:ctrlP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fPr>
                        <m:num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𝟏</m:t>
                          </m:r>
                        </m:num>
                        <m:den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𝒏</m:t>
                          </m:r>
                        </m:den>
                      </m:f>
                      <m:nary>
                        <m:naryPr>
                          <m:chr m:val="∑"/>
                          <m:limLoc m:val="undOvr"/>
                          <m:grow m:val="on"/>
                          <m:ctrlP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naryPr>
                        <m:sub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𝒊</m:t>
                          </m:r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=</m:t>
                          </m:r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𝟏</m:t>
                          </m:r>
                        </m:sub>
                        <m:sup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𝒏</m:t>
                          </m:r>
                        </m:sup>
                        <m:e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∗</m:t>
                          </m:r>
                        </m:e>
                      </m:nary>
                      <m:r>
                        <a:rPr lang="en-US" b="1" i="1" dirty="0" smtClean="0">
                          <a:solidFill>
                            <a:prstClr val="black"/>
                          </a:solidFill>
                          <a:latin typeface="Cambria Math" panose="02040503050406030204" pitchFamily="18" charset="0"/>
                          <a:ea typeface="+mj-ea"/>
                          <a:cs typeface="+mj-cs"/>
                        </a:rPr>
                        <m:t>𝓛</m:t>
                      </m:r>
                      <m:d>
                        <m:dPr>
                          <m:ctrlP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dPr>
                        <m:e>
                          <m:r>
                            <a:rPr lang="en-US" b="1" i="1" dirty="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𝒇</m:t>
                          </m:r>
                          <m:d>
                            <m:dPr>
                              <m:ctrlP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US" b="1" i="1" dirty="0" smtClean="0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</m:ctrlPr>
                                </m:sSupPr>
                                <m:e>
                                  <m:r>
                                    <a:rPr lang="en-US" b="1" i="1" dirty="0" smtClean="0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  <m:t>𝒙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b="1" i="1" dirty="0" smtClean="0">
                                          <a:solidFill>
                                            <a:srgbClr val="00B050"/>
                                          </a:solidFill>
                                          <a:latin typeface="Cambria Math" panose="02040503050406030204" pitchFamily="18" charset="0"/>
                                          <a:ea typeface="+mj-ea"/>
                                          <a:cs typeface="+mj-cs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b="1" i="0" dirty="0" smtClean="0">
                                          <a:solidFill>
                                            <a:srgbClr val="00B050"/>
                                          </a:solidFill>
                                          <a:latin typeface="Cambria Math" panose="02040503050406030204" pitchFamily="18" charset="0"/>
                                          <a:ea typeface="+mj-ea"/>
                                          <a:cs typeface="+mj-cs"/>
                                        </a:rPr>
                                        <m:t>ⅈ</m:t>
                                      </m:r>
                                    </m:e>
                                  </m:d>
                                </m:sup>
                              </m:sSup>
                              <m:r>
                                <a:rPr lang="en-US" b="1" i="0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;</m:t>
                              </m:r>
                              <m:r>
                                <a:rPr lang="en-US" b="1" i="1" dirty="0" smtClean="0">
                                  <a:solidFill>
                                    <a:srgbClr val="7030A0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𝑾</m:t>
                              </m:r>
                            </m:e>
                          </m:d>
                          <m:r>
                            <a:rPr lang="en-US" b="1" i="0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,</m:t>
                          </m:r>
                          <m:sSup>
                            <m:sSupPr>
                              <m:ctrlPr>
                                <a:rPr lang="en-US" b="1" i="1" dirty="0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</m:ctrlPr>
                            </m:sSupPr>
                            <m:e>
                              <m:r>
                                <a:rPr lang="en-US" b="1" i="1" dirty="0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𝒚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b="1" i="1" dirty="0" smtClean="0">
                                      <a:solidFill>
                                        <a:srgbClr val="00B0F0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</m:ctrlPr>
                                </m:dPr>
                                <m:e>
                                  <m:r>
                                    <a:rPr lang="en-US" b="1" i="0" dirty="0" smtClean="0">
                                      <a:solidFill>
                                        <a:srgbClr val="00B0F0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  <m:t>ⅈ</m:t>
                                  </m:r>
                                </m:e>
                              </m:d>
                            </m:sup>
                          </m:sSup>
                        </m:e>
                      </m:d>
                    </m:oMath>
                  </m:oMathPara>
                </a14:m>
                <a:endParaRPr lang="en-US" b="1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3EC62D76-9F79-E29E-FEB5-1D52F72A67A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val 2">
            <a:extLst>
              <a:ext uri="{FF2B5EF4-FFF2-40B4-BE49-F238E27FC236}">
                <a16:creationId xmlns:a16="http://schemas.microsoft.com/office/drawing/2014/main" id="{B0D1DD2B-1F0F-C414-23C6-B6FF20E132A7}"/>
              </a:ext>
            </a:extLst>
          </p:cNvPr>
          <p:cNvSpPr/>
          <p:nvPr/>
        </p:nvSpPr>
        <p:spPr>
          <a:xfrm>
            <a:off x="2899064" y="2031373"/>
            <a:ext cx="752251" cy="70137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X</a:t>
            </a:r>
            <a:r>
              <a:rPr lang="en-US" sz="2400" b="1" baseline="-25000" dirty="0"/>
              <a:t>1</a:t>
            </a:r>
            <a:endParaRPr lang="en-GB" sz="2400" b="1" baseline="-2500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7E373BB-59C9-1C44-1492-BF4690BD0779}"/>
              </a:ext>
            </a:extLst>
          </p:cNvPr>
          <p:cNvSpPr/>
          <p:nvPr/>
        </p:nvSpPr>
        <p:spPr>
          <a:xfrm>
            <a:off x="2899064" y="2839619"/>
            <a:ext cx="752252" cy="6792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X</a:t>
            </a:r>
            <a:r>
              <a:rPr lang="en-US" sz="2400" b="1" baseline="-25000" dirty="0"/>
              <a:t>2</a:t>
            </a:r>
            <a:endParaRPr lang="en-GB" sz="2400" b="1" baseline="-2500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2A37AA72-854E-D90A-A530-ECFB31905CF0}"/>
              </a:ext>
            </a:extLst>
          </p:cNvPr>
          <p:cNvSpPr/>
          <p:nvPr/>
        </p:nvSpPr>
        <p:spPr>
          <a:xfrm>
            <a:off x="5151248" y="1755863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i="1" dirty="0">
                <a:solidFill>
                  <a:schemeClr val="tx1"/>
                </a:solidFill>
              </a:rPr>
              <a:t>z</a:t>
            </a:r>
            <a:r>
              <a:rPr lang="en-US" sz="2000" b="1" i="1" baseline="-25000" dirty="0">
                <a:solidFill>
                  <a:schemeClr val="tx1"/>
                </a:solidFill>
              </a:rPr>
              <a:t>0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1CBB131-F470-86AE-BCA4-C26FEC503262}"/>
              </a:ext>
            </a:extLst>
          </p:cNvPr>
          <p:cNvSpPr/>
          <p:nvPr/>
        </p:nvSpPr>
        <p:spPr>
          <a:xfrm>
            <a:off x="5151249" y="2495940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414E85D-5904-D7A6-B53E-E007E0C3AFB1}"/>
              </a:ext>
            </a:extLst>
          </p:cNvPr>
          <p:cNvSpPr/>
          <p:nvPr/>
        </p:nvSpPr>
        <p:spPr>
          <a:xfrm>
            <a:off x="5151249" y="3232679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2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72426F2-5DF1-4E45-C35B-0C7AB30D2C65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r>
              <a:rPr lang="en-US" sz="2400" b="1" baseline="30000" dirty="0">
                <a:solidFill>
                  <a:schemeClr val="tx1"/>
                </a:solidFill>
              </a:rPr>
              <a:t>(1)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9F28A4ED-D23A-D036-9930-FAC7A3616681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651315" y="2042051"/>
            <a:ext cx="1499933" cy="340009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5CC7535C-BAD1-425A-1379-CE6C5802207F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651315" y="2382060"/>
            <a:ext cx="1499934" cy="400068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14E261C3-9BDF-DA8F-3382-20C0F3CBD4E9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651315" y="2382060"/>
            <a:ext cx="1499934" cy="1136807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6C2EC17D-5FFA-7F90-A314-D10FE50DC1B3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651316" y="2042051"/>
            <a:ext cx="1499932" cy="1137192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DCAD156E-4065-BA72-D6C0-E087B8D69ACC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651316" y="2782128"/>
            <a:ext cx="1499933" cy="397115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748A305E-0C62-D1D0-92A7-A18BF020BD2F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651316" y="3179243"/>
            <a:ext cx="1499933" cy="339624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EFD42B8-167F-BFF7-1AD3-46908CD39CAA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698955" y="2042051"/>
            <a:ext cx="1795802" cy="734061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92674776-46B5-DFFD-7D4D-2C93901A8366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698956" y="2776112"/>
            <a:ext cx="1795801" cy="6016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37B175C0-6525-7CE0-8F51-DEA13799292A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698956" y="2776112"/>
            <a:ext cx="1795801" cy="742755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BC23A96F-B469-4966-B242-92E5E042739A}"/>
              </a:ext>
            </a:extLst>
          </p:cNvPr>
          <p:cNvSpPr txBox="1"/>
          <p:nvPr/>
        </p:nvSpPr>
        <p:spPr>
          <a:xfrm>
            <a:off x="0" y="3977872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The empirical loss is needed, the total loss over the entire dataset using a Loss Function</a:t>
            </a:r>
            <a:endParaRPr lang="en-GB" sz="24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E36AA5E3-6164-516C-E0AF-2C78B2C03A36}"/>
                  </a:ext>
                </a:extLst>
              </p:cNvPr>
              <p:cNvSpPr txBox="1"/>
              <p:nvPr/>
            </p:nvSpPr>
            <p:spPr>
              <a:xfrm>
                <a:off x="9326548" y="1950398"/>
                <a:ext cx="675441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𝒇</m:t>
                      </m:r>
                      <m:d>
                        <m:dPr>
                          <m:ctrlPr>
                            <a:rPr lang="en-GB" sz="2400" b="1" i="1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400" b="1" i="1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d>
                    </m:oMath>
                  </m:oMathPara>
                </a14:m>
                <a:endParaRPr lang="en-GB" sz="2400" b="1" dirty="0">
                  <a:solidFill>
                    <a:srgbClr val="00B050"/>
                  </a:solidFill>
                </a:endParaRPr>
              </a:p>
            </p:txBody>
          </p:sp>
        </mc:Choice>
        <mc:Fallback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E36AA5E3-6164-516C-E0AF-2C78B2C03A3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26548" y="1950398"/>
                <a:ext cx="675441" cy="369332"/>
              </a:xfrm>
              <a:prstGeom prst="rect">
                <a:avLst/>
              </a:prstGeom>
              <a:blipFill>
                <a:blip r:embed="rId4"/>
                <a:stretch>
                  <a:fillRect l="-16216" b="-3278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C1750ED7-0724-4DD5-9675-E97BCC586D45}"/>
                  </a:ext>
                </a:extLst>
              </p:cNvPr>
              <p:cNvSpPr txBox="1"/>
              <p:nvPr/>
            </p:nvSpPr>
            <p:spPr>
              <a:xfrm>
                <a:off x="11131629" y="1945949"/>
                <a:ext cx="253274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2400" b="1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C1750ED7-0724-4DD5-9675-E97BCC586D4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31629" y="1945949"/>
                <a:ext cx="253274" cy="369332"/>
              </a:xfrm>
              <a:prstGeom prst="rect">
                <a:avLst/>
              </a:prstGeom>
              <a:blipFill>
                <a:blip r:embed="rId5"/>
                <a:stretch>
                  <a:fillRect l="-28571" t="-18033" r="-59524" b="-262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D311F386-27DD-DF3C-FBF4-3A6276F0F1F5}"/>
              </a:ext>
            </a:extLst>
          </p:cNvPr>
          <p:cNvSpPr txBox="1"/>
          <p:nvPr/>
        </p:nvSpPr>
        <p:spPr>
          <a:xfrm>
            <a:off x="10484427" y="2309578"/>
            <a:ext cx="44055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N</a:t>
            </a:r>
          </a:p>
          <a:p>
            <a:r>
              <a:rPr lang="en-US" sz="2800" b="1" dirty="0">
                <a:solidFill>
                  <a:srgbClr val="FF0000"/>
                </a:solidFill>
              </a:rPr>
              <a:t>N</a:t>
            </a:r>
          </a:p>
          <a:p>
            <a:r>
              <a:rPr lang="en-US" sz="2800" b="1" dirty="0">
                <a:solidFill>
                  <a:srgbClr val="FF0000"/>
                </a:solidFill>
              </a:rPr>
              <a:t>Y</a:t>
            </a:r>
          </a:p>
          <a:p>
            <a:r>
              <a:rPr lang="en-US" sz="2800" b="1" dirty="0">
                <a:solidFill>
                  <a:srgbClr val="FF0000"/>
                </a:solidFill>
              </a:rPr>
              <a:t>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4179A546-91A2-AB86-35F9-570397A1DB85}"/>
                  </a:ext>
                </a:extLst>
              </p:cNvPr>
              <p:cNvSpPr txBox="1"/>
              <p:nvPr/>
            </p:nvSpPr>
            <p:spPr>
              <a:xfrm>
                <a:off x="1267020" y="1687798"/>
                <a:ext cx="1164453" cy="18456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400" b="1" i="1" dirty="0">
                    <a:solidFill>
                      <a:schemeClr val="tx1"/>
                    </a:solidFill>
                  </a:rPr>
                  <a:t>X </a:t>
                </a:r>
                <a:r>
                  <a:rPr lang="en-US" sz="2400" b="1" i="1" baseline="30000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plcHide m:val="on"/>
                            <m:mcs>
                              <m:mc>
                                <m:mcPr>
                                  <m:count m:val="2"/>
                                  <m:mcJc m:val="center"/>
                                </m:mcPr>
                              </m:mc>
                            </m:mcs>
                            <m:ctrlPr>
                              <a:rPr lang="en-US" sz="24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r>
                                <a:rPr lang="en-US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𝟓</m:t>
                              </m:r>
                            </m:e>
                            <m:e/>
                          </m:mr>
                          <m:mr>
                            <m:e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𝟑</m:t>
                              </m:r>
                            </m:e>
                            <m:e/>
                          </m:mr>
                          <m:mr>
                            <m:e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  <m:e/>
                          </m:mr>
                          <m:mr>
                            <m:e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𝟖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𝟕</m:t>
                              </m:r>
                            </m:e>
                            <m:e/>
                          </m:mr>
                        </m:m>
                      </m:e>
                    </m:d>
                  </m:oMath>
                </a14:m>
                <a:endParaRPr lang="en-GB" sz="2400" b="1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4179A546-91A2-AB86-35F9-570397A1DB8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7020" y="1687798"/>
                <a:ext cx="1164453" cy="1845698"/>
              </a:xfrm>
              <a:prstGeom prst="rect">
                <a:avLst/>
              </a:prstGeom>
              <a:blipFill>
                <a:blip r:embed="rId6"/>
                <a:stretch>
                  <a:fillRect t="-26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1D814CB-CAAA-40FD-3D6F-D2639B7B324B}"/>
                  </a:ext>
                </a:extLst>
              </p:cNvPr>
              <p:cNvSpPr txBox="1"/>
              <p:nvPr/>
            </p:nvSpPr>
            <p:spPr>
              <a:xfrm>
                <a:off x="8914323" y="2365580"/>
                <a:ext cx="1439140" cy="170078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3000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2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3000" i="1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/>
                              <m:e>
                                <m:r>
                                  <a:rPr lang="en-US" sz="3000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  <m:r>
                                  <a:rPr lang="en-GB" sz="3000" i="0">
                                    <a:latin typeface="Cambria Math" panose="02040503050406030204" pitchFamily="18" charset="0"/>
                                  </a:rPr>
                                  <m:t>.25</m:t>
                                </m:r>
                              </m:e>
                            </m:mr>
                            <m:mr>
                              <m:e/>
                              <m:e>
                                <m:r>
                                  <a:rPr lang="en-US" sz="3000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  <m:r>
                                  <a:rPr lang="en-GB" sz="3000" i="0">
                                    <a:latin typeface="Cambria Math" panose="02040503050406030204" pitchFamily="18" charset="0"/>
                                  </a:rPr>
                                  <m:t>.67</m:t>
                                </m:r>
                              </m:e>
                            </m:mr>
                            <m:mr>
                              <m:e/>
                              <m:e>
                                <m:eqArr>
                                  <m:eqArrPr>
                                    <m:ctrlPr>
                                      <a:rPr lang="en-GB" sz="3000" i="0">
                                        <a:latin typeface="Cambria Math" panose="02040503050406030204" pitchFamily="18" charset="0"/>
                                      </a:rPr>
                                    </m:ctrlPr>
                                  </m:eqArrPr>
                                  <m:e>
                                    <m:r>
                                      <a:rPr lang="en-US" sz="3000" b="0" i="0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  <m:r>
                                      <a:rPr lang="en-GB" sz="3000" i="0">
                                        <a:latin typeface="Cambria Math" panose="02040503050406030204" pitchFamily="18" charset="0"/>
                                      </a:rPr>
                                      <m:t>.</m:t>
                                    </m:r>
                                    <m:r>
                                      <a:rPr lang="en-US" sz="3000" b="0" i="0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  <m:r>
                                      <a:rPr lang="en-GB" sz="3000" i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e>
                                  <m:e>
                                    <m:r>
                                      <a:rPr lang="en-US" sz="3000" b="0" i="1" smtClean="0">
                                        <a:latin typeface="Cambria Math" panose="02040503050406030204" pitchFamily="18" charset="0"/>
                                      </a:rPr>
                                      <m:t>0.75</m:t>
                                    </m:r>
                                  </m:e>
                                </m:eqAr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sz="3000" dirty="0"/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1D814CB-CAAA-40FD-3D6F-D2639B7B32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14323" y="2365580"/>
                <a:ext cx="1439140" cy="1700787"/>
              </a:xfrm>
              <a:prstGeom prst="rect">
                <a:avLst/>
              </a:prstGeom>
              <a:blipFill>
                <a:blip r:embed="rId7"/>
                <a:stretch>
                  <a:fillRect r="-16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DB46F7A-F329-7FD9-3739-965C110556E5}"/>
                  </a:ext>
                </a:extLst>
              </p:cNvPr>
              <p:cNvSpPr txBox="1"/>
              <p:nvPr/>
            </p:nvSpPr>
            <p:spPr>
              <a:xfrm>
                <a:off x="10954882" y="2360117"/>
                <a:ext cx="623953" cy="170078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3000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3000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GB" sz="300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sz="3000" i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eqArr>
                                  <m:eqArrPr>
                                    <m:ctrlPr>
                                      <a:rPr lang="en-GB" sz="3000" i="0">
                                        <a:latin typeface="Cambria Math" panose="02040503050406030204" pitchFamily="18" charset="0"/>
                                      </a:rPr>
                                    </m:ctrlPr>
                                  </m:eqArrPr>
                                  <m:e>
                                    <m:r>
                                      <a:rPr lang="en-GB" sz="3000" i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sz="3000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e>
                                </m:eqAr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sz="3000" dirty="0"/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DB46F7A-F329-7FD9-3739-965C110556E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54882" y="2360117"/>
                <a:ext cx="623953" cy="1700787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991435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220740-BCB1-404D-1E2F-5914323E01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20033CE-A5DF-A21B-74F6-83CEAB6E6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Binary Cross Entropy Loss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BD0805A5-A2AE-2EC7-BE42-3E4853F9DDC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00000"/>
                  </a:lnSpc>
                </a:pPr>
                <a:endParaRPr lang="en-US" sz="2800" b="1" dirty="0"/>
              </a:p>
              <a:p>
                <a:pPr>
                  <a:lnSpc>
                    <a:spcPct val="100000"/>
                  </a:lnSpc>
                </a:pPr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sz="1400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1000" b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 xmlns:m="http://schemas.openxmlformats.org/officeDocument/2006/math">
                    <m:r>
                      <a:rPr lang="en-US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𝑱</m:t>
                    </m:r>
                    <m:d>
                      <m:dPr>
                        <m:ctrlPr>
                          <a:rPr lang="en-US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</m:ctrlPr>
                      </m:dPr>
                      <m:e>
                        <m:r>
                          <a:rPr lang="en-US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𝑾</m:t>
                        </m:r>
                      </m:e>
                    </m:d>
                    <m:r>
                      <a:rPr lang="en-US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=</m:t>
                    </m:r>
                    <m:r>
                      <a:rPr lang="en-US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−</m:t>
                    </m:r>
                    <m:f>
                      <m:fPr>
                        <m:ctrlPr>
                          <a:rPr lang="en-US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</m:ctrlPr>
                      </m:fPr>
                      <m:num>
                        <m:r>
                          <a:rPr lang="en-US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𝟏</m:t>
                        </m:r>
                      </m:num>
                      <m:den>
                        <m:r>
                          <a:rPr lang="en-US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𝒏</m:t>
                        </m:r>
                      </m:den>
                    </m:f>
                    <m:nary>
                      <m:naryPr>
                        <m:chr m:val="∑"/>
                        <m:limLoc m:val="undOvr"/>
                        <m:grow m:val="on"/>
                        <m:ctrlPr>
                          <a:rPr lang="en-US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</m:ctrlPr>
                      </m:naryPr>
                      <m:sub>
                        <m:r>
                          <a:rPr lang="en-US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𝒊</m:t>
                        </m:r>
                        <m:r>
                          <a:rPr lang="en-US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=</m:t>
                        </m:r>
                        <m:r>
                          <a:rPr lang="en-US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𝟏</m:t>
                        </m:r>
                      </m:sub>
                      <m:sup>
                        <m:r>
                          <a:rPr lang="en-US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𝒏</m:t>
                        </m:r>
                      </m:sup>
                      <m:e>
                        <m:r>
                          <a:rPr lang="en-US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∗</m:t>
                        </m:r>
                        <m:sSup>
                          <m:sSupPr>
                            <m:ctrlPr>
                              <a:rPr lang="en-US" b="1" i="1" dirty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b="1" i="1" dirty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𝒚</m:t>
                            </m:r>
                          </m:e>
                          <m:sup>
                            <m:d>
                              <m:dPr>
                                <m:ctrlPr>
                                  <a:rPr lang="en-US" b="1" i="1" dirty="0">
                                    <a:solidFill>
                                      <a:srgbClr val="00B0F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US" b="1" dirty="0">
                                    <a:solidFill>
                                      <a:srgbClr val="00B0F0"/>
                                    </a:solidFill>
                                    <a:latin typeface="Cambria Math" panose="02040503050406030204" pitchFamily="18" charset="0"/>
                                  </a:rPr>
                                  <m:t>ⅈ</m:t>
                                </m:r>
                              </m:e>
                            </m:d>
                          </m:sup>
                        </m:sSup>
                        <m:r>
                          <a:rPr lang="en-US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𝒍𝒐𝒈</m:t>
                        </m:r>
                      </m:e>
                    </m:nary>
                    <m:d>
                      <m:dPr>
                        <m:ctrlPr>
                          <a:rPr lang="en-US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</m:ctrlPr>
                      </m:dPr>
                      <m:e>
                        <m:r>
                          <a:rPr lang="en-US" b="1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𝒇</m:t>
                        </m:r>
                        <m:d>
                          <m:dPr>
                            <m:ctrlPr>
                              <a:rPr lang="en-US" b="1" i="1" dirty="0" smtClean="0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  <a:ea typeface="+mj-ea"/>
                                <a:cs typeface="+mj-cs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en-US" b="1" i="1" dirty="0" smtClean="0">
                                    <a:solidFill>
                                      <a:srgbClr val="00B050"/>
                                    </a:solidFill>
                                    <a:latin typeface="Cambria Math" panose="02040503050406030204" pitchFamily="18" charset="0"/>
                                    <a:ea typeface="+mj-ea"/>
                                    <a:cs typeface="+mj-cs"/>
                                  </a:rPr>
                                </m:ctrlPr>
                              </m:sSupPr>
                              <m:e>
                                <m:r>
                                  <a:rPr lang="en-US" b="1" i="1" dirty="0" smtClean="0">
                                    <a:solidFill>
                                      <a:srgbClr val="00B050"/>
                                    </a:solidFill>
                                    <a:latin typeface="Cambria Math" panose="02040503050406030204" pitchFamily="18" charset="0"/>
                                    <a:ea typeface="+mj-ea"/>
                                    <a:cs typeface="+mj-cs"/>
                                  </a:rPr>
                                  <m:t>𝒙</m:t>
                                </m:r>
                              </m:e>
                              <m:sup>
                                <m:d>
                                  <m:dPr>
                                    <m:ctrlPr>
                                      <a:rPr lang="en-US" b="1" i="1" dirty="0" smtClean="0">
                                        <a:solidFill>
                                          <a:srgbClr val="00B050"/>
                                        </a:solidFill>
                                        <a:latin typeface="Cambria Math" panose="02040503050406030204" pitchFamily="18" charset="0"/>
                                        <a:ea typeface="+mj-ea"/>
                                        <a:cs typeface="+mj-cs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1" i="0" dirty="0" smtClean="0">
                                        <a:solidFill>
                                          <a:srgbClr val="00B050"/>
                                        </a:solidFill>
                                        <a:latin typeface="Cambria Math" panose="02040503050406030204" pitchFamily="18" charset="0"/>
                                        <a:ea typeface="+mj-ea"/>
                                        <a:cs typeface="+mj-cs"/>
                                      </a:rPr>
                                      <m:t>ⅈ</m:t>
                                    </m:r>
                                  </m:e>
                                </m:d>
                              </m:sup>
                            </m:sSup>
                            <m:r>
                              <a:rPr lang="en-US" b="1" i="0" dirty="0" smtClean="0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  <a:ea typeface="+mj-ea"/>
                                <a:cs typeface="+mj-cs"/>
                              </a:rPr>
                              <m:t>;</m:t>
                            </m:r>
                            <m:r>
                              <a:rPr lang="en-US" b="1" i="1" dirty="0" smtClean="0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  <a:ea typeface="+mj-ea"/>
                                <a:cs typeface="+mj-cs"/>
                              </a:rPr>
                              <m:t>𝑾</m:t>
                            </m:r>
                          </m:e>
                        </m:d>
                      </m:e>
                    </m:d>
                  </m:oMath>
                </a14:m>
                <a:r>
                  <a:rPr lang="en-US" b="1" dirty="0">
                    <a:solidFill>
                      <a:prstClr val="black"/>
                    </a:solidFill>
                    <a:ea typeface="+mj-ea"/>
                    <a:cs typeface="+mj-cs"/>
                  </a:rPr>
                  <a:t> + (1 -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b="1" i="1" dirty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b="1" i="1" dirty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  <m:sup>
                        <m:d>
                          <m:dPr>
                            <m:ctrlPr>
                              <a:rPr lang="en-US" b="1" i="1" dirty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b="1" dirty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ⅈ</m:t>
                            </m:r>
                          </m:e>
                        </m:d>
                      </m:sup>
                    </m:sSup>
                  </m:oMath>
                </a14:m>
                <a:r>
                  <a:rPr lang="en-US" b="1" dirty="0">
                    <a:solidFill>
                      <a:prstClr val="black"/>
                    </a:solidFill>
                    <a:ea typeface="+mj-ea"/>
                    <a:cs typeface="+mj-cs"/>
                  </a:rPr>
                  <a:t>) </a:t>
                </a:r>
                <a14:m>
                  <m:oMath xmlns:m="http://schemas.openxmlformats.org/officeDocument/2006/math">
                    <m:r>
                      <a:rPr lang="en-US" b="1" i="1" dirty="0">
                        <a:latin typeface="Cambria Math" panose="02040503050406030204" pitchFamily="18" charset="0"/>
                      </a:rPr>
                      <m:t>𝒍𝒐𝒈</m:t>
                    </m:r>
                  </m:oMath>
                </a14:m>
                <a:r>
                  <a:rPr lang="en-US" b="1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US" b="1" i="1" dirty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 − </m:t>
                        </m:r>
                        <m:r>
                          <a:rPr lang="en-US" b="1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𝒇</m:t>
                        </m:r>
                        <m:d>
                          <m:dPr>
                            <m:ctrlPr>
                              <a:rPr lang="en-US" b="1" i="1" dirty="0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en-US" b="1" i="1" dirty="0">
                                    <a:solidFill>
                                      <a:srgbClr val="00B05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US" b="1" i="1" dirty="0">
                                    <a:solidFill>
                                      <a:srgbClr val="00B050"/>
                                    </a:solidFill>
                                    <a:latin typeface="Cambria Math" panose="02040503050406030204" pitchFamily="18" charset="0"/>
                                  </a:rPr>
                                  <m:t>𝒙</m:t>
                                </m:r>
                              </m:e>
                              <m:sup>
                                <m:d>
                                  <m:dPr>
                                    <m:ctrlPr>
                                      <a:rPr lang="en-US" b="1" i="1" dirty="0">
                                        <a:solidFill>
                                          <a:srgbClr val="00B05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1" dirty="0">
                                        <a:solidFill>
                                          <a:srgbClr val="00B05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ⅈ</m:t>
                                    </m:r>
                                  </m:e>
                                </m:d>
                              </m:sup>
                            </m:sSup>
                            <m:r>
                              <a:rPr lang="en-US" b="1" dirty="0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</a:rPr>
                              <m:t>;</m:t>
                            </m:r>
                            <m:r>
                              <a:rPr lang="en-US" b="1" i="1" dirty="0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  <m:t>𝑾</m:t>
                            </m:r>
                          </m:e>
                        </m:d>
                      </m:e>
                    </m:d>
                  </m:oMath>
                </a14:m>
                <a:r>
                  <a:rPr lang="en-US" b="1" dirty="0">
                    <a:solidFill>
                      <a:prstClr val="black"/>
                    </a:solidFill>
                  </a:rPr>
                  <a:t> </a:t>
                </a:r>
                <a:endParaRPr lang="en-US" b="1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BD0805A5-A2AE-2EC7-BE42-3E4853F9DDC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val 2">
            <a:extLst>
              <a:ext uri="{FF2B5EF4-FFF2-40B4-BE49-F238E27FC236}">
                <a16:creationId xmlns:a16="http://schemas.microsoft.com/office/drawing/2014/main" id="{547AB570-40D7-0013-5C3E-CEF3B8928BB8}"/>
              </a:ext>
            </a:extLst>
          </p:cNvPr>
          <p:cNvSpPr/>
          <p:nvPr/>
        </p:nvSpPr>
        <p:spPr>
          <a:xfrm>
            <a:off x="2899064" y="2031373"/>
            <a:ext cx="752251" cy="70137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X</a:t>
            </a:r>
            <a:r>
              <a:rPr lang="en-US" sz="2400" b="1" baseline="-25000" dirty="0"/>
              <a:t>1</a:t>
            </a:r>
            <a:endParaRPr lang="en-GB" sz="2400" b="1" baseline="-2500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12BD0E5-9C09-7061-BBA4-A002D034FEBD}"/>
              </a:ext>
            </a:extLst>
          </p:cNvPr>
          <p:cNvSpPr/>
          <p:nvPr/>
        </p:nvSpPr>
        <p:spPr>
          <a:xfrm>
            <a:off x="2899064" y="2839619"/>
            <a:ext cx="752252" cy="6792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X</a:t>
            </a:r>
            <a:r>
              <a:rPr lang="en-US" sz="2400" b="1" baseline="-25000" dirty="0"/>
              <a:t>2</a:t>
            </a:r>
            <a:endParaRPr lang="en-GB" sz="2400" b="1" baseline="-2500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C80417B-BD8C-87DA-8AE3-1C27B3AC3810}"/>
              </a:ext>
            </a:extLst>
          </p:cNvPr>
          <p:cNvSpPr/>
          <p:nvPr/>
        </p:nvSpPr>
        <p:spPr>
          <a:xfrm>
            <a:off x="5151248" y="1755863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i="1" dirty="0">
                <a:solidFill>
                  <a:schemeClr val="tx1"/>
                </a:solidFill>
              </a:rPr>
              <a:t>z</a:t>
            </a:r>
            <a:r>
              <a:rPr lang="en-US" sz="2000" b="1" i="1" baseline="-25000" dirty="0">
                <a:solidFill>
                  <a:schemeClr val="tx1"/>
                </a:solidFill>
              </a:rPr>
              <a:t>0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F97E843-415D-0D6F-3552-43D1236DE535}"/>
              </a:ext>
            </a:extLst>
          </p:cNvPr>
          <p:cNvSpPr/>
          <p:nvPr/>
        </p:nvSpPr>
        <p:spPr>
          <a:xfrm>
            <a:off x="5151249" y="2495940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AFFCCEB-71EE-331B-E0DC-351CF8CCF346}"/>
              </a:ext>
            </a:extLst>
          </p:cNvPr>
          <p:cNvSpPr/>
          <p:nvPr/>
        </p:nvSpPr>
        <p:spPr>
          <a:xfrm>
            <a:off x="5151249" y="3232679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2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CDAE2C3-D124-7E6A-E011-24275D74EA85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r>
              <a:rPr lang="en-US" sz="2400" b="1" baseline="30000" dirty="0">
                <a:solidFill>
                  <a:schemeClr val="tx1"/>
                </a:solidFill>
              </a:rPr>
              <a:t>(1)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3E18B79D-C848-945D-9F0D-FF57852D5660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651315" y="2042051"/>
            <a:ext cx="1499933" cy="340009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3A354795-8270-67F3-7563-0C7A60D5D61F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651315" y="2382060"/>
            <a:ext cx="1499934" cy="400068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2DA6E0A8-2C6B-A971-C96A-97FAF7A8CA69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651315" y="2382060"/>
            <a:ext cx="1499934" cy="1136807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E6533084-86A9-3638-767D-BD1E82F36E26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651316" y="2042051"/>
            <a:ext cx="1499932" cy="1137192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E5A45669-5599-ED59-E506-73732A497C13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651316" y="2782128"/>
            <a:ext cx="1499933" cy="397115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2B9F4581-7107-72DF-2F34-C681E5C835A2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651316" y="3179243"/>
            <a:ext cx="1499933" cy="339624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13CD1231-875A-3C2B-38EB-28B5839C25B1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698955" y="2042051"/>
            <a:ext cx="1795802" cy="734061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CA83306-61AE-77D4-0C19-CA6DEA2D89F5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698956" y="2776112"/>
            <a:ext cx="1795801" cy="6016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524CD64C-294A-B11A-C2CB-918F285DD871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698956" y="2776112"/>
            <a:ext cx="1795801" cy="742755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2B26A422-CE32-4E03-800F-16AE46F688BB}"/>
                  </a:ext>
                </a:extLst>
              </p:cNvPr>
              <p:cNvSpPr txBox="1"/>
              <p:nvPr/>
            </p:nvSpPr>
            <p:spPr>
              <a:xfrm>
                <a:off x="1267020" y="1687798"/>
                <a:ext cx="1164453" cy="18456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400" b="1" i="1" dirty="0">
                    <a:solidFill>
                      <a:schemeClr val="tx1"/>
                    </a:solidFill>
                  </a:rPr>
                  <a:t>X </a:t>
                </a:r>
                <a:r>
                  <a:rPr lang="en-US" sz="2400" b="1" i="1" baseline="30000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plcHide m:val="on"/>
                            <m:mcs>
                              <m:mc>
                                <m:mcPr>
                                  <m:count m:val="2"/>
                                  <m:mcJc m:val="center"/>
                                </m:mcPr>
                              </m:mc>
                            </m:mcs>
                            <m:ctrlPr>
                              <a:rPr lang="en-US" sz="24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r>
                                <a:rPr lang="en-US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𝟓</m:t>
                              </m:r>
                            </m:e>
                            <m:e/>
                          </m:mr>
                          <m:mr>
                            <m:e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𝟑</m:t>
                              </m:r>
                            </m:e>
                            <m:e/>
                          </m:mr>
                          <m:mr>
                            <m:e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  <m:e/>
                          </m:mr>
                          <m:mr>
                            <m:e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𝟖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𝟕</m:t>
                              </m:r>
                            </m:e>
                            <m:e/>
                          </m:mr>
                        </m:m>
                      </m:e>
                    </m:d>
                  </m:oMath>
                </a14:m>
                <a:endParaRPr lang="en-GB" sz="2400" b="1" dirty="0"/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2B26A422-CE32-4E03-800F-16AE46F688B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7020" y="1687798"/>
                <a:ext cx="1164453" cy="1845698"/>
              </a:xfrm>
              <a:prstGeom prst="rect">
                <a:avLst/>
              </a:prstGeom>
              <a:blipFill>
                <a:blip r:embed="rId4"/>
                <a:stretch>
                  <a:fillRect t="-26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95E7CF38-47C1-788E-A950-62BC840593D2}"/>
              </a:ext>
            </a:extLst>
          </p:cNvPr>
          <p:cNvSpPr txBox="1"/>
          <p:nvPr/>
        </p:nvSpPr>
        <p:spPr>
          <a:xfrm>
            <a:off x="0" y="3977872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Used with models that output a probability between 0 and 1</a:t>
            </a:r>
            <a:endParaRPr lang="en-GB" sz="24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81E1C3D3-C7CF-B541-F42C-C7E551C5DCB1}"/>
                  </a:ext>
                </a:extLst>
              </p:cNvPr>
              <p:cNvSpPr txBox="1"/>
              <p:nvPr/>
            </p:nvSpPr>
            <p:spPr>
              <a:xfrm>
                <a:off x="8914323" y="2365580"/>
                <a:ext cx="1439140" cy="170078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3000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2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3000" i="1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/>
                              <m:e>
                                <m:r>
                                  <a:rPr lang="en-US" sz="3000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  <m:r>
                                  <a:rPr lang="en-GB" sz="3000" i="0">
                                    <a:latin typeface="Cambria Math" panose="02040503050406030204" pitchFamily="18" charset="0"/>
                                  </a:rPr>
                                  <m:t>.25</m:t>
                                </m:r>
                              </m:e>
                            </m:mr>
                            <m:mr>
                              <m:e/>
                              <m:e>
                                <m:r>
                                  <a:rPr lang="en-US" sz="3000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  <m:r>
                                  <a:rPr lang="en-GB" sz="3000" i="0">
                                    <a:latin typeface="Cambria Math" panose="02040503050406030204" pitchFamily="18" charset="0"/>
                                  </a:rPr>
                                  <m:t>.67</m:t>
                                </m:r>
                              </m:e>
                            </m:mr>
                            <m:mr>
                              <m:e/>
                              <m:e>
                                <m:eqArr>
                                  <m:eqArrPr>
                                    <m:ctrlPr>
                                      <a:rPr lang="en-GB" sz="3000" i="0">
                                        <a:latin typeface="Cambria Math" panose="02040503050406030204" pitchFamily="18" charset="0"/>
                                      </a:rPr>
                                    </m:ctrlPr>
                                  </m:eqArrPr>
                                  <m:e>
                                    <m:r>
                                      <a:rPr lang="en-US" sz="3000" b="0" i="0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  <m:r>
                                      <a:rPr lang="en-GB" sz="3000" i="0">
                                        <a:latin typeface="Cambria Math" panose="02040503050406030204" pitchFamily="18" charset="0"/>
                                      </a:rPr>
                                      <m:t>.</m:t>
                                    </m:r>
                                    <m:r>
                                      <a:rPr lang="en-US" sz="3000" b="0" i="0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  <m:r>
                                      <a:rPr lang="en-GB" sz="3000" i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e>
                                  <m:e>
                                    <m:r>
                                      <a:rPr lang="en-US" sz="3000" b="0" i="1" smtClean="0">
                                        <a:latin typeface="Cambria Math" panose="02040503050406030204" pitchFamily="18" charset="0"/>
                                      </a:rPr>
                                      <m:t>0.75</m:t>
                                    </m:r>
                                  </m:e>
                                </m:eqAr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sz="3000" dirty="0"/>
              </a:p>
            </p:txBody>
          </p:sp>
        </mc:Choice>
        <mc:Fallback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81E1C3D3-C7CF-B541-F42C-C7E551C5DCB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14323" y="2365580"/>
                <a:ext cx="1439140" cy="1700787"/>
              </a:xfrm>
              <a:prstGeom prst="rect">
                <a:avLst/>
              </a:prstGeom>
              <a:blipFill>
                <a:blip r:embed="rId5"/>
                <a:stretch>
                  <a:fillRect r="-16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CD2F772E-1608-B5A9-412E-140D2BC14CF9}"/>
                  </a:ext>
                </a:extLst>
              </p:cNvPr>
              <p:cNvSpPr txBox="1"/>
              <p:nvPr/>
            </p:nvSpPr>
            <p:spPr>
              <a:xfrm>
                <a:off x="10954882" y="2360117"/>
                <a:ext cx="623953" cy="170078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3000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3000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GB" sz="300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sz="3000" i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e>
                            </m:mr>
                            <m:mr>
                              <m:e>
                                <m:eqArr>
                                  <m:eqArrPr>
                                    <m:ctrlPr>
                                      <a:rPr lang="en-GB" sz="3000" i="0">
                                        <a:latin typeface="Cambria Math" panose="02040503050406030204" pitchFamily="18" charset="0"/>
                                      </a:rPr>
                                    </m:ctrlPr>
                                  </m:eqArrPr>
                                  <m:e>
                                    <m:r>
                                      <a:rPr lang="en-GB" sz="3000" i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e>
                                  <m:e>
                                    <m:r>
                                      <a:rPr lang="en-US" sz="3000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e>
                                </m:eqAr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sz="3000" dirty="0"/>
              </a:p>
            </p:txBody>
          </p:sp>
        </mc:Choice>
        <mc:Fallback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CD2F772E-1608-B5A9-412E-140D2BC14CF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54882" y="2360117"/>
                <a:ext cx="623953" cy="1700787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5B7A149A-5B7F-D27F-0DE9-2E0BBA91D9A4}"/>
                  </a:ext>
                </a:extLst>
              </p:cNvPr>
              <p:cNvSpPr txBox="1"/>
              <p:nvPr/>
            </p:nvSpPr>
            <p:spPr>
              <a:xfrm>
                <a:off x="9326548" y="1950398"/>
                <a:ext cx="675441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𝒇</m:t>
                      </m:r>
                      <m:d>
                        <m:dPr>
                          <m:ctrlPr>
                            <a:rPr lang="en-GB" sz="2400" b="1" i="1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400" b="1" i="1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d>
                    </m:oMath>
                  </m:oMathPara>
                </a14:m>
                <a:endParaRPr lang="en-GB" sz="2400" b="1" dirty="0">
                  <a:solidFill>
                    <a:srgbClr val="00B050"/>
                  </a:solidFill>
                </a:endParaRPr>
              </a:p>
            </p:txBody>
          </p:sp>
        </mc:Choice>
        <mc:Fallback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5B7A149A-5B7F-D27F-0DE9-2E0BBA91D9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26548" y="1950398"/>
                <a:ext cx="675441" cy="369332"/>
              </a:xfrm>
              <a:prstGeom prst="rect">
                <a:avLst/>
              </a:prstGeom>
              <a:blipFill>
                <a:blip r:embed="rId7"/>
                <a:stretch>
                  <a:fillRect l="-16216" b="-3278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4EA8AC02-BA02-5CE6-EB0C-DB7387769A13}"/>
                  </a:ext>
                </a:extLst>
              </p:cNvPr>
              <p:cNvSpPr txBox="1"/>
              <p:nvPr/>
            </p:nvSpPr>
            <p:spPr>
              <a:xfrm>
                <a:off x="11131629" y="1945949"/>
                <a:ext cx="253274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2400" b="1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4EA8AC02-BA02-5CE6-EB0C-DB7387769A1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31629" y="1945949"/>
                <a:ext cx="253274" cy="369332"/>
              </a:xfrm>
              <a:prstGeom prst="rect">
                <a:avLst/>
              </a:prstGeom>
              <a:blipFill>
                <a:blip r:embed="rId8"/>
                <a:stretch>
                  <a:fillRect l="-28571" t="-18033" r="-59524" b="-262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>
            <a:extLst>
              <a:ext uri="{FF2B5EF4-FFF2-40B4-BE49-F238E27FC236}">
                <a16:creationId xmlns:a16="http://schemas.microsoft.com/office/drawing/2014/main" id="{E9EF03FC-6B3B-19D0-7788-E1CBC3E3EAE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89591" y="5394766"/>
            <a:ext cx="9539031" cy="32992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DDB914C-D2CD-85FA-7A62-B0121CA47710}"/>
              </a:ext>
            </a:extLst>
          </p:cNvPr>
          <p:cNvSpPr txBox="1"/>
          <p:nvPr/>
        </p:nvSpPr>
        <p:spPr>
          <a:xfrm>
            <a:off x="10484427" y="2309578"/>
            <a:ext cx="44055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N</a:t>
            </a:r>
          </a:p>
          <a:p>
            <a:r>
              <a:rPr lang="en-US" sz="2800" b="1" dirty="0">
                <a:solidFill>
                  <a:srgbClr val="FF0000"/>
                </a:solidFill>
              </a:rPr>
              <a:t>N</a:t>
            </a:r>
          </a:p>
          <a:p>
            <a:r>
              <a:rPr lang="en-US" sz="2800" b="1" dirty="0">
                <a:solidFill>
                  <a:srgbClr val="FF0000"/>
                </a:solidFill>
              </a:rPr>
              <a:t>Y</a:t>
            </a:r>
          </a:p>
          <a:p>
            <a:r>
              <a:rPr lang="en-US" sz="2800" b="1" dirty="0">
                <a:solidFill>
                  <a:srgbClr val="FF0000"/>
                </a:solidFill>
              </a:rPr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8947980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037055-739E-E659-2748-2BA41C130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2EE235E-71A2-0199-7D20-4A38C6D33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Mean Squared Error Loss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DFB1A429-8778-BDAA-1BE9-7F191776507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 lnSpcReduction="10000"/>
              </a:bodyPr>
              <a:lstStyle/>
              <a:p>
                <a:pPr>
                  <a:lnSpc>
                    <a:spcPct val="100000"/>
                  </a:lnSpc>
                </a:pPr>
                <a:endParaRPr lang="en-US" sz="2800" b="1" dirty="0"/>
              </a:p>
              <a:p>
                <a:pPr>
                  <a:lnSpc>
                    <a:spcPct val="100000"/>
                  </a:lnSpc>
                </a:pPr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sz="1400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1000" b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marL="0" indent="0" algn="ctr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000" b="1" i="1" dirty="0" smtClean="0">
                          <a:solidFill>
                            <a:prstClr val="black"/>
                          </a:solidFill>
                          <a:latin typeface="Cambria Math" panose="02040503050406030204" pitchFamily="18" charset="0"/>
                          <a:ea typeface="+mj-ea"/>
                          <a:cs typeface="+mj-cs"/>
                        </a:rPr>
                        <m:t>𝑱</m:t>
                      </m:r>
                      <m:d>
                        <m:dPr>
                          <m:ctrlPr>
                            <a:rPr lang="en-US" sz="30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dPr>
                        <m:e>
                          <m:r>
                            <a:rPr lang="en-US" sz="30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𝑾</m:t>
                          </m:r>
                        </m:e>
                      </m:d>
                      <m:r>
                        <a:rPr lang="en-US" sz="30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+mj-ea"/>
                          <a:cs typeface="+mj-cs"/>
                        </a:rPr>
                        <m:t>=</m:t>
                      </m:r>
                      <m:f>
                        <m:fPr>
                          <m:ctrlPr>
                            <a:rPr lang="en-US" sz="3000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fPr>
                        <m:num>
                          <m:r>
                            <a:rPr lang="en-US" sz="3000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𝟏</m:t>
                          </m:r>
                        </m:num>
                        <m:den>
                          <m:r>
                            <a:rPr lang="en-US" sz="3000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𝒏</m:t>
                          </m:r>
                        </m:den>
                      </m:f>
                      <m:nary>
                        <m:naryPr>
                          <m:chr m:val="∑"/>
                          <m:limLoc m:val="undOvr"/>
                          <m:grow m:val="on"/>
                          <m:ctrlPr>
                            <a:rPr lang="en-US" sz="3000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naryPr>
                        <m:sub>
                          <m:r>
                            <a:rPr lang="en-US" sz="3000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𝒊</m:t>
                          </m:r>
                          <m:r>
                            <a:rPr lang="en-US" sz="3000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=</m:t>
                          </m:r>
                          <m:r>
                            <a:rPr lang="en-US" sz="3000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𝟏</m:t>
                          </m:r>
                        </m:sub>
                        <m:sup>
                          <m:r>
                            <a:rPr lang="en-US" sz="3000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𝒏</m:t>
                          </m:r>
                        </m:sup>
                        <m:e>
                          <m:r>
                            <a:rPr lang="en-US" sz="3000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∗</m:t>
                          </m:r>
                        </m:e>
                      </m:nary>
                      <m:d>
                        <m:dPr>
                          <m:ctrlPr>
                            <a:rPr lang="en-US" sz="3000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en-US" sz="3000" b="1" i="1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3000" b="1" i="1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sz="3000" b="1" i="1" dirty="0">
                                      <a:solidFill>
                                        <a:srgbClr val="00B0F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US" sz="3000" b="1" dirty="0">
                                      <a:solidFill>
                                        <a:srgbClr val="00B0F0"/>
                                      </a:solidFill>
                                      <a:latin typeface="Cambria Math" panose="02040503050406030204" pitchFamily="18" charset="0"/>
                                    </a:rPr>
                                    <m:t>ⅈ</m:t>
                                  </m:r>
                                </m:e>
                              </m:d>
                            </m:sup>
                          </m:sSup>
                          <m:r>
                            <a:rPr lang="en-US" sz="3000" b="1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3000" b="1" i="1" dirty="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𝒇</m:t>
                          </m:r>
                          <m:d>
                            <m:dPr>
                              <m:ctrlPr>
                                <a:rPr lang="en-US" sz="3000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US" sz="3000" b="1" i="1" dirty="0" smtClean="0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</m:ctrlPr>
                                </m:sSupPr>
                                <m:e>
                                  <m:r>
                                    <a:rPr lang="en-US" sz="3000" b="1" i="1" dirty="0" smtClean="0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  <m:t>𝒙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sz="3000" b="1" i="1" dirty="0" smtClean="0">
                                          <a:solidFill>
                                            <a:srgbClr val="00B050"/>
                                          </a:solidFill>
                                          <a:latin typeface="Cambria Math" panose="02040503050406030204" pitchFamily="18" charset="0"/>
                                          <a:ea typeface="+mj-ea"/>
                                          <a:cs typeface="+mj-cs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sz="3000" b="1" i="0" dirty="0" smtClean="0">
                                          <a:solidFill>
                                            <a:srgbClr val="00B050"/>
                                          </a:solidFill>
                                          <a:latin typeface="Cambria Math" panose="02040503050406030204" pitchFamily="18" charset="0"/>
                                          <a:ea typeface="+mj-ea"/>
                                          <a:cs typeface="+mj-cs"/>
                                        </a:rPr>
                                        <m:t>ⅈ</m:t>
                                      </m:r>
                                    </m:e>
                                  </m:d>
                                </m:sup>
                              </m:sSup>
                              <m:r>
                                <a:rPr lang="en-US" sz="3000" b="1" i="0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;</m:t>
                              </m:r>
                              <m:r>
                                <a:rPr lang="en-US" sz="3000" b="1" i="1" dirty="0" smtClean="0">
                                  <a:solidFill>
                                    <a:srgbClr val="7030A0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𝑾</m:t>
                              </m:r>
                            </m:e>
                          </m:d>
                        </m:e>
                      </m:d>
                      <m:r>
                        <a:rPr lang="en-US" sz="3000" b="1" i="1" baseline="75000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+mj-ea"/>
                          <a:cs typeface="+mj-cs"/>
                        </a:rPr>
                        <m:t>𝟐</m:t>
                      </m:r>
                    </m:oMath>
                  </m:oMathPara>
                </a14:m>
                <a:endParaRPr lang="en-US" b="1" baseline="75000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DFB1A429-8778-BDAA-1BE9-7F191776507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val 2">
            <a:extLst>
              <a:ext uri="{FF2B5EF4-FFF2-40B4-BE49-F238E27FC236}">
                <a16:creationId xmlns:a16="http://schemas.microsoft.com/office/drawing/2014/main" id="{E426C3E7-9560-C61A-A870-A2F3740D643B}"/>
              </a:ext>
            </a:extLst>
          </p:cNvPr>
          <p:cNvSpPr/>
          <p:nvPr/>
        </p:nvSpPr>
        <p:spPr>
          <a:xfrm>
            <a:off x="2899064" y="2031373"/>
            <a:ext cx="752251" cy="70137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X</a:t>
            </a:r>
            <a:r>
              <a:rPr lang="en-US" sz="2400" b="1" baseline="-25000" dirty="0"/>
              <a:t>1</a:t>
            </a:r>
            <a:endParaRPr lang="en-GB" sz="2400" b="1" baseline="-2500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CC2E833-FAD8-D056-8F75-56FA1451A89C}"/>
              </a:ext>
            </a:extLst>
          </p:cNvPr>
          <p:cNvSpPr/>
          <p:nvPr/>
        </p:nvSpPr>
        <p:spPr>
          <a:xfrm>
            <a:off x="2899064" y="2839619"/>
            <a:ext cx="752252" cy="6792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X</a:t>
            </a:r>
            <a:r>
              <a:rPr lang="en-US" sz="2400" b="1" baseline="-25000" dirty="0"/>
              <a:t>2</a:t>
            </a:r>
            <a:endParaRPr lang="en-GB" sz="2400" b="1" baseline="-2500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AD9C2E5-2364-AC5A-078A-1D0199C0E19E}"/>
              </a:ext>
            </a:extLst>
          </p:cNvPr>
          <p:cNvSpPr/>
          <p:nvPr/>
        </p:nvSpPr>
        <p:spPr>
          <a:xfrm>
            <a:off x="5151248" y="1755863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i="1" dirty="0">
                <a:solidFill>
                  <a:schemeClr val="tx1"/>
                </a:solidFill>
              </a:rPr>
              <a:t>z</a:t>
            </a:r>
            <a:r>
              <a:rPr lang="en-US" sz="2000" b="1" i="1" baseline="-25000" dirty="0">
                <a:solidFill>
                  <a:schemeClr val="tx1"/>
                </a:solidFill>
              </a:rPr>
              <a:t>0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18E5F85-6854-7593-E410-C47018388064}"/>
              </a:ext>
            </a:extLst>
          </p:cNvPr>
          <p:cNvSpPr/>
          <p:nvPr/>
        </p:nvSpPr>
        <p:spPr>
          <a:xfrm>
            <a:off x="5151249" y="2495940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C416276-AAE2-43D2-C969-89AE68A1AAFF}"/>
              </a:ext>
            </a:extLst>
          </p:cNvPr>
          <p:cNvSpPr/>
          <p:nvPr/>
        </p:nvSpPr>
        <p:spPr>
          <a:xfrm>
            <a:off x="5151249" y="3232679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2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3A3F68F-E3EB-1449-31B2-D6D3901EFB95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r>
              <a:rPr lang="en-US" sz="2400" b="1" baseline="30000" dirty="0">
                <a:solidFill>
                  <a:schemeClr val="tx1"/>
                </a:solidFill>
              </a:rPr>
              <a:t>(1)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CA0D5B5A-87C1-2EF7-DCD0-3AFF43277815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651315" y="2042051"/>
            <a:ext cx="1499933" cy="340009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CA554654-17B7-EE6D-D953-158E31F01F88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651315" y="2382060"/>
            <a:ext cx="1499934" cy="400068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B5D351C-6F7A-760D-90C2-45E6C23B4BF7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651315" y="2382060"/>
            <a:ext cx="1499934" cy="1136807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F4E097B8-A7F8-80B0-6171-420BB8CFDC2B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651316" y="2042051"/>
            <a:ext cx="1499932" cy="1137192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E636B330-C3CE-92B2-B78D-1787313CF8FD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651316" y="2782128"/>
            <a:ext cx="1499933" cy="397115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15DBA1F6-2715-2E50-2BB1-D514F61F2E3D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651316" y="3179243"/>
            <a:ext cx="1499933" cy="339624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C2C21174-5F3C-9B78-BC41-06570846F6A4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698955" y="2042051"/>
            <a:ext cx="1795802" cy="734061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DB1FE028-3537-8E04-7589-73374AC02127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698956" y="2776112"/>
            <a:ext cx="1795801" cy="6016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CE5A42ED-CFF3-F527-28AA-654DA67689FF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698956" y="2776112"/>
            <a:ext cx="1795801" cy="742755"/>
          </a:xfrm>
          <a:prstGeom prst="straightConnector1">
            <a:avLst/>
          </a:prstGeom>
          <a:ln w="19050">
            <a:solidFill>
              <a:srgbClr val="7030A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91665F6-9F08-FAAD-3154-B983FFE3491D}"/>
              </a:ext>
            </a:extLst>
          </p:cNvPr>
          <p:cNvSpPr txBox="1"/>
          <p:nvPr/>
        </p:nvSpPr>
        <p:spPr>
          <a:xfrm>
            <a:off x="0" y="3977872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Used with regression models that output continuous real numbers</a:t>
            </a:r>
            <a:endParaRPr lang="en-GB" sz="24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7953000E-358E-F4B4-0639-10F522179A30}"/>
                  </a:ext>
                </a:extLst>
              </p:cNvPr>
              <p:cNvSpPr txBox="1"/>
              <p:nvPr/>
            </p:nvSpPr>
            <p:spPr>
              <a:xfrm>
                <a:off x="8914323" y="2365580"/>
                <a:ext cx="1439140" cy="170078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3000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2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3000" i="1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3000" b="0" i="1" smtClean="0">
                                    <a:latin typeface="Cambria Math" panose="02040503050406030204" pitchFamily="18" charset="0"/>
                                  </a:rPr>
                                  <m:t>45</m:t>
                                </m:r>
                              </m:e>
                              <m:e/>
                            </m:mr>
                            <m:mr>
                              <m:e>
                                <m:r>
                                  <a:rPr lang="en-US" sz="3000" b="0" i="0" smtClean="0">
                                    <a:latin typeface="Cambria Math" panose="02040503050406030204" pitchFamily="18" charset="0"/>
                                  </a:rPr>
                                  <m:t>75</m:t>
                                </m:r>
                              </m:e>
                              <m:e/>
                            </m:mr>
                            <m:mr>
                              <m:e>
                                <m:eqArr>
                                  <m:eqArrPr>
                                    <m:ctrlPr>
                                      <a:rPr lang="en-US" sz="3000" b="0" i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eqArrPr>
                                  <m:e>
                                    <m:r>
                                      <a:rPr lang="en-US" sz="3000" b="0" i="0" smtClean="0">
                                        <a:latin typeface="Cambria Math" panose="02040503050406030204" pitchFamily="18" charset="0"/>
                                      </a:rPr>
                                      <m:t>89</m:t>
                                    </m:r>
                                  </m:e>
                                  <m:e>
                                    <m:r>
                                      <a:rPr lang="en-US" sz="3000" b="0" i="1" smtClean="0">
                                        <a:latin typeface="Cambria Math" panose="02040503050406030204" pitchFamily="18" charset="0"/>
                                      </a:rPr>
                                      <m:t>25</m:t>
                                    </m:r>
                                  </m:e>
                                </m:eqArr>
                              </m:e>
                              <m:e/>
                            </m:mr>
                          </m:m>
                        </m:e>
                      </m:d>
                    </m:oMath>
                  </m:oMathPara>
                </a14:m>
                <a:endParaRPr lang="en-GB" sz="3000" dirty="0"/>
              </a:p>
            </p:txBody>
          </p:sp>
        </mc:Choice>
        <mc:Fallback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7953000E-358E-F4B4-0639-10F522179A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14323" y="2365580"/>
                <a:ext cx="1439140" cy="1700787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9A7FAC6A-CFC5-E2B7-EF3E-4295880C3859}"/>
                  </a:ext>
                </a:extLst>
              </p:cNvPr>
              <p:cNvSpPr txBox="1"/>
              <p:nvPr/>
            </p:nvSpPr>
            <p:spPr>
              <a:xfrm>
                <a:off x="10954882" y="2360117"/>
                <a:ext cx="837152" cy="170078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3000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3000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US" sz="3000" b="0" i="1" smtClean="0">
                                    <a:latin typeface="Cambria Math" panose="02040503050406030204" pitchFamily="18" charset="0"/>
                                  </a:rPr>
                                  <m:t>90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sz="3000" i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  <m:r>
                                  <a:rPr lang="en-US" sz="3000" b="0" i="0" smtClean="0">
                                    <a:latin typeface="Cambria Math" panose="02040503050406030204" pitchFamily="18" charset="0"/>
                                  </a:rPr>
                                  <m:t>5</m:t>
                                </m:r>
                              </m:e>
                            </m:mr>
                            <m:mr>
                              <m:e>
                                <m:eqArr>
                                  <m:eqArrPr>
                                    <m:ctrlPr>
                                      <a:rPr lang="en-US" sz="3000" b="0" i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eqArrPr>
                                  <m:e>
                                    <m:r>
                                      <a:rPr lang="en-US" sz="3000" b="0" i="0" smtClean="0">
                                        <a:latin typeface="Cambria Math" panose="02040503050406030204" pitchFamily="18" charset="0"/>
                                      </a:rPr>
                                      <m:t>95</m:t>
                                    </m:r>
                                  </m:e>
                                  <m:e>
                                    <m:r>
                                      <a:rPr lang="en-US" sz="3000" b="0" i="1" smtClean="0">
                                        <a:latin typeface="Cambria Math" panose="02040503050406030204" pitchFamily="18" charset="0"/>
                                      </a:rPr>
                                      <m:t>30</m:t>
                                    </m:r>
                                  </m:e>
                                </m:eqAr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sz="3000" dirty="0"/>
              </a:p>
            </p:txBody>
          </p:sp>
        </mc:Choice>
        <mc:Fallback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9A7FAC6A-CFC5-E2B7-EF3E-4295880C38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54882" y="2360117"/>
                <a:ext cx="837152" cy="1700787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63579F6B-DDC0-3989-232C-E5767C05ADDA}"/>
                  </a:ext>
                </a:extLst>
              </p:cNvPr>
              <p:cNvSpPr txBox="1"/>
              <p:nvPr/>
            </p:nvSpPr>
            <p:spPr>
              <a:xfrm>
                <a:off x="9326548" y="1950398"/>
                <a:ext cx="675441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𝒇</m:t>
                      </m:r>
                      <m:d>
                        <m:dPr>
                          <m:ctrlPr>
                            <a:rPr lang="en-GB" sz="2400" b="1" i="1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400" b="1" i="1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d>
                    </m:oMath>
                  </m:oMathPara>
                </a14:m>
                <a:endParaRPr lang="en-GB" sz="2400" b="1" dirty="0">
                  <a:solidFill>
                    <a:srgbClr val="00B050"/>
                  </a:solidFill>
                </a:endParaRPr>
              </a:p>
            </p:txBody>
          </p:sp>
        </mc:Choice>
        <mc:Fallback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63579F6B-DDC0-3989-232C-E5767C05ADD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26548" y="1950398"/>
                <a:ext cx="675441" cy="369332"/>
              </a:xfrm>
              <a:prstGeom prst="rect">
                <a:avLst/>
              </a:prstGeom>
              <a:blipFill>
                <a:blip r:embed="rId6"/>
                <a:stretch>
                  <a:fillRect l="-16216" b="-3278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83DF9A45-1C2B-990A-2554-E6F3EA1D3C28}"/>
                  </a:ext>
                </a:extLst>
              </p:cNvPr>
              <p:cNvSpPr txBox="1"/>
              <p:nvPr/>
            </p:nvSpPr>
            <p:spPr>
              <a:xfrm>
                <a:off x="11131629" y="1945949"/>
                <a:ext cx="253274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2400" b="1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83DF9A45-1C2B-990A-2554-E6F3EA1D3C2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31629" y="1945949"/>
                <a:ext cx="253274" cy="369332"/>
              </a:xfrm>
              <a:prstGeom prst="rect">
                <a:avLst/>
              </a:prstGeom>
              <a:blipFill>
                <a:blip r:embed="rId7"/>
                <a:stretch>
                  <a:fillRect l="-28571" t="-18033" r="-59524" b="-262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FEEB9535-ED30-E58A-10B9-586DD820E7B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49402" y="5887817"/>
            <a:ext cx="8308855" cy="75684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8484331-9551-3AD6-71EC-EF6DF705FF68}"/>
              </a:ext>
            </a:extLst>
          </p:cNvPr>
          <p:cNvSpPr txBox="1"/>
          <p:nvPr/>
        </p:nvSpPr>
        <p:spPr>
          <a:xfrm>
            <a:off x="10484427" y="2309578"/>
            <a:ext cx="44055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N</a:t>
            </a:r>
          </a:p>
          <a:p>
            <a:r>
              <a:rPr lang="en-US" sz="2800" b="1" dirty="0">
                <a:solidFill>
                  <a:srgbClr val="FF0000"/>
                </a:solidFill>
              </a:rPr>
              <a:t>N</a:t>
            </a:r>
          </a:p>
          <a:p>
            <a:r>
              <a:rPr lang="en-US" sz="2800" b="1" dirty="0">
                <a:solidFill>
                  <a:srgbClr val="FF0000"/>
                </a:solidFill>
              </a:rPr>
              <a:t>Y</a:t>
            </a:r>
          </a:p>
          <a:p>
            <a:r>
              <a:rPr lang="en-US" sz="2800" b="1" dirty="0">
                <a:solidFill>
                  <a:srgbClr val="FF0000"/>
                </a:solidFill>
              </a:rPr>
              <a:t>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FFFC3C5-4933-1CCF-738D-E0D963F262AE}"/>
                  </a:ext>
                </a:extLst>
              </p:cNvPr>
              <p:cNvSpPr txBox="1"/>
              <p:nvPr/>
            </p:nvSpPr>
            <p:spPr>
              <a:xfrm>
                <a:off x="1267020" y="1687798"/>
                <a:ext cx="1164453" cy="18456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400" b="1" i="1" dirty="0">
                    <a:solidFill>
                      <a:schemeClr val="tx1"/>
                    </a:solidFill>
                  </a:rPr>
                  <a:t>X </a:t>
                </a:r>
                <a:r>
                  <a:rPr lang="en-US" sz="2400" b="1" i="1" baseline="30000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plcHide m:val="on"/>
                            <m:mcs>
                              <m:mc>
                                <m:mcPr>
                                  <m:count m:val="2"/>
                                  <m:mcJc m:val="center"/>
                                </m:mcPr>
                              </m:mc>
                            </m:mcs>
                            <m:ctrlPr>
                              <a:rPr lang="en-US" sz="24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r>
                                <a:rPr lang="en-US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𝟓</m:t>
                              </m:r>
                            </m:e>
                            <m:e/>
                          </m:mr>
                          <m:mr>
                            <m:e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𝟑</m:t>
                              </m:r>
                            </m:e>
                            <m:e/>
                          </m:mr>
                          <m:mr>
                            <m:e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  <m:e/>
                          </m:mr>
                          <m:mr>
                            <m:e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𝟖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sz="2400" b="1" i="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𝟕</m:t>
                              </m:r>
                            </m:e>
                            <m:e/>
                          </m:mr>
                        </m:m>
                      </m:e>
                    </m:d>
                  </m:oMath>
                </a14:m>
                <a:endParaRPr lang="en-GB" sz="2400" b="1" dirty="0"/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FFFC3C5-4933-1CCF-738D-E0D963F262A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7020" y="1687798"/>
                <a:ext cx="1164453" cy="1845698"/>
              </a:xfrm>
              <a:prstGeom prst="rect">
                <a:avLst/>
              </a:prstGeom>
              <a:blipFill>
                <a:blip r:embed="rId9"/>
                <a:stretch>
                  <a:fillRect t="-26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165170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Neural Networks – 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Loss Optimisation: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Gradient Descent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5426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5CF23F3-80D3-CDE5-66F1-5D6B97AF24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016081" y="345786"/>
            <a:ext cx="7175919" cy="519772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5016081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Loss </a:t>
            </a:r>
            <a:r>
              <a:rPr lang="en-US" sz="6000" b="1" dirty="0" err="1"/>
              <a:t>Optimisation</a:t>
            </a:r>
            <a:endParaRPr lang="en-GB" sz="6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E967AB-7E76-C83D-D0FC-8CD316A777DC}"/>
              </a:ext>
            </a:extLst>
          </p:cNvPr>
          <p:cNvSpPr txBox="1"/>
          <p:nvPr/>
        </p:nvSpPr>
        <p:spPr>
          <a:xfrm>
            <a:off x="358218" y="1458504"/>
            <a:ext cx="468125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We need to find the set of weights for the network that achieve the lowest loss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algn="ctr"/>
            <a:endParaRPr lang="en-US" sz="24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4AD280FB-E141-4836-03A8-C8219C186DE6}"/>
                  </a:ext>
                </a:extLst>
              </p:cNvPr>
              <p:cNvSpPr txBox="1"/>
              <p:nvPr/>
            </p:nvSpPr>
            <p:spPr>
              <a:xfrm>
                <a:off x="108856" y="2864018"/>
                <a:ext cx="5585247" cy="62581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 marL="0" indent="0">
                  <a:lnSpc>
                    <a:spcPct val="100000"/>
                  </a:lnSpc>
                  <a:buNone/>
                </a:pPr>
                <a:r>
                  <a:rPr lang="en-US" sz="2400" b="1" dirty="0">
                    <a:solidFill>
                      <a:prstClr val="black"/>
                    </a:solidFill>
                    <a:ea typeface="+mj-ea"/>
                    <a:cs typeface="+mj-cs"/>
                  </a:rPr>
                  <a:t>W*</a:t>
                </a:r>
                <a14:m>
                  <m:oMath xmlns:m="http://schemas.openxmlformats.org/officeDocument/2006/math">
                    <m:r>
                      <a:rPr lang="en-US" sz="24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=</m:t>
                    </m:r>
                    <m:r>
                      <a:rPr lang="en-US" sz="24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𝒂𝒓𝒈𝒎𝒊𝒏</m:t>
                    </m:r>
                    <m:f>
                      <m:fPr>
                        <m:ctrlPr>
                          <a:rPr lang="en-US" sz="2400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</m:ctrlPr>
                      </m:fPr>
                      <m:num>
                        <m:r>
                          <a:rPr lang="en-US" sz="2400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𝟏</m:t>
                        </m:r>
                      </m:num>
                      <m:den>
                        <m:r>
                          <a:rPr lang="en-US" sz="2400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𝒏</m:t>
                        </m:r>
                      </m:den>
                    </m:f>
                    <m:nary>
                      <m:naryPr>
                        <m:chr m:val="∑"/>
                        <m:limLoc m:val="undOvr"/>
                        <m:grow m:val="on"/>
                        <m:ctrlPr>
                          <a:rPr lang="en-US" sz="2400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</m:ctrlPr>
                      </m:naryPr>
                      <m:sub>
                        <m:r>
                          <a:rPr lang="en-US" sz="2400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𝒊</m:t>
                        </m:r>
                        <m:r>
                          <a:rPr lang="en-US" sz="2400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=</m:t>
                        </m:r>
                        <m:r>
                          <a:rPr lang="en-US" sz="2400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𝟏</m:t>
                        </m:r>
                      </m:sub>
                      <m:sup>
                        <m:r>
                          <a:rPr lang="en-US" sz="2400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𝒏</m:t>
                        </m:r>
                      </m:sup>
                      <m:e>
                        <m:r>
                          <a:rPr lang="en-US" sz="2400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∗</m:t>
                        </m:r>
                      </m:e>
                    </m:nary>
                    <m:r>
                      <a:rPr lang="en-US" sz="24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𝓛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𝒇</m:t>
                        </m:r>
                        <m:d>
                          <m:dPr>
                            <m:ctrlPr>
                              <a:rPr lang="en-US" sz="2400" b="1" i="1" dirty="0" smtClean="0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  <a:ea typeface="+mj-ea"/>
                                <a:cs typeface="+mj-cs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en-US" sz="2400" b="1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+mj-ea"/>
                                    <a:cs typeface="+mj-cs"/>
                                  </a:rPr>
                                </m:ctrlPr>
                              </m:sSupPr>
                              <m:e>
                                <m:r>
                                  <a:rPr lang="en-US" sz="2400" b="1" i="1" dirty="0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+mj-ea"/>
                                    <a:cs typeface="+mj-cs"/>
                                  </a:rPr>
                                  <m:t>𝒙</m:t>
                                </m:r>
                              </m:e>
                              <m:sup>
                                <m:d>
                                  <m:dPr>
                                    <m:ctrlPr>
                                      <a:rPr lang="en-US" sz="2400" b="1" i="1" dirty="0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  <a:ea typeface="+mj-ea"/>
                                        <a:cs typeface="+mj-cs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sz="2400" b="1" i="0" dirty="0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  <a:ea typeface="+mj-ea"/>
                                        <a:cs typeface="+mj-cs"/>
                                      </a:rPr>
                                      <m:t>ⅈ</m:t>
                                    </m:r>
                                  </m:e>
                                </m:d>
                              </m:sup>
                            </m:sSup>
                            <m:r>
                              <a:rPr lang="en-US" sz="2400" b="1" i="0" dirty="0" smtClean="0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  <a:ea typeface="+mj-ea"/>
                                <a:cs typeface="+mj-cs"/>
                              </a:rPr>
                              <m:t>;</m:t>
                            </m:r>
                            <m:r>
                              <a:rPr lang="en-US" sz="2400" b="1" i="1" dirty="0" smtClean="0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  <a:ea typeface="+mj-ea"/>
                                <a:cs typeface="+mj-cs"/>
                              </a:rPr>
                              <m:t>𝑾</m:t>
                            </m:r>
                          </m:e>
                        </m:d>
                        <m:r>
                          <a:rPr lang="en-US" sz="2400" b="1" i="0" dirty="0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  <a:ea typeface="+mj-ea"/>
                            <a:cs typeface="+mj-cs"/>
                          </a:rPr>
                          <m:t>,</m:t>
                        </m:r>
                        <m:sSup>
                          <m:sSupPr>
                            <m:ctrlPr>
                              <a:rPr lang="en-US" sz="2400" b="1" i="1" dirty="0" smtClean="0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  <a:ea typeface="+mj-ea"/>
                                <a:cs typeface="+mj-cs"/>
                              </a:rPr>
                            </m:ctrlPr>
                          </m:sSupPr>
                          <m:e>
                            <m:r>
                              <a:rPr lang="en-US" sz="2400" b="1" i="1" dirty="0" smtClean="0">
                                <a:solidFill>
                                  <a:prstClr val="black"/>
                                </a:solidFill>
                                <a:latin typeface="Cambria Math" panose="02040503050406030204" pitchFamily="18" charset="0"/>
                                <a:ea typeface="+mj-ea"/>
                                <a:cs typeface="+mj-cs"/>
                              </a:rPr>
                              <m:t>𝒚</m:t>
                            </m:r>
                          </m:e>
                          <m:sup>
                            <m:d>
                              <m:dPr>
                                <m:ctrlPr>
                                  <a:rPr lang="en-US" sz="2400" b="1" i="1" dirty="0" smtClean="0">
                                    <a:solidFill>
                                      <a:prstClr val="black"/>
                                    </a:solidFill>
                                    <a:latin typeface="Cambria Math" panose="02040503050406030204" pitchFamily="18" charset="0"/>
                                    <a:ea typeface="+mj-ea"/>
                                    <a:cs typeface="+mj-cs"/>
                                  </a:rPr>
                                </m:ctrlPr>
                              </m:dPr>
                              <m:e>
                                <m:r>
                                  <a:rPr lang="en-US" sz="2400" b="1" i="0" dirty="0" smtClean="0">
                                    <a:solidFill>
                                      <a:prstClr val="black"/>
                                    </a:solidFill>
                                    <a:latin typeface="Cambria Math" panose="02040503050406030204" pitchFamily="18" charset="0"/>
                                    <a:ea typeface="+mj-ea"/>
                                    <a:cs typeface="+mj-cs"/>
                                  </a:rPr>
                                  <m:t>ⅈ</m:t>
                                </m:r>
                              </m:e>
                            </m:d>
                          </m:sup>
                        </m:sSup>
                      </m:e>
                    </m:d>
                  </m:oMath>
                </a14:m>
                <a:endParaRPr lang="en-US" sz="2400" b="1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4AD280FB-E141-4836-03A8-C8219C186DE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856" y="2864018"/>
                <a:ext cx="5585247" cy="625812"/>
              </a:xfrm>
              <a:prstGeom prst="rect">
                <a:avLst/>
              </a:prstGeom>
              <a:blipFill>
                <a:blip r:embed="rId4"/>
                <a:stretch>
                  <a:fillRect l="-1747" b="-98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3175D00E-5658-0D64-6911-2B2E948CBA1A}"/>
              </a:ext>
            </a:extLst>
          </p:cNvPr>
          <p:cNvSpPr txBox="1"/>
          <p:nvPr/>
        </p:nvSpPr>
        <p:spPr>
          <a:xfrm>
            <a:off x="1153392" y="3258997"/>
            <a:ext cx="4364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/>
              <a:t>W</a:t>
            </a:r>
            <a:endParaRPr lang="en-GB" sz="2400" b="1" i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248FA73-F62F-4353-E147-572D992584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1423" y="3996863"/>
            <a:ext cx="3534848" cy="750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4541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531248-24A1-3084-06C1-B2340FDC5F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307FBB7D-A841-655D-48ED-C09824CEF9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617" y="2044638"/>
            <a:ext cx="3534848" cy="750927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B67F1B4-1E47-05C1-B92F-BDEFC4F30E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016081" y="345786"/>
            <a:ext cx="7175919" cy="519772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F06F50FE-0D25-26B8-9BFE-59A71E09D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5016081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Loss </a:t>
            </a:r>
            <a:r>
              <a:rPr lang="en-US" sz="6000" b="1" dirty="0" err="1"/>
              <a:t>Optimisation</a:t>
            </a:r>
            <a:endParaRPr lang="en-GB" sz="6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9EFF52-6146-A3D0-BC49-DE740BAB84B9}"/>
              </a:ext>
            </a:extLst>
          </p:cNvPr>
          <p:cNvSpPr txBox="1"/>
          <p:nvPr/>
        </p:nvSpPr>
        <p:spPr>
          <a:xfrm>
            <a:off x="334824" y="1435383"/>
            <a:ext cx="4681257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We need to find the set of weights for the network that achieve the lowest loss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First, randomly pick </a:t>
            </a:r>
            <a:r>
              <a:rPr lang="en-US" sz="2000" b="1" i="1" dirty="0"/>
              <a:t>J</a:t>
            </a:r>
            <a:r>
              <a:rPr lang="en-US" sz="2000" b="1" dirty="0"/>
              <a:t> a </a:t>
            </a:r>
            <a:r>
              <a:rPr lang="en-US" sz="2000" b="1" i="1" dirty="0"/>
              <a:t>w</a:t>
            </a:r>
            <a:r>
              <a:rPr lang="en-US" sz="2000" b="1" i="1" baseline="-25000" dirty="0"/>
              <a:t>0</a:t>
            </a:r>
            <a:r>
              <a:rPr lang="en-US" sz="2000" b="1" dirty="0"/>
              <a:t> and </a:t>
            </a:r>
            <a:r>
              <a:rPr lang="en-US" sz="2000" b="1" i="1" dirty="0"/>
              <a:t>w</a:t>
            </a:r>
            <a:r>
              <a:rPr lang="en-US" sz="2000" b="1" i="1" baseline="-25000" dirty="0"/>
              <a:t>1</a:t>
            </a:r>
          </a:p>
          <a:p>
            <a:pPr algn="ctr"/>
            <a:r>
              <a:rPr lang="en-US" sz="2800" b="1" i="1" dirty="0">
                <a:solidFill>
                  <a:srgbClr val="FF0000"/>
                </a:solidFill>
              </a:rPr>
              <a:t>J(w</a:t>
            </a:r>
            <a:r>
              <a:rPr lang="en-US" sz="2800" b="1" i="1" baseline="-25000" dirty="0">
                <a:solidFill>
                  <a:srgbClr val="FF0000"/>
                </a:solidFill>
              </a:rPr>
              <a:t>0 </a:t>
            </a:r>
            <a:r>
              <a:rPr lang="en-US" sz="2800" b="1" i="1" dirty="0">
                <a:solidFill>
                  <a:srgbClr val="FF0000"/>
                </a:solidFill>
              </a:rPr>
              <a:t>,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  <a:r>
              <a:rPr lang="en-US" sz="2800" b="1" i="1" dirty="0">
                <a:solidFill>
                  <a:srgbClr val="FF0000"/>
                </a:solidFill>
              </a:rPr>
              <a:t>w</a:t>
            </a:r>
            <a:r>
              <a:rPr lang="en-US" sz="2800" b="1" i="1" baseline="-25000" dirty="0">
                <a:solidFill>
                  <a:srgbClr val="FF0000"/>
                </a:solidFill>
              </a:rPr>
              <a:t>1</a:t>
            </a:r>
            <a:r>
              <a:rPr lang="en-US" sz="2800" b="1" i="1" dirty="0">
                <a:solidFill>
                  <a:srgbClr val="FF0000"/>
                </a:solidFill>
              </a:rPr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b="1" i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algn="ctr"/>
            <a:endParaRPr lang="en-US" sz="2400" dirty="0"/>
          </a:p>
        </p:txBody>
      </p:sp>
      <p:sp>
        <p:nvSpPr>
          <p:cNvPr id="3" name="Star: 5 Points 2">
            <a:extLst>
              <a:ext uri="{FF2B5EF4-FFF2-40B4-BE49-F238E27FC236}">
                <a16:creationId xmlns:a16="http://schemas.microsoft.com/office/drawing/2014/main" id="{79EFCFE6-492A-71C0-1E43-D488CC65A319}"/>
              </a:ext>
            </a:extLst>
          </p:cNvPr>
          <p:cNvSpPr/>
          <p:nvPr/>
        </p:nvSpPr>
        <p:spPr>
          <a:xfrm>
            <a:off x="8522636" y="2044638"/>
            <a:ext cx="317184" cy="311728"/>
          </a:xfrm>
          <a:prstGeom prst="star5">
            <a:avLst/>
          </a:prstGeom>
          <a:solidFill>
            <a:schemeClr val="tx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B1125F-1EAD-26C6-497F-67860E6A3E9B}"/>
              </a:ext>
            </a:extLst>
          </p:cNvPr>
          <p:cNvSpPr txBox="1"/>
          <p:nvPr/>
        </p:nvSpPr>
        <p:spPr>
          <a:xfrm>
            <a:off x="5947064" y="4501634"/>
            <a:ext cx="624493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i="1" dirty="0">
                <a:solidFill>
                  <a:srgbClr val="FF0000"/>
                </a:solidFill>
              </a:rPr>
              <a:t>w</a:t>
            </a:r>
            <a:r>
              <a:rPr lang="en-US" sz="3200" b="1" i="1" baseline="-25000" dirty="0">
                <a:solidFill>
                  <a:srgbClr val="FF0000"/>
                </a:solidFill>
              </a:rPr>
              <a:t>0                                                                               </a:t>
            </a:r>
            <a:r>
              <a:rPr lang="en-US" sz="3200" b="1" i="1" dirty="0">
                <a:solidFill>
                  <a:srgbClr val="FF0000"/>
                </a:solidFill>
              </a:rPr>
              <a:t>w</a:t>
            </a:r>
            <a:r>
              <a:rPr lang="en-US" sz="3200" b="1" i="1" baseline="-25000" dirty="0">
                <a:solidFill>
                  <a:srgbClr val="FF0000"/>
                </a:solidFill>
              </a:rPr>
              <a:t>1</a:t>
            </a:r>
            <a:endParaRPr lang="en-GB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6245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4A04ED-7A54-672D-C729-B8FDEF3FB6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9972A2CA-46D4-C434-5CF1-960975ABF4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616" y="2044638"/>
            <a:ext cx="3534848" cy="750927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EC3E8EE-5AB5-7AD9-7074-BAE866410F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016081" y="345786"/>
            <a:ext cx="7175919" cy="519772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B0BC5F62-56CC-321A-2A45-129C3CC6C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5016081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Loss </a:t>
            </a:r>
            <a:r>
              <a:rPr lang="en-US" sz="6000" b="1" dirty="0" err="1"/>
              <a:t>Optimisation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E22250DE-D0BE-9786-9C6A-77847575C836}"/>
                  </a:ext>
                </a:extLst>
              </p:cNvPr>
              <p:cNvSpPr txBox="1"/>
              <p:nvPr/>
            </p:nvSpPr>
            <p:spPr>
              <a:xfrm>
                <a:off x="334824" y="1435383"/>
                <a:ext cx="4681257" cy="43177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000" dirty="0"/>
                  <a:t>We need to find the set of weights for the network that achieve the lowest loss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US" sz="2400" dirty="0"/>
              </a:p>
              <a:p>
                <a:endParaRPr lang="en-US" sz="2400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000" dirty="0"/>
                  <a:t>First, randomly pick </a:t>
                </a:r>
                <a:r>
                  <a:rPr lang="en-US" sz="2000" b="1" i="1" dirty="0"/>
                  <a:t>J</a:t>
                </a:r>
                <a:r>
                  <a:rPr lang="en-US" sz="2000" dirty="0"/>
                  <a:t> a </a:t>
                </a:r>
                <a:r>
                  <a:rPr lang="en-US" sz="2000" b="1" i="1" dirty="0"/>
                  <a:t>w</a:t>
                </a:r>
                <a:r>
                  <a:rPr lang="en-US" sz="2000" b="1" i="1" baseline="-25000" dirty="0"/>
                  <a:t>0</a:t>
                </a:r>
                <a:r>
                  <a:rPr lang="en-US" sz="2000" dirty="0"/>
                  <a:t> and </a:t>
                </a:r>
                <a:r>
                  <a:rPr lang="en-US" sz="2000" b="1" i="1" dirty="0"/>
                  <a:t>w</a:t>
                </a:r>
                <a:r>
                  <a:rPr lang="en-US" sz="2000" b="1" i="1" baseline="-25000" dirty="0"/>
                  <a:t>1</a:t>
                </a:r>
              </a:p>
              <a:p>
                <a:pPr algn="ctr"/>
                <a:r>
                  <a:rPr lang="en-US" sz="2800" b="1" i="1" dirty="0">
                    <a:solidFill>
                      <a:srgbClr val="FF0000"/>
                    </a:solidFill>
                  </a:rPr>
                  <a:t>J(w</a:t>
                </a:r>
                <a:r>
                  <a:rPr lang="en-US" sz="2800" b="1" i="1" baseline="-25000" dirty="0">
                    <a:solidFill>
                      <a:srgbClr val="FF0000"/>
                    </a:solidFill>
                  </a:rPr>
                  <a:t>0 </a:t>
                </a:r>
                <a:r>
                  <a:rPr lang="en-US" sz="2800" b="1" i="1" dirty="0">
                    <a:solidFill>
                      <a:srgbClr val="FF0000"/>
                    </a:solidFill>
                  </a:rPr>
                  <a:t>,</a:t>
                </a:r>
                <a:r>
                  <a:rPr lang="en-US" sz="2800" dirty="0">
                    <a:solidFill>
                      <a:srgbClr val="FF0000"/>
                    </a:solidFill>
                  </a:rPr>
                  <a:t> </a:t>
                </a:r>
                <a:r>
                  <a:rPr lang="en-US" sz="2800" b="1" i="1" dirty="0">
                    <a:solidFill>
                      <a:srgbClr val="FF0000"/>
                    </a:solidFill>
                  </a:rPr>
                  <a:t>w</a:t>
                </a:r>
                <a:r>
                  <a:rPr lang="en-US" sz="2800" b="1" i="1" baseline="-25000" dirty="0">
                    <a:solidFill>
                      <a:srgbClr val="FF0000"/>
                    </a:solidFill>
                  </a:rPr>
                  <a:t>1</a:t>
                </a:r>
                <a:r>
                  <a:rPr lang="en-US" sz="2800" b="1" i="1" dirty="0">
                    <a:solidFill>
                      <a:srgbClr val="FF0000"/>
                    </a:solidFill>
                  </a:rPr>
                  <a:t>)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2000" b="1" dirty="0"/>
                  <a:t>Then, compute the gradient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400" b="1" i="1" dirty="0" smtClean="0">
                              <a:latin typeface="Cambria Math" panose="02040503050406030204" pitchFamily="18" charset="0"/>
                            </a:rPr>
                            <m:t>𝝏</m:t>
                          </m:r>
                          <m:r>
                            <a:rPr lang="en-US" sz="2400" b="1" i="1" dirty="0" smtClean="0">
                              <a:latin typeface="Cambria Math" panose="02040503050406030204" pitchFamily="18" charset="0"/>
                            </a:rPr>
                            <m:t>𝑱</m:t>
                          </m:r>
                          <m:d>
                            <m:dPr>
                              <m:ctrlPr>
                                <a:rPr lang="en-US" sz="24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400" b="1" i="1" dirty="0" smtClean="0">
                                  <a:latin typeface="Cambria Math" panose="02040503050406030204" pitchFamily="18" charset="0"/>
                                </a:rPr>
                                <m:t>𝒘</m:t>
                              </m:r>
                            </m:e>
                          </m:d>
                        </m:num>
                        <m:den>
                          <m:r>
                            <a:rPr lang="en-US" sz="2400" b="1" i="0" dirty="0" smtClean="0">
                              <a:latin typeface="Cambria Math" panose="02040503050406030204" pitchFamily="18" charset="0"/>
                            </a:rPr>
                            <m:t>𝛛</m:t>
                          </m:r>
                          <m:r>
                            <a:rPr lang="en-US" sz="2400" b="1" i="1" dirty="0" smtClean="0">
                              <a:latin typeface="Cambria Math" panose="02040503050406030204" pitchFamily="18" charset="0"/>
                            </a:rPr>
                            <m:t>𝒘</m:t>
                          </m:r>
                        </m:den>
                      </m:f>
                    </m:oMath>
                  </m:oMathPara>
                </a14:m>
                <a:endParaRPr lang="en-US" sz="2400" b="1" dirty="0"/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endParaRPr lang="en-US" sz="2400" b="1" i="1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US" sz="2400" dirty="0"/>
              </a:p>
              <a:p>
                <a:pPr algn="ctr"/>
                <a:endParaRPr lang="en-US" sz="2400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E22250DE-D0BE-9786-9C6A-77847575C83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824" y="1435383"/>
                <a:ext cx="4681257" cy="4317720"/>
              </a:xfrm>
              <a:prstGeom prst="rect">
                <a:avLst/>
              </a:prstGeom>
              <a:blipFill>
                <a:blip r:embed="rId5"/>
                <a:stretch>
                  <a:fillRect l="-1172" t="-705" r="-5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D1020623-7990-D190-46E4-4D65F3CB18C0}"/>
              </a:ext>
            </a:extLst>
          </p:cNvPr>
          <p:cNvSpPr txBox="1"/>
          <p:nvPr/>
        </p:nvSpPr>
        <p:spPr>
          <a:xfrm>
            <a:off x="5947064" y="4501634"/>
            <a:ext cx="624493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i="1" dirty="0">
                <a:solidFill>
                  <a:srgbClr val="FF0000"/>
                </a:solidFill>
              </a:rPr>
              <a:t>w</a:t>
            </a:r>
            <a:r>
              <a:rPr lang="en-US" sz="3200" b="1" i="1" baseline="-25000" dirty="0">
                <a:solidFill>
                  <a:srgbClr val="FF0000"/>
                </a:solidFill>
              </a:rPr>
              <a:t>0                                                                               </a:t>
            </a:r>
            <a:r>
              <a:rPr lang="en-US" sz="3200" b="1" i="1" dirty="0">
                <a:solidFill>
                  <a:srgbClr val="FF0000"/>
                </a:solidFill>
              </a:rPr>
              <a:t>w</a:t>
            </a:r>
            <a:r>
              <a:rPr lang="en-US" sz="3200" b="1" i="1" baseline="-25000" dirty="0">
                <a:solidFill>
                  <a:srgbClr val="FF0000"/>
                </a:solidFill>
              </a:rPr>
              <a:t>1</a:t>
            </a:r>
            <a:endParaRPr lang="en-GB" sz="3200" dirty="0">
              <a:solidFill>
                <a:srgbClr val="FF0000"/>
              </a:solidFill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BDA4089-57DE-AC17-C9E8-765D78303552}"/>
              </a:ext>
            </a:extLst>
          </p:cNvPr>
          <p:cNvCxnSpPr>
            <a:cxnSpLocks/>
          </p:cNvCxnSpPr>
          <p:nvPr/>
        </p:nvCxnSpPr>
        <p:spPr>
          <a:xfrm flipH="1" flipV="1">
            <a:off x="8291945" y="1314494"/>
            <a:ext cx="312095" cy="730144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tar: 5 Points 1">
            <a:extLst>
              <a:ext uri="{FF2B5EF4-FFF2-40B4-BE49-F238E27FC236}">
                <a16:creationId xmlns:a16="http://schemas.microsoft.com/office/drawing/2014/main" id="{5EFEB39E-C809-8695-19C4-F52DAAE8298B}"/>
              </a:ext>
            </a:extLst>
          </p:cNvPr>
          <p:cNvSpPr/>
          <p:nvPr/>
        </p:nvSpPr>
        <p:spPr>
          <a:xfrm>
            <a:off x="8522636" y="2044638"/>
            <a:ext cx="317184" cy="311728"/>
          </a:xfrm>
          <a:prstGeom prst="star5">
            <a:avLst/>
          </a:prstGeom>
          <a:solidFill>
            <a:schemeClr val="tx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9772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1C8B4C-EE2F-042E-6921-A76C4AE923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AEC2A71C-2B77-2008-BED6-B5EA267DC8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617" y="2056009"/>
            <a:ext cx="3534848" cy="750927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379BF0D-814D-4322-8543-D0D1763CDA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016081" y="345786"/>
            <a:ext cx="7175919" cy="519772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6B79154-EED7-9032-7A4E-F1F9728AE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5016081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Loss </a:t>
            </a:r>
            <a:r>
              <a:rPr lang="en-US" sz="6000" b="1" dirty="0" err="1"/>
              <a:t>Optimisation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4E1F7D71-8F02-2A92-072F-B719FF33C99E}"/>
                  </a:ext>
                </a:extLst>
              </p:cNvPr>
              <p:cNvSpPr txBox="1"/>
              <p:nvPr/>
            </p:nvSpPr>
            <p:spPr>
              <a:xfrm>
                <a:off x="334824" y="1435383"/>
                <a:ext cx="4681257" cy="45639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000" dirty="0"/>
                  <a:t>We need to find the set of weights for the network that achieve the lowest loss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US" sz="2400" dirty="0"/>
              </a:p>
              <a:p>
                <a:endParaRPr lang="en-US" sz="2400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000" dirty="0"/>
                  <a:t>First, randomly pick </a:t>
                </a:r>
                <a:r>
                  <a:rPr lang="en-US" sz="2000" b="1" i="1" dirty="0"/>
                  <a:t>J</a:t>
                </a:r>
                <a:r>
                  <a:rPr lang="en-US" sz="2000" dirty="0"/>
                  <a:t> a </a:t>
                </a:r>
                <a:r>
                  <a:rPr lang="en-US" sz="2000" b="1" i="1" dirty="0"/>
                  <a:t>w</a:t>
                </a:r>
                <a:r>
                  <a:rPr lang="en-US" sz="2000" b="1" i="1" baseline="-25000" dirty="0"/>
                  <a:t>0</a:t>
                </a:r>
                <a:r>
                  <a:rPr lang="en-US" sz="2000" dirty="0"/>
                  <a:t> and </a:t>
                </a:r>
                <a:r>
                  <a:rPr lang="en-US" sz="2000" b="1" i="1" dirty="0"/>
                  <a:t>w</a:t>
                </a:r>
                <a:r>
                  <a:rPr lang="en-US" sz="2000" b="1" i="1" baseline="-25000" dirty="0"/>
                  <a:t>1</a:t>
                </a:r>
              </a:p>
              <a:p>
                <a:pPr algn="ctr"/>
                <a:r>
                  <a:rPr lang="en-US" sz="2800" b="1" i="1" dirty="0">
                    <a:solidFill>
                      <a:srgbClr val="FF0000"/>
                    </a:solidFill>
                  </a:rPr>
                  <a:t>J(w</a:t>
                </a:r>
                <a:r>
                  <a:rPr lang="en-US" sz="2800" b="1" i="1" baseline="-25000" dirty="0">
                    <a:solidFill>
                      <a:srgbClr val="FF0000"/>
                    </a:solidFill>
                  </a:rPr>
                  <a:t>0 </a:t>
                </a:r>
                <a:r>
                  <a:rPr lang="en-US" sz="2800" b="1" i="1" dirty="0">
                    <a:solidFill>
                      <a:srgbClr val="FF0000"/>
                    </a:solidFill>
                  </a:rPr>
                  <a:t>,</a:t>
                </a:r>
                <a:r>
                  <a:rPr lang="en-US" sz="2800" dirty="0">
                    <a:solidFill>
                      <a:srgbClr val="FF0000"/>
                    </a:solidFill>
                  </a:rPr>
                  <a:t> </a:t>
                </a:r>
                <a:r>
                  <a:rPr lang="en-US" sz="2800" b="1" i="1" dirty="0">
                    <a:solidFill>
                      <a:srgbClr val="FF0000"/>
                    </a:solidFill>
                  </a:rPr>
                  <a:t>w</a:t>
                </a:r>
                <a:r>
                  <a:rPr lang="en-US" sz="2800" b="1" i="1" baseline="-25000" dirty="0">
                    <a:solidFill>
                      <a:srgbClr val="FF0000"/>
                    </a:solidFill>
                  </a:rPr>
                  <a:t>1</a:t>
                </a:r>
                <a:r>
                  <a:rPr lang="en-US" sz="2800" b="1" i="1" dirty="0">
                    <a:solidFill>
                      <a:srgbClr val="FF0000"/>
                    </a:solidFill>
                  </a:rPr>
                  <a:t>)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2000" dirty="0"/>
                  <a:t>Then, compute the gradient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400" b="1" i="1" dirty="0" smtClean="0">
                              <a:latin typeface="Cambria Math" panose="02040503050406030204" pitchFamily="18" charset="0"/>
                            </a:rPr>
                            <m:t>𝝏</m:t>
                          </m:r>
                          <m:r>
                            <a:rPr lang="en-US" sz="2400" b="1" i="1" dirty="0" smtClean="0">
                              <a:latin typeface="Cambria Math" panose="02040503050406030204" pitchFamily="18" charset="0"/>
                            </a:rPr>
                            <m:t>𝑱</m:t>
                          </m:r>
                          <m:d>
                            <m:dPr>
                              <m:ctrlPr>
                                <a:rPr lang="en-US" sz="24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400" b="1" i="1" dirty="0" smtClean="0">
                                  <a:latin typeface="Cambria Math" panose="02040503050406030204" pitchFamily="18" charset="0"/>
                                </a:rPr>
                                <m:t>𝒘</m:t>
                              </m:r>
                            </m:e>
                          </m:d>
                        </m:num>
                        <m:den>
                          <m:r>
                            <a:rPr lang="en-US" sz="2400" b="1" i="0" dirty="0" smtClean="0">
                              <a:latin typeface="Cambria Math" panose="02040503050406030204" pitchFamily="18" charset="0"/>
                            </a:rPr>
                            <m:t>𝛛</m:t>
                          </m:r>
                          <m:r>
                            <a:rPr lang="en-US" sz="2400" b="1" i="1" dirty="0" smtClean="0">
                              <a:latin typeface="Cambria Math" panose="02040503050406030204" pitchFamily="18" charset="0"/>
                            </a:rPr>
                            <m:t>𝒘</m:t>
                          </m:r>
                        </m:den>
                      </m:f>
                    </m:oMath>
                  </m:oMathPara>
                </a14:m>
                <a:endParaRPr lang="en-US" sz="2400" b="1" dirty="0"/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2000" b="1" dirty="0"/>
                  <a:t>Take a small step in the opposite direction.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US" sz="2400" dirty="0"/>
              </a:p>
              <a:p>
                <a:pPr algn="ctr"/>
                <a:endParaRPr lang="en-US" sz="2400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4E1F7D71-8F02-2A92-072F-B719FF33C99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824" y="1435383"/>
                <a:ext cx="4681257" cy="4563942"/>
              </a:xfrm>
              <a:prstGeom prst="rect">
                <a:avLst/>
              </a:prstGeom>
              <a:blipFill>
                <a:blip r:embed="rId5"/>
                <a:stretch>
                  <a:fillRect l="-1172" t="-668" r="-5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A5F046B7-9C6B-CFE2-2EB6-8FD1C7191703}"/>
              </a:ext>
            </a:extLst>
          </p:cNvPr>
          <p:cNvSpPr txBox="1"/>
          <p:nvPr/>
        </p:nvSpPr>
        <p:spPr>
          <a:xfrm>
            <a:off x="5947064" y="4501634"/>
            <a:ext cx="624493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i="1" dirty="0">
                <a:solidFill>
                  <a:srgbClr val="FF0000"/>
                </a:solidFill>
              </a:rPr>
              <a:t>w</a:t>
            </a:r>
            <a:r>
              <a:rPr lang="en-US" sz="3200" b="1" i="1" baseline="-25000" dirty="0">
                <a:solidFill>
                  <a:srgbClr val="FF0000"/>
                </a:solidFill>
              </a:rPr>
              <a:t>0                                                                               </a:t>
            </a:r>
            <a:r>
              <a:rPr lang="en-US" sz="3200" b="1" i="1" dirty="0">
                <a:solidFill>
                  <a:srgbClr val="FF0000"/>
                </a:solidFill>
              </a:rPr>
              <a:t>w</a:t>
            </a:r>
            <a:r>
              <a:rPr lang="en-US" sz="3200" b="1" i="1" baseline="-25000" dirty="0">
                <a:solidFill>
                  <a:srgbClr val="FF0000"/>
                </a:solidFill>
              </a:rPr>
              <a:t>1</a:t>
            </a:r>
            <a:endParaRPr lang="en-GB" sz="3200" dirty="0">
              <a:solidFill>
                <a:srgbClr val="FF0000"/>
              </a:solidFill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C575938-06AD-E47F-BAB8-1AABCF42C544}"/>
              </a:ext>
            </a:extLst>
          </p:cNvPr>
          <p:cNvCxnSpPr>
            <a:cxnSpLocks/>
          </p:cNvCxnSpPr>
          <p:nvPr/>
        </p:nvCxnSpPr>
        <p:spPr>
          <a:xfrm>
            <a:off x="8800665" y="2347653"/>
            <a:ext cx="268867" cy="30202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2007CC51-EE06-6DD2-F74B-9AD145C87C74}"/>
              </a:ext>
            </a:extLst>
          </p:cNvPr>
          <p:cNvSpPr/>
          <p:nvPr/>
        </p:nvSpPr>
        <p:spPr>
          <a:xfrm>
            <a:off x="9013565" y="2498667"/>
            <a:ext cx="317184" cy="311728"/>
          </a:xfrm>
          <a:prstGeom prst="star5">
            <a:avLst/>
          </a:prstGeom>
          <a:solidFill>
            <a:schemeClr val="tx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8E5EF6D4-ED2D-5DEF-DED3-368E3425BB00}"/>
              </a:ext>
            </a:extLst>
          </p:cNvPr>
          <p:cNvSpPr/>
          <p:nvPr/>
        </p:nvSpPr>
        <p:spPr>
          <a:xfrm>
            <a:off x="8522636" y="2044638"/>
            <a:ext cx="317184" cy="311728"/>
          </a:xfrm>
          <a:prstGeom prst="star5">
            <a:avLst/>
          </a:prstGeom>
          <a:solidFill>
            <a:schemeClr val="tx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9001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565774-8DD5-E859-01D9-4E64696779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7331BB2C-9936-CEEB-D3FE-38089665CB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617" y="2056009"/>
            <a:ext cx="3534848" cy="750927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FCE8C90-8108-F32A-D4AA-69DB6F64AC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016081" y="345786"/>
            <a:ext cx="7175919" cy="519772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354AFAE-1FB5-D2A4-5AC3-B29F1C446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5016081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Gradient Descent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3CB7B19-FBC0-32F1-A654-FC57A227A3C8}"/>
                  </a:ext>
                </a:extLst>
              </p:cNvPr>
              <p:cNvSpPr txBox="1"/>
              <p:nvPr/>
            </p:nvSpPr>
            <p:spPr>
              <a:xfrm>
                <a:off x="334824" y="1435383"/>
                <a:ext cx="4681257" cy="45639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000" dirty="0"/>
                  <a:t>We need to find the set of weights for the network that achieve the lowest loss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US" sz="2400" dirty="0"/>
              </a:p>
              <a:p>
                <a:endParaRPr lang="en-US" sz="2400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000" dirty="0"/>
                  <a:t>First, randomly pick </a:t>
                </a:r>
                <a:r>
                  <a:rPr lang="en-US" sz="2000" b="1" i="1" dirty="0"/>
                  <a:t>J</a:t>
                </a:r>
                <a:r>
                  <a:rPr lang="en-US" sz="2000" dirty="0"/>
                  <a:t> a </a:t>
                </a:r>
                <a:r>
                  <a:rPr lang="en-US" sz="2000" b="1" i="1" dirty="0"/>
                  <a:t>w</a:t>
                </a:r>
                <a:r>
                  <a:rPr lang="en-US" sz="2000" b="1" i="1" baseline="-25000" dirty="0"/>
                  <a:t>0</a:t>
                </a:r>
                <a:r>
                  <a:rPr lang="en-US" sz="2000" dirty="0"/>
                  <a:t> and </a:t>
                </a:r>
                <a:r>
                  <a:rPr lang="en-US" sz="2000" b="1" i="1" dirty="0"/>
                  <a:t>w</a:t>
                </a:r>
                <a:r>
                  <a:rPr lang="en-US" sz="2000" b="1" i="1" baseline="-25000" dirty="0"/>
                  <a:t>1</a:t>
                </a:r>
              </a:p>
              <a:p>
                <a:pPr algn="ctr"/>
                <a:r>
                  <a:rPr lang="en-US" sz="2800" b="1" i="1" dirty="0">
                    <a:solidFill>
                      <a:srgbClr val="FF0000"/>
                    </a:solidFill>
                  </a:rPr>
                  <a:t>J(w</a:t>
                </a:r>
                <a:r>
                  <a:rPr lang="en-US" sz="2800" b="1" i="1" baseline="-25000" dirty="0">
                    <a:solidFill>
                      <a:srgbClr val="FF0000"/>
                    </a:solidFill>
                  </a:rPr>
                  <a:t>0 </a:t>
                </a:r>
                <a:r>
                  <a:rPr lang="en-US" sz="2800" b="1" i="1" dirty="0">
                    <a:solidFill>
                      <a:srgbClr val="FF0000"/>
                    </a:solidFill>
                  </a:rPr>
                  <a:t>,</a:t>
                </a:r>
                <a:r>
                  <a:rPr lang="en-US" sz="2800" dirty="0">
                    <a:solidFill>
                      <a:srgbClr val="FF0000"/>
                    </a:solidFill>
                  </a:rPr>
                  <a:t> </a:t>
                </a:r>
                <a:r>
                  <a:rPr lang="en-US" sz="2800" b="1" i="1" dirty="0">
                    <a:solidFill>
                      <a:srgbClr val="FF0000"/>
                    </a:solidFill>
                  </a:rPr>
                  <a:t>w</a:t>
                </a:r>
                <a:r>
                  <a:rPr lang="en-US" sz="2800" b="1" i="1" baseline="-25000" dirty="0">
                    <a:solidFill>
                      <a:srgbClr val="FF0000"/>
                    </a:solidFill>
                  </a:rPr>
                  <a:t>1</a:t>
                </a:r>
                <a:r>
                  <a:rPr lang="en-US" sz="2800" b="1" i="1" dirty="0">
                    <a:solidFill>
                      <a:srgbClr val="FF0000"/>
                    </a:solidFill>
                  </a:rPr>
                  <a:t>)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2000" dirty="0"/>
                  <a:t>Then, compute the gradient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400" b="1" i="1" dirty="0" smtClean="0">
                              <a:latin typeface="Cambria Math" panose="02040503050406030204" pitchFamily="18" charset="0"/>
                            </a:rPr>
                            <m:t>𝝏</m:t>
                          </m:r>
                          <m:r>
                            <a:rPr lang="en-US" sz="2400" b="1" i="1" dirty="0" smtClean="0">
                              <a:latin typeface="Cambria Math" panose="02040503050406030204" pitchFamily="18" charset="0"/>
                            </a:rPr>
                            <m:t>𝑱</m:t>
                          </m:r>
                          <m:d>
                            <m:dPr>
                              <m:ctrlPr>
                                <a:rPr lang="en-US" sz="24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400" b="1" i="1" dirty="0" smtClean="0">
                                  <a:latin typeface="Cambria Math" panose="02040503050406030204" pitchFamily="18" charset="0"/>
                                </a:rPr>
                                <m:t>𝒘</m:t>
                              </m:r>
                            </m:e>
                          </m:d>
                        </m:num>
                        <m:den>
                          <m:r>
                            <a:rPr lang="en-US" sz="2400" b="1" i="0" dirty="0" smtClean="0">
                              <a:latin typeface="Cambria Math" panose="02040503050406030204" pitchFamily="18" charset="0"/>
                            </a:rPr>
                            <m:t>𝛛</m:t>
                          </m:r>
                          <m:r>
                            <a:rPr lang="en-US" sz="2400" b="1" i="1" dirty="0" smtClean="0">
                              <a:latin typeface="Cambria Math" panose="02040503050406030204" pitchFamily="18" charset="0"/>
                            </a:rPr>
                            <m:t>𝒘</m:t>
                          </m:r>
                        </m:den>
                      </m:f>
                    </m:oMath>
                  </m:oMathPara>
                </a14:m>
                <a:endParaRPr lang="en-US" sz="2400" b="1" dirty="0"/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2000" dirty="0"/>
                  <a:t>Take a small step in the opposite direction.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000" b="1" dirty="0"/>
                  <a:t>Repeat until convergence.</a:t>
                </a:r>
              </a:p>
              <a:p>
                <a:pPr algn="ctr"/>
                <a:endParaRPr lang="en-US" sz="2400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3CB7B19-FBC0-32F1-A654-FC57A227A3C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824" y="1435383"/>
                <a:ext cx="4681257" cy="4563942"/>
              </a:xfrm>
              <a:prstGeom prst="rect">
                <a:avLst/>
              </a:prstGeom>
              <a:blipFill>
                <a:blip r:embed="rId5"/>
                <a:stretch>
                  <a:fillRect l="-1172" t="-668" r="-5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7AAC2CC6-5BFB-92AC-CFA3-CC52469E166C}"/>
              </a:ext>
            </a:extLst>
          </p:cNvPr>
          <p:cNvSpPr txBox="1"/>
          <p:nvPr/>
        </p:nvSpPr>
        <p:spPr>
          <a:xfrm>
            <a:off x="5947064" y="4501634"/>
            <a:ext cx="624493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i="1" dirty="0">
                <a:solidFill>
                  <a:srgbClr val="FF0000"/>
                </a:solidFill>
              </a:rPr>
              <a:t>w</a:t>
            </a:r>
            <a:r>
              <a:rPr lang="en-US" sz="3200" b="1" i="1" baseline="-25000" dirty="0">
                <a:solidFill>
                  <a:srgbClr val="FF0000"/>
                </a:solidFill>
              </a:rPr>
              <a:t>0                                                                               </a:t>
            </a:r>
            <a:r>
              <a:rPr lang="en-US" sz="3200" b="1" i="1" dirty="0">
                <a:solidFill>
                  <a:srgbClr val="FF0000"/>
                </a:solidFill>
              </a:rPr>
              <a:t>w</a:t>
            </a:r>
            <a:r>
              <a:rPr lang="en-US" sz="3200" b="1" i="1" baseline="-25000" dirty="0">
                <a:solidFill>
                  <a:srgbClr val="FF0000"/>
                </a:solidFill>
              </a:rPr>
              <a:t>1</a:t>
            </a:r>
            <a:endParaRPr lang="en-GB" sz="3200" dirty="0">
              <a:solidFill>
                <a:srgbClr val="FF0000"/>
              </a:solidFill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C1C26C5-070F-6BC9-21E5-0769192ADFD0}"/>
              </a:ext>
            </a:extLst>
          </p:cNvPr>
          <p:cNvCxnSpPr>
            <a:cxnSpLocks/>
          </p:cNvCxnSpPr>
          <p:nvPr/>
        </p:nvCxnSpPr>
        <p:spPr>
          <a:xfrm>
            <a:off x="8800665" y="2347653"/>
            <a:ext cx="268867" cy="30202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9411F884-89FE-CB1B-16E4-FE4FBF898DBE}"/>
              </a:ext>
            </a:extLst>
          </p:cNvPr>
          <p:cNvSpPr/>
          <p:nvPr/>
        </p:nvSpPr>
        <p:spPr>
          <a:xfrm>
            <a:off x="9013565" y="2498667"/>
            <a:ext cx="317184" cy="311728"/>
          </a:xfrm>
          <a:prstGeom prst="star5">
            <a:avLst/>
          </a:prstGeom>
          <a:solidFill>
            <a:schemeClr val="tx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61C2BC51-24C9-DDF8-6C29-ECCAA36567A9}"/>
              </a:ext>
            </a:extLst>
          </p:cNvPr>
          <p:cNvSpPr/>
          <p:nvPr/>
        </p:nvSpPr>
        <p:spPr>
          <a:xfrm>
            <a:off x="9213450" y="2961409"/>
            <a:ext cx="317184" cy="311728"/>
          </a:xfrm>
          <a:prstGeom prst="star5">
            <a:avLst/>
          </a:prstGeom>
          <a:solidFill>
            <a:schemeClr val="tx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AAC8EF88-946D-FF7B-B10F-B5A3660E8CD3}"/>
              </a:ext>
            </a:extLst>
          </p:cNvPr>
          <p:cNvSpPr/>
          <p:nvPr/>
        </p:nvSpPr>
        <p:spPr>
          <a:xfrm>
            <a:off x="9380154" y="3419794"/>
            <a:ext cx="317184" cy="311728"/>
          </a:xfrm>
          <a:prstGeom prst="star5">
            <a:avLst/>
          </a:prstGeom>
          <a:solidFill>
            <a:schemeClr val="tx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D670CB36-173E-DC8E-2FC3-126D77EEAF1D}"/>
              </a:ext>
            </a:extLst>
          </p:cNvPr>
          <p:cNvSpPr/>
          <p:nvPr/>
        </p:nvSpPr>
        <p:spPr>
          <a:xfrm>
            <a:off x="8522636" y="2044638"/>
            <a:ext cx="317184" cy="311728"/>
          </a:xfrm>
          <a:prstGeom prst="star5">
            <a:avLst/>
          </a:prstGeom>
          <a:solidFill>
            <a:schemeClr val="tx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Star: 5 Points 19">
            <a:extLst>
              <a:ext uri="{FF2B5EF4-FFF2-40B4-BE49-F238E27FC236}">
                <a16:creationId xmlns:a16="http://schemas.microsoft.com/office/drawing/2014/main" id="{4799D059-1F68-E075-12C5-C360A374BFDA}"/>
              </a:ext>
            </a:extLst>
          </p:cNvPr>
          <p:cNvSpPr/>
          <p:nvPr/>
        </p:nvSpPr>
        <p:spPr>
          <a:xfrm>
            <a:off x="9380154" y="3878179"/>
            <a:ext cx="317184" cy="311728"/>
          </a:xfrm>
          <a:prstGeom prst="star5">
            <a:avLst/>
          </a:prstGeom>
          <a:solidFill>
            <a:schemeClr val="tx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DBAC1F57-62A6-1646-164D-B21DA118D0B1}"/>
              </a:ext>
            </a:extLst>
          </p:cNvPr>
          <p:cNvCxnSpPr>
            <a:cxnSpLocks/>
            <a:stCxn id="16" idx="3"/>
          </p:cNvCxnSpPr>
          <p:nvPr/>
        </p:nvCxnSpPr>
        <p:spPr>
          <a:xfrm>
            <a:off x="9470057" y="3273136"/>
            <a:ext cx="60577" cy="29331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790D69B-A705-6FF6-240C-ED56BF0599CD}"/>
              </a:ext>
            </a:extLst>
          </p:cNvPr>
          <p:cNvCxnSpPr>
            <a:cxnSpLocks/>
            <a:endCxn id="20" idx="0"/>
          </p:cNvCxnSpPr>
          <p:nvPr/>
        </p:nvCxnSpPr>
        <p:spPr>
          <a:xfrm>
            <a:off x="9530634" y="3717354"/>
            <a:ext cx="8112" cy="160825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A110F1F3-195B-5926-CD96-2660046E87EB}"/>
              </a:ext>
            </a:extLst>
          </p:cNvPr>
          <p:cNvCxnSpPr>
            <a:cxnSpLocks/>
          </p:cNvCxnSpPr>
          <p:nvPr/>
        </p:nvCxnSpPr>
        <p:spPr>
          <a:xfrm>
            <a:off x="9172157" y="2793631"/>
            <a:ext cx="158592" cy="31443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41932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Gradient Descent Algorithm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2800" b="1" dirty="0"/>
              <a:t>𝜃</a:t>
            </a:r>
            <a:r>
              <a:rPr lang="en-GB" sz="2800" b="1" baseline="-25000" dirty="0"/>
              <a:t>𝑗</a:t>
            </a:r>
            <a:r>
              <a:rPr lang="en-GB" sz="2800" b="1" dirty="0"/>
              <a:t> = 𝜃</a:t>
            </a:r>
            <a:r>
              <a:rPr lang="en-GB" sz="2800" b="1" baseline="-25000" dirty="0"/>
              <a:t>𝑗</a:t>
            </a:r>
            <a:r>
              <a:rPr lang="en-GB" sz="2800" b="1" dirty="0"/>
              <a:t> − 𝛈 </a:t>
            </a:r>
            <a:r>
              <a:rPr lang="en-GB" sz="2800" b="1" u="sng" dirty="0"/>
              <a:t>      𝜕     </a:t>
            </a:r>
            <a:r>
              <a:rPr lang="en-GB" sz="2800" b="1" dirty="0"/>
              <a:t> 𝐽 (𝜃</a:t>
            </a:r>
            <a:r>
              <a:rPr lang="en-GB" sz="2800" b="1" baseline="-25000" dirty="0"/>
              <a:t>0</a:t>
            </a:r>
            <a:r>
              <a:rPr lang="en-GB" sz="2800" b="1" dirty="0"/>
              <a:t>,𝜃</a:t>
            </a:r>
            <a:r>
              <a:rPr lang="en-GB" sz="2800" b="1" baseline="-25000" dirty="0"/>
              <a:t>1</a:t>
            </a:r>
            <a:r>
              <a:rPr lang="en-GB" sz="2800" b="1" dirty="0"/>
              <a:t>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800" b="1" dirty="0"/>
              <a:t>					</a:t>
            </a:r>
            <a:r>
              <a:rPr lang="en-GB" b="1" dirty="0"/>
              <a:t>           </a:t>
            </a:r>
            <a:r>
              <a:rPr lang="en-GB" sz="2800" b="1" dirty="0"/>
              <a:t>(𝜕𝜃</a:t>
            </a:r>
            <a:r>
              <a:rPr lang="en-GB" sz="2800" b="1" baseline="-25000" dirty="0"/>
              <a:t>𝑗</a:t>
            </a:r>
            <a:r>
              <a:rPr lang="en-GB" sz="2800" b="1" dirty="0"/>
              <a:t>) </a:t>
            </a:r>
          </a:p>
          <a:p>
            <a:pPr>
              <a:lnSpc>
                <a:spcPct val="100000"/>
              </a:lnSpc>
            </a:pPr>
            <a:r>
              <a:rPr lang="en-US" b="1" dirty="0">
                <a:solidFill>
                  <a:prstClr val="black"/>
                </a:solidFill>
                <a:ea typeface="+mj-ea"/>
                <a:cs typeface="+mj-cs"/>
              </a:rPr>
              <a:t>Where:</a:t>
            </a:r>
          </a:p>
          <a:p>
            <a:pPr>
              <a:lnSpc>
                <a:spcPct val="100000"/>
              </a:lnSpc>
            </a:pPr>
            <a:r>
              <a:rPr lang="en-US" b="1" i="1" dirty="0">
                <a:solidFill>
                  <a:prstClr val="black"/>
                </a:solidFill>
                <a:ea typeface="+mj-ea"/>
                <a:cs typeface="+mj-cs"/>
              </a:rPr>
              <a:t>j </a:t>
            </a: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= 0,1 - it represents the feature index number;</a:t>
            </a:r>
          </a:p>
          <a:p>
            <a:pPr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𝛈 (eta) is the learning rate which governs the speed at which the algorithm converges</a:t>
            </a:r>
          </a:p>
        </p:txBody>
      </p:sp>
    </p:spTree>
    <p:extLst>
      <p:ext uri="{BB962C8B-B14F-4D97-AF65-F5344CB8AC3E}">
        <p14:creationId xmlns:p14="http://schemas.microsoft.com/office/powerpoint/2010/main" val="18437829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Gradient Descent Algorithm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 algn="ctr">
                  <a:lnSpc>
                    <a:spcPct val="100000"/>
                  </a:lnSpc>
                  <a:buNone/>
                </a:pPr>
                <a:r>
                  <a:rPr lang="en-GB" sz="3100" b="1" dirty="0"/>
                  <a:t>𝜃</a:t>
                </a:r>
                <a:r>
                  <a:rPr lang="en-GB" sz="3100" b="1" baseline="-25000" dirty="0"/>
                  <a:t>𝑗</a:t>
                </a:r>
                <a:r>
                  <a:rPr lang="en-GB" sz="3100" b="1" dirty="0"/>
                  <a:t> = 𝜃</a:t>
                </a:r>
                <a:r>
                  <a:rPr lang="en-GB" sz="3100" b="1" baseline="-25000" dirty="0"/>
                  <a:t>𝑗</a:t>
                </a:r>
                <a:r>
                  <a:rPr lang="en-GB" sz="3100" b="1" dirty="0"/>
                  <a:t> − 𝛈 </a:t>
                </a:r>
                <a:r>
                  <a:rPr lang="en-GB" sz="3100" b="1" u="sng" dirty="0"/>
                  <a:t>      𝜕     </a:t>
                </a:r>
                <a:r>
                  <a:rPr lang="en-GB" sz="3100" b="1" dirty="0"/>
                  <a:t> 𝐽 (𝜃</a:t>
                </a:r>
                <a:r>
                  <a:rPr lang="en-GB" sz="3100" b="1" baseline="-25000" dirty="0"/>
                  <a:t>0</a:t>
                </a:r>
                <a:r>
                  <a:rPr lang="en-GB" sz="3100" b="1" dirty="0"/>
                  <a:t>,𝜃</a:t>
                </a:r>
                <a:r>
                  <a:rPr lang="en-GB" sz="3100" b="1" baseline="-25000" dirty="0"/>
                  <a:t>1</a:t>
                </a:r>
                <a:r>
                  <a:rPr lang="en-GB" sz="3100" b="1" dirty="0"/>
                  <a:t>)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:r>
                  <a:rPr lang="en-GB" sz="3100" b="1" dirty="0"/>
                  <a:t>					             (𝜕𝜃</a:t>
                </a:r>
                <a:r>
                  <a:rPr lang="en-GB" sz="3100" b="1" baseline="-25000" dirty="0"/>
                  <a:t>𝑗</a:t>
                </a:r>
                <a:r>
                  <a:rPr lang="en-GB" sz="3100" b="1" dirty="0"/>
                  <a:t>) </a:t>
                </a:r>
              </a:p>
              <a:p>
                <a:pPr marL="0" indent="0">
                  <a:buNone/>
                </a:pPr>
                <a:r>
                  <a:rPr lang="en-GB" dirty="0"/>
                  <a:t>We can write the above as:-</a:t>
                </a:r>
              </a:p>
              <a:p>
                <a:pPr marL="0" indent="0">
                  <a:buNone/>
                </a:pPr>
                <a:r>
                  <a:rPr lang="en-GB" dirty="0"/>
                  <a:t>Temp 0=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𝑗</m:t>
                        </m:r>
                      </m:sub>
                    </m:sSub>
                    <m:r>
                      <a:rPr lang="en-GB" b="0" i="0" smtClean="0">
                        <a:latin typeface="Cambria Math"/>
                        <a:ea typeface="Cambria Math"/>
                      </a:rPr>
                      <m:t>−</m:t>
                    </m:r>
                    <m:r>
                      <a:rPr lang="en-GB" b="1" i="1" smtClean="0">
                        <a:latin typeface="Cambria Math"/>
                      </a:rPr>
                      <m:t>𝛈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/>
                                <a:ea typeface="Cambria Math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𝑗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/>
                        <a:ea typeface="Cambria Math"/>
                      </a:rPr>
                      <m:t>𝐽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(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,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)</m:t>
                    </m:r>
                    <a:fld id="{825F15A7-03F4-43D7-82C5-3E23DA2F108C}" type="mathplaceholder">
                      <a:rPr lang="en-GB" b="0" i="1" smtClean="0">
                        <a:latin typeface="Cambria Math"/>
                        <a:ea typeface="Cambria Math"/>
                      </a:rPr>
                      <a:t>.</a:t>
                    </a:fld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Temp 1=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𝑗</m:t>
                        </m:r>
                      </m:sub>
                    </m:sSub>
                    <m:r>
                      <a:rPr lang="en-GB" b="0" i="0" smtClean="0">
                        <a:latin typeface="Cambria Math"/>
                        <a:ea typeface="Cambria Math"/>
                      </a:rPr>
                      <m:t>−</m:t>
                    </m:r>
                    <m:r>
                      <a:rPr lang="en-GB" b="1" i="1" smtClean="0">
                        <a:latin typeface="Cambria Math"/>
                      </a:rPr>
                      <m:t>𝛈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/>
                                <a:ea typeface="Cambria Math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𝑗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/>
                        <a:ea typeface="Cambria Math"/>
                      </a:rPr>
                      <m:t>𝐽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(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,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)</m:t>
                    </m:r>
                    <a:fld id="{825F15A7-03F4-43D7-82C5-3E23DA2F108C}" type="mathplaceholder">
                      <a:rPr lang="en-GB" b="0" i="1" smtClean="0">
                        <a:latin typeface="Cambria Math"/>
                        <a:ea typeface="Cambria Math"/>
                      </a:rPr>
                      <a:t>.</a:t>
                    </a:fld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=Temp 0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=Temp 1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b="1" dirty="0"/>
                  <a:t>Note that the parameters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/>
                          </a:rPr>
                          <m:t> </m:t>
                        </m:r>
                        <m:r>
                          <a:rPr lang="en-GB" b="1" i="1">
                            <a:latin typeface="Cambria Math"/>
                            <a:ea typeface="Cambria Math"/>
                          </a:rPr>
                          <m:t>𝜽</m:t>
                        </m:r>
                      </m:e>
                      <m:sub>
                        <m:r>
                          <a:rPr lang="en-GB" b="1" i="1" smtClean="0">
                            <a:latin typeface="Cambria Math"/>
                            <a:ea typeface="Cambria Math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b="1" dirty="0"/>
                  <a:t> and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/>
                            <a:ea typeface="Cambria Math"/>
                          </a:rPr>
                          <m:t>𝜽</m:t>
                        </m:r>
                      </m:e>
                      <m:sub>
                        <m:r>
                          <a:rPr lang="en-GB" b="1" i="1" smtClean="0">
                            <a:latin typeface="Cambria Math"/>
                            <a:ea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dirty="0"/>
                  <a:t> must be updated simultaneously.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GB" sz="2800" b="1" dirty="0"/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 l="-850" t="-3480" b="-45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008971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Gradient Descent Algorithm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2800" b="1" dirty="0"/>
              <a:t>𝜃</a:t>
            </a:r>
            <a:r>
              <a:rPr lang="en-GB" sz="2800" b="1" baseline="-25000" dirty="0"/>
              <a:t>𝑗</a:t>
            </a:r>
            <a:r>
              <a:rPr lang="en-GB" sz="2800" b="1" dirty="0"/>
              <a:t> = 𝜃</a:t>
            </a:r>
            <a:r>
              <a:rPr lang="en-GB" sz="2800" b="1" baseline="-25000" dirty="0"/>
              <a:t>𝑗</a:t>
            </a:r>
            <a:r>
              <a:rPr lang="en-GB" sz="2800" b="1" dirty="0"/>
              <a:t> − 𝛈 </a:t>
            </a:r>
            <a:r>
              <a:rPr lang="en-GB" sz="2800" b="1" u="sng" dirty="0"/>
              <a:t>      𝜕     </a:t>
            </a:r>
            <a:r>
              <a:rPr lang="en-GB" sz="2800" b="1" dirty="0"/>
              <a:t> 𝐽 (𝜃</a:t>
            </a:r>
            <a:r>
              <a:rPr lang="en-GB" sz="2800" b="1" baseline="-25000" dirty="0"/>
              <a:t>0</a:t>
            </a:r>
            <a:r>
              <a:rPr lang="en-GB" sz="2800" b="1" dirty="0"/>
              <a:t>,𝜃</a:t>
            </a:r>
            <a:r>
              <a:rPr lang="en-GB" sz="2800" b="1" baseline="-25000" dirty="0"/>
              <a:t>1</a:t>
            </a:r>
            <a:r>
              <a:rPr lang="en-GB" sz="2800" b="1" dirty="0"/>
              <a:t>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800" b="1" dirty="0"/>
              <a:t>					</a:t>
            </a:r>
            <a:r>
              <a:rPr lang="en-GB" b="1" dirty="0"/>
              <a:t>           </a:t>
            </a:r>
            <a:r>
              <a:rPr lang="en-GB" sz="2800" b="1" dirty="0"/>
              <a:t>(𝜕𝜃</a:t>
            </a:r>
            <a:r>
              <a:rPr lang="en-GB" sz="2800" b="1" baseline="-25000" dirty="0"/>
              <a:t>𝑗</a:t>
            </a:r>
            <a:r>
              <a:rPr lang="en-GB" sz="2800" b="1" dirty="0"/>
              <a:t>)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800" b="1" dirty="0"/>
              <a:t>The Process: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2800" dirty="0"/>
              <a:t>Initialise the weights in random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Loop the algorithm until convergence: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Compute Gradient	</a:t>
            </a:r>
            <a:r>
              <a:rPr lang="en-GB" sz="2800" b="1" dirty="0"/>
              <a:t> 𝜕</a:t>
            </a:r>
            <a:r>
              <a:rPr lang="en-GB" sz="2800" b="1" i="1" dirty="0"/>
              <a:t>J(W)/</a:t>
            </a:r>
            <a:r>
              <a:rPr lang="en-GB" sz="2800" b="1" dirty="0"/>
              <a:t> 𝜕</a:t>
            </a:r>
            <a:r>
              <a:rPr lang="en-GB" sz="2800" b="1" i="1" dirty="0"/>
              <a:t>W</a:t>
            </a:r>
            <a:endParaRPr lang="en-GB" b="1" i="1" baseline="30000" dirty="0"/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2800" dirty="0"/>
              <a:t>Update weights, </a:t>
            </a:r>
            <a:r>
              <a:rPr lang="en-GB" sz="2800" b="1" dirty="0"/>
              <a:t>𝜃</a:t>
            </a:r>
            <a:r>
              <a:rPr lang="en-GB" sz="2800" b="1" baseline="-25000" dirty="0"/>
              <a:t>𝑗</a:t>
            </a:r>
            <a:endParaRPr lang="en-GB" sz="2800" b="1" i="1" dirty="0"/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Return weights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2800" dirty="0"/>
              <a:t>Repeat, taking the next small step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3106ED-8D75-B537-D6EE-EA2738AE8D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1455" y="2164386"/>
            <a:ext cx="4509055" cy="4475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1540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The Learning Rate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lnSpc>
                    <a:spcPct val="100000"/>
                  </a:lnSpc>
                  <a:buNone/>
                </a:pPr>
                <a:r>
                  <a:rPr lang="en-US" sz="2800" dirty="0"/>
                  <a:t>The three graphs below show a plot of the number of iterations of the algorithm against the cost function, J(x).  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dirty="0"/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2800" dirty="0"/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4000" dirty="0"/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2800" dirty="0"/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2800" dirty="0"/>
              </a:p>
              <a:p>
                <a:pPr>
                  <a:lnSpc>
                    <a:spcPct val="100000"/>
                  </a:lnSpc>
                </a:pPr>
                <a:r>
                  <a:rPr lang="en-GB" sz="2800" dirty="0"/>
                  <a:t>If </a:t>
                </a:r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/>
                      </a:rPr>
                      <m:t>𝛈</m:t>
                    </m:r>
                  </m:oMath>
                </a14:m>
                <a:r>
                  <a:rPr lang="en-GB" sz="2800" dirty="0"/>
                  <a:t> is to large, gradient descent can overshoot the minimum</a:t>
                </a:r>
                <a:endParaRPr lang="en-GB" dirty="0"/>
              </a:p>
              <a:p>
                <a:pPr>
                  <a:lnSpc>
                    <a:spcPct val="100000"/>
                  </a:lnSpc>
                </a:pPr>
                <a:r>
                  <a:rPr lang="en-GB" sz="2800" dirty="0"/>
                  <a:t>It may fail to converge or even diverge</a:t>
                </a:r>
                <a:r>
                  <a:rPr lang="en-GB" dirty="0"/>
                  <a:t>.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2800" dirty="0"/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GB" sz="2800" b="1" dirty="0"/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 l="-956" t="-3026" b="-27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E4A08376-0470-0F73-CE85-D5D3E06137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0662" y="2454443"/>
            <a:ext cx="6537105" cy="2293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0043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Neural Networks –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Loss Optimisation:</a:t>
            </a:r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Back Propagation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1545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Back Propagation - Background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/>
              <a:t>In 1969 a method for learning in multi-layer network,  Backpropagation, was described by Bryson and Ho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In the 70s </a:t>
            </a:r>
            <a:r>
              <a:rPr lang="en-US" sz="3200" dirty="0" err="1"/>
              <a:t>Werbos</a:t>
            </a:r>
            <a:r>
              <a:rPr lang="en-US" sz="3200" dirty="0"/>
              <a:t> developed a technique for adapting the weights.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The publication by </a:t>
            </a:r>
            <a:r>
              <a:rPr lang="en-US" sz="3200" dirty="0" err="1"/>
              <a:t>Rumelhart</a:t>
            </a:r>
            <a:r>
              <a:rPr lang="en-US" sz="3200" dirty="0"/>
              <a:t>, Hinton and </a:t>
            </a:r>
            <a:r>
              <a:rPr lang="en-US" sz="3200" dirty="0" err="1"/>
              <a:t>Willians</a:t>
            </a:r>
            <a:r>
              <a:rPr lang="en-US" sz="3200" dirty="0"/>
              <a:t> in 1986 gave neural networks a new lease of life.</a:t>
            </a:r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899194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Why Back Propagation?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en-GB" sz="3200" dirty="0"/>
              <a:t>It is a standard process that usually works well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The Backpropagation algorithm is a sensible approach for dividing the contribution of each weight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It helps a neural network to train more accurately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It doesn’t have any parameters to tune (other than number of inputs)</a:t>
            </a:r>
          </a:p>
          <a:p>
            <a:pPr>
              <a:lnSpc>
                <a:spcPct val="100000"/>
              </a:lnSpc>
            </a:pPr>
            <a:r>
              <a:rPr lang="en-GB" sz="3200" dirty="0"/>
              <a:t>It is adaptable and Efficient</a:t>
            </a:r>
          </a:p>
          <a:p>
            <a:pPr>
              <a:lnSpc>
                <a:spcPct val="100000"/>
              </a:lnSpc>
            </a:pPr>
            <a:r>
              <a:rPr lang="en-GB" sz="3200" dirty="0"/>
              <a:t>No need for prior knowledge of the network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1749104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Back Propagation 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The ideas of the algorithm can be summarized as follows :</a:t>
            </a:r>
          </a:p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The error term for the output units are computed using the observed error</a:t>
            </a:r>
          </a:p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From the output layer, repeat propagating the error term back to the previous layer and updating the weights between the two layers until the earliest hidden layer is reached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1847482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Back Propagation 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There are two differences for the updating rule :</a:t>
            </a:r>
          </a:p>
          <a:p>
            <a:pPr>
              <a:lnSpc>
                <a:spcPct val="100000"/>
              </a:lnSpc>
            </a:pPr>
            <a:endParaRPr lang="en-US" sz="20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The activation of the hidden unit is used instead of the input value</a:t>
            </a:r>
          </a:p>
          <a:p>
            <a:pPr lvl="1">
              <a:lnSpc>
                <a:spcPct val="100000"/>
              </a:lnSpc>
            </a:pPr>
            <a:endParaRPr lang="en-US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The rule contains a term for the gradient of the activation function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3351344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Back Propagation 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600" b="1" dirty="0">
                <a:solidFill>
                  <a:prstClr val="black"/>
                </a:solidFill>
                <a:ea typeface="+mj-ea"/>
                <a:cs typeface="+mj-cs"/>
              </a:rPr>
              <a:t>Backpropagation Network Training:</a:t>
            </a:r>
          </a:p>
          <a:p>
            <a:pPr>
              <a:lnSpc>
                <a:spcPct val="100000"/>
              </a:lnSpc>
            </a:pPr>
            <a:endParaRPr lang="en-US" sz="20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Feedforward training of input patterns - </a:t>
            </a:r>
          </a:p>
          <a:p>
            <a:pPr lvl="2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Each input node receives a signal, which is broadcast to all the hidden units</a:t>
            </a:r>
          </a:p>
          <a:p>
            <a:pPr lvl="2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Each hidden unit computes its activation which is broadcast to all output nodes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3715236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Back Propagation 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600" b="1" dirty="0">
                <a:solidFill>
                  <a:prstClr val="black"/>
                </a:solidFill>
                <a:ea typeface="+mj-ea"/>
                <a:cs typeface="+mj-cs"/>
              </a:rPr>
              <a:t>Backpropagation Network Training:</a:t>
            </a:r>
          </a:p>
          <a:p>
            <a:pPr>
              <a:lnSpc>
                <a:spcPct val="100000"/>
              </a:lnSpc>
            </a:pPr>
            <a:endParaRPr lang="en-US" sz="20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Back propagation of errors - </a:t>
            </a:r>
          </a:p>
          <a:p>
            <a:pPr lvl="2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Each output node compares its activation with the desired output</a:t>
            </a:r>
          </a:p>
          <a:p>
            <a:pPr lvl="2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Based on these differences, the error is propagated back to all previous nodes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9019855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Back Propagation 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600" b="1" dirty="0">
                <a:solidFill>
                  <a:prstClr val="black"/>
                </a:solidFill>
                <a:ea typeface="+mj-ea"/>
                <a:cs typeface="+mj-cs"/>
              </a:rPr>
              <a:t>Backpropagation Network Training:</a:t>
            </a:r>
          </a:p>
          <a:p>
            <a:pPr>
              <a:lnSpc>
                <a:spcPct val="100000"/>
              </a:lnSpc>
            </a:pPr>
            <a:endParaRPr lang="en-US" sz="20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Adjustment of weights - </a:t>
            </a:r>
          </a:p>
          <a:p>
            <a:pPr lvl="2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Weights of all links computed simultaneously based on the errors that were propagated back</a:t>
            </a:r>
          </a:p>
          <a:p>
            <a:pPr lvl="2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All weights updated </a:t>
            </a:r>
            <a:r>
              <a:rPr lang="en-US" sz="3200" dirty="0" err="1">
                <a:solidFill>
                  <a:prstClr val="black"/>
                </a:solidFill>
                <a:ea typeface="+mj-ea"/>
                <a:cs typeface="+mj-cs"/>
              </a:rPr>
              <a:t>simultaniously</a:t>
            </a:r>
            <a:endParaRPr lang="en-US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647996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Back Propagation 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00000"/>
              </a:lnSpc>
            </a:pPr>
            <a:r>
              <a:rPr lang="en-US" sz="4300" b="1" dirty="0">
                <a:solidFill>
                  <a:prstClr val="black"/>
                </a:solidFill>
                <a:ea typeface="+mj-ea"/>
                <a:cs typeface="+mj-cs"/>
              </a:rPr>
              <a:t>Feed Forward Stage:</a:t>
            </a:r>
          </a:p>
          <a:p>
            <a:pPr>
              <a:lnSpc>
                <a:spcPct val="100000"/>
              </a:lnSpc>
            </a:pPr>
            <a:endParaRPr lang="en-US" sz="2000" dirty="0">
              <a:solidFill>
                <a:prstClr val="black"/>
              </a:solidFill>
              <a:ea typeface="+mj-ea"/>
              <a:cs typeface="+mj-cs"/>
            </a:endParaRPr>
          </a:p>
          <a:p>
            <a:pPr marL="971550" lvl="1" indent="-514350">
              <a:lnSpc>
                <a:spcPct val="100000"/>
              </a:lnSpc>
              <a:buFont typeface="+mj-lt"/>
              <a:buAutoNum type="arabicPeriod"/>
            </a:pPr>
            <a:r>
              <a:rPr lang="en-US" sz="4000" dirty="0">
                <a:solidFill>
                  <a:prstClr val="black"/>
                </a:solidFill>
                <a:ea typeface="+mj-ea"/>
                <a:cs typeface="+mj-cs"/>
              </a:rPr>
              <a:t>Initialize weights with small, random values</a:t>
            </a:r>
          </a:p>
          <a:p>
            <a:pPr marL="971550" lvl="1" indent="-514350">
              <a:lnSpc>
                <a:spcPct val="100000"/>
              </a:lnSpc>
              <a:buFont typeface="+mj-lt"/>
              <a:buAutoNum type="arabicPeriod"/>
            </a:pPr>
            <a:r>
              <a:rPr lang="en-US" sz="4000" dirty="0">
                <a:solidFill>
                  <a:prstClr val="black"/>
                </a:solidFill>
                <a:ea typeface="+mj-ea"/>
                <a:cs typeface="+mj-cs"/>
              </a:rPr>
              <a:t>While stopping condition is not true</a:t>
            </a:r>
          </a:p>
          <a:p>
            <a:pPr lvl="2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3400" dirty="0">
                <a:solidFill>
                  <a:prstClr val="black"/>
                </a:solidFill>
                <a:ea typeface="+mj-ea"/>
                <a:cs typeface="+mj-cs"/>
              </a:rPr>
              <a:t>for each training pair (input/output):</a:t>
            </a:r>
          </a:p>
          <a:p>
            <a:pPr lvl="3">
              <a:lnSpc>
                <a:spcPct val="100000"/>
              </a:lnSpc>
            </a:pPr>
            <a:r>
              <a:rPr lang="en-US" sz="3400" dirty="0">
                <a:solidFill>
                  <a:prstClr val="black"/>
                </a:solidFill>
                <a:ea typeface="+mj-ea"/>
                <a:cs typeface="+mj-cs"/>
              </a:rPr>
              <a:t>each input unit broadcasts its value to all hidden units</a:t>
            </a:r>
          </a:p>
          <a:p>
            <a:pPr lvl="3">
              <a:lnSpc>
                <a:spcPct val="100000"/>
              </a:lnSpc>
            </a:pPr>
            <a:r>
              <a:rPr lang="en-US" sz="3400" dirty="0">
                <a:solidFill>
                  <a:prstClr val="black"/>
                </a:solidFill>
                <a:ea typeface="+mj-ea"/>
                <a:cs typeface="+mj-cs"/>
              </a:rPr>
              <a:t>each hidden unit sums its input signals &amp; applies activation function to compute its output signal</a:t>
            </a:r>
          </a:p>
          <a:p>
            <a:pPr lvl="3">
              <a:lnSpc>
                <a:spcPct val="100000"/>
              </a:lnSpc>
            </a:pPr>
            <a:r>
              <a:rPr lang="en-US" sz="3400" dirty="0">
                <a:solidFill>
                  <a:prstClr val="black"/>
                </a:solidFill>
                <a:ea typeface="+mj-ea"/>
                <a:cs typeface="+mj-cs"/>
              </a:rPr>
              <a:t>each hidden unit sends its signal to the output units</a:t>
            </a:r>
          </a:p>
          <a:p>
            <a:pPr lvl="3">
              <a:lnSpc>
                <a:spcPct val="100000"/>
              </a:lnSpc>
            </a:pPr>
            <a:r>
              <a:rPr lang="en-US" sz="3400" dirty="0">
                <a:solidFill>
                  <a:prstClr val="black"/>
                </a:solidFill>
                <a:ea typeface="+mj-ea"/>
                <a:cs typeface="+mj-cs"/>
              </a:rPr>
              <a:t>each output unit sums its input signals &amp; applies its activation function to compute its output signal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9552964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Back Propagation 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US" sz="4300" b="1" dirty="0">
                <a:solidFill>
                  <a:prstClr val="black"/>
                </a:solidFill>
                <a:ea typeface="+mj-ea"/>
                <a:cs typeface="+mj-cs"/>
              </a:rPr>
              <a:t>Backpropagation:</a:t>
            </a:r>
          </a:p>
          <a:p>
            <a:pPr>
              <a:lnSpc>
                <a:spcPct val="100000"/>
              </a:lnSpc>
            </a:pPr>
            <a:endParaRPr lang="en-US" sz="3300" dirty="0">
              <a:solidFill>
                <a:prstClr val="black"/>
              </a:solidFill>
              <a:ea typeface="+mj-ea"/>
              <a:cs typeface="+mj-cs"/>
            </a:endParaRPr>
          </a:p>
          <a:p>
            <a:pPr marL="1200150" lvl="1" indent="-742950">
              <a:lnSpc>
                <a:spcPct val="100000"/>
              </a:lnSpc>
              <a:buFont typeface="+mj-lt"/>
              <a:buAutoNum type="arabicPeriod" startAt="3"/>
            </a:pPr>
            <a:r>
              <a:rPr lang="en-US" sz="3300" dirty="0">
                <a:solidFill>
                  <a:prstClr val="black"/>
                </a:solidFill>
                <a:ea typeface="+mj-ea"/>
                <a:cs typeface="+mj-cs"/>
              </a:rPr>
              <a:t>Each output computes its error term, its own weight correction term and its bias(threshold) correction term &amp; sends it to layer below</a:t>
            </a:r>
          </a:p>
          <a:p>
            <a:pPr marL="1200150" lvl="1" indent="-742950">
              <a:lnSpc>
                <a:spcPct val="100000"/>
              </a:lnSpc>
              <a:buFont typeface="+mj-lt"/>
              <a:buAutoNum type="arabicPeriod" startAt="3"/>
            </a:pPr>
            <a:r>
              <a:rPr lang="en-US" sz="3300" dirty="0">
                <a:solidFill>
                  <a:prstClr val="black"/>
                </a:solidFill>
                <a:ea typeface="+mj-ea"/>
                <a:cs typeface="+mj-cs"/>
              </a:rPr>
              <a:t>Each hidden unit sums its delta inputs from above &amp; multiplies by the derivative of its activation function; it also computes its own weight correction term and its bias correction term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254270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Back Propagation 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US" sz="4300" b="1" dirty="0">
                <a:solidFill>
                  <a:prstClr val="black"/>
                </a:solidFill>
                <a:ea typeface="+mj-ea"/>
                <a:cs typeface="+mj-cs"/>
              </a:rPr>
              <a:t>Adjustment of Weights:</a:t>
            </a:r>
          </a:p>
          <a:p>
            <a:pPr>
              <a:lnSpc>
                <a:spcPct val="100000"/>
              </a:lnSpc>
            </a:pPr>
            <a:endParaRPr lang="en-US" sz="3000" dirty="0">
              <a:solidFill>
                <a:prstClr val="black"/>
              </a:solidFill>
              <a:ea typeface="+mj-ea"/>
              <a:cs typeface="+mj-cs"/>
            </a:endParaRPr>
          </a:p>
          <a:p>
            <a:pPr marL="971550" lvl="1" indent="-514350">
              <a:lnSpc>
                <a:spcPct val="100000"/>
              </a:lnSpc>
              <a:buFont typeface="+mj-lt"/>
              <a:buAutoNum type="arabicPeriod" startAt="5"/>
            </a:pP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Each output unit updates its weights and bias</a:t>
            </a:r>
          </a:p>
          <a:p>
            <a:pPr marL="971550" lvl="1" indent="-514350">
              <a:lnSpc>
                <a:spcPct val="100000"/>
              </a:lnSpc>
              <a:buFont typeface="+mj-lt"/>
              <a:buAutoNum type="arabicPeriod" startAt="5"/>
            </a:pP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Each hidden unit updates its weights and bias</a:t>
            </a:r>
          </a:p>
          <a:p>
            <a:pPr lvl="2">
              <a:lnSpc>
                <a:spcPct val="100000"/>
              </a:lnSpc>
            </a:pP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Each training cycle is called an epoch.  The weights are updated in each epoch</a:t>
            </a:r>
          </a:p>
          <a:p>
            <a:pPr lvl="2">
              <a:lnSpc>
                <a:spcPct val="100000"/>
              </a:lnSpc>
            </a:pP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It is not analytically possible to determine where the global minimum is.  Eventually the algorithm stops in a low point, which may just be a local minimum.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6473041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014999" y="2402330"/>
            <a:ext cx="813128" cy="75294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4880811" y="2397029"/>
            <a:ext cx="818146" cy="75816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 flipV="1">
            <a:off x="3828127" y="2776112"/>
            <a:ext cx="1052684" cy="269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>
            <a:off x="5698957" y="2776112"/>
            <a:ext cx="1795800" cy="0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2E82B14-755E-C304-5089-B421AE112A3C}"/>
              </a:ext>
            </a:extLst>
          </p:cNvPr>
          <p:cNvCxnSpPr>
            <a:cxnSpLocks/>
            <a:stCxn id="20" idx="6"/>
          </p:cNvCxnSpPr>
          <p:nvPr/>
        </p:nvCxnSpPr>
        <p:spPr>
          <a:xfrm>
            <a:off x="8312904" y="2776112"/>
            <a:ext cx="1865812" cy="0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43ECE67-22B2-2E5B-D382-EFE8C6BDE3DA}"/>
              </a:ext>
            </a:extLst>
          </p:cNvPr>
          <p:cNvSpPr txBox="1"/>
          <p:nvPr/>
        </p:nvSpPr>
        <p:spPr>
          <a:xfrm>
            <a:off x="10262937" y="2483724"/>
            <a:ext cx="1106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J(W)</a:t>
            </a:r>
            <a:endParaRPr lang="en-GB" sz="3200" b="1" i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04A11B-3E54-36FF-7FCC-86941BD27BC7}"/>
              </a:ext>
            </a:extLst>
          </p:cNvPr>
          <p:cNvSpPr txBox="1"/>
          <p:nvPr/>
        </p:nvSpPr>
        <p:spPr>
          <a:xfrm>
            <a:off x="5980105" y="2179644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𝜃</a:t>
            </a:r>
            <a:r>
              <a:rPr lang="en-US" sz="3200" b="1" baseline="-25000" dirty="0"/>
              <a:t>2</a:t>
            </a:r>
            <a:endParaRPr lang="en-GB" sz="32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DEF54E-D53E-0174-624C-7ED6CA54FD9F}"/>
              </a:ext>
            </a:extLst>
          </p:cNvPr>
          <p:cNvSpPr txBox="1"/>
          <p:nvPr/>
        </p:nvSpPr>
        <p:spPr>
          <a:xfrm>
            <a:off x="3775593" y="2191336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𝜃</a:t>
            </a:r>
            <a:r>
              <a:rPr lang="en-US" sz="3200" b="1" baseline="-25000" dirty="0"/>
              <a:t>1</a:t>
            </a:r>
            <a:endParaRPr lang="en-GB" sz="32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AE0FA20-4D89-1277-0152-9B165FEA83CE}"/>
              </a:ext>
            </a:extLst>
          </p:cNvPr>
          <p:cNvSpPr txBox="1"/>
          <p:nvPr/>
        </p:nvSpPr>
        <p:spPr>
          <a:xfrm>
            <a:off x="457841" y="3849843"/>
            <a:ext cx="11276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Measure the affect of a small change, in a weight, on the loss function</a:t>
            </a:r>
            <a:endParaRPr lang="en-GB" sz="28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89F8857-2F3D-167F-337A-C43071066A6A}"/>
              </a:ext>
            </a:extLst>
          </p:cNvPr>
          <p:cNvSpPr txBox="1"/>
          <p:nvPr/>
        </p:nvSpPr>
        <p:spPr>
          <a:xfrm>
            <a:off x="2138209" y="4501538"/>
            <a:ext cx="12392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endParaRPr lang="en-US" sz="2800" b="1" u="sng" dirty="0"/>
          </a:p>
          <a:p>
            <a:pPr algn="ctr"/>
            <a:r>
              <a:rPr lang="pl-PL" sz="2800" b="1" dirty="0"/>
              <a:t> 𝜕</a:t>
            </a:r>
            <a:r>
              <a:rPr lang="en-GB" sz="2800" b="1" dirty="0"/>
              <a:t> 𝜃</a:t>
            </a:r>
            <a:r>
              <a:rPr lang="en-GB" sz="2800" b="1" baseline="-25000" dirty="0"/>
              <a:t>j</a:t>
            </a:r>
            <a:endParaRPr lang="pl-PL" sz="2800" b="1" dirty="0"/>
          </a:p>
        </p:txBody>
      </p:sp>
    </p:spTree>
    <p:extLst>
      <p:ext uri="{BB962C8B-B14F-4D97-AF65-F5344CB8AC3E}">
        <p14:creationId xmlns:p14="http://schemas.microsoft.com/office/powerpoint/2010/main" val="360947216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014999" y="2402330"/>
            <a:ext cx="813128" cy="75294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4880811" y="2397029"/>
            <a:ext cx="818146" cy="75816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 flipV="1">
            <a:off x="3828127" y="2776112"/>
            <a:ext cx="1052684" cy="269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>
            <a:off x="5698957" y="2776112"/>
            <a:ext cx="1795800" cy="0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2E82B14-755E-C304-5089-B421AE112A3C}"/>
              </a:ext>
            </a:extLst>
          </p:cNvPr>
          <p:cNvCxnSpPr>
            <a:cxnSpLocks/>
            <a:stCxn id="20" idx="6"/>
          </p:cNvCxnSpPr>
          <p:nvPr/>
        </p:nvCxnSpPr>
        <p:spPr>
          <a:xfrm>
            <a:off x="8312904" y="2776112"/>
            <a:ext cx="1865812" cy="0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43ECE67-22B2-2E5B-D382-EFE8C6BDE3DA}"/>
              </a:ext>
            </a:extLst>
          </p:cNvPr>
          <p:cNvSpPr txBox="1"/>
          <p:nvPr/>
        </p:nvSpPr>
        <p:spPr>
          <a:xfrm>
            <a:off x="10262937" y="2483724"/>
            <a:ext cx="1106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J(W)</a:t>
            </a:r>
            <a:endParaRPr lang="en-GB" sz="3200" b="1" i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04A11B-3E54-36FF-7FCC-86941BD27BC7}"/>
              </a:ext>
            </a:extLst>
          </p:cNvPr>
          <p:cNvSpPr txBox="1"/>
          <p:nvPr/>
        </p:nvSpPr>
        <p:spPr>
          <a:xfrm>
            <a:off x="5980105" y="2179644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𝜃</a:t>
            </a:r>
            <a:r>
              <a:rPr lang="en-US" sz="3200" b="1" baseline="-25000" dirty="0"/>
              <a:t>2</a:t>
            </a:r>
            <a:endParaRPr lang="en-GB" sz="32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DEF54E-D53E-0174-624C-7ED6CA54FD9F}"/>
              </a:ext>
            </a:extLst>
          </p:cNvPr>
          <p:cNvSpPr txBox="1"/>
          <p:nvPr/>
        </p:nvSpPr>
        <p:spPr>
          <a:xfrm>
            <a:off x="3775593" y="2191336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</a:rPr>
              <a:t>𝜃</a:t>
            </a:r>
            <a:r>
              <a:rPr lang="en-US" sz="3200" b="1" baseline="-25000" dirty="0">
                <a:solidFill>
                  <a:srgbClr val="FF0000"/>
                </a:solidFill>
              </a:rPr>
              <a:t>1</a:t>
            </a:r>
            <a:endParaRPr lang="en-GB" sz="3200" b="1" dirty="0">
              <a:solidFill>
                <a:srgbClr val="FF000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AE0FA20-4D89-1277-0152-9B165FEA83CE}"/>
              </a:ext>
            </a:extLst>
          </p:cNvPr>
          <p:cNvSpPr txBox="1"/>
          <p:nvPr/>
        </p:nvSpPr>
        <p:spPr>
          <a:xfrm>
            <a:off x="457841" y="3849843"/>
            <a:ext cx="11276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Measure the affect of a small change, in a weight, on the loss function</a:t>
            </a:r>
            <a:endParaRPr lang="en-GB" sz="28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89F8857-2F3D-167F-337A-C43071066A6A}"/>
              </a:ext>
            </a:extLst>
          </p:cNvPr>
          <p:cNvSpPr txBox="1"/>
          <p:nvPr/>
        </p:nvSpPr>
        <p:spPr>
          <a:xfrm>
            <a:off x="2138209" y="4501538"/>
            <a:ext cx="12392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endParaRPr lang="en-US" sz="2800" b="1" u="sng" dirty="0"/>
          </a:p>
          <a:p>
            <a:r>
              <a:rPr lang="pl-PL" sz="2800" b="1" dirty="0"/>
              <a:t> 𝜕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𝜃</a:t>
            </a:r>
            <a:r>
              <a:rPr lang="en-GB" sz="2800" b="1" baseline="-25000" dirty="0">
                <a:solidFill>
                  <a:srgbClr val="FF0000"/>
                </a:solidFill>
              </a:rPr>
              <a:t>1</a:t>
            </a:r>
            <a:endParaRPr lang="pl-PL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82363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014999" y="2402330"/>
            <a:ext cx="813128" cy="75294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4880811" y="2397029"/>
            <a:ext cx="818146" cy="75816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 flipV="1">
            <a:off x="3828127" y="2776112"/>
            <a:ext cx="1052684" cy="269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>
            <a:off x="5698957" y="2776112"/>
            <a:ext cx="1795800" cy="0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2E82B14-755E-C304-5089-B421AE112A3C}"/>
              </a:ext>
            </a:extLst>
          </p:cNvPr>
          <p:cNvCxnSpPr>
            <a:cxnSpLocks/>
            <a:stCxn id="20" idx="6"/>
          </p:cNvCxnSpPr>
          <p:nvPr/>
        </p:nvCxnSpPr>
        <p:spPr>
          <a:xfrm>
            <a:off x="8312904" y="2776112"/>
            <a:ext cx="1865812" cy="0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43ECE67-22B2-2E5B-D382-EFE8C6BDE3DA}"/>
              </a:ext>
            </a:extLst>
          </p:cNvPr>
          <p:cNvSpPr txBox="1"/>
          <p:nvPr/>
        </p:nvSpPr>
        <p:spPr>
          <a:xfrm>
            <a:off x="10262937" y="2483724"/>
            <a:ext cx="1106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J(W)</a:t>
            </a:r>
            <a:endParaRPr lang="en-GB" sz="3200" b="1" i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04A11B-3E54-36FF-7FCC-86941BD27BC7}"/>
              </a:ext>
            </a:extLst>
          </p:cNvPr>
          <p:cNvSpPr txBox="1"/>
          <p:nvPr/>
        </p:nvSpPr>
        <p:spPr>
          <a:xfrm>
            <a:off x="5980105" y="2179644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</a:rPr>
              <a:t>𝜃</a:t>
            </a:r>
            <a:r>
              <a:rPr lang="en-US" sz="3200" b="1" baseline="-25000" dirty="0">
                <a:solidFill>
                  <a:srgbClr val="FF0000"/>
                </a:solidFill>
              </a:rPr>
              <a:t>2</a:t>
            </a:r>
            <a:endParaRPr lang="en-GB" sz="3200" b="1" dirty="0">
              <a:solidFill>
                <a:srgbClr val="FF0000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DEF54E-D53E-0174-624C-7ED6CA54FD9F}"/>
              </a:ext>
            </a:extLst>
          </p:cNvPr>
          <p:cNvSpPr txBox="1"/>
          <p:nvPr/>
        </p:nvSpPr>
        <p:spPr>
          <a:xfrm>
            <a:off x="3775593" y="2191336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𝜃</a:t>
            </a:r>
            <a:r>
              <a:rPr lang="en-US" sz="3200" b="1" baseline="-25000" dirty="0"/>
              <a:t>1</a:t>
            </a:r>
            <a:endParaRPr lang="en-GB" sz="32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AE0FA20-4D89-1277-0152-9B165FEA83CE}"/>
              </a:ext>
            </a:extLst>
          </p:cNvPr>
          <p:cNvSpPr txBox="1"/>
          <p:nvPr/>
        </p:nvSpPr>
        <p:spPr>
          <a:xfrm>
            <a:off x="457841" y="3849843"/>
            <a:ext cx="11276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Measure the affect of a small change, in a weight, on the loss function</a:t>
            </a:r>
            <a:endParaRPr lang="en-GB" sz="2800" b="1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BD14D58-0815-BC7F-CF71-24F72A235143}"/>
              </a:ext>
            </a:extLst>
          </p:cNvPr>
          <p:cNvSpPr/>
          <p:nvPr/>
        </p:nvSpPr>
        <p:spPr>
          <a:xfrm>
            <a:off x="7315200" y="1909111"/>
            <a:ext cx="4054642" cy="1724426"/>
          </a:xfrm>
          <a:prstGeom prst="ellipse">
            <a:avLst/>
          </a:prstGeom>
          <a:noFill/>
          <a:ln w="5715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F2437B-4F85-CD72-390B-3EFE4D163126}"/>
              </a:ext>
            </a:extLst>
          </p:cNvPr>
          <p:cNvSpPr txBox="1"/>
          <p:nvPr/>
        </p:nvSpPr>
        <p:spPr>
          <a:xfrm>
            <a:off x="2138209" y="4501538"/>
            <a:ext cx="923163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r>
              <a:rPr lang="en-US" sz="2800" b="1" dirty="0"/>
              <a:t>  = </a:t>
            </a:r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r>
              <a:rPr lang="en-US" sz="2800" b="1" dirty="0"/>
              <a:t>   *   </a:t>
            </a:r>
            <a:r>
              <a:rPr lang="pl-PL" sz="2800" b="1" u="sng" dirty="0"/>
              <a:t>𝜕</a:t>
            </a:r>
            <a:r>
              <a:rPr lang="en-GB" sz="2800" b="1" u="sng" dirty="0"/>
              <a:t> </a:t>
            </a:r>
            <a:r>
              <a:rPr lang="en-US" sz="2800" b="1" u="sng" dirty="0">
                <a:solidFill>
                  <a:schemeClr val="tx1"/>
                </a:solidFill>
              </a:rPr>
              <a:t>ŷ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u="sng" dirty="0">
                <a:solidFill>
                  <a:schemeClr val="tx1"/>
                </a:solidFill>
              </a:rPr>
              <a:t> </a:t>
            </a:r>
            <a:endParaRPr lang="en-US" sz="2800" b="1" u="sng" dirty="0"/>
          </a:p>
          <a:p>
            <a:r>
              <a:rPr lang="pl-PL" sz="2800" b="1" dirty="0"/>
              <a:t> 𝜕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𝜃</a:t>
            </a:r>
            <a:r>
              <a:rPr lang="en-GB" sz="2800" b="1" baseline="-25000" dirty="0">
                <a:solidFill>
                  <a:srgbClr val="FF0000"/>
                </a:solidFill>
              </a:rPr>
              <a:t>2            </a:t>
            </a:r>
            <a:r>
              <a:rPr lang="pl-PL" sz="2800" b="1" dirty="0"/>
              <a:t>𝜕</a:t>
            </a:r>
            <a:r>
              <a:rPr lang="en-GB" sz="2800" b="1" dirty="0"/>
              <a:t> </a:t>
            </a:r>
            <a:r>
              <a:rPr lang="en-US" sz="2800" b="1" dirty="0">
                <a:solidFill>
                  <a:schemeClr val="tx1"/>
                </a:solidFill>
              </a:rPr>
              <a:t>ŷ            </a:t>
            </a:r>
            <a:r>
              <a:rPr lang="cy-GB" sz="2800" b="1" dirty="0">
                <a:solidFill>
                  <a:schemeClr val="tx1"/>
                </a:solidFill>
              </a:rPr>
              <a:t>𝜕 </a:t>
            </a:r>
            <a:r>
              <a:rPr lang="en-GB" sz="2800" b="1" dirty="0">
                <a:solidFill>
                  <a:srgbClr val="FF0000"/>
                </a:solidFill>
              </a:rPr>
              <a:t>𝜃</a:t>
            </a:r>
            <a:r>
              <a:rPr lang="en-GB" sz="2800" b="1" baseline="-25000" dirty="0">
                <a:solidFill>
                  <a:srgbClr val="FF0000"/>
                </a:solidFill>
              </a:rPr>
              <a:t>2</a:t>
            </a:r>
            <a:r>
              <a:rPr lang="en-US" sz="2800" b="1" dirty="0"/>
              <a:t> </a:t>
            </a:r>
            <a:endParaRPr lang="en-GB" sz="2800" b="1" dirty="0"/>
          </a:p>
          <a:p>
            <a:endParaRPr lang="pl-PL" sz="2800" b="1" dirty="0">
              <a:solidFill>
                <a:srgbClr val="FF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3C8261-6BBA-A1A2-A958-805AB476D026}"/>
              </a:ext>
            </a:extLst>
          </p:cNvPr>
          <p:cNvSpPr/>
          <p:nvPr/>
        </p:nvSpPr>
        <p:spPr>
          <a:xfrm>
            <a:off x="3465095" y="4501538"/>
            <a:ext cx="950494" cy="945255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775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014999" y="2402330"/>
            <a:ext cx="813128" cy="75294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4880811" y="2397029"/>
            <a:ext cx="818146" cy="75816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 flipV="1">
            <a:off x="3828127" y="2776112"/>
            <a:ext cx="1052684" cy="269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>
            <a:off x="5698957" y="2776112"/>
            <a:ext cx="1795800" cy="0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2E82B14-755E-C304-5089-B421AE112A3C}"/>
              </a:ext>
            </a:extLst>
          </p:cNvPr>
          <p:cNvCxnSpPr>
            <a:cxnSpLocks/>
            <a:stCxn id="20" idx="6"/>
          </p:cNvCxnSpPr>
          <p:nvPr/>
        </p:nvCxnSpPr>
        <p:spPr>
          <a:xfrm>
            <a:off x="8312904" y="2776112"/>
            <a:ext cx="1865812" cy="0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43ECE67-22B2-2E5B-D382-EFE8C6BDE3DA}"/>
              </a:ext>
            </a:extLst>
          </p:cNvPr>
          <p:cNvSpPr txBox="1"/>
          <p:nvPr/>
        </p:nvSpPr>
        <p:spPr>
          <a:xfrm>
            <a:off x="10262937" y="2483724"/>
            <a:ext cx="1106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J(W)</a:t>
            </a:r>
            <a:endParaRPr lang="en-GB" sz="3200" b="1" i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04A11B-3E54-36FF-7FCC-86941BD27BC7}"/>
              </a:ext>
            </a:extLst>
          </p:cNvPr>
          <p:cNvSpPr txBox="1"/>
          <p:nvPr/>
        </p:nvSpPr>
        <p:spPr>
          <a:xfrm>
            <a:off x="5980105" y="2179644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𝜃</a:t>
            </a:r>
            <a:r>
              <a:rPr lang="en-US" sz="3200" b="1" baseline="-25000" dirty="0"/>
              <a:t>2</a:t>
            </a:r>
            <a:endParaRPr lang="en-GB" sz="32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DEF54E-D53E-0174-624C-7ED6CA54FD9F}"/>
              </a:ext>
            </a:extLst>
          </p:cNvPr>
          <p:cNvSpPr txBox="1"/>
          <p:nvPr/>
        </p:nvSpPr>
        <p:spPr>
          <a:xfrm>
            <a:off x="3775593" y="2191336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</a:rPr>
              <a:t>𝜃</a:t>
            </a:r>
            <a:r>
              <a:rPr lang="en-US" sz="3200" b="1" baseline="-25000" dirty="0">
                <a:solidFill>
                  <a:srgbClr val="FF0000"/>
                </a:solidFill>
              </a:rPr>
              <a:t>1</a:t>
            </a:r>
            <a:endParaRPr lang="en-GB" sz="3200" b="1" dirty="0">
              <a:solidFill>
                <a:srgbClr val="FF000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AE0FA20-4D89-1277-0152-9B165FEA83CE}"/>
              </a:ext>
            </a:extLst>
          </p:cNvPr>
          <p:cNvSpPr txBox="1"/>
          <p:nvPr/>
        </p:nvSpPr>
        <p:spPr>
          <a:xfrm>
            <a:off x="457841" y="3849843"/>
            <a:ext cx="11276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Measure the affect of a small change, in a weight, on the loss function</a:t>
            </a:r>
            <a:endParaRPr lang="en-GB" sz="2800" b="1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BD14D58-0815-BC7F-CF71-24F72A235143}"/>
              </a:ext>
            </a:extLst>
          </p:cNvPr>
          <p:cNvSpPr/>
          <p:nvPr/>
        </p:nvSpPr>
        <p:spPr>
          <a:xfrm>
            <a:off x="7315200" y="1909111"/>
            <a:ext cx="4054642" cy="1724426"/>
          </a:xfrm>
          <a:prstGeom prst="ellipse">
            <a:avLst/>
          </a:prstGeom>
          <a:noFill/>
          <a:ln w="5715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F2437B-4F85-CD72-390B-3EFE4D163126}"/>
              </a:ext>
            </a:extLst>
          </p:cNvPr>
          <p:cNvSpPr txBox="1"/>
          <p:nvPr/>
        </p:nvSpPr>
        <p:spPr>
          <a:xfrm>
            <a:off x="2138209" y="4501538"/>
            <a:ext cx="923163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r>
              <a:rPr lang="en-US" sz="2800" b="1" dirty="0"/>
              <a:t>  = </a:t>
            </a:r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r>
              <a:rPr lang="en-US" sz="2800" b="1" dirty="0"/>
              <a:t>   *   </a:t>
            </a:r>
            <a:r>
              <a:rPr lang="pl-PL" sz="2800" b="1" u="sng" dirty="0"/>
              <a:t>𝜕</a:t>
            </a:r>
            <a:r>
              <a:rPr lang="en-GB" sz="2800" b="1" u="sng" dirty="0"/>
              <a:t> </a:t>
            </a:r>
            <a:r>
              <a:rPr lang="en-US" sz="2800" b="1" u="sng" dirty="0">
                <a:solidFill>
                  <a:schemeClr val="tx1"/>
                </a:solidFill>
              </a:rPr>
              <a:t>ŷ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u="sng" dirty="0">
                <a:solidFill>
                  <a:schemeClr val="tx1"/>
                </a:solidFill>
              </a:rPr>
              <a:t> </a:t>
            </a:r>
            <a:endParaRPr lang="en-US" sz="2800" b="1" u="sng" dirty="0"/>
          </a:p>
          <a:p>
            <a:r>
              <a:rPr lang="pl-PL" sz="2800" b="1" dirty="0"/>
              <a:t> 𝜕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𝜃</a:t>
            </a:r>
            <a:r>
              <a:rPr lang="en-GB" sz="2800" b="1" baseline="-25000" dirty="0">
                <a:solidFill>
                  <a:srgbClr val="FF0000"/>
                </a:solidFill>
              </a:rPr>
              <a:t>1             </a:t>
            </a:r>
            <a:r>
              <a:rPr lang="pl-PL" sz="2800" b="1" dirty="0"/>
              <a:t>𝜕</a:t>
            </a:r>
            <a:r>
              <a:rPr lang="en-GB" sz="2800" b="1" dirty="0"/>
              <a:t> </a:t>
            </a:r>
            <a:r>
              <a:rPr lang="en-US" sz="2800" b="1" dirty="0">
                <a:solidFill>
                  <a:schemeClr val="tx1"/>
                </a:solidFill>
              </a:rPr>
              <a:t>ŷ            </a:t>
            </a:r>
            <a:r>
              <a:rPr lang="cy-GB" sz="2800" b="1" dirty="0">
                <a:solidFill>
                  <a:schemeClr val="tx1"/>
                </a:solidFill>
              </a:rPr>
              <a:t>𝜕 </a:t>
            </a:r>
            <a:r>
              <a:rPr lang="en-GB" sz="2800" b="1" dirty="0">
                <a:solidFill>
                  <a:srgbClr val="FF0000"/>
                </a:solidFill>
              </a:rPr>
              <a:t>𝜃</a:t>
            </a:r>
            <a:r>
              <a:rPr lang="en-GB" sz="2800" b="1" baseline="-25000" dirty="0">
                <a:solidFill>
                  <a:srgbClr val="FF0000"/>
                </a:solidFill>
              </a:rPr>
              <a:t>1</a:t>
            </a:r>
            <a:r>
              <a:rPr lang="en-US" sz="2800" b="1" dirty="0"/>
              <a:t> </a:t>
            </a:r>
            <a:endParaRPr lang="en-GB" sz="2800" b="1" dirty="0"/>
          </a:p>
          <a:p>
            <a:endParaRPr lang="pl-PL" sz="2800" b="1" dirty="0">
              <a:solidFill>
                <a:srgbClr val="FF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3C8261-6BBA-A1A2-A958-805AB476D026}"/>
              </a:ext>
            </a:extLst>
          </p:cNvPr>
          <p:cNvSpPr/>
          <p:nvPr/>
        </p:nvSpPr>
        <p:spPr>
          <a:xfrm>
            <a:off x="3465095" y="4501538"/>
            <a:ext cx="950494" cy="945255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0524542-7431-D88C-179E-CAD7C61953E0}"/>
              </a:ext>
            </a:extLst>
          </p:cNvPr>
          <p:cNvSpPr txBox="1"/>
          <p:nvPr/>
        </p:nvSpPr>
        <p:spPr>
          <a:xfrm>
            <a:off x="9107905" y="4513570"/>
            <a:ext cx="23100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Apply the Chain Rule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80284841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014999" y="2402330"/>
            <a:ext cx="813128" cy="75294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4880811" y="2397029"/>
            <a:ext cx="818146" cy="75816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 flipV="1">
            <a:off x="3828127" y="2776112"/>
            <a:ext cx="1052684" cy="269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>
            <a:off x="5698957" y="2776112"/>
            <a:ext cx="1795800" cy="0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2E82B14-755E-C304-5089-B421AE112A3C}"/>
              </a:ext>
            </a:extLst>
          </p:cNvPr>
          <p:cNvCxnSpPr>
            <a:cxnSpLocks/>
            <a:stCxn id="20" idx="6"/>
          </p:cNvCxnSpPr>
          <p:nvPr/>
        </p:nvCxnSpPr>
        <p:spPr>
          <a:xfrm>
            <a:off x="8312904" y="2776112"/>
            <a:ext cx="1865812" cy="0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43ECE67-22B2-2E5B-D382-EFE8C6BDE3DA}"/>
              </a:ext>
            </a:extLst>
          </p:cNvPr>
          <p:cNvSpPr txBox="1"/>
          <p:nvPr/>
        </p:nvSpPr>
        <p:spPr>
          <a:xfrm>
            <a:off x="10262937" y="2483724"/>
            <a:ext cx="1106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J(W)</a:t>
            </a:r>
            <a:endParaRPr lang="en-GB" sz="3200" b="1" i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04A11B-3E54-36FF-7FCC-86941BD27BC7}"/>
              </a:ext>
            </a:extLst>
          </p:cNvPr>
          <p:cNvSpPr txBox="1"/>
          <p:nvPr/>
        </p:nvSpPr>
        <p:spPr>
          <a:xfrm>
            <a:off x="5980105" y="2179644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𝜃</a:t>
            </a:r>
            <a:r>
              <a:rPr lang="en-US" sz="3200" b="1" baseline="-25000" dirty="0"/>
              <a:t>2</a:t>
            </a:r>
            <a:endParaRPr lang="en-GB" sz="32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DEF54E-D53E-0174-624C-7ED6CA54FD9F}"/>
              </a:ext>
            </a:extLst>
          </p:cNvPr>
          <p:cNvSpPr txBox="1"/>
          <p:nvPr/>
        </p:nvSpPr>
        <p:spPr>
          <a:xfrm>
            <a:off x="3775593" y="2191336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</a:rPr>
              <a:t>𝜃</a:t>
            </a:r>
            <a:r>
              <a:rPr lang="en-US" sz="3200" b="1" baseline="-25000" dirty="0">
                <a:solidFill>
                  <a:srgbClr val="FF0000"/>
                </a:solidFill>
              </a:rPr>
              <a:t>1</a:t>
            </a:r>
            <a:endParaRPr lang="en-GB" sz="3200" b="1" dirty="0">
              <a:solidFill>
                <a:srgbClr val="FF000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AE0FA20-4D89-1277-0152-9B165FEA83CE}"/>
              </a:ext>
            </a:extLst>
          </p:cNvPr>
          <p:cNvSpPr txBox="1"/>
          <p:nvPr/>
        </p:nvSpPr>
        <p:spPr>
          <a:xfrm>
            <a:off x="457841" y="3849843"/>
            <a:ext cx="11276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Measure the affect of a small change, in a weight, on the loss function</a:t>
            </a:r>
            <a:endParaRPr lang="en-GB" sz="2800" b="1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BD14D58-0815-BC7F-CF71-24F72A235143}"/>
              </a:ext>
            </a:extLst>
          </p:cNvPr>
          <p:cNvSpPr/>
          <p:nvPr/>
        </p:nvSpPr>
        <p:spPr>
          <a:xfrm>
            <a:off x="7315200" y="1909111"/>
            <a:ext cx="4054642" cy="1724426"/>
          </a:xfrm>
          <a:prstGeom prst="ellipse">
            <a:avLst/>
          </a:prstGeom>
          <a:noFill/>
          <a:ln w="5715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F2437B-4F85-CD72-390B-3EFE4D163126}"/>
              </a:ext>
            </a:extLst>
          </p:cNvPr>
          <p:cNvSpPr txBox="1"/>
          <p:nvPr/>
        </p:nvSpPr>
        <p:spPr>
          <a:xfrm>
            <a:off x="2138209" y="4501538"/>
            <a:ext cx="923163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r>
              <a:rPr lang="en-US" sz="2800" b="1" dirty="0"/>
              <a:t>  = </a:t>
            </a:r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r>
              <a:rPr lang="en-US" sz="2800" b="1" dirty="0"/>
              <a:t>   *   </a:t>
            </a:r>
            <a:r>
              <a:rPr lang="pl-PL" sz="2800" b="1" u="sng" dirty="0"/>
              <a:t>𝜕</a:t>
            </a:r>
            <a:r>
              <a:rPr lang="en-GB" sz="2800" b="1" u="sng" dirty="0"/>
              <a:t> </a:t>
            </a:r>
            <a:r>
              <a:rPr lang="en-US" sz="2800" b="1" u="sng" dirty="0">
                <a:solidFill>
                  <a:schemeClr val="tx1"/>
                </a:solidFill>
              </a:rPr>
              <a:t>ŷ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u="sng" dirty="0">
                <a:solidFill>
                  <a:schemeClr val="tx1"/>
                </a:solidFill>
              </a:rPr>
              <a:t> </a:t>
            </a:r>
            <a:endParaRPr lang="en-US" sz="2800" b="1" u="sng" dirty="0"/>
          </a:p>
          <a:p>
            <a:r>
              <a:rPr lang="pl-PL" sz="2800" b="1" dirty="0"/>
              <a:t> 𝜕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𝜃</a:t>
            </a:r>
            <a:r>
              <a:rPr lang="en-GB" sz="2800" b="1" baseline="-25000" dirty="0">
                <a:solidFill>
                  <a:srgbClr val="FF0000"/>
                </a:solidFill>
              </a:rPr>
              <a:t>1             </a:t>
            </a:r>
            <a:r>
              <a:rPr lang="pl-PL" sz="2800" b="1" dirty="0"/>
              <a:t>𝜕</a:t>
            </a:r>
            <a:r>
              <a:rPr lang="en-GB" sz="2800" b="1" dirty="0"/>
              <a:t> </a:t>
            </a:r>
            <a:r>
              <a:rPr lang="en-US" sz="2800" b="1" dirty="0">
                <a:solidFill>
                  <a:schemeClr val="tx1"/>
                </a:solidFill>
              </a:rPr>
              <a:t>ŷ            </a:t>
            </a:r>
            <a:r>
              <a:rPr lang="cy-GB" sz="2800" b="1" dirty="0">
                <a:solidFill>
                  <a:schemeClr val="tx1"/>
                </a:solidFill>
              </a:rPr>
              <a:t>𝜕 </a:t>
            </a:r>
            <a:r>
              <a:rPr lang="cy-GB" sz="2800" b="1" i="1" dirty="0">
                <a:solidFill>
                  <a:schemeClr val="tx1"/>
                </a:solidFill>
              </a:rPr>
              <a:t>z</a:t>
            </a:r>
            <a:r>
              <a:rPr lang="cy-GB" sz="2800" b="1" i="1" baseline="-25000" dirty="0">
                <a:solidFill>
                  <a:schemeClr val="tx1"/>
                </a:solidFill>
              </a:rPr>
              <a:t>1</a:t>
            </a:r>
            <a:r>
              <a:rPr lang="en-US" sz="2800" b="1" dirty="0"/>
              <a:t> </a:t>
            </a:r>
            <a:endParaRPr lang="en-GB" sz="2800" b="1" dirty="0"/>
          </a:p>
          <a:p>
            <a:endParaRPr lang="pl-PL" sz="2800" b="1" dirty="0">
              <a:solidFill>
                <a:srgbClr val="FF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3C8261-6BBA-A1A2-A958-805AB476D026}"/>
              </a:ext>
            </a:extLst>
          </p:cNvPr>
          <p:cNvSpPr/>
          <p:nvPr/>
        </p:nvSpPr>
        <p:spPr>
          <a:xfrm>
            <a:off x="3465095" y="4501538"/>
            <a:ext cx="950494" cy="945255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9769504-387C-4707-A0DB-4ECD446CBFDD}"/>
              </a:ext>
            </a:extLst>
          </p:cNvPr>
          <p:cNvSpPr/>
          <p:nvPr/>
        </p:nvSpPr>
        <p:spPr>
          <a:xfrm>
            <a:off x="4776537" y="1909111"/>
            <a:ext cx="3587338" cy="1724426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5D2A1FA-BAC0-7409-287D-E05AC4539BD1}"/>
              </a:ext>
            </a:extLst>
          </p:cNvPr>
          <p:cNvSpPr/>
          <p:nvPr/>
        </p:nvSpPr>
        <p:spPr>
          <a:xfrm>
            <a:off x="4791981" y="4498847"/>
            <a:ext cx="950494" cy="94525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0524542-7431-D88C-179E-CAD7C61953E0}"/>
              </a:ext>
            </a:extLst>
          </p:cNvPr>
          <p:cNvSpPr txBox="1"/>
          <p:nvPr/>
        </p:nvSpPr>
        <p:spPr>
          <a:xfrm>
            <a:off x="9107905" y="4513570"/>
            <a:ext cx="23100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Apply the Chain Rule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97378933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014999" y="2402330"/>
            <a:ext cx="813128" cy="75294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4880811" y="2397029"/>
            <a:ext cx="818146" cy="75816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 flipV="1">
            <a:off x="3828127" y="2776112"/>
            <a:ext cx="1052684" cy="269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>
            <a:off x="5698957" y="2776112"/>
            <a:ext cx="1795800" cy="0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2E82B14-755E-C304-5089-B421AE112A3C}"/>
              </a:ext>
            </a:extLst>
          </p:cNvPr>
          <p:cNvCxnSpPr>
            <a:cxnSpLocks/>
            <a:stCxn id="20" idx="6"/>
          </p:cNvCxnSpPr>
          <p:nvPr/>
        </p:nvCxnSpPr>
        <p:spPr>
          <a:xfrm>
            <a:off x="8312904" y="2776112"/>
            <a:ext cx="1865812" cy="0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43ECE67-22B2-2E5B-D382-EFE8C6BDE3DA}"/>
              </a:ext>
            </a:extLst>
          </p:cNvPr>
          <p:cNvSpPr txBox="1"/>
          <p:nvPr/>
        </p:nvSpPr>
        <p:spPr>
          <a:xfrm>
            <a:off x="10262937" y="2483724"/>
            <a:ext cx="1106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J(W)</a:t>
            </a:r>
            <a:endParaRPr lang="en-GB" sz="3200" b="1" i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04A11B-3E54-36FF-7FCC-86941BD27BC7}"/>
              </a:ext>
            </a:extLst>
          </p:cNvPr>
          <p:cNvSpPr txBox="1"/>
          <p:nvPr/>
        </p:nvSpPr>
        <p:spPr>
          <a:xfrm>
            <a:off x="5980105" y="2179644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𝜃</a:t>
            </a:r>
            <a:r>
              <a:rPr lang="en-US" sz="3200" b="1" baseline="-25000" dirty="0"/>
              <a:t>2</a:t>
            </a:r>
            <a:endParaRPr lang="en-GB" sz="32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DEF54E-D53E-0174-624C-7ED6CA54FD9F}"/>
              </a:ext>
            </a:extLst>
          </p:cNvPr>
          <p:cNvSpPr txBox="1"/>
          <p:nvPr/>
        </p:nvSpPr>
        <p:spPr>
          <a:xfrm>
            <a:off x="3775593" y="2191336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</a:rPr>
              <a:t>𝜃</a:t>
            </a:r>
            <a:r>
              <a:rPr lang="en-US" sz="3200" b="1" baseline="-25000" dirty="0">
                <a:solidFill>
                  <a:srgbClr val="FF0000"/>
                </a:solidFill>
              </a:rPr>
              <a:t>1</a:t>
            </a:r>
            <a:endParaRPr lang="en-GB" sz="3200" b="1" dirty="0">
              <a:solidFill>
                <a:srgbClr val="FF000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AE0FA20-4D89-1277-0152-9B165FEA83CE}"/>
              </a:ext>
            </a:extLst>
          </p:cNvPr>
          <p:cNvSpPr txBox="1"/>
          <p:nvPr/>
        </p:nvSpPr>
        <p:spPr>
          <a:xfrm>
            <a:off x="457841" y="3849843"/>
            <a:ext cx="11276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Measure the affect of a small change, in a weight, on the loss function</a:t>
            </a:r>
            <a:endParaRPr lang="en-GB" sz="2800" b="1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BD14D58-0815-BC7F-CF71-24F72A235143}"/>
              </a:ext>
            </a:extLst>
          </p:cNvPr>
          <p:cNvSpPr/>
          <p:nvPr/>
        </p:nvSpPr>
        <p:spPr>
          <a:xfrm>
            <a:off x="7315200" y="1909111"/>
            <a:ext cx="4054642" cy="1724426"/>
          </a:xfrm>
          <a:prstGeom prst="ellipse">
            <a:avLst/>
          </a:prstGeom>
          <a:noFill/>
          <a:ln w="5715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F2437B-4F85-CD72-390B-3EFE4D163126}"/>
              </a:ext>
            </a:extLst>
          </p:cNvPr>
          <p:cNvSpPr txBox="1"/>
          <p:nvPr/>
        </p:nvSpPr>
        <p:spPr>
          <a:xfrm>
            <a:off x="2138209" y="4501538"/>
            <a:ext cx="923163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r>
              <a:rPr lang="en-US" sz="2800" b="1" dirty="0"/>
              <a:t>  = </a:t>
            </a:r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r>
              <a:rPr lang="en-US" sz="2800" b="1" dirty="0"/>
              <a:t>   *   </a:t>
            </a:r>
            <a:r>
              <a:rPr lang="pl-PL" sz="2800" b="1" u="sng" dirty="0"/>
              <a:t>𝜕</a:t>
            </a:r>
            <a:r>
              <a:rPr lang="en-GB" sz="2800" b="1" u="sng" dirty="0"/>
              <a:t> </a:t>
            </a:r>
            <a:r>
              <a:rPr lang="en-US" sz="2800" b="1" u="sng" dirty="0">
                <a:solidFill>
                  <a:schemeClr val="tx1"/>
                </a:solidFill>
              </a:rPr>
              <a:t>ŷ</a:t>
            </a:r>
            <a:r>
              <a:rPr lang="en-US" sz="2800" b="1" dirty="0">
                <a:solidFill>
                  <a:schemeClr val="tx1"/>
                </a:solidFill>
              </a:rPr>
              <a:t>   *  </a:t>
            </a:r>
            <a:r>
              <a:rPr lang="cy-GB" sz="2800" b="1" u="sng" dirty="0">
                <a:solidFill>
                  <a:schemeClr val="tx1"/>
                </a:solidFill>
              </a:rPr>
              <a:t>𝜕 </a:t>
            </a:r>
            <a:r>
              <a:rPr lang="cy-GB" sz="2800" b="1" i="1" u="sng" dirty="0">
                <a:solidFill>
                  <a:schemeClr val="tx1"/>
                </a:solidFill>
              </a:rPr>
              <a:t>z</a:t>
            </a:r>
            <a:r>
              <a:rPr lang="cy-GB" sz="2800" b="1" i="1" u="sng" baseline="-25000" dirty="0">
                <a:solidFill>
                  <a:schemeClr val="tx1"/>
                </a:solidFill>
              </a:rPr>
              <a:t>1</a:t>
            </a:r>
            <a:r>
              <a:rPr lang="en-US" sz="2800" b="1" u="sng" dirty="0">
                <a:solidFill>
                  <a:schemeClr val="tx1"/>
                </a:solidFill>
              </a:rPr>
              <a:t> </a:t>
            </a:r>
            <a:endParaRPr lang="en-US" sz="2800" b="1" u="sng" dirty="0"/>
          </a:p>
          <a:p>
            <a:r>
              <a:rPr lang="pl-PL" sz="2800" b="1" dirty="0"/>
              <a:t> 𝜕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𝜃</a:t>
            </a:r>
            <a:r>
              <a:rPr lang="en-GB" sz="2800" b="1" baseline="-25000" dirty="0">
                <a:solidFill>
                  <a:srgbClr val="FF0000"/>
                </a:solidFill>
              </a:rPr>
              <a:t>1             </a:t>
            </a:r>
            <a:r>
              <a:rPr lang="pl-PL" sz="2800" b="1" dirty="0"/>
              <a:t>𝜕</a:t>
            </a:r>
            <a:r>
              <a:rPr lang="en-GB" sz="2800" b="1" dirty="0"/>
              <a:t> </a:t>
            </a:r>
            <a:r>
              <a:rPr lang="en-US" sz="2800" b="1" dirty="0">
                <a:solidFill>
                  <a:schemeClr val="tx1"/>
                </a:solidFill>
              </a:rPr>
              <a:t>ŷ            </a:t>
            </a:r>
            <a:r>
              <a:rPr lang="cy-GB" sz="2800" b="1" dirty="0">
                <a:solidFill>
                  <a:schemeClr val="tx1"/>
                </a:solidFill>
              </a:rPr>
              <a:t>𝜕 </a:t>
            </a:r>
            <a:r>
              <a:rPr lang="cy-GB" sz="2800" b="1" i="1" dirty="0">
                <a:solidFill>
                  <a:schemeClr val="tx1"/>
                </a:solidFill>
              </a:rPr>
              <a:t>z</a:t>
            </a:r>
            <a:r>
              <a:rPr lang="cy-GB" sz="2800" b="1" i="1" baseline="-25000" dirty="0">
                <a:solidFill>
                  <a:schemeClr val="tx1"/>
                </a:solidFill>
              </a:rPr>
              <a:t>1</a:t>
            </a:r>
            <a:r>
              <a:rPr lang="en-US" sz="2800" b="1" dirty="0">
                <a:solidFill>
                  <a:schemeClr val="tx1"/>
                </a:solidFill>
              </a:rPr>
              <a:t>      </a:t>
            </a:r>
            <a:r>
              <a:rPr lang="cy-GB" sz="2800" b="1" dirty="0">
                <a:solidFill>
                  <a:schemeClr val="tx1"/>
                </a:solidFill>
              </a:rPr>
              <a:t>𝜕 </a:t>
            </a:r>
            <a:r>
              <a:rPr lang="en-GB" sz="2800" b="1" dirty="0">
                <a:solidFill>
                  <a:srgbClr val="FF0000"/>
                </a:solidFill>
              </a:rPr>
              <a:t>𝜃</a:t>
            </a:r>
            <a:r>
              <a:rPr lang="en-GB" sz="2800" b="1" baseline="-25000" dirty="0">
                <a:solidFill>
                  <a:srgbClr val="FF0000"/>
                </a:solidFill>
              </a:rPr>
              <a:t>1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endParaRPr lang="en-GB" sz="2800" b="1" dirty="0">
              <a:solidFill>
                <a:srgbClr val="FF0000"/>
              </a:solidFill>
            </a:endParaRPr>
          </a:p>
          <a:p>
            <a:endParaRPr lang="pl-PL" sz="2800" b="1" dirty="0">
              <a:solidFill>
                <a:srgbClr val="FF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3C8261-6BBA-A1A2-A958-805AB476D026}"/>
              </a:ext>
            </a:extLst>
          </p:cNvPr>
          <p:cNvSpPr/>
          <p:nvPr/>
        </p:nvSpPr>
        <p:spPr>
          <a:xfrm>
            <a:off x="3465095" y="4501538"/>
            <a:ext cx="950494" cy="945255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B4C0E0D-6D17-264C-2FCE-D29E8754EE3E}"/>
              </a:ext>
            </a:extLst>
          </p:cNvPr>
          <p:cNvSpPr/>
          <p:nvPr/>
        </p:nvSpPr>
        <p:spPr>
          <a:xfrm>
            <a:off x="4776537" y="1909111"/>
            <a:ext cx="3587338" cy="1724426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F8ED89A-817A-06FB-8682-84D80F4EEE83}"/>
              </a:ext>
            </a:extLst>
          </p:cNvPr>
          <p:cNvSpPr/>
          <p:nvPr/>
        </p:nvSpPr>
        <p:spPr>
          <a:xfrm>
            <a:off x="4776537" y="4498847"/>
            <a:ext cx="922420" cy="94525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90ED4969-4D0C-39A7-7B6E-095C6B781553}"/>
              </a:ext>
            </a:extLst>
          </p:cNvPr>
          <p:cNvSpPr/>
          <p:nvPr/>
        </p:nvSpPr>
        <p:spPr>
          <a:xfrm>
            <a:off x="3014999" y="1909111"/>
            <a:ext cx="2859507" cy="172442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59CF-3449-1EEC-8770-4A67900834CA}"/>
              </a:ext>
            </a:extLst>
          </p:cNvPr>
          <p:cNvSpPr/>
          <p:nvPr/>
        </p:nvSpPr>
        <p:spPr>
          <a:xfrm>
            <a:off x="5874506" y="4498846"/>
            <a:ext cx="950494" cy="94525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B28E4DC-2AB7-AA42-130B-D5C86F20FF52}"/>
              </a:ext>
            </a:extLst>
          </p:cNvPr>
          <p:cNvSpPr txBox="1"/>
          <p:nvPr/>
        </p:nvSpPr>
        <p:spPr>
          <a:xfrm>
            <a:off x="9107905" y="4513570"/>
            <a:ext cx="23100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Apply the Chain Rule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54211213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Neural Networks –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Loss Optimisation:</a:t>
            </a:r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Learning Rate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97158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Loss Landscape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36CD256-E10C-8B8F-156C-342A65D563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02405" y="1396532"/>
            <a:ext cx="5787190" cy="44706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7905D41-D602-A93E-6B01-58B2E9B0D957}"/>
              </a:ext>
            </a:extLst>
          </p:cNvPr>
          <p:cNvSpPr txBox="1"/>
          <p:nvPr/>
        </p:nvSpPr>
        <p:spPr>
          <a:xfrm>
            <a:off x="3501189" y="6521116"/>
            <a:ext cx="44516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Hao Li et al, “Visualizing the Loss Landscape of Neural Nets”, 2018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123802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Learning Rate (𝛈)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5737781" cy="4024313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00000"/>
              </a:lnSpc>
            </a:pPr>
            <a:r>
              <a:rPr lang="en-US" sz="3200" b="1" dirty="0">
                <a:solidFill>
                  <a:prstClr val="black"/>
                </a:solidFill>
                <a:ea typeface="+mj-ea"/>
                <a:cs typeface="+mj-cs"/>
              </a:rPr>
              <a:t>Too high:</a:t>
            </a:r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At worst training may diverge</a:t>
            </a:r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It may miss the global minima completely </a:t>
            </a:r>
          </a:p>
          <a:p>
            <a:pPr lvl="1">
              <a:lnSpc>
                <a:spcPct val="100000"/>
              </a:lnSpc>
            </a:pPr>
            <a:r>
              <a:rPr lang="en-US" sz="3200" b="1" dirty="0">
                <a:solidFill>
                  <a:prstClr val="black"/>
                </a:solidFill>
                <a:ea typeface="+mj-ea"/>
                <a:cs typeface="+mj-cs"/>
              </a:rPr>
              <a:t>Too Low:</a:t>
            </a:r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It will take a very long time to converge</a:t>
            </a:r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Possible to get stuck in local minima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1C1C3F-0046-256B-9863-E16DC185F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309656"/>
            <a:ext cx="6049919" cy="233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59775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Hill Climbing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3200" b="1" dirty="0">
                <a:solidFill>
                  <a:prstClr val="black"/>
                </a:solidFill>
                <a:ea typeface="+mj-ea"/>
                <a:cs typeface="+mj-cs"/>
              </a:rPr>
              <a:t>Problem:</a:t>
            </a:r>
          </a:p>
          <a:p>
            <a:pPr lvl="2">
              <a:lnSpc>
                <a:spcPct val="100000"/>
              </a:lnSpc>
            </a:pPr>
            <a:r>
              <a:rPr lang="en-US" sz="2800" b="1" dirty="0">
                <a:solidFill>
                  <a:prstClr val="black"/>
                </a:solidFill>
                <a:ea typeface="+mj-ea"/>
                <a:cs typeface="+mj-cs"/>
              </a:rPr>
              <a:t>Depending on the initial state, may get stuck in local extremum.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graphicFrame>
        <p:nvGraphicFramePr>
          <p:cNvPr id="2" name="Object 1024">
            <a:extLst>
              <a:ext uri="{FF2B5EF4-FFF2-40B4-BE49-F238E27FC236}">
                <a16:creationId xmlns:a16="http://schemas.microsoft.com/office/drawing/2014/main" id="{B5341B90-0554-5778-BCD0-FC57B47518A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36685950"/>
              </p:ext>
            </p:extLst>
          </p:nvPr>
        </p:nvGraphicFramePr>
        <p:xfrm>
          <a:off x="2828496" y="2731354"/>
          <a:ext cx="6535008" cy="29836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3" imgW="9937169" imgH="4536534" progId="Photoshop.Image.5">
                  <p:embed/>
                </p:oleObj>
              </mc:Choice>
              <mc:Fallback>
                <p:oleObj name="Image" r:id="rId3" imgW="9937169" imgH="4536534" progId="Photoshop.Image.5">
                  <p:embed/>
                  <p:pic>
                    <p:nvPicPr>
                      <p:cNvPr id="8197" name="Object 1024">
                        <a:extLst>
                          <a:ext uri="{FF2B5EF4-FFF2-40B4-BE49-F238E27FC236}">
                            <a16:creationId xmlns:a16="http://schemas.microsoft.com/office/drawing/2014/main" id="{EF20C706-C15E-E7E7-936C-5BD9D69798D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28496" y="2731354"/>
                        <a:ext cx="6535008" cy="298364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9295045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Minimising</a:t>
            </a:r>
            <a:r>
              <a:rPr lang="en-US" sz="6000" b="1" dirty="0"/>
              <a:t> Energy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62939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Compare the state space to that of a physical system, subject to natural interactions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Compare the value function to the overall potential energy</a:t>
            </a:r>
            <a:r>
              <a:rPr lang="en-US" sz="2800" b="1" dirty="0">
                <a:solidFill>
                  <a:prstClr val="black"/>
                </a:solidFill>
                <a:ea typeface="+mj-ea"/>
                <a:cs typeface="+mj-cs"/>
              </a:rPr>
              <a:t> (E)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of the system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On every update it is </a:t>
            </a:r>
            <a:r>
              <a:rPr lang="en-US" altLang="en-US" sz="2800" dirty="0">
                <a:latin typeface="Symbol" panose="05050102010706020507" pitchFamily="18" charset="2"/>
              </a:rPr>
              <a:t>D</a:t>
            </a:r>
            <a:r>
              <a:rPr lang="en-US" altLang="en-US" sz="2800" dirty="0"/>
              <a:t>E </a:t>
            </a:r>
            <a:r>
              <a:rPr lang="en-US" altLang="en-US" sz="2400" dirty="0">
                <a:sym typeface="Symbol" panose="05050102010706020507" pitchFamily="18" charset="2"/>
              </a:rPr>
              <a:t></a:t>
            </a:r>
            <a:r>
              <a:rPr lang="en-US" altLang="en-US" sz="2800" dirty="0"/>
              <a:t> 0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graphicFrame>
        <p:nvGraphicFramePr>
          <p:cNvPr id="3" name="Object 1024">
            <a:extLst>
              <a:ext uri="{FF2B5EF4-FFF2-40B4-BE49-F238E27FC236}">
                <a16:creationId xmlns:a16="http://schemas.microsoft.com/office/drawing/2014/main" id="{0E4ABB9F-0887-49B8-06AD-DE5AA9FEEDC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14474987"/>
              </p:ext>
            </p:extLst>
          </p:nvPr>
        </p:nvGraphicFramePr>
        <p:xfrm>
          <a:off x="6652181" y="2906045"/>
          <a:ext cx="5181600" cy="2592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28716" imgH="2866644" progId="Word.Document.8">
                  <p:embed/>
                </p:oleObj>
              </mc:Choice>
              <mc:Fallback>
                <p:oleObj name="Document" r:id="rId3" imgW="5728716" imgH="2866644" progId="Word.Document.8">
                  <p:embed/>
                  <p:pic>
                    <p:nvPicPr>
                      <p:cNvPr id="9221" name="Object 1024">
                        <a:extLst>
                          <a:ext uri="{FF2B5EF4-FFF2-40B4-BE49-F238E27FC236}">
                            <a16:creationId xmlns:a16="http://schemas.microsoft.com/office/drawing/2014/main" id="{364799D9-F1E7-7E63-07C5-546A3125082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52181" y="2906045"/>
                        <a:ext cx="5181600" cy="2592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9160118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Minimising</a:t>
            </a:r>
            <a:r>
              <a:rPr lang="en-US" sz="6000" b="1" dirty="0"/>
              <a:t> Energy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62939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dynamics of the system tend to move E toward a minimum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Be aware – There may be local minima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Global </a:t>
            </a:r>
            <a:r>
              <a:rPr lang="en-US" sz="2400" dirty="0" err="1">
                <a:solidFill>
                  <a:prstClr val="black"/>
                </a:solidFill>
                <a:ea typeface="+mj-ea"/>
                <a:cs typeface="+mj-cs"/>
              </a:rPr>
              <a:t>minimisation</a:t>
            </a: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 is not guaranteed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graphicFrame>
        <p:nvGraphicFramePr>
          <p:cNvPr id="3" name="Object 1024">
            <a:extLst>
              <a:ext uri="{FF2B5EF4-FFF2-40B4-BE49-F238E27FC236}">
                <a16:creationId xmlns:a16="http://schemas.microsoft.com/office/drawing/2014/main" id="{0E4ABB9F-0887-49B8-06AD-DE5AA9FEEDC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652181" y="2906045"/>
          <a:ext cx="5181600" cy="2592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28716" imgH="2866644" progId="Word.Document.8">
                  <p:embed/>
                </p:oleObj>
              </mc:Choice>
              <mc:Fallback>
                <p:oleObj name="Document" r:id="rId3" imgW="5728716" imgH="2866644" progId="Word.Document.8">
                  <p:embed/>
                  <p:pic>
                    <p:nvPicPr>
                      <p:cNvPr id="3" name="Object 1024">
                        <a:extLst>
                          <a:ext uri="{FF2B5EF4-FFF2-40B4-BE49-F238E27FC236}">
                            <a16:creationId xmlns:a16="http://schemas.microsoft.com/office/drawing/2014/main" id="{0E4ABB9F-0887-49B8-06AD-DE5AA9FEEDC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52181" y="2906045"/>
                        <a:ext cx="5181600" cy="2592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5925833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Avoiding Local Minima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How can local minima be avoided?</a:t>
            </a: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004B122-A764-3E46-3771-587F0DEBD9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7599" y="2090311"/>
            <a:ext cx="6916801" cy="3528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70123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Avoiding Local Minima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There are consequences to occasional ascents</a:t>
            </a: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171CD7-E27F-B8D2-67A4-2B3C681F35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438" y="2277566"/>
            <a:ext cx="5277123" cy="3437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87752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Avoiding Local Minima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Time complexity of heuristic algorithms depend on quality of heuristic function.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Good heuristics can sometimes be constructed by examining the problem definition or by generalizing from experience with the problem class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Iterative improvement algorithms keep only a single state in memory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Can get stuck in local extrema;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simulated annealing provides a way to escape local extrema, and is complete and optimal given a slow enough cooling schedule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53336D-21E7-EAC7-95BF-98011B75429C}"/>
              </a:ext>
            </a:extLst>
          </p:cNvPr>
          <p:cNvSpPr txBox="1"/>
          <p:nvPr/>
        </p:nvSpPr>
        <p:spPr>
          <a:xfrm>
            <a:off x="3049003" y="6427113"/>
            <a:ext cx="609399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</a:rPr>
              <a:t>References: Artificial Intelligence: A Modern Approach, Stuart Russell and Peter Norvig.</a:t>
            </a:r>
          </a:p>
          <a:p>
            <a:r>
              <a:rPr lang="en-US" sz="1100" dirty="0">
                <a:solidFill>
                  <a:schemeClr val="bg1"/>
                </a:solidFill>
              </a:rPr>
              <a:t>Slides: Laurent </a:t>
            </a:r>
            <a:r>
              <a:rPr lang="en-US" sz="1100" dirty="0" err="1">
                <a:solidFill>
                  <a:schemeClr val="bg1"/>
                </a:solidFill>
              </a:rPr>
              <a:t>Itti</a:t>
            </a:r>
            <a:r>
              <a:rPr lang="en-US" sz="1100" dirty="0">
                <a:solidFill>
                  <a:schemeClr val="bg1"/>
                </a:solidFill>
              </a:rPr>
              <a:t>, USC</a:t>
            </a:r>
          </a:p>
        </p:txBody>
      </p:sp>
    </p:spTree>
    <p:extLst>
      <p:ext uri="{BB962C8B-B14F-4D97-AF65-F5344CB8AC3E}">
        <p14:creationId xmlns:p14="http://schemas.microsoft.com/office/powerpoint/2010/main" val="273752135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Learning Rate </a:t>
            </a:r>
            <a:r>
              <a:rPr lang="en-US" sz="6000" b="1" dirty="0" err="1"/>
              <a:t>Optimisation</a:t>
            </a:r>
            <a:endParaRPr lang="en-US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5737781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How is this dealt with?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Try various learning rates to see which fits the best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1C1C3F-0046-256B-9863-E16DC185F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309656"/>
            <a:ext cx="6049919" cy="233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1383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Learning Rate </a:t>
            </a:r>
            <a:r>
              <a:rPr lang="en-US" sz="6000" b="1" dirty="0" err="1"/>
              <a:t>Optimisation</a:t>
            </a:r>
            <a:endParaRPr lang="en-US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5737781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How is this dealt with?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2800" strike="sngStrike" dirty="0">
                <a:solidFill>
                  <a:prstClr val="black"/>
                </a:solidFill>
                <a:ea typeface="+mj-ea"/>
                <a:cs typeface="+mj-cs"/>
              </a:rPr>
              <a:t>Try various learning rates to see which fits the best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Design an algorithm that will adapt to the space better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1C1C3F-0046-256B-9863-E16DC185F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309656"/>
            <a:ext cx="6049919" cy="233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09808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Adaptive Learning Rate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Learning rates are not fixed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Can adapt to the landscape: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Gradient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Speed of learning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Size of weights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….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F7D462-571F-A4A5-9DC8-3CCB6BF9F3C9}"/>
              </a:ext>
            </a:extLst>
          </p:cNvPr>
          <p:cNvSpPr txBox="1"/>
          <p:nvPr/>
        </p:nvSpPr>
        <p:spPr>
          <a:xfrm>
            <a:off x="5823832" y="1714653"/>
            <a:ext cx="587141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Algorithms for </a:t>
            </a:r>
            <a:r>
              <a:rPr lang="en-US" sz="2800" b="1" dirty="0" err="1"/>
              <a:t>Optimisation</a:t>
            </a:r>
            <a:r>
              <a:rPr lang="en-US" sz="2800" b="1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SGD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Adam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Adadelta</a:t>
            </a:r>
            <a:endParaRPr lang="en-GB" sz="2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AdaGrad</a:t>
            </a:r>
            <a:endParaRPr lang="en-GB" sz="2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RMSProp</a:t>
            </a:r>
            <a:endParaRPr lang="en-GB" sz="2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Adamax</a:t>
            </a:r>
            <a:endParaRPr lang="en-GB" sz="2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Nadam</a:t>
            </a:r>
            <a:endParaRPr lang="en-GB" sz="2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524ACA6-6464-6EBD-DDF3-EEE17A95FF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4967" y="2575936"/>
            <a:ext cx="2523924" cy="2169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82109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Neural Networks –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Regularisation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830191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Length of Training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The Goal:</a:t>
            </a:r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balance between correct responses for training patterns &amp; correct responses for new patterns (memorization v. generalization)</a:t>
            </a:r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In general, network is trained until it reaches an acceptable error rate (e.g. 95%)</a:t>
            </a:r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If training is too long, there is the risk of overfitting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48238369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Regularisation</a:t>
            </a:r>
            <a:endParaRPr lang="en-US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Constrains the model</a:t>
            </a:r>
          </a:p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Discourages complex models</a:t>
            </a:r>
          </a:p>
          <a:p>
            <a:pPr lvl="1">
              <a:lnSpc>
                <a:spcPct val="100000"/>
              </a:lnSpc>
            </a:pPr>
            <a:endParaRPr lang="en-US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3200" b="1" dirty="0">
                <a:solidFill>
                  <a:prstClr val="black"/>
                </a:solidFill>
                <a:ea typeface="+mj-ea"/>
                <a:cs typeface="+mj-cs"/>
              </a:rPr>
              <a:t>WHY?</a:t>
            </a:r>
          </a:p>
          <a:p>
            <a:pPr lvl="2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It allows the network to generalize beyond the training data into test data</a:t>
            </a:r>
          </a:p>
          <a:p>
            <a:pPr lvl="2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Or Corrects responses for new training patterns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81026678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CE95304-48D4-5EA6-E9F4-34C8C4AFDA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2811" y="1560765"/>
            <a:ext cx="6190970" cy="373647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Regularisation</a:t>
            </a:r>
            <a:endParaRPr lang="en-US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5946328" cy="4024313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00000"/>
              </a:lnSpc>
            </a:pPr>
            <a:r>
              <a:rPr lang="en-US" sz="3600" b="1" dirty="0">
                <a:solidFill>
                  <a:prstClr val="black"/>
                </a:solidFill>
                <a:ea typeface="+mj-ea"/>
                <a:cs typeface="+mj-cs"/>
              </a:rPr>
              <a:t>Dropout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A very popular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regularisation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technique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Based on the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propability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US" sz="2800" b="1" i="1" dirty="0">
                <a:solidFill>
                  <a:prstClr val="black"/>
                </a:solidFill>
                <a:ea typeface="+mj-ea"/>
                <a:cs typeface="+mj-cs"/>
              </a:rPr>
              <a:t>p 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of each neuron being temporarily deactivated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Neuron and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ascociated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weights will be ignored through one epoch and included in the next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75A12C-1D8A-5A68-AF2B-E4790BE5CA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4444" y="5987740"/>
            <a:ext cx="5136574" cy="579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14598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Regularisation</a:t>
            </a:r>
            <a:endParaRPr lang="en-US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5737781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3600" b="1" dirty="0">
                <a:solidFill>
                  <a:prstClr val="black"/>
                </a:solidFill>
                <a:ea typeface="+mj-ea"/>
                <a:cs typeface="+mj-cs"/>
              </a:rPr>
              <a:t>Early Stopping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Stop training as soon as the validation error reaches a minimum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Before the network starts overfitting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5FBF7C-E909-AA42-EB82-3B40EC1355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0306" y="1551293"/>
            <a:ext cx="6383476" cy="4163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96912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Summary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For the best results, Multilayer Neural Networks can be: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Trained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Fine-tuned</a:t>
            </a:r>
          </a:p>
          <a:p>
            <a:pPr lvl="2">
              <a:lnSpc>
                <a:spcPct val="100000"/>
              </a:lnSpc>
            </a:pPr>
            <a:r>
              <a:rPr lang="en-US" sz="2400" dirty="0" err="1">
                <a:solidFill>
                  <a:prstClr val="black"/>
                </a:solidFill>
                <a:ea typeface="+mj-ea"/>
                <a:cs typeface="+mj-cs"/>
              </a:rPr>
              <a:t>Optimised</a:t>
            </a: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Empirical Loss of a network can be found by applying a Loss Function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To fine-tune the weights of a network, Gradient Descent can be calculated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Gradient Descent and fine-tuning of weights can be carried out through back propagation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9832454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Summary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Learning Rate, using algorithms, can: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Control the speed of training 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Avoid local minima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Ensure the Global Minima is reached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Adaptive Learning Rates can be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optimised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to adapt to the landscape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A network can be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regularised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to avoid overfitting.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Two common methods of regularization are: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Dropout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Early Stopping</a:t>
            </a:r>
          </a:p>
        </p:txBody>
      </p:sp>
    </p:spTree>
    <p:extLst>
      <p:ext uri="{BB962C8B-B14F-4D97-AF65-F5344CB8AC3E}">
        <p14:creationId xmlns:p14="http://schemas.microsoft.com/office/powerpoint/2010/main" val="378642195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Questions and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Discussion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74591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3488</Words>
  <Application>Microsoft Office PowerPoint</Application>
  <PresentationFormat>Widescreen</PresentationFormat>
  <Paragraphs>673</Paragraphs>
  <Slides>61</Slides>
  <Notes>61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22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61</vt:i4>
      </vt:variant>
    </vt:vector>
  </HeadingPairs>
  <TitlesOfParts>
    <vt:vector size="91" baseType="lpstr">
      <vt:lpstr>Arial</vt:lpstr>
      <vt:lpstr>Calibri</vt:lpstr>
      <vt:lpstr>Calibri Light</vt:lpstr>
      <vt:lpstr>Cambria Math</vt:lpstr>
      <vt:lpstr>Symbol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Image</vt:lpstr>
      <vt:lpstr>Document</vt:lpstr>
      <vt:lpstr>PowerPoint Presentation</vt:lpstr>
      <vt:lpstr>This week</vt:lpstr>
      <vt:lpstr>PowerPoint Presentation</vt:lpstr>
      <vt:lpstr>Multi-Layer Networks</vt:lpstr>
      <vt:lpstr>Example Problem</vt:lpstr>
      <vt:lpstr>Example Problem</vt:lpstr>
      <vt:lpstr>Example Problem</vt:lpstr>
      <vt:lpstr>Example Problem</vt:lpstr>
      <vt:lpstr>Example Problem</vt:lpstr>
      <vt:lpstr>Quantify the Loss</vt:lpstr>
      <vt:lpstr>Empirical Loss</vt:lpstr>
      <vt:lpstr>Empirical Loss</vt:lpstr>
      <vt:lpstr>Binary Cross Entropy Loss</vt:lpstr>
      <vt:lpstr>Mean Squared Error Loss</vt:lpstr>
      <vt:lpstr>PowerPoint Presentation</vt:lpstr>
      <vt:lpstr>Loss Optimisation</vt:lpstr>
      <vt:lpstr>Loss Optimisation</vt:lpstr>
      <vt:lpstr>Loss Optimisation</vt:lpstr>
      <vt:lpstr>Loss Optimisation</vt:lpstr>
      <vt:lpstr>Gradient Descent</vt:lpstr>
      <vt:lpstr>Gradient Descent Algorithm</vt:lpstr>
      <vt:lpstr>Gradient Descent Algorithm</vt:lpstr>
      <vt:lpstr>Gradient Descent Algorithm</vt:lpstr>
      <vt:lpstr>The Learning Rate</vt:lpstr>
      <vt:lpstr>PowerPoint Presentation</vt:lpstr>
      <vt:lpstr>Back Propagation - Background</vt:lpstr>
      <vt:lpstr>Why Back Propagation?</vt:lpstr>
      <vt:lpstr>How Back Propagation Works</vt:lpstr>
      <vt:lpstr>How Back Propagation Works</vt:lpstr>
      <vt:lpstr>How Back Propagation Works</vt:lpstr>
      <vt:lpstr>How Back Propagation Works</vt:lpstr>
      <vt:lpstr>How Back Propagation Works</vt:lpstr>
      <vt:lpstr>How Back Propagation Works</vt:lpstr>
      <vt:lpstr>How Back Propagation Works</vt:lpstr>
      <vt:lpstr>How Back Propagation Works</vt:lpstr>
      <vt:lpstr>Example Problem</vt:lpstr>
      <vt:lpstr>Example Problem</vt:lpstr>
      <vt:lpstr>Example Problem</vt:lpstr>
      <vt:lpstr>Example Problem</vt:lpstr>
      <vt:lpstr>Example Problem</vt:lpstr>
      <vt:lpstr>Example Problem</vt:lpstr>
      <vt:lpstr>PowerPoint Presentation</vt:lpstr>
      <vt:lpstr>Loss Landscape</vt:lpstr>
      <vt:lpstr>Learning Rate (𝛈)</vt:lpstr>
      <vt:lpstr>Hill Climbing</vt:lpstr>
      <vt:lpstr>Minimising Energy</vt:lpstr>
      <vt:lpstr>Minimising Energy</vt:lpstr>
      <vt:lpstr>Avoiding Local Minima</vt:lpstr>
      <vt:lpstr>Avoiding Local Minima</vt:lpstr>
      <vt:lpstr>Avoiding Local Minima</vt:lpstr>
      <vt:lpstr>Learning Rate Optimisation</vt:lpstr>
      <vt:lpstr>Learning Rate Optimisation</vt:lpstr>
      <vt:lpstr>Adaptive Learning Rate</vt:lpstr>
      <vt:lpstr>PowerPoint Presentation</vt:lpstr>
      <vt:lpstr>Length of Training</vt:lpstr>
      <vt:lpstr>Regularisation</vt:lpstr>
      <vt:lpstr>Regularisation</vt:lpstr>
      <vt:lpstr>Regularisation</vt:lpstr>
      <vt:lpstr>Summary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182</cp:revision>
  <dcterms:created xsi:type="dcterms:W3CDTF">2021-03-09T15:35:42Z</dcterms:created>
  <dcterms:modified xsi:type="dcterms:W3CDTF">2025-03-12T16:39:12Z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