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2" r:id="rId2"/>
  </p:sldMasterIdLst>
  <p:notesMasterIdLst>
    <p:notesMasterId r:id="rId14"/>
  </p:notesMasterIdLst>
  <p:handoutMasterIdLst>
    <p:handoutMasterId r:id="rId15"/>
  </p:handoutMasterIdLst>
  <p:sldIdLst>
    <p:sldId id="259" r:id="rId3"/>
    <p:sldId id="260" r:id="rId4"/>
    <p:sldId id="265" r:id="rId5"/>
    <p:sldId id="266" r:id="rId6"/>
    <p:sldId id="269" r:id="rId7"/>
    <p:sldId id="270" r:id="rId8"/>
    <p:sldId id="268" r:id="rId9"/>
    <p:sldId id="273" r:id="rId10"/>
    <p:sldId id="271" r:id="rId11"/>
    <p:sldId id="272"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D2B67"/>
    <a:srgbClr val="0D2A67"/>
    <a:srgbClr val="E521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699991-049D-4EF8-A16B-9FD16B379788}" v="1" dt="2023-10-27T12:44:32.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25"/>
    <p:restoredTop sz="85425" autoAdjust="0"/>
  </p:normalViewPr>
  <p:slideViewPr>
    <p:cSldViewPr snapToGrid="0" snapToObjects="1">
      <p:cViewPr varScale="1">
        <p:scale>
          <a:sx n="57" d="100"/>
          <a:sy n="57" d="100"/>
        </p:scale>
        <p:origin x="1284" y="36"/>
      </p:cViewPr>
      <p:guideLst/>
    </p:cSldViewPr>
  </p:slideViewPr>
  <p:notesTextViewPr>
    <p:cViewPr>
      <p:scale>
        <a:sx n="100" d="100"/>
        <a:sy n="100" d="100"/>
      </p:scale>
      <p:origin x="0" y="0"/>
    </p:cViewPr>
  </p:notesTextViewPr>
  <p:notesViewPr>
    <p:cSldViewPr snapToGrid="0" snapToObjects="1">
      <p:cViewPr varScale="1">
        <p:scale>
          <a:sx n="134" d="100"/>
          <a:sy n="134" d="100"/>
        </p:scale>
        <p:origin x="6112"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son, Sara" userId="e35f889d-0b60-47c8-aabe-80c481bd269a" providerId="ADAL" clId="{BD699991-049D-4EF8-A16B-9FD16B379788}"/>
    <pc:docChg chg="delSld">
      <pc:chgData name="Mason, Sara" userId="e35f889d-0b60-47c8-aabe-80c481bd269a" providerId="ADAL" clId="{BD699991-049D-4EF8-A16B-9FD16B379788}" dt="2023-10-27T12:44:34.274" v="0" actId="47"/>
      <pc:docMkLst>
        <pc:docMk/>
      </pc:docMkLst>
      <pc:sldChg chg="del">
        <pc:chgData name="Mason, Sara" userId="e35f889d-0b60-47c8-aabe-80c481bd269a" providerId="ADAL" clId="{BD699991-049D-4EF8-A16B-9FD16B379788}" dt="2023-10-27T12:44:34.274" v="0" actId="47"/>
        <pc:sldMkLst>
          <pc:docMk/>
          <pc:sldMk cId="1722116326" sldId="25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BEEBD6-E767-A64E-967A-6B73CB1B50B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59A22C-BE02-774E-9513-05469B2929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2D339A-96F6-E041-920A-ADF0CA63CD2E}" type="datetimeFigureOut">
              <a:rPr lang="en-US" smtClean="0"/>
              <a:t>9/9/2024</a:t>
            </a:fld>
            <a:endParaRPr lang="en-US"/>
          </a:p>
        </p:txBody>
      </p:sp>
      <p:sp>
        <p:nvSpPr>
          <p:cNvPr id="4" name="Footer Placeholder 3">
            <a:extLst>
              <a:ext uri="{FF2B5EF4-FFF2-40B4-BE49-F238E27FC236}">
                <a16:creationId xmlns:a16="http://schemas.microsoft.com/office/drawing/2014/main" id="{B59C56D9-CAB5-064C-9D79-1C2A599E685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7E90338-B1CF-8145-AE6D-75EF2ED3AC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DDB404-999C-8E45-9CC0-62A59EBAC2F1}" type="slidenum">
              <a:rPr lang="en-US" smtClean="0"/>
              <a:t>‹#›</a:t>
            </a:fld>
            <a:endParaRPr lang="en-US"/>
          </a:p>
        </p:txBody>
      </p:sp>
    </p:spTree>
    <p:extLst>
      <p:ext uri="{BB962C8B-B14F-4D97-AF65-F5344CB8AC3E}">
        <p14:creationId xmlns:p14="http://schemas.microsoft.com/office/powerpoint/2010/main" val="3726826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E99C4-5654-BA4B-B82A-F5D7BE6E471C}" type="datetimeFigureOut">
              <a:rPr lang="en-US" smtClean="0"/>
              <a:t>9/9/2024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B3717A-C6E4-1C46-B1FA-B9E4FCE2618A}" type="slidenum">
              <a:rPr lang="en-US" smtClean="0"/>
              <a:t>‹#›</a:t>
            </a:fld>
            <a:endParaRPr lang="en-US"/>
          </a:p>
        </p:txBody>
      </p:sp>
    </p:spTree>
    <p:extLst>
      <p:ext uri="{BB962C8B-B14F-4D97-AF65-F5344CB8AC3E}">
        <p14:creationId xmlns:p14="http://schemas.microsoft.com/office/powerpoint/2010/main" val="55189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thebeat.gwent.police/sorce/beacon/dmd/10655856/view/2857_01_ASBI_Process_Map_or_Flowchart_A4P.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B3717A-C6E4-1C46-B1FA-B9E4FCE2618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0173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CPN &amp; CPW form part of the supportive interventions</a:t>
            </a:r>
          </a:p>
          <a:p>
            <a:endParaRPr lang="en-GB" sz="1100" dirty="0"/>
          </a:p>
          <a:p>
            <a:pPr algn="l" fontAlgn="base"/>
            <a:r>
              <a:rPr lang="en-GB" sz="1100" dirty="0"/>
              <a:t> </a:t>
            </a:r>
            <a:r>
              <a:rPr lang="en-GB" sz="1100" b="0" i="0" dirty="0">
                <a:solidFill>
                  <a:srgbClr val="494E5B"/>
                </a:solidFill>
                <a:effectLst/>
                <a:latin typeface="Inter"/>
              </a:rPr>
              <a:t>A guide to obtaining one</a:t>
            </a:r>
          </a:p>
          <a:p>
            <a:pPr fontAlgn="base"/>
            <a:r>
              <a:rPr lang="en-GB" sz="1100" dirty="0">
                <a:solidFill>
                  <a:srgbClr val="2F313A"/>
                </a:solidFill>
                <a:effectLst/>
                <a:latin typeface="Inter"/>
              </a:rPr>
              <a:t>The civil injunction is a tool available to us and partners under the Anti Social Behaviour Crime and Policing Act 2014. An application for an injunction can be made with or without notice to the subject, meaning where there is a significant risk of harm identified an order can be sought as quickly as the same day as the incident has taken place.</a:t>
            </a:r>
          </a:p>
          <a:p>
            <a:pPr fontAlgn="base"/>
            <a:r>
              <a:rPr lang="en-GB" sz="1100" dirty="0">
                <a:solidFill>
                  <a:srgbClr val="2F313A"/>
                </a:solidFill>
                <a:effectLst/>
                <a:latin typeface="Inter"/>
              </a:rPr>
              <a:t> </a:t>
            </a:r>
          </a:p>
          <a:p>
            <a:pPr fontAlgn="base"/>
            <a:r>
              <a:rPr lang="en-GB" sz="1100" dirty="0">
                <a:solidFill>
                  <a:srgbClr val="2F313A"/>
                </a:solidFill>
                <a:effectLst/>
                <a:latin typeface="Inter"/>
              </a:rPr>
              <a:t>An injunction can be given to anyone aged 10 years or over. It can include both prohibitions and positive requirements and is sought as an intervention tool, not to criminalise the subject, but to give them every opportunity to amend their behaviour.</a:t>
            </a:r>
          </a:p>
          <a:p>
            <a:pPr fontAlgn="base"/>
            <a:br>
              <a:rPr lang="en-GB" sz="1100" dirty="0">
                <a:solidFill>
                  <a:srgbClr val="2F313A"/>
                </a:solidFill>
                <a:effectLst/>
                <a:latin typeface="Inter"/>
              </a:rPr>
            </a:br>
            <a:endParaRPr lang="en-GB" sz="1100" dirty="0">
              <a:solidFill>
                <a:srgbClr val="2F313A"/>
              </a:solidFill>
              <a:effectLst/>
              <a:latin typeface="Inter"/>
            </a:endParaRPr>
          </a:p>
          <a:p>
            <a:pPr fontAlgn="base"/>
            <a:r>
              <a:rPr lang="en-GB" sz="1100" b="1" u="none" strike="noStrike" dirty="0">
                <a:solidFill>
                  <a:srgbClr val="0000FF"/>
                </a:solidFill>
                <a:effectLst/>
                <a:latin typeface="Inter"/>
                <a:hlinkClick r:id="rId3"/>
              </a:rPr>
              <a:t>Click here for a simple flowchart of the arrest process involved in obtaining an ASBI</a:t>
            </a:r>
            <a:endParaRPr lang="en-GB" sz="1100" dirty="0">
              <a:solidFill>
                <a:srgbClr val="2F313A"/>
              </a:solidFill>
              <a:effectLst/>
              <a:latin typeface="Inter"/>
            </a:endParaRPr>
          </a:p>
          <a:p>
            <a:pPr fontAlgn="base"/>
            <a:r>
              <a:rPr lang="en-GB" sz="1100" dirty="0">
                <a:solidFill>
                  <a:srgbClr val="2F313A"/>
                </a:solidFill>
                <a:effectLst/>
                <a:latin typeface="Inter"/>
              </a:rPr>
              <a:t>   </a:t>
            </a:r>
          </a:p>
          <a:p>
            <a:pPr fontAlgn="base"/>
            <a:r>
              <a:rPr lang="en-GB" sz="1100" dirty="0">
                <a:solidFill>
                  <a:srgbClr val="2F313A"/>
                </a:solidFill>
                <a:effectLst/>
                <a:latin typeface="Inter"/>
              </a:rPr>
              <a:t>If the subject is an adult, the application will be heard in the County Court. However, if the subject is a youth, it will be heard in a youth court at the Magistrates' Court but civil procedure rules will apply.</a:t>
            </a:r>
          </a:p>
          <a:p>
            <a:pPr fontAlgn="base"/>
            <a:r>
              <a:rPr lang="en-GB" sz="1100" dirty="0">
                <a:solidFill>
                  <a:srgbClr val="2F313A"/>
                </a:solidFill>
                <a:effectLst/>
                <a:latin typeface="Inter"/>
              </a:rPr>
              <a:t> </a:t>
            </a:r>
          </a:p>
          <a:p>
            <a:pPr fontAlgn="base"/>
            <a:r>
              <a:rPr lang="en-GB" sz="1100" dirty="0">
                <a:solidFill>
                  <a:srgbClr val="2F313A"/>
                </a:solidFill>
                <a:effectLst/>
                <a:latin typeface="Inter"/>
              </a:rPr>
              <a:t>The court must be satisfied on the balance of probabilities that the subject has engaged/threatened to engage in anti-social behaviour and it's just and convenient to grant the injunction.</a:t>
            </a:r>
          </a:p>
          <a:p>
            <a:pPr fontAlgn="base"/>
            <a:r>
              <a:rPr lang="en-GB" sz="1100" dirty="0">
                <a:solidFill>
                  <a:srgbClr val="2F313A"/>
                </a:solidFill>
                <a:effectLst/>
                <a:latin typeface="Inter"/>
              </a:rPr>
              <a:t> </a:t>
            </a:r>
          </a:p>
          <a:p>
            <a:pPr fontAlgn="base"/>
            <a:r>
              <a:rPr lang="en-GB" sz="1100" dirty="0">
                <a:solidFill>
                  <a:srgbClr val="2F313A"/>
                </a:solidFill>
                <a:effectLst/>
                <a:latin typeface="Inter"/>
              </a:rPr>
              <a:t>There is no minimum or maximum term for an injunction granted for an adult but there is a maximum term of 12 months when an order is sought against a person under 18 years.</a:t>
            </a:r>
          </a:p>
          <a:p>
            <a:pPr fontAlgn="base"/>
            <a:r>
              <a:rPr lang="en-GB" sz="1100" dirty="0">
                <a:solidFill>
                  <a:srgbClr val="2F313A"/>
                </a:solidFill>
                <a:effectLst/>
                <a:latin typeface="Inter"/>
              </a:rPr>
              <a:t> </a:t>
            </a:r>
          </a:p>
          <a:p>
            <a:pPr fontAlgn="base"/>
            <a:r>
              <a:rPr lang="en-GB" sz="1100" dirty="0">
                <a:solidFill>
                  <a:srgbClr val="2F313A"/>
                </a:solidFill>
                <a:effectLst/>
                <a:latin typeface="Inter"/>
              </a:rPr>
              <a:t>A power of arrest may be attached to any prohibition or positive requirement if the court believes that the subject has used violence or threatened violence against another person when they committed the anti-social behaviour or if there is a significant risk of harm to others.</a:t>
            </a:r>
          </a:p>
          <a:p>
            <a:pPr fontAlgn="base"/>
            <a:r>
              <a:rPr lang="en-GB" sz="1100" dirty="0">
                <a:solidFill>
                  <a:srgbClr val="2F313A"/>
                </a:solidFill>
                <a:effectLst/>
                <a:latin typeface="Inter"/>
              </a:rPr>
              <a:t> </a:t>
            </a:r>
          </a:p>
          <a:p>
            <a:pPr fontAlgn="base"/>
            <a:r>
              <a:rPr lang="en-GB" sz="1100" dirty="0">
                <a:solidFill>
                  <a:srgbClr val="2F313A"/>
                </a:solidFill>
                <a:effectLst/>
                <a:latin typeface="Inter"/>
              </a:rPr>
              <a:t>A breach of the injunction by an adult will be a contempt of court punishable in the usual way by the County Court by term of imprisonment of up to two years or an unlimited fine. A breach by someone under 18 years may result in the youth court imposing a supervision or a detention order. </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4</a:t>
            </a:fld>
            <a:endParaRPr lang="en-US"/>
          </a:p>
        </p:txBody>
      </p:sp>
    </p:spTree>
    <p:extLst>
      <p:ext uri="{BB962C8B-B14F-4D97-AF65-F5344CB8AC3E}">
        <p14:creationId xmlns:p14="http://schemas.microsoft.com/office/powerpoint/2010/main" val="853279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Local councils have traditionally taken the lead in dealing with the sort of issues that can be addressed through the use of Community Protection Notices, but the police are also able to issue these Notices, as are social landlords where they have been designated to do so by the relevant local authority, recognising their role in responding to anti-social behaviour in the dwellings they manage. Anti-social behaviour powers – Statutory guidance for frontline professionals 53 Details The legal tests: These focus on the impact that the behaviour is having on victims and communities. </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5</a:t>
            </a:fld>
            <a:endParaRPr lang="en-US"/>
          </a:p>
        </p:txBody>
      </p:sp>
    </p:spTree>
    <p:extLst>
      <p:ext uri="{BB962C8B-B14F-4D97-AF65-F5344CB8AC3E}">
        <p14:creationId xmlns:p14="http://schemas.microsoft.com/office/powerpoint/2010/main" val="1882991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Police includes CSOs.</a:t>
            </a:r>
          </a:p>
          <a:p>
            <a:pPr>
              <a:lnSpc>
                <a:spcPct val="105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Agencies should have sufficient evidence to satisfy themselves that the behaviour in question is genuinely having a detrimental effect on others’ quality of life, in terms of the nuisance or harm that is being caused to others, rather than being a behaviour that others may just find annoying. Similarly, decisions on whether behaviour is persistent or continuing in nature should be taken on a case-by-case basis. </a:t>
            </a:r>
          </a:p>
          <a:p>
            <a:pPr>
              <a:lnSpc>
                <a:spcPct val="105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For example, where an individual is storing rubbish in their garden for many months, proving persistence will be relatively straightforward. However, there will be cases where behaviour is continuing over a much shorter time period and the individual has been asked to cease the behaviour but has refused to do so and persists with the behaviour. The issuing officer must also make a judgement as to whether the behaviour in question is unreasonable. For instance, a baby crying in the middle of the night may well have a detrimental effect on immediate neighbours and is likely to be persistent in nature. However, it is unlikely to be reasonable to issue the parents with a Community Protection Notice if there is not a great deal that they can do to control or affect the behaviour. </a:t>
            </a:r>
          </a:p>
          <a:p>
            <a:pPr>
              <a:lnSpc>
                <a:spcPct val="105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There is significant merit in involving the local council, who will have many years of experience in tackling environmental issues, when deciding whether to serve a Community Protection Notice.</a:t>
            </a:r>
          </a:p>
          <a:p>
            <a:pPr>
              <a:lnSpc>
                <a:spcPct val="105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5000"/>
              </a:lnSpc>
              <a:spcBef>
                <a:spcPts val="0"/>
              </a:spcBef>
              <a:spcAft>
                <a:spcPts val="800"/>
              </a:spcAft>
              <a:buClrTx/>
              <a:buSzTx/>
              <a:buFontTx/>
              <a:buNone/>
              <a:tabLst/>
              <a:defRPr/>
            </a:pPr>
            <a:r>
              <a:rPr lang="en-GB" sz="1100" dirty="0">
                <a:effectLst/>
                <a:latin typeface="Calibri" panose="020F0502020204030204" pitchFamily="34" charset="0"/>
                <a:ea typeface="Calibri" panose="020F0502020204030204" pitchFamily="34" charset="0"/>
                <a:cs typeface="Times New Roman" panose="02020603050405020304" pitchFamily="18" charset="0"/>
              </a:rPr>
              <a:t>In addition, the issuing body should be satisfied that it has enough evidence that the activity in question is having a detrimental effect on others’ quality of life, is persistent or continuing and is unreasonable. </a:t>
            </a:r>
          </a:p>
          <a:p>
            <a:pPr marL="0" marR="0" lvl="0" indent="0" algn="l" defTabSz="914400" rtl="0" eaLnBrk="1" fontAlgn="auto" latinLnBrk="0" hangingPunct="1">
              <a:lnSpc>
                <a:spcPct val="105000"/>
              </a:lnSpc>
              <a:spcBef>
                <a:spcPts val="0"/>
              </a:spcBef>
              <a:spcAft>
                <a:spcPts val="800"/>
              </a:spcAft>
              <a:buClrTx/>
              <a:buSzTx/>
              <a:buFontTx/>
              <a:buNone/>
              <a:tabLst/>
              <a:defRPr/>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Putting victims first: To understand the impact that the behaviour is having on the quality of life of those in a locality, the agency considering the use of a Community Protection Notice should first speak to members of the community to gain a proper understanding of the harm that is being caused to individuals and the community. </a:t>
            </a:r>
          </a:p>
          <a:p>
            <a:pPr>
              <a:lnSpc>
                <a:spcPct val="105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This will help to ensure that victims feel that the issue is being taken seriously and will also help to ensure that the decision to issue a Community Protection Notice is based on evidence of the impact that the perpetrator’s behaviour is having. It will also help to ensure that officers do not use the notice to stop activities which are not causing anti-social behaviour.  </a:t>
            </a:r>
          </a:p>
          <a:p>
            <a:pPr marL="0" marR="0" lvl="0" indent="0" algn="l" defTabSz="914400" rtl="0" eaLnBrk="1" fontAlgn="auto" latinLnBrk="0" hangingPunct="1">
              <a:lnSpc>
                <a:spcPct val="105000"/>
              </a:lnSpc>
              <a:spcBef>
                <a:spcPts val="0"/>
              </a:spcBef>
              <a:spcAft>
                <a:spcPts val="800"/>
              </a:spcAft>
              <a:buClrTx/>
              <a:buSzTx/>
              <a:buFontTx/>
              <a:buNone/>
              <a:tabLst/>
              <a:defRPr/>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5000"/>
              </a:lnSpc>
              <a:spcBef>
                <a:spcPts val="0"/>
              </a:spcBef>
              <a:spcAft>
                <a:spcPts val="800"/>
              </a:spcAft>
              <a:buClrTx/>
              <a:buSzTx/>
              <a:buFontTx/>
              <a:buNone/>
              <a:tabLst/>
              <a:defRPr/>
            </a:pPr>
            <a:r>
              <a:rPr lang="en-GB" sz="1100" dirty="0">
                <a:effectLst/>
                <a:latin typeface="Calibri" panose="020F0502020204030204" pitchFamily="34" charset="0"/>
                <a:ea typeface="Calibri" panose="020F0502020204030204" pitchFamily="34" charset="0"/>
                <a:cs typeface="Times New Roman" panose="02020603050405020304" pitchFamily="18" charset="0"/>
              </a:rPr>
              <a:t>Who can a Community Protection Notice be issued to? A Community Protection Notice can be issued against any person aged 16 or over or to a body, including a business. Where a body is issued with a Community Protection Notice, it should be issued to the most appropriate person. In the case of a small business, it could be the shop owner whereas in the case of a major supermarket it may well be the store manager. The issuing officer will need to be satisfied that the person issued with the Community Protection Notice can be reasonably expected to control or affect the behaviour in question, taking into consideration all the available circumstances. </a:t>
            </a:r>
          </a:p>
          <a:p>
            <a:pPr>
              <a:lnSpc>
                <a:spcPct val="105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6</a:t>
            </a:fld>
            <a:endParaRPr lang="en-US"/>
          </a:p>
        </p:txBody>
      </p:sp>
    </p:spTree>
    <p:extLst>
      <p:ext uri="{BB962C8B-B14F-4D97-AF65-F5344CB8AC3E}">
        <p14:creationId xmlns:p14="http://schemas.microsoft.com/office/powerpoint/2010/main" val="927355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Consult with partners community safety / environmental health etc - usually at an information sharing meeting/partner meeting.</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7</a:t>
            </a:fld>
            <a:endParaRPr lang="en-US"/>
          </a:p>
        </p:txBody>
      </p:sp>
    </p:spTree>
    <p:extLst>
      <p:ext uri="{BB962C8B-B14F-4D97-AF65-F5344CB8AC3E}">
        <p14:creationId xmlns:p14="http://schemas.microsoft.com/office/powerpoint/2010/main" val="4921753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stated on the CPN.</a:t>
            </a:r>
          </a:p>
        </p:txBody>
      </p:sp>
      <p:sp>
        <p:nvSpPr>
          <p:cNvPr id="4" name="Slide Number Placeholder 3"/>
          <p:cNvSpPr>
            <a:spLocks noGrp="1"/>
          </p:cNvSpPr>
          <p:nvPr>
            <p:ph type="sldNum" sz="quarter" idx="5"/>
          </p:nvPr>
        </p:nvSpPr>
        <p:spPr/>
        <p:txBody>
          <a:bodyPr/>
          <a:lstStyle/>
          <a:p>
            <a:fld id="{BAB3717A-C6E4-1C46-B1FA-B9E4FCE2618A}" type="slidenum">
              <a:rPr lang="en-US" smtClean="0"/>
              <a:t>8</a:t>
            </a:fld>
            <a:endParaRPr lang="en-US"/>
          </a:p>
        </p:txBody>
      </p:sp>
    </p:spTree>
    <p:extLst>
      <p:ext uri="{BB962C8B-B14F-4D97-AF65-F5344CB8AC3E}">
        <p14:creationId xmlns:p14="http://schemas.microsoft.com/office/powerpoint/2010/main" val="1856498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 Business or organisation – must be delivered in person to the most senior person i.e. Manager.</a:t>
            </a:r>
          </a:p>
          <a:p>
            <a:endParaRPr lang="en-GB" sz="11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a:t>
            </a:r>
            <a:r>
              <a:rPr lang="en-GB" sz="1100" dirty="0">
                <a:effectLst/>
                <a:latin typeface="Calibri" panose="020F0502020204030204" pitchFamily="34" charset="0"/>
                <a:ea typeface="Calibri" panose="020F0502020204030204" pitchFamily="34" charset="0"/>
                <a:cs typeface="Times New Roman" panose="02020603050405020304" pitchFamily="18" charset="0"/>
              </a:rPr>
              <a:t>There is also a need to have due regard to the Equality Act 2010. The Community Protection Notice can be handed directly to the person in question or it can be posted. In circumstances where the owner or occupier cannot be determined, the issuing officer can post the Community Protection Notice on the premises and it is considered as having been served at that point. In such a scenario, the issuing officer would need to demonstrate that reasonable enquiries had been undertaken to ascertain the identity of the owner or occupier, for instance, checking with the Land Registry.</a:t>
            </a:r>
          </a:p>
          <a:p>
            <a:endParaRPr lang="en-GB" sz="11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effectLst/>
                <a:latin typeface="Calibri" panose="020F0502020204030204" pitchFamily="34" charset="0"/>
                <a:ea typeface="Calibri" panose="020F0502020204030204" pitchFamily="34" charset="0"/>
                <a:cs typeface="Times New Roman" panose="02020603050405020304" pitchFamily="18" charset="0"/>
              </a:rPr>
              <a:t>Para 3,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Shedule</a:t>
            </a:r>
            <a:r>
              <a:rPr lang="en-GB" sz="1100" dirty="0">
                <a:effectLst/>
                <a:latin typeface="Calibri" panose="020F0502020204030204" pitchFamily="34" charset="0"/>
                <a:ea typeface="Calibri" panose="020F0502020204030204" pitchFamily="34" charset="0"/>
                <a:cs typeface="Times New Roman" panose="02020603050405020304" pitchFamily="18" charset="0"/>
              </a:rPr>
              <a:t> 4 Police and Reform Act 2002, if a CSO in uniform has reason to believe that a person has engaged, or is engaging, in anti-social behaviour, then they may compel that person to provide their name and address. Failure to do so, or providing a false or inaccurate name or address, is guilty of an offence and that person shall be liable, on summary conviction, to a fine not exceeding level 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effectLst/>
                <a:latin typeface="Calibri" panose="020F0502020204030204" pitchFamily="34" charset="0"/>
                <a:ea typeface="Calibri" panose="020F0502020204030204" pitchFamily="34" charset="0"/>
                <a:cs typeface="Times New Roman" panose="02020603050405020304" pitchFamily="18" charset="0"/>
              </a:rPr>
              <a:t>***HANDOUT**** Give out copy of the CPW and CPN as an example of one that has been issued.</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9</a:t>
            </a:fld>
            <a:endParaRPr lang="en-US"/>
          </a:p>
        </p:txBody>
      </p:sp>
    </p:spTree>
    <p:extLst>
      <p:ext uri="{BB962C8B-B14F-4D97-AF65-F5344CB8AC3E}">
        <p14:creationId xmlns:p14="http://schemas.microsoft.com/office/powerpoint/2010/main" val="8376805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to the CADRO to progress through the ASB process.</a:t>
            </a:r>
          </a:p>
          <a:p>
            <a:endParaRPr lang="en-GB" dirty="0"/>
          </a:p>
          <a:p>
            <a:r>
              <a:rPr lang="en-GB" dirty="0"/>
              <a:t>Make sure you make an entry of the breach in your EPNB.</a:t>
            </a:r>
          </a:p>
          <a:p>
            <a:endParaRPr lang="en-GB" dirty="0"/>
          </a:p>
          <a:p>
            <a:r>
              <a:rPr lang="en-GB" dirty="0"/>
              <a:t>It is important to complete this process as soon as practicable and forward to the CADRO to prepare evidence for court.  Which could be the following day or soon after so must be available for court.</a:t>
            </a:r>
          </a:p>
        </p:txBody>
      </p:sp>
      <p:sp>
        <p:nvSpPr>
          <p:cNvPr id="4" name="Slide Number Placeholder 3"/>
          <p:cNvSpPr>
            <a:spLocks noGrp="1"/>
          </p:cNvSpPr>
          <p:nvPr>
            <p:ph type="sldNum" sz="quarter" idx="5"/>
          </p:nvPr>
        </p:nvSpPr>
        <p:spPr/>
        <p:txBody>
          <a:bodyPr/>
          <a:lstStyle/>
          <a:p>
            <a:fld id="{BAB3717A-C6E4-1C46-B1FA-B9E4FCE2618A}" type="slidenum">
              <a:rPr lang="en-US" smtClean="0"/>
              <a:t>10</a:t>
            </a:fld>
            <a:endParaRPr lang="en-US"/>
          </a:p>
        </p:txBody>
      </p:sp>
    </p:spTree>
    <p:extLst>
      <p:ext uri="{BB962C8B-B14F-4D97-AF65-F5344CB8AC3E}">
        <p14:creationId xmlns:p14="http://schemas.microsoft.com/office/powerpoint/2010/main" val="37584737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106406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1220465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819FAC-7AB8-9345-81EB-581278F6848D}"/>
              </a:ext>
            </a:extLst>
          </p:cNvPr>
          <p:cNvPicPr>
            <a:picLocks noChangeAspect="1"/>
          </p:cNvPicPr>
          <p:nvPr userDrawn="1"/>
        </p:nvPicPr>
        <p:blipFill>
          <a:blip r:embed="rId2"/>
          <a:srcRect/>
          <a:stretch/>
        </p:blipFill>
        <p:spPr>
          <a:xfrm>
            <a:off x="-79513" y="743"/>
            <a:ext cx="12284765" cy="688865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421584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2" y="-20435"/>
            <a:ext cx="12302984" cy="6898869"/>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492988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6" y="-45051"/>
            <a:ext cx="12460353"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160771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819FAC-7AB8-9345-81EB-581278F6848D}"/>
              </a:ext>
            </a:extLst>
          </p:cNvPr>
          <p:cNvPicPr>
            <a:picLocks noChangeAspect="1"/>
          </p:cNvPicPr>
          <p:nvPr userDrawn="1"/>
        </p:nvPicPr>
        <p:blipFill>
          <a:blip r:embed="rId2"/>
          <a:srcRect/>
          <a:stretch/>
        </p:blipFill>
        <p:spPr>
          <a:xfrm>
            <a:off x="-79513" y="743"/>
            <a:ext cx="12284764" cy="688865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9922646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9/9/2024</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718587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9/9/2024</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152314389"/>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svgsilh.com/607d8b/image/914229.html"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5.xml"/><Relationship Id="rId5" Type="http://schemas.openxmlformats.org/officeDocument/2006/relationships/image" Target="../media/image10.emf"/><Relationship Id="rId4" Type="http://schemas.openxmlformats.org/officeDocument/2006/relationships/hyperlink" Target="https://www.publicdomainpictures.net/en/view-image.php?image=24735&amp;picture=pen-and-paper"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a:xfrm>
            <a:off x="328043" y="2337059"/>
            <a:ext cx="7320370" cy="1986968"/>
          </a:xfrm>
        </p:spPr>
        <p:txBody>
          <a:bodyPr>
            <a:noAutofit/>
          </a:bodyPr>
          <a:lstStyle/>
          <a:p>
            <a:r>
              <a:rPr lang="en-US" sz="3600" dirty="0">
                <a:solidFill>
                  <a:schemeClr val="tx1"/>
                </a:solidFill>
              </a:rPr>
              <a:t>PCSO NEW POWERS TRAINING</a:t>
            </a:r>
            <a:br>
              <a:rPr lang="en-US" sz="4000" dirty="0"/>
            </a:br>
            <a:r>
              <a:rPr lang="en-US" sz="3200" dirty="0"/>
              <a:t>CPWs &amp; CPNs</a:t>
            </a:r>
            <a:br>
              <a:rPr lang="en-US" sz="4000" dirty="0"/>
            </a:br>
            <a:r>
              <a:rPr lang="en-US" sz="1200" dirty="0">
                <a:solidFill>
                  <a:schemeClr val="tx1"/>
                </a:solidFill>
              </a:rPr>
              <a:t>February 2024.</a:t>
            </a:r>
          </a:p>
        </p:txBody>
      </p:sp>
    </p:spTree>
    <p:extLst>
      <p:ext uri="{BB962C8B-B14F-4D97-AF65-F5344CB8AC3E}">
        <p14:creationId xmlns:p14="http://schemas.microsoft.com/office/powerpoint/2010/main" val="4259342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p:txBody>
          <a:bodyPr/>
          <a:lstStyle/>
          <a:p>
            <a:pPr algn="ctr"/>
            <a:r>
              <a:rPr lang="en-US" sz="2800" dirty="0"/>
              <a:t>AIMS &amp; OBJECTIVES:</a:t>
            </a:r>
          </a:p>
        </p:txBody>
      </p:sp>
      <p:sp>
        <p:nvSpPr>
          <p:cNvPr id="3" name="TextBox 2">
            <a:extLst>
              <a:ext uri="{FF2B5EF4-FFF2-40B4-BE49-F238E27FC236}">
                <a16:creationId xmlns:a16="http://schemas.microsoft.com/office/drawing/2014/main" id="{FAAAC32B-7381-7148-A12C-683517301A11}"/>
              </a:ext>
            </a:extLst>
          </p:cNvPr>
          <p:cNvSpPr txBox="1"/>
          <p:nvPr/>
        </p:nvSpPr>
        <p:spPr>
          <a:xfrm>
            <a:off x="2014916" y="914400"/>
            <a:ext cx="10177084" cy="563231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AIM: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cs typeface="Arial" panose="020B0604020202020204" pitchFamily="34" charset="0"/>
              </a:rPr>
              <a:t>For Police Community Support Officers to have an understanding of the Community Protection Warning and Community Protection Notice process.</a:t>
            </a:r>
            <a:endParaRPr kumimoji="0" lang="en-US" sz="2400" i="0" u="none" strike="noStrike" kern="1200" cap="none" spc="0" normalizeH="0" baseline="0" noProof="0" dirty="0">
              <a:ln>
                <a:noFill/>
              </a:ln>
              <a:effectLst/>
              <a:uLnTx/>
              <a:uFillTx/>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prstClr val="black"/>
              </a:solidFill>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To understand what CPWs and CPNs are and how they fit into the ASB process.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To know what their powers are in relation to CPWs and CPNs.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2400" dirty="0">
                <a:solidFill>
                  <a:prstClr val="black"/>
                </a:solidFill>
                <a:cs typeface="Arial" panose="020B0604020202020204" pitchFamily="34" charset="0"/>
              </a:rPr>
              <a:t>To be able to follow the procedure for issuing CPWs and CPNs.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lang="en-US" sz="2400" dirty="0">
              <a:solidFill>
                <a:prstClr val="black"/>
              </a:solidFill>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To be able to </a:t>
            </a:r>
            <a:r>
              <a:rPr lang="en-US" sz="2400" dirty="0">
                <a:solidFill>
                  <a:prstClr val="black"/>
                </a:solidFill>
                <a:cs typeface="Arial" panose="020B0604020202020204" pitchFamily="34" charset="0"/>
              </a:rPr>
              <a:t>evidence</a:t>
            </a: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 a breach of the CP</a:t>
            </a:r>
            <a:r>
              <a:rPr lang="en-US" sz="2400" dirty="0">
                <a:solidFill>
                  <a:prstClr val="black"/>
                </a:solidFill>
                <a:cs typeface="Arial" panose="020B0604020202020204" pitchFamily="34" charset="0"/>
              </a:rPr>
              <a:t>Ns.</a:t>
            </a:r>
            <a:endPar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33269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B35FE-9F82-ADBB-AC7F-EE1B022442B9}"/>
              </a:ext>
            </a:extLst>
          </p:cNvPr>
          <p:cNvSpPr>
            <a:spLocks noGrp="1"/>
          </p:cNvSpPr>
          <p:nvPr>
            <p:ph type="title"/>
          </p:nvPr>
        </p:nvSpPr>
        <p:spPr/>
        <p:txBody>
          <a:bodyPr/>
          <a:lstStyle/>
          <a:p>
            <a:pPr algn="ctr"/>
            <a:r>
              <a:rPr lang="en-GB" sz="3600" dirty="0"/>
              <a:t>CPNs &amp; CPWs.</a:t>
            </a:r>
          </a:p>
        </p:txBody>
      </p:sp>
      <p:sp>
        <p:nvSpPr>
          <p:cNvPr id="3" name="TextBox 2">
            <a:extLst>
              <a:ext uri="{FF2B5EF4-FFF2-40B4-BE49-F238E27FC236}">
                <a16:creationId xmlns:a16="http://schemas.microsoft.com/office/drawing/2014/main" id="{10B3B603-1926-BB1A-F699-88D77A2BADF4}"/>
              </a:ext>
            </a:extLst>
          </p:cNvPr>
          <p:cNvSpPr txBox="1"/>
          <p:nvPr/>
        </p:nvSpPr>
        <p:spPr>
          <a:xfrm>
            <a:off x="2014916" y="925551"/>
            <a:ext cx="9760774" cy="2215991"/>
          </a:xfrm>
          <a:prstGeom prst="rect">
            <a:avLst/>
          </a:prstGeom>
          <a:noFill/>
        </p:spPr>
        <p:txBody>
          <a:bodyPr wrap="square" rtlCol="0">
            <a:spAutoFit/>
          </a:bodyPr>
          <a:lstStyle/>
          <a:p>
            <a:pPr algn="ctr"/>
            <a:r>
              <a:rPr lang="en-GB" sz="4000" dirty="0">
                <a:solidFill>
                  <a:srgbClr val="0070C0"/>
                </a:solidFill>
              </a:rPr>
              <a:t>PCSO Power to issue a Community Protection Warning (CPW) and Community Protection Notice (CPN)</a:t>
            </a:r>
            <a:endParaRPr lang="en-GB" sz="4000" dirty="0"/>
          </a:p>
          <a:p>
            <a:endParaRPr lang="en-GB" dirty="0"/>
          </a:p>
        </p:txBody>
      </p:sp>
      <p:pic>
        <p:nvPicPr>
          <p:cNvPr id="5" name="Graphic 4">
            <a:extLst>
              <a:ext uri="{FF2B5EF4-FFF2-40B4-BE49-F238E27FC236}">
                <a16:creationId xmlns:a16="http://schemas.microsoft.com/office/drawing/2014/main" id="{932084EB-0303-DE53-DCDE-398E39BE5543}"/>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9200411" y="3335163"/>
            <a:ext cx="2251894" cy="2597286"/>
          </a:xfrm>
          <a:prstGeom prst="rect">
            <a:avLst/>
          </a:prstGeom>
        </p:spPr>
      </p:pic>
      <p:sp>
        <p:nvSpPr>
          <p:cNvPr id="6" name="TextBox 5">
            <a:extLst>
              <a:ext uri="{FF2B5EF4-FFF2-40B4-BE49-F238E27FC236}">
                <a16:creationId xmlns:a16="http://schemas.microsoft.com/office/drawing/2014/main" id="{BED10252-FE33-C4A6-733C-438430F6B569}"/>
              </a:ext>
            </a:extLst>
          </p:cNvPr>
          <p:cNvSpPr txBox="1"/>
          <p:nvPr/>
        </p:nvSpPr>
        <p:spPr>
          <a:xfrm>
            <a:off x="2364057" y="3770433"/>
            <a:ext cx="5709425" cy="1938992"/>
          </a:xfrm>
          <a:prstGeom prst="rect">
            <a:avLst/>
          </a:prstGeom>
          <a:noFill/>
        </p:spPr>
        <p:txBody>
          <a:bodyPr wrap="square" rtlCol="0">
            <a:spAutoFit/>
          </a:bodyPr>
          <a:lstStyle/>
          <a:p>
            <a:pPr algn="ctr"/>
            <a:r>
              <a:rPr lang="en-GB" sz="4000" b="0" i="0" u="none" strike="noStrike" baseline="0" dirty="0">
                <a:solidFill>
                  <a:srgbClr val="FF0000"/>
                </a:solidFill>
              </a:rPr>
              <a:t>Section 43 Anti-Social Behaviour Crime &amp; Policing Act 2014.</a:t>
            </a:r>
            <a:r>
              <a:rPr lang="en-GB" sz="1800" b="0" i="0" u="none" strike="noStrike" baseline="0" dirty="0">
                <a:solidFill>
                  <a:srgbClr val="000000"/>
                </a:solidFill>
                <a:latin typeface="Poppins" panose="00000500000000000000" pitchFamily="2" charset="0"/>
              </a:rPr>
              <a:t>	</a:t>
            </a:r>
          </a:p>
        </p:txBody>
      </p:sp>
    </p:spTree>
    <p:extLst>
      <p:ext uri="{BB962C8B-B14F-4D97-AF65-F5344CB8AC3E}">
        <p14:creationId xmlns:p14="http://schemas.microsoft.com/office/powerpoint/2010/main" val="2506514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357B2-1A1B-642E-9AD4-DC88C722D6F2}"/>
              </a:ext>
            </a:extLst>
          </p:cNvPr>
          <p:cNvSpPr>
            <a:spLocks noGrp="1"/>
          </p:cNvSpPr>
          <p:nvPr>
            <p:ph type="title"/>
          </p:nvPr>
        </p:nvSpPr>
        <p:spPr/>
        <p:txBody>
          <a:bodyPr/>
          <a:lstStyle/>
          <a:p>
            <a:r>
              <a:rPr lang="en-GB" dirty="0"/>
              <a:t>Ways to deal with ASB</a:t>
            </a:r>
          </a:p>
        </p:txBody>
      </p:sp>
      <p:sp>
        <p:nvSpPr>
          <p:cNvPr id="4" name="Rectangle: Rounded Corners 3">
            <a:extLst>
              <a:ext uri="{FF2B5EF4-FFF2-40B4-BE49-F238E27FC236}">
                <a16:creationId xmlns:a16="http://schemas.microsoft.com/office/drawing/2014/main" id="{AE16244D-8515-2FBA-86F3-B87253B193E3}"/>
              </a:ext>
            </a:extLst>
          </p:cNvPr>
          <p:cNvSpPr/>
          <p:nvPr/>
        </p:nvSpPr>
        <p:spPr>
          <a:xfrm>
            <a:off x="2301411" y="767492"/>
            <a:ext cx="1531920" cy="122262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Issued by the courts</a:t>
            </a:r>
          </a:p>
        </p:txBody>
      </p:sp>
      <p:sp>
        <p:nvSpPr>
          <p:cNvPr id="5" name="Rectangle: Rounded Corners 4">
            <a:extLst>
              <a:ext uri="{FF2B5EF4-FFF2-40B4-BE49-F238E27FC236}">
                <a16:creationId xmlns:a16="http://schemas.microsoft.com/office/drawing/2014/main" id="{AB61111E-C2DF-5DBD-F9C9-7EFED759B2BD}"/>
              </a:ext>
            </a:extLst>
          </p:cNvPr>
          <p:cNvSpPr/>
          <p:nvPr/>
        </p:nvSpPr>
        <p:spPr>
          <a:xfrm>
            <a:off x="2333308" y="2193515"/>
            <a:ext cx="1500023" cy="19777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Issued by Police, Local Authority, Social Landlords.</a:t>
            </a:r>
          </a:p>
        </p:txBody>
      </p:sp>
      <p:sp>
        <p:nvSpPr>
          <p:cNvPr id="6" name="Rectangle: Rounded Corners 5">
            <a:extLst>
              <a:ext uri="{FF2B5EF4-FFF2-40B4-BE49-F238E27FC236}">
                <a16:creationId xmlns:a16="http://schemas.microsoft.com/office/drawing/2014/main" id="{9A6708BD-B1EA-8537-5AFF-750EB87D76DD}"/>
              </a:ext>
            </a:extLst>
          </p:cNvPr>
          <p:cNvSpPr/>
          <p:nvPr/>
        </p:nvSpPr>
        <p:spPr>
          <a:xfrm>
            <a:off x="2301411" y="4370173"/>
            <a:ext cx="1571941" cy="2369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Issued by Police, Local Authority, Social Landlords,</a:t>
            </a:r>
          </a:p>
          <a:p>
            <a:pPr algn="ctr"/>
            <a:r>
              <a:rPr lang="en-GB" dirty="0"/>
              <a:t>YOS,</a:t>
            </a:r>
          </a:p>
          <a:p>
            <a:pPr algn="ctr"/>
            <a:r>
              <a:rPr lang="en-GB" dirty="0" err="1"/>
              <a:t>N’hood</a:t>
            </a:r>
            <a:r>
              <a:rPr lang="en-GB" dirty="0"/>
              <a:t> Justice Panel</a:t>
            </a:r>
          </a:p>
        </p:txBody>
      </p:sp>
      <p:sp>
        <p:nvSpPr>
          <p:cNvPr id="7" name="Flowchart: Process 6">
            <a:extLst>
              <a:ext uri="{FF2B5EF4-FFF2-40B4-BE49-F238E27FC236}">
                <a16:creationId xmlns:a16="http://schemas.microsoft.com/office/drawing/2014/main" id="{99BDC64D-A365-612C-B67F-EF6F1D237496}"/>
              </a:ext>
            </a:extLst>
          </p:cNvPr>
          <p:cNvSpPr/>
          <p:nvPr/>
        </p:nvSpPr>
        <p:spPr>
          <a:xfrm>
            <a:off x="5239820" y="898989"/>
            <a:ext cx="3472665" cy="565078"/>
          </a:xfrm>
          <a:prstGeom prst="flowChartProces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Criminal Behaviour Order</a:t>
            </a:r>
          </a:p>
        </p:txBody>
      </p:sp>
      <p:sp>
        <p:nvSpPr>
          <p:cNvPr id="8" name="Flowchart: Process 7">
            <a:extLst>
              <a:ext uri="{FF2B5EF4-FFF2-40B4-BE49-F238E27FC236}">
                <a16:creationId xmlns:a16="http://schemas.microsoft.com/office/drawing/2014/main" id="{9344EBCF-6041-08D3-F20E-7657F0B592FD}"/>
              </a:ext>
            </a:extLst>
          </p:cNvPr>
          <p:cNvSpPr/>
          <p:nvPr/>
        </p:nvSpPr>
        <p:spPr>
          <a:xfrm>
            <a:off x="5239816" y="1645931"/>
            <a:ext cx="3472665" cy="688369"/>
          </a:xfrm>
          <a:prstGeom prst="flowChartProcess">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Crime Prevention Injunction</a:t>
            </a:r>
          </a:p>
        </p:txBody>
      </p:sp>
      <p:sp>
        <p:nvSpPr>
          <p:cNvPr id="9" name="Flowchart: Process 8">
            <a:extLst>
              <a:ext uri="{FF2B5EF4-FFF2-40B4-BE49-F238E27FC236}">
                <a16:creationId xmlns:a16="http://schemas.microsoft.com/office/drawing/2014/main" id="{8E581683-AD05-09DE-FA4E-FC5CAE759669}"/>
              </a:ext>
            </a:extLst>
          </p:cNvPr>
          <p:cNvSpPr/>
          <p:nvPr/>
        </p:nvSpPr>
        <p:spPr>
          <a:xfrm>
            <a:off x="5239818" y="2853125"/>
            <a:ext cx="3472667" cy="688369"/>
          </a:xfrm>
          <a:prstGeom prst="flowChartProcess">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Community Protection Notice</a:t>
            </a:r>
          </a:p>
        </p:txBody>
      </p:sp>
      <p:sp>
        <p:nvSpPr>
          <p:cNvPr id="10" name="Flowchart: Process 9">
            <a:extLst>
              <a:ext uri="{FF2B5EF4-FFF2-40B4-BE49-F238E27FC236}">
                <a16:creationId xmlns:a16="http://schemas.microsoft.com/office/drawing/2014/main" id="{3E6C4F2E-C702-0DE8-EB30-50BBF4C5ED3A}"/>
              </a:ext>
            </a:extLst>
          </p:cNvPr>
          <p:cNvSpPr/>
          <p:nvPr/>
        </p:nvSpPr>
        <p:spPr>
          <a:xfrm>
            <a:off x="5239817" y="3770616"/>
            <a:ext cx="3472668" cy="942132"/>
          </a:xfrm>
          <a:prstGeom prst="flowChartProcess">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Community Resolution (rehabilitative or restorative, out of court disposals)</a:t>
            </a:r>
          </a:p>
        </p:txBody>
      </p:sp>
      <p:sp>
        <p:nvSpPr>
          <p:cNvPr id="11" name="Flowchart: Process 10">
            <a:extLst>
              <a:ext uri="{FF2B5EF4-FFF2-40B4-BE49-F238E27FC236}">
                <a16:creationId xmlns:a16="http://schemas.microsoft.com/office/drawing/2014/main" id="{1FA04165-BE3A-7486-4897-0F6479E2711A}"/>
              </a:ext>
            </a:extLst>
          </p:cNvPr>
          <p:cNvSpPr/>
          <p:nvPr/>
        </p:nvSpPr>
        <p:spPr>
          <a:xfrm>
            <a:off x="5239817" y="4992393"/>
            <a:ext cx="3472664" cy="697900"/>
          </a:xfrm>
          <a:prstGeom prst="flowChartProcess">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Warning letters and ABC’s</a:t>
            </a:r>
          </a:p>
        </p:txBody>
      </p:sp>
      <p:sp>
        <p:nvSpPr>
          <p:cNvPr id="12" name="Flowchart: Process 11">
            <a:extLst>
              <a:ext uri="{FF2B5EF4-FFF2-40B4-BE49-F238E27FC236}">
                <a16:creationId xmlns:a16="http://schemas.microsoft.com/office/drawing/2014/main" id="{0DB84A99-92A5-F135-DDB8-4D75DE18E369}"/>
              </a:ext>
            </a:extLst>
          </p:cNvPr>
          <p:cNvSpPr/>
          <p:nvPr/>
        </p:nvSpPr>
        <p:spPr>
          <a:xfrm>
            <a:off x="5239820" y="5837117"/>
            <a:ext cx="3472664" cy="697900"/>
          </a:xfrm>
          <a:prstGeom prst="flowChartProcess">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Early and informal interventions</a:t>
            </a:r>
          </a:p>
        </p:txBody>
      </p:sp>
      <p:sp>
        <p:nvSpPr>
          <p:cNvPr id="20" name="TextBox 19">
            <a:extLst>
              <a:ext uri="{FF2B5EF4-FFF2-40B4-BE49-F238E27FC236}">
                <a16:creationId xmlns:a16="http://schemas.microsoft.com/office/drawing/2014/main" id="{4BAC894E-B4A0-F3DB-0524-2D92DDED797D}"/>
              </a:ext>
            </a:extLst>
          </p:cNvPr>
          <p:cNvSpPr txBox="1"/>
          <p:nvPr/>
        </p:nvSpPr>
        <p:spPr>
          <a:xfrm>
            <a:off x="4419315" y="3429000"/>
            <a:ext cx="492443" cy="2646859"/>
          </a:xfrm>
          <a:prstGeom prst="rect">
            <a:avLst/>
          </a:prstGeom>
          <a:noFill/>
        </p:spPr>
        <p:txBody>
          <a:bodyPr vert="vert270" wrap="square" rtlCol="0">
            <a:spAutoFit/>
          </a:bodyPr>
          <a:lstStyle/>
          <a:p>
            <a:r>
              <a:rPr lang="en-GB" sz="2000" dirty="0">
                <a:solidFill>
                  <a:srgbClr val="0070C0"/>
                </a:solidFill>
              </a:rPr>
              <a:t>Supportive interventions </a:t>
            </a:r>
          </a:p>
        </p:txBody>
      </p:sp>
      <p:sp>
        <p:nvSpPr>
          <p:cNvPr id="21" name="TextBox 20">
            <a:extLst>
              <a:ext uri="{FF2B5EF4-FFF2-40B4-BE49-F238E27FC236}">
                <a16:creationId xmlns:a16="http://schemas.microsoft.com/office/drawing/2014/main" id="{FFF532B4-F3A2-5E67-9CCE-09F11F4EB221}"/>
              </a:ext>
            </a:extLst>
          </p:cNvPr>
          <p:cNvSpPr txBox="1"/>
          <p:nvPr/>
        </p:nvSpPr>
        <p:spPr>
          <a:xfrm>
            <a:off x="4265428" y="1039998"/>
            <a:ext cx="800219" cy="1200329"/>
          </a:xfrm>
          <a:prstGeom prst="rect">
            <a:avLst/>
          </a:prstGeom>
          <a:noFill/>
        </p:spPr>
        <p:txBody>
          <a:bodyPr vert="vert270" wrap="square" rtlCol="0">
            <a:spAutoFit/>
          </a:bodyPr>
          <a:lstStyle/>
          <a:p>
            <a:r>
              <a:rPr lang="en-GB" sz="2000" dirty="0">
                <a:solidFill>
                  <a:srgbClr val="0070C0"/>
                </a:solidFill>
              </a:rPr>
              <a:t>Enhanced Powers</a:t>
            </a:r>
          </a:p>
        </p:txBody>
      </p:sp>
      <p:cxnSp>
        <p:nvCxnSpPr>
          <p:cNvPr id="24" name="Straight Arrow Connector 23">
            <a:extLst>
              <a:ext uri="{FF2B5EF4-FFF2-40B4-BE49-F238E27FC236}">
                <a16:creationId xmlns:a16="http://schemas.microsoft.com/office/drawing/2014/main" id="{02865D6A-0518-A140-6B8A-9DFCE13440BE}"/>
              </a:ext>
            </a:extLst>
          </p:cNvPr>
          <p:cNvCxnSpPr/>
          <p:nvPr/>
        </p:nvCxnSpPr>
        <p:spPr>
          <a:xfrm flipV="1">
            <a:off x="2116476" y="1089061"/>
            <a:ext cx="0" cy="51987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Rectangle: Rounded Corners 32">
            <a:extLst>
              <a:ext uri="{FF2B5EF4-FFF2-40B4-BE49-F238E27FC236}">
                <a16:creationId xmlns:a16="http://schemas.microsoft.com/office/drawing/2014/main" id="{D5FA6CCD-FA08-56DC-701F-5025110566BA}"/>
              </a:ext>
            </a:extLst>
          </p:cNvPr>
          <p:cNvSpPr/>
          <p:nvPr/>
        </p:nvSpPr>
        <p:spPr>
          <a:xfrm>
            <a:off x="9421402" y="898990"/>
            <a:ext cx="2589088" cy="584776"/>
          </a:xfrm>
          <a:prstGeom prst="roundRect">
            <a:avLst/>
          </a:prstGeom>
          <a:ln/>
        </p:spPr>
        <p:style>
          <a:lnRef idx="2">
            <a:schemeClr val="accent5"/>
          </a:lnRef>
          <a:fillRef idx="1">
            <a:schemeClr val="lt1"/>
          </a:fillRef>
          <a:effectRef idx="0">
            <a:schemeClr val="accent5"/>
          </a:effectRef>
          <a:fontRef idx="minor">
            <a:schemeClr val="dk1"/>
          </a:fontRef>
        </p:style>
        <p:txBody>
          <a:bodyPr rtlCol="0" anchor="ctr"/>
          <a:lstStyle/>
          <a:p>
            <a:pPr algn="ctr"/>
            <a:r>
              <a:rPr lang="en-GB" sz="1400" b="1" dirty="0"/>
              <a:t>For e.g. on conviction for drug dealing, harassment.</a:t>
            </a:r>
          </a:p>
        </p:txBody>
      </p:sp>
      <p:sp>
        <p:nvSpPr>
          <p:cNvPr id="34" name="Flowchart: Alternate Process 33">
            <a:extLst>
              <a:ext uri="{FF2B5EF4-FFF2-40B4-BE49-F238E27FC236}">
                <a16:creationId xmlns:a16="http://schemas.microsoft.com/office/drawing/2014/main" id="{DBB1A4CE-8AA5-EADC-912C-C59F22D00EFB}"/>
              </a:ext>
            </a:extLst>
          </p:cNvPr>
          <p:cNvSpPr/>
          <p:nvPr/>
        </p:nvSpPr>
        <p:spPr>
          <a:xfrm>
            <a:off x="9421402" y="1645931"/>
            <a:ext cx="2589088" cy="688369"/>
          </a:xfrm>
          <a:prstGeom prst="flowChartAlternateProcess">
            <a:avLst/>
          </a:prstGeom>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b="1" dirty="0"/>
              <a:t>For e.g. neighbour disputes involving threatening behaviour</a:t>
            </a:r>
          </a:p>
        </p:txBody>
      </p:sp>
      <p:sp>
        <p:nvSpPr>
          <p:cNvPr id="35" name="Flowchart: Alternate Process 34">
            <a:extLst>
              <a:ext uri="{FF2B5EF4-FFF2-40B4-BE49-F238E27FC236}">
                <a16:creationId xmlns:a16="http://schemas.microsoft.com/office/drawing/2014/main" id="{5E949921-A2E8-B457-8B50-CC693B738B34}"/>
              </a:ext>
            </a:extLst>
          </p:cNvPr>
          <p:cNvSpPr/>
          <p:nvPr/>
        </p:nvSpPr>
        <p:spPr>
          <a:xfrm>
            <a:off x="9421402" y="2853125"/>
            <a:ext cx="2589088" cy="688369"/>
          </a:xfrm>
          <a:prstGeom prst="flowChartAlternateProcess">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b="1" dirty="0"/>
              <a:t>For e.g. litter, graffiti, noise, crack house, street drinking, dangerous dogs.</a:t>
            </a:r>
          </a:p>
        </p:txBody>
      </p:sp>
      <p:sp>
        <p:nvSpPr>
          <p:cNvPr id="36" name="Flowchart: Alternate Process 35">
            <a:extLst>
              <a:ext uri="{FF2B5EF4-FFF2-40B4-BE49-F238E27FC236}">
                <a16:creationId xmlns:a16="http://schemas.microsoft.com/office/drawing/2014/main" id="{8C763F36-9263-CBB3-B9A7-49476C07675A}"/>
              </a:ext>
            </a:extLst>
          </p:cNvPr>
          <p:cNvSpPr/>
          <p:nvPr/>
        </p:nvSpPr>
        <p:spPr>
          <a:xfrm>
            <a:off x="9421402" y="3832261"/>
            <a:ext cx="2589088" cy="818842"/>
          </a:xfrm>
          <a:prstGeom prst="flowChartAlternateProcess">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b="1" dirty="0"/>
              <a:t>For e.g. cautioned for first time such as drunk &amp; disorderly or minor damage.</a:t>
            </a:r>
          </a:p>
        </p:txBody>
      </p:sp>
      <p:sp>
        <p:nvSpPr>
          <p:cNvPr id="37" name="Flowchart: Alternate Process 36">
            <a:extLst>
              <a:ext uri="{FF2B5EF4-FFF2-40B4-BE49-F238E27FC236}">
                <a16:creationId xmlns:a16="http://schemas.microsoft.com/office/drawing/2014/main" id="{59246A05-BD02-1468-3B03-42AD1B9E4924}"/>
              </a:ext>
            </a:extLst>
          </p:cNvPr>
          <p:cNvSpPr/>
          <p:nvPr/>
        </p:nvSpPr>
        <p:spPr>
          <a:xfrm>
            <a:off x="9421402" y="4992394"/>
            <a:ext cx="2589088" cy="697900"/>
          </a:xfrm>
          <a:prstGeom prst="flowChartAlternateProcess">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b="1" dirty="0"/>
              <a:t>For e.g. persistent nuisance, shouting and swearing.</a:t>
            </a:r>
          </a:p>
        </p:txBody>
      </p:sp>
      <p:sp>
        <p:nvSpPr>
          <p:cNvPr id="38" name="Flowchart: Alternate Process 37">
            <a:extLst>
              <a:ext uri="{FF2B5EF4-FFF2-40B4-BE49-F238E27FC236}">
                <a16:creationId xmlns:a16="http://schemas.microsoft.com/office/drawing/2014/main" id="{51B1A652-356C-D4AF-8180-E00A0B4899D3}"/>
              </a:ext>
            </a:extLst>
          </p:cNvPr>
          <p:cNvSpPr/>
          <p:nvPr/>
        </p:nvSpPr>
        <p:spPr>
          <a:xfrm>
            <a:off x="9421402" y="5837117"/>
            <a:ext cx="2589088" cy="697900"/>
          </a:xfrm>
          <a:prstGeom prst="flowChartAlternateProcess">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b="1" dirty="0"/>
              <a:t>For e.g. one-off incident (breaking a window and guilt admitted).</a:t>
            </a:r>
          </a:p>
        </p:txBody>
      </p:sp>
      <p:sp>
        <p:nvSpPr>
          <p:cNvPr id="39" name="Arrow: Chevron 38">
            <a:extLst>
              <a:ext uri="{FF2B5EF4-FFF2-40B4-BE49-F238E27FC236}">
                <a16:creationId xmlns:a16="http://schemas.microsoft.com/office/drawing/2014/main" id="{674CCB05-FD1E-B380-933F-52D426F527D1}"/>
              </a:ext>
            </a:extLst>
          </p:cNvPr>
          <p:cNvSpPr/>
          <p:nvPr/>
        </p:nvSpPr>
        <p:spPr>
          <a:xfrm>
            <a:off x="8938517" y="1089061"/>
            <a:ext cx="256854" cy="195209"/>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0" name="Arrow: Chevron 39">
            <a:extLst>
              <a:ext uri="{FF2B5EF4-FFF2-40B4-BE49-F238E27FC236}">
                <a16:creationId xmlns:a16="http://schemas.microsoft.com/office/drawing/2014/main" id="{587CAEC1-D39E-6915-6806-D76B6861D1F9}"/>
              </a:ext>
            </a:extLst>
          </p:cNvPr>
          <p:cNvSpPr/>
          <p:nvPr/>
        </p:nvSpPr>
        <p:spPr>
          <a:xfrm>
            <a:off x="8938517" y="1900719"/>
            <a:ext cx="256854" cy="195209"/>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1" name="Arrow: Chevron 40">
            <a:extLst>
              <a:ext uri="{FF2B5EF4-FFF2-40B4-BE49-F238E27FC236}">
                <a16:creationId xmlns:a16="http://schemas.microsoft.com/office/drawing/2014/main" id="{91A22C43-3BFF-D6C5-AE18-0D099424D702}"/>
              </a:ext>
            </a:extLst>
          </p:cNvPr>
          <p:cNvSpPr/>
          <p:nvPr/>
        </p:nvSpPr>
        <p:spPr>
          <a:xfrm>
            <a:off x="8938517" y="3102796"/>
            <a:ext cx="256854" cy="195209"/>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2" name="Arrow: Chevron 41">
            <a:extLst>
              <a:ext uri="{FF2B5EF4-FFF2-40B4-BE49-F238E27FC236}">
                <a16:creationId xmlns:a16="http://schemas.microsoft.com/office/drawing/2014/main" id="{5FF8430C-B123-C5AC-D017-076A74C42F24}"/>
              </a:ext>
            </a:extLst>
          </p:cNvPr>
          <p:cNvSpPr/>
          <p:nvPr/>
        </p:nvSpPr>
        <p:spPr>
          <a:xfrm>
            <a:off x="8938517" y="4171308"/>
            <a:ext cx="256854" cy="215757"/>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3" name="Arrow: Chevron 42">
            <a:extLst>
              <a:ext uri="{FF2B5EF4-FFF2-40B4-BE49-F238E27FC236}">
                <a16:creationId xmlns:a16="http://schemas.microsoft.com/office/drawing/2014/main" id="{05BC53A5-4EBA-0A7C-B4A7-8FE1143D3F02}"/>
              </a:ext>
            </a:extLst>
          </p:cNvPr>
          <p:cNvSpPr/>
          <p:nvPr/>
        </p:nvSpPr>
        <p:spPr>
          <a:xfrm>
            <a:off x="8938517" y="5219272"/>
            <a:ext cx="256854" cy="215757"/>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4" name="Arrow: Chevron 43">
            <a:extLst>
              <a:ext uri="{FF2B5EF4-FFF2-40B4-BE49-F238E27FC236}">
                <a16:creationId xmlns:a16="http://schemas.microsoft.com/office/drawing/2014/main" id="{AB6956A0-F593-02C9-B509-D2D4FEAD1683}"/>
              </a:ext>
            </a:extLst>
          </p:cNvPr>
          <p:cNvSpPr/>
          <p:nvPr/>
        </p:nvSpPr>
        <p:spPr>
          <a:xfrm>
            <a:off x="8938517" y="6075859"/>
            <a:ext cx="256854" cy="191377"/>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831352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1E405-948E-97F1-3F77-090967708C22}"/>
              </a:ext>
            </a:extLst>
          </p:cNvPr>
          <p:cNvSpPr>
            <a:spLocks noGrp="1"/>
          </p:cNvSpPr>
          <p:nvPr>
            <p:ph type="title"/>
          </p:nvPr>
        </p:nvSpPr>
        <p:spPr/>
        <p:txBody>
          <a:bodyPr/>
          <a:lstStyle/>
          <a:p>
            <a:pPr algn="ctr"/>
            <a:r>
              <a:rPr lang="en-GB" dirty="0"/>
              <a:t>What are CPWs and CPNs?</a:t>
            </a:r>
          </a:p>
        </p:txBody>
      </p:sp>
      <p:sp>
        <p:nvSpPr>
          <p:cNvPr id="3" name="TextBox 2">
            <a:extLst>
              <a:ext uri="{FF2B5EF4-FFF2-40B4-BE49-F238E27FC236}">
                <a16:creationId xmlns:a16="http://schemas.microsoft.com/office/drawing/2014/main" id="{14FFE002-3A2B-E4E2-CBCC-670E5D899AC4}"/>
              </a:ext>
            </a:extLst>
          </p:cNvPr>
          <p:cNvSpPr txBox="1"/>
          <p:nvPr/>
        </p:nvSpPr>
        <p:spPr>
          <a:xfrm>
            <a:off x="2014916" y="925129"/>
            <a:ext cx="9995574" cy="5060553"/>
          </a:xfrm>
          <a:prstGeom prst="rect">
            <a:avLst/>
          </a:prstGeom>
          <a:noFill/>
        </p:spPr>
        <p:txBody>
          <a:bodyPr wrap="square" rtlCol="0">
            <a:spAutoFit/>
          </a:bodyPr>
          <a:lstStyle/>
          <a:p>
            <a:pPr algn="ctr">
              <a:lnSpc>
                <a:spcPct val="105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Community Protection Notices (CPN) can be used to deal with ongoing problems or nuisances which are having a detrimental effect on the </a:t>
            </a:r>
            <a:r>
              <a:rPr lang="en-GB" sz="2400" b="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community’s quality of life </a:t>
            </a:r>
            <a:r>
              <a:rPr lang="en-GB" sz="2400" dirty="0">
                <a:effectLst/>
                <a:latin typeface="Calibri" panose="020F0502020204030204" pitchFamily="34" charset="0"/>
                <a:ea typeface="Calibri" panose="020F0502020204030204" pitchFamily="34" charset="0"/>
                <a:cs typeface="Times New Roman" panose="02020603050405020304" pitchFamily="18" charset="0"/>
              </a:rPr>
              <a:t>by targeting those responsible. </a:t>
            </a:r>
          </a:p>
          <a:p>
            <a:pPr algn="ctr">
              <a:lnSpc>
                <a:spcPct val="105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5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Community Protection Notice is particularly suited to </a:t>
            </a:r>
          </a:p>
          <a:p>
            <a:pPr algn="ctr">
              <a:lnSpc>
                <a:spcPct val="105000"/>
              </a:lnSpc>
              <a:spcAft>
                <a:spcPts val="800"/>
              </a:spcAft>
            </a:pPr>
            <a:r>
              <a:rPr lang="en-GB" sz="2400" b="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environmental issues such as graffiti, rubbish, and noise nuisances. </a:t>
            </a:r>
          </a:p>
          <a:p>
            <a:pPr algn="ctr">
              <a:lnSpc>
                <a:spcPct val="105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5000"/>
              </a:lnSpc>
              <a:spcAft>
                <a:spcPts val="800"/>
              </a:spcAft>
            </a:pPr>
            <a:r>
              <a:rPr lang="en-GB" sz="2400" b="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Can be issued to a Person or business/organisation.</a:t>
            </a:r>
          </a:p>
          <a:p>
            <a:pPr algn="ctr">
              <a:lnSpc>
                <a:spcPct val="105000"/>
              </a:lnSpc>
              <a:spcAft>
                <a:spcPts val="800"/>
              </a:spcAft>
            </a:pPr>
            <a:endParaRPr lang="en-GB" sz="2400" b="1"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5000"/>
              </a:lnSpc>
              <a:spcAft>
                <a:spcPts val="800"/>
              </a:spcAft>
            </a:pPr>
            <a:r>
              <a:rPr lang="en-GB" sz="24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A Community Protection Warning must be given first then if behaviour continues a CPN will be issued.</a:t>
            </a:r>
          </a:p>
        </p:txBody>
      </p:sp>
    </p:spTree>
    <p:extLst>
      <p:ext uri="{BB962C8B-B14F-4D97-AF65-F5344CB8AC3E}">
        <p14:creationId xmlns:p14="http://schemas.microsoft.com/office/powerpoint/2010/main" val="4008573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F0D8-64F6-5191-EDCD-712B3A8BA201}"/>
              </a:ext>
            </a:extLst>
          </p:cNvPr>
          <p:cNvSpPr>
            <a:spLocks noGrp="1"/>
          </p:cNvSpPr>
          <p:nvPr>
            <p:ph type="title"/>
          </p:nvPr>
        </p:nvSpPr>
        <p:spPr/>
        <p:txBody>
          <a:bodyPr/>
          <a:lstStyle/>
          <a:p>
            <a:pPr algn="ctr"/>
            <a:r>
              <a:rPr lang="en-GB" sz="3600" dirty="0"/>
              <a:t>CPNs and CPWs</a:t>
            </a:r>
          </a:p>
        </p:txBody>
      </p:sp>
      <p:sp>
        <p:nvSpPr>
          <p:cNvPr id="3" name="TextBox 2">
            <a:extLst>
              <a:ext uri="{FF2B5EF4-FFF2-40B4-BE49-F238E27FC236}">
                <a16:creationId xmlns:a16="http://schemas.microsoft.com/office/drawing/2014/main" id="{0C0E2A02-6EA7-FB56-4FA4-ADAAD901BE51}"/>
              </a:ext>
            </a:extLst>
          </p:cNvPr>
          <p:cNvSpPr txBox="1"/>
          <p:nvPr/>
        </p:nvSpPr>
        <p:spPr>
          <a:xfrm>
            <a:off x="1906859" y="703038"/>
            <a:ext cx="10285141" cy="6260432"/>
          </a:xfrm>
          <a:prstGeom prst="rect">
            <a:avLst/>
          </a:prstGeom>
          <a:noFill/>
        </p:spPr>
        <p:txBody>
          <a:bodyPr wrap="square" rtlCol="0">
            <a:spAutoFit/>
          </a:bodyPr>
          <a:lstStyle/>
          <a:p>
            <a:pPr algn="ctr">
              <a:lnSpc>
                <a:spcPct val="105000"/>
              </a:lnSpc>
              <a:spcAft>
                <a:spcPts val="800"/>
              </a:spcAft>
            </a:pPr>
            <a:r>
              <a:rPr lang="en-GB" sz="2400" b="1" dirty="0">
                <a:effectLst/>
                <a:ea typeface="Calibri" panose="020F0502020204030204" pitchFamily="34" charset="0"/>
                <a:cs typeface="Times New Roman" panose="02020603050405020304" pitchFamily="18" charset="0"/>
              </a:rPr>
              <a:t>Who can issue a Community Protection Notice?</a:t>
            </a:r>
          </a:p>
          <a:p>
            <a:pPr marL="285750" indent="-285750" algn="ctr">
              <a:lnSpc>
                <a:spcPct val="105000"/>
              </a:lnSpc>
              <a:spcAft>
                <a:spcPts val="800"/>
              </a:spcAft>
              <a:buFont typeface="Wingdings" panose="05000000000000000000" pitchFamily="2" charset="2"/>
              <a:buChar char="ü"/>
            </a:pPr>
            <a:r>
              <a:rPr lang="en-GB" sz="2000" b="1" dirty="0">
                <a:solidFill>
                  <a:schemeClr val="accent1"/>
                </a:solidFill>
                <a:ea typeface="Calibri" panose="020F0502020204030204" pitchFamily="34" charset="0"/>
                <a:cs typeface="Times New Roman" panose="02020603050405020304" pitchFamily="18" charset="0"/>
              </a:rPr>
              <a:t>Police </a:t>
            </a:r>
          </a:p>
          <a:p>
            <a:pPr marL="285750" indent="-285750" algn="ctr">
              <a:lnSpc>
                <a:spcPct val="105000"/>
              </a:lnSpc>
              <a:spcAft>
                <a:spcPts val="800"/>
              </a:spcAft>
              <a:buFont typeface="Wingdings" panose="05000000000000000000" pitchFamily="2" charset="2"/>
              <a:buChar char="ü"/>
            </a:pPr>
            <a:r>
              <a:rPr lang="en-GB" sz="2000" b="1" dirty="0">
                <a:solidFill>
                  <a:schemeClr val="accent1"/>
                </a:solidFill>
                <a:effectLst/>
                <a:ea typeface="Calibri" panose="020F0502020204030204" pitchFamily="34" charset="0"/>
                <a:cs typeface="Times New Roman" panose="02020603050405020304" pitchFamily="18" charset="0"/>
              </a:rPr>
              <a:t>Local Authority</a:t>
            </a:r>
          </a:p>
          <a:p>
            <a:pPr marL="285750" indent="-285750" algn="ctr">
              <a:lnSpc>
                <a:spcPct val="105000"/>
              </a:lnSpc>
              <a:spcAft>
                <a:spcPts val="800"/>
              </a:spcAft>
              <a:buFont typeface="Wingdings" panose="05000000000000000000" pitchFamily="2" charset="2"/>
              <a:buChar char="ü"/>
            </a:pPr>
            <a:r>
              <a:rPr lang="en-GB" sz="2000" b="1" dirty="0">
                <a:solidFill>
                  <a:schemeClr val="accent1"/>
                </a:solidFill>
                <a:ea typeface="Calibri" panose="020F0502020204030204" pitchFamily="34" charset="0"/>
                <a:cs typeface="Times New Roman" panose="02020603050405020304" pitchFamily="18" charset="0"/>
              </a:rPr>
              <a:t>Social Landlords</a:t>
            </a:r>
          </a:p>
          <a:p>
            <a:pPr algn="ctr">
              <a:lnSpc>
                <a:spcPct val="105000"/>
              </a:lnSpc>
              <a:spcAft>
                <a:spcPts val="800"/>
              </a:spcAft>
            </a:pPr>
            <a:endParaRPr lang="en-GB" sz="2400" b="1" dirty="0">
              <a:ea typeface="Calibri" panose="020F0502020204030204" pitchFamily="34" charset="0"/>
              <a:cs typeface="Times New Roman" panose="02020603050405020304" pitchFamily="18" charset="0"/>
            </a:endParaRPr>
          </a:p>
          <a:p>
            <a:pPr algn="ctr">
              <a:lnSpc>
                <a:spcPct val="105000"/>
              </a:lnSpc>
              <a:spcAft>
                <a:spcPts val="800"/>
              </a:spcAft>
            </a:pPr>
            <a:r>
              <a:rPr lang="en-GB" sz="2400" b="1" dirty="0">
                <a:ea typeface="Calibri" panose="020F0502020204030204" pitchFamily="34" charset="0"/>
                <a:cs typeface="Times New Roman" panose="02020603050405020304" pitchFamily="18" charset="0"/>
              </a:rPr>
              <a:t>Who can they be issued to?</a:t>
            </a:r>
          </a:p>
          <a:p>
            <a:pPr marL="342900" indent="-342900" algn="ctr">
              <a:lnSpc>
                <a:spcPct val="105000"/>
              </a:lnSpc>
              <a:spcAft>
                <a:spcPts val="800"/>
              </a:spcAft>
              <a:buFont typeface="Wingdings" panose="05000000000000000000" pitchFamily="2" charset="2"/>
              <a:buChar char="ü"/>
            </a:pPr>
            <a:r>
              <a:rPr lang="en-GB" sz="2000" b="1" dirty="0">
                <a:solidFill>
                  <a:schemeClr val="accent1"/>
                </a:solidFill>
                <a:effectLst/>
                <a:ea typeface="Calibri" panose="020F0502020204030204" pitchFamily="34" charset="0"/>
                <a:cs typeface="Times New Roman" panose="02020603050405020304" pitchFamily="18" charset="0"/>
              </a:rPr>
              <a:t>An individual</a:t>
            </a:r>
          </a:p>
          <a:p>
            <a:pPr marL="342900" indent="-342900" algn="ctr">
              <a:lnSpc>
                <a:spcPct val="105000"/>
              </a:lnSpc>
              <a:spcAft>
                <a:spcPts val="800"/>
              </a:spcAft>
              <a:buFont typeface="Wingdings" panose="05000000000000000000" pitchFamily="2" charset="2"/>
              <a:buChar char="ü"/>
            </a:pPr>
            <a:r>
              <a:rPr lang="en-GB" sz="2000" b="1" dirty="0">
                <a:solidFill>
                  <a:schemeClr val="accent1"/>
                </a:solidFill>
                <a:ea typeface="Calibri" panose="020F0502020204030204" pitchFamily="34" charset="0"/>
                <a:cs typeface="Times New Roman" panose="02020603050405020304" pitchFamily="18" charset="0"/>
              </a:rPr>
              <a:t>Business</a:t>
            </a:r>
          </a:p>
          <a:p>
            <a:pPr marL="342900" indent="-342900" algn="ctr">
              <a:lnSpc>
                <a:spcPct val="105000"/>
              </a:lnSpc>
              <a:spcAft>
                <a:spcPts val="800"/>
              </a:spcAft>
              <a:buFont typeface="Wingdings" panose="05000000000000000000" pitchFamily="2" charset="2"/>
              <a:buChar char="ü"/>
            </a:pPr>
            <a:r>
              <a:rPr lang="en-GB" sz="2000" b="1" dirty="0">
                <a:solidFill>
                  <a:schemeClr val="accent1"/>
                </a:solidFill>
                <a:effectLst/>
                <a:ea typeface="Calibri" panose="020F0502020204030204" pitchFamily="34" charset="0"/>
                <a:cs typeface="Times New Roman" panose="02020603050405020304" pitchFamily="18" charset="0"/>
              </a:rPr>
              <a:t>organisation</a:t>
            </a:r>
          </a:p>
          <a:p>
            <a:pPr algn="ctr">
              <a:lnSpc>
                <a:spcPct val="105000"/>
              </a:lnSpc>
              <a:spcAft>
                <a:spcPts val="800"/>
              </a:spcAft>
            </a:pPr>
            <a:endParaRPr lang="en-GB" sz="2400" b="1" dirty="0">
              <a:effectLst/>
              <a:ea typeface="Calibri" panose="020F0502020204030204" pitchFamily="34" charset="0"/>
              <a:cs typeface="Times New Roman" panose="02020603050405020304" pitchFamily="18" charset="0"/>
            </a:endParaRPr>
          </a:p>
          <a:p>
            <a:pPr algn="ctr">
              <a:lnSpc>
                <a:spcPct val="105000"/>
              </a:lnSpc>
              <a:spcAft>
                <a:spcPts val="800"/>
              </a:spcAft>
            </a:pPr>
            <a:r>
              <a:rPr lang="en-GB" sz="2400" b="1" dirty="0">
                <a:effectLst/>
                <a:ea typeface="Calibri" panose="020F0502020204030204" pitchFamily="34" charset="0"/>
                <a:cs typeface="Times New Roman" panose="02020603050405020304" pitchFamily="18" charset="0"/>
              </a:rPr>
              <a:t>on reasonable grounds, that the conduct is..</a:t>
            </a:r>
          </a:p>
          <a:p>
            <a:pPr marL="342900" indent="-342900" algn="ctr">
              <a:lnSpc>
                <a:spcPct val="105000"/>
              </a:lnSpc>
              <a:spcAft>
                <a:spcPts val="800"/>
              </a:spcAft>
              <a:buFont typeface="Wingdings" panose="05000000000000000000" pitchFamily="2" charset="2"/>
              <a:buChar char="ü"/>
            </a:pPr>
            <a:r>
              <a:rPr lang="en-GB" sz="2000" b="1" dirty="0">
                <a:solidFill>
                  <a:schemeClr val="accent1"/>
                </a:solidFill>
                <a:effectLst/>
                <a:ea typeface="Calibri" panose="020F0502020204030204" pitchFamily="34" charset="0"/>
                <a:cs typeface="Times New Roman" panose="02020603050405020304" pitchFamily="18" charset="0"/>
              </a:rPr>
              <a:t>is having a detrimental effect on the quality of life of those in the locality; </a:t>
            </a:r>
          </a:p>
          <a:p>
            <a:pPr marL="342900" indent="-342900" algn="ctr">
              <a:lnSpc>
                <a:spcPct val="105000"/>
              </a:lnSpc>
              <a:spcAft>
                <a:spcPts val="800"/>
              </a:spcAft>
              <a:buFont typeface="Wingdings" panose="05000000000000000000" pitchFamily="2" charset="2"/>
              <a:buChar char="ü"/>
            </a:pPr>
            <a:r>
              <a:rPr lang="en-GB" sz="2000" b="1" dirty="0">
                <a:solidFill>
                  <a:schemeClr val="accent1"/>
                </a:solidFill>
                <a:effectLst/>
                <a:ea typeface="Calibri" panose="020F0502020204030204" pitchFamily="34" charset="0"/>
                <a:cs typeface="Times New Roman" panose="02020603050405020304" pitchFamily="18" charset="0"/>
              </a:rPr>
              <a:t> is persistent or continuing in nature; and </a:t>
            </a:r>
          </a:p>
          <a:p>
            <a:pPr marL="342900" indent="-342900" algn="ctr">
              <a:lnSpc>
                <a:spcPct val="105000"/>
              </a:lnSpc>
              <a:spcAft>
                <a:spcPts val="800"/>
              </a:spcAft>
              <a:buFont typeface="Wingdings" panose="05000000000000000000" pitchFamily="2" charset="2"/>
              <a:buChar char="ü"/>
            </a:pPr>
            <a:r>
              <a:rPr lang="en-GB" sz="2000" b="1" dirty="0">
                <a:solidFill>
                  <a:schemeClr val="accent1"/>
                </a:solidFill>
                <a:effectLst/>
                <a:ea typeface="Calibri" panose="020F0502020204030204" pitchFamily="34" charset="0"/>
                <a:cs typeface="Times New Roman" panose="02020603050405020304" pitchFamily="18" charset="0"/>
              </a:rPr>
              <a:t>is unreasonable. </a:t>
            </a:r>
          </a:p>
        </p:txBody>
      </p:sp>
    </p:spTree>
    <p:extLst>
      <p:ext uri="{BB962C8B-B14F-4D97-AF65-F5344CB8AC3E}">
        <p14:creationId xmlns:p14="http://schemas.microsoft.com/office/powerpoint/2010/main" val="740463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46F4A-EA90-B58A-5FAA-2DDAA6DF3F10}"/>
              </a:ext>
            </a:extLst>
          </p:cNvPr>
          <p:cNvSpPr>
            <a:spLocks noGrp="1"/>
          </p:cNvSpPr>
          <p:nvPr>
            <p:ph type="title"/>
          </p:nvPr>
        </p:nvSpPr>
        <p:spPr/>
        <p:txBody>
          <a:bodyPr/>
          <a:lstStyle/>
          <a:p>
            <a:pPr algn="ctr"/>
            <a:r>
              <a:rPr lang="en-GB" sz="3600" dirty="0"/>
              <a:t>CPNs and CPWs.</a:t>
            </a:r>
          </a:p>
        </p:txBody>
      </p:sp>
      <p:sp>
        <p:nvSpPr>
          <p:cNvPr id="3" name="TextBox 2">
            <a:extLst>
              <a:ext uri="{FF2B5EF4-FFF2-40B4-BE49-F238E27FC236}">
                <a16:creationId xmlns:a16="http://schemas.microsoft.com/office/drawing/2014/main" id="{170057B3-336E-A9E8-4176-EBD67EDF3898}"/>
              </a:ext>
            </a:extLst>
          </p:cNvPr>
          <p:cNvSpPr txBox="1"/>
          <p:nvPr/>
        </p:nvSpPr>
        <p:spPr>
          <a:xfrm>
            <a:off x="2267212" y="1114817"/>
            <a:ext cx="9178200" cy="4750147"/>
          </a:xfrm>
          <a:prstGeom prst="rect">
            <a:avLst/>
          </a:prstGeom>
          <a:noFill/>
        </p:spPr>
        <p:txBody>
          <a:bodyPr wrap="square" rtlCol="0">
            <a:spAutoFit/>
          </a:bodyPr>
          <a:lstStyle/>
          <a:p>
            <a:pPr marL="457200" indent="-457200" algn="ctr">
              <a:lnSpc>
                <a:spcPct val="105000"/>
              </a:lnSpc>
              <a:spcAft>
                <a:spcPts val="800"/>
              </a:spcAft>
              <a:buFont typeface="Wingdings" panose="05000000000000000000" pitchFamily="2" charset="2"/>
              <a:buChar char="Ø"/>
            </a:pPr>
            <a:r>
              <a:rPr lang="en-GB" sz="3200" dirty="0">
                <a:effectLst/>
                <a:ea typeface="Calibri" panose="020F0502020204030204" pitchFamily="34" charset="0"/>
                <a:cs typeface="Times New Roman" panose="02020603050405020304" pitchFamily="18" charset="0"/>
              </a:rPr>
              <a:t>They will  go </a:t>
            </a:r>
            <a:r>
              <a:rPr lang="en-GB" sz="3200" dirty="0">
                <a:solidFill>
                  <a:schemeClr val="accent1"/>
                </a:solidFill>
                <a:effectLst/>
                <a:ea typeface="Calibri" panose="020F0502020204030204" pitchFamily="34" charset="0"/>
                <a:cs typeface="Times New Roman" panose="02020603050405020304" pitchFamily="18" charset="0"/>
              </a:rPr>
              <a:t>via the CADRO </a:t>
            </a:r>
            <a:r>
              <a:rPr lang="en-GB" sz="3200" dirty="0">
                <a:effectLst/>
                <a:ea typeface="Calibri" panose="020F0502020204030204" pitchFamily="34" charset="0"/>
                <a:cs typeface="Times New Roman" panose="02020603050405020304" pitchFamily="18" charset="0"/>
              </a:rPr>
              <a:t>due to consultation usually taking place.</a:t>
            </a:r>
          </a:p>
          <a:p>
            <a:pPr marL="457200" indent="-457200" algn="ctr">
              <a:lnSpc>
                <a:spcPct val="105000"/>
              </a:lnSpc>
              <a:spcAft>
                <a:spcPts val="800"/>
              </a:spcAft>
              <a:buFont typeface="Wingdings" panose="05000000000000000000" pitchFamily="2" charset="2"/>
              <a:buChar char="Ø"/>
            </a:pPr>
            <a:endParaRPr lang="en-GB" sz="3200" dirty="0">
              <a:ea typeface="Calibri" panose="020F0502020204030204" pitchFamily="34" charset="0"/>
              <a:cs typeface="Times New Roman" panose="02020603050405020304" pitchFamily="18" charset="0"/>
            </a:endParaRPr>
          </a:p>
          <a:p>
            <a:pPr marL="457200" indent="-457200" algn="ctr">
              <a:lnSpc>
                <a:spcPct val="105000"/>
              </a:lnSpc>
              <a:spcAft>
                <a:spcPts val="800"/>
              </a:spcAft>
              <a:buFont typeface="Wingdings" panose="05000000000000000000" pitchFamily="2" charset="2"/>
              <a:buChar char="Ø"/>
            </a:pPr>
            <a:r>
              <a:rPr lang="en-GB" sz="2800" dirty="0">
                <a:effectLst/>
                <a:ea typeface="Calibri" panose="020F0502020204030204" pitchFamily="34" charset="0"/>
                <a:cs typeface="Times New Roman" panose="02020603050405020304" pitchFamily="18" charset="0"/>
              </a:rPr>
              <a:t>The </a:t>
            </a:r>
            <a:r>
              <a:rPr lang="en-GB" sz="2800" dirty="0">
                <a:solidFill>
                  <a:schemeClr val="accent1"/>
                </a:solidFill>
                <a:effectLst/>
                <a:ea typeface="Calibri" panose="020F0502020204030204" pitchFamily="34" charset="0"/>
                <a:cs typeface="Times New Roman" panose="02020603050405020304" pitchFamily="18" charset="0"/>
              </a:rPr>
              <a:t>CADRO will draft </a:t>
            </a:r>
            <a:r>
              <a:rPr lang="en-GB" sz="2800" dirty="0">
                <a:effectLst/>
                <a:ea typeface="Calibri" panose="020F0502020204030204" pitchFamily="34" charset="0"/>
                <a:cs typeface="Times New Roman" panose="02020603050405020304" pitchFamily="18" charset="0"/>
              </a:rPr>
              <a:t>the Community Protection </a:t>
            </a:r>
            <a:r>
              <a:rPr lang="en-GB" sz="2800" dirty="0">
                <a:ea typeface="Calibri" panose="020F0502020204030204" pitchFamily="34" charset="0"/>
                <a:cs typeface="Times New Roman" panose="02020603050405020304" pitchFamily="18" charset="0"/>
              </a:rPr>
              <a:t>W</a:t>
            </a:r>
            <a:r>
              <a:rPr lang="en-GB" sz="2800" dirty="0">
                <a:effectLst/>
                <a:ea typeface="Calibri" panose="020F0502020204030204" pitchFamily="34" charset="0"/>
                <a:cs typeface="Times New Roman" panose="02020603050405020304" pitchFamily="18" charset="0"/>
              </a:rPr>
              <a:t>arning which the</a:t>
            </a:r>
            <a:r>
              <a:rPr lang="en-GB" sz="2800" dirty="0">
                <a:solidFill>
                  <a:schemeClr val="accent1"/>
                </a:solidFill>
                <a:effectLst/>
                <a:ea typeface="Calibri" panose="020F0502020204030204" pitchFamily="34" charset="0"/>
                <a:cs typeface="Times New Roman" panose="02020603050405020304" pitchFamily="18" charset="0"/>
              </a:rPr>
              <a:t> PCSOs will issue</a:t>
            </a:r>
            <a:r>
              <a:rPr lang="en-GB" sz="2800" dirty="0">
                <a:effectLst/>
                <a:ea typeface="Calibri" panose="020F0502020204030204" pitchFamily="34" charset="0"/>
                <a:cs typeface="Times New Roman" panose="02020603050405020304" pitchFamily="18" charset="0"/>
              </a:rPr>
              <a:t>, if breached then a Community Protection Notice will be issued. </a:t>
            </a:r>
          </a:p>
          <a:p>
            <a:pPr marL="457200" indent="-457200" algn="ctr">
              <a:lnSpc>
                <a:spcPct val="105000"/>
              </a:lnSpc>
              <a:spcAft>
                <a:spcPts val="800"/>
              </a:spcAft>
              <a:buFont typeface="Wingdings" panose="05000000000000000000" pitchFamily="2" charset="2"/>
              <a:buChar char="Ø"/>
            </a:pPr>
            <a:endParaRPr lang="en-GB" sz="2800" dirty="0">
              <a:ea typeface="Calibri" panose="020F0502020204030204" pitchFamily="34" charset="0"/>
              <a:cs typeface="Times New Roman" panose="02020603050405020304" pitchFamily="18" charset="0"/>
            </a:endParaRPr>
          </a:p>
          <a:p>
            <a:pPr marL="457200" indent="-457200" algn="ctr">
              <a:lnSpc>
                <a:spcPct val="105000"/>
              </a:lnSpc>
              <a:spcAft>
                <a:spcPts val="800"/>
              </a:spcAft>
              <a:buFont typeface="Wingdings" panose="05000000000000000000" pitchFamily="2" charset="2"/>
              <a:buChar char="Ø"/>
            </a:pPr>
            <a:r>
              <a:rPr lang="en-GB" sz="2800" dirty="0">
                <a:effectLst/>
                <a:ea typeface="Calibri" panose="020F0502020204030204" pitchFamily="34" charset="0"/>
                <a:cs typeface="Times New Roman" panose="02020603050405020304" pitchFamily="18" charset="0"/>
              </a:rPr>
              <a:t>The receiver </a:t>
            </a:r>
            <a:r>
              <a:rPr lang="en-GB" sz="2800" dirty="0">
                <a:ea typeface="Calibri" panose="020F0502020204030204" pitchFamily="34" charset="0"/>
                <a:cs typeface="Times New Roman" panose="02020603050405020304" pitchFamily="18" charset="0"/>
              </a:rPr>
              <a:t>of </a:t>
            </a:r>
            <a:r>
              <a:rPr lang="en-GB" sz="2800" dirty="0">
                <a:effectLst/>
                <a:ea typeface="Calibri" panose="020F0502020204030204" pitchFamily="34" charset="0"/>
                <a:cs typeface="Times New Roman" panose="02020603050405020304" pitchFamily="18" charset="0"/>
              </a:rPr>
              <a:t>the CPN will have </a:t>
            </a:r>
            <a:r>
              <a:rPr lang="en-GB" sz="2800" dirty="0">
                <a:solidFill>
                  <a:schemeClr val="accent1"/>
                </a:solidFill>
                <a:effectLst/>
                <a:ea typeface="Calibri" panose="020F0502020204030204" pitchFamily="34" charset="0"/>
                <a:cs typeface="Times New Roman" panose="02020603050405020304" pitchFamily="18" charset="0"/>
              </a:rPr>
              <a:t>21 days to appeal </a:t>
            </a:r>
            <a:r>
              <a:rPr lang="en-GB" sz="2800" dirty="0">
                <a:effectLst/>
                <a:ea typeface="Calibri" panose="020F0502020204030204" pitchFamily="34" charset="0"/>
                <a:cs typeface="Times New Roman" panose="02020603050405020304" pitchFamily="18" charset="0"/>
              </a:rPr>
              <a:t>to the </a:t>
            </a:r>
            <a:r>
              <a:rPr lang="en-GB" sz="2800" dirty="0">
                <a:ea typeface="Calibri" panose="020F0502020204030204" pitchFamily="34" charset="0"/>
                <a:cs typeface="Times New Roman" panose="02020603050405020304" pitchFamily="18" charset="0"/>
              </a:rPr>
              <a:t>M</a:t>
            </a:r>
            <a:r>
              <a:rPr lang="en-GB" sz="2800" dirty="0">
                <a:effectLst/>
                <a:ea typeface="Calibri" panose="020F0502020204030204" pitchFamily="34" charset="0"/>
                <a:cs typeface="Times New Roman" panose="02020603050405020304" pitchFamily="18" charset="0"/>
              </a:rPr>
              <a:t>agistrates court. </a:t>
            </a:r>
          </a:p>
        </p:txBody>
      </p:sp>
    </p:spTree>
    <p:extLst>
      <p:ext uri="{BB962C8B-B14F-4D97-AF65-F5344CB8AC3E}">
        <p14:creationId xmlns:p14="http://schemas.microsoft.com/office/powerpoint/2010/main" val="1750228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3F9D9-1F48-7FC0-BF82-849C1A29CEA2}"/>
              </a:ext>
            </a:extLst>
          </p:cNvPr>
          <p:cNvSpPr>
            <a:spLocks noGrp="1"/>
          </p:cNvSpPr>
          <p:nvPr>
            <p:ph type="title"/>
          </p:nvPr>
        </p:nvSpPr>
        <p:spPr/>
        <p:txBody>
          <a:bodyPr/>
          <a:lstStyle/>
          <a:p>
            <a:pPr algn="ctr"/>
            <a:r>
              <a:rPr lang="en-GB" dirty="0"/>
              <a:t>Breaching a CPN</a:t>
            </a:r>
          </a:p>
        </p:txBody>
      </p:sp>
      <p:sp>
        <p:nvSpPr>
          <p:cNvPr id="4" name="TextBox 3">
            <a:extLst>
              <a:ext uri="{FF2B5EF4-FFF2-40B4-BE49-F238E27FC236}">
                <a16:creationId xmlns:a16="http://schemas.microsoft.com/office/drawing/2014/main" id="{AA2FDAE9-D524-0F8F-9495-83A45A1814DB}"/>
              </a:ext>
            </a:extLst>
          </p:cNvPr>
          <p:cNvSpPr txBox="1"/>
          <p:nvPr/>
        </p:nvSpPr>
        <p:spPr>
          <a:xfrm>
            <a:off x="2014916" y="703038"/>
            <a:ext cx="10089259" cy="6124754"/>
          </a:xfrm>
          <a:prstGeom prst="rect">
            <a:avLst/>
          </a:prstGeom>
          <a:noFill/>
        </p:spPr>
        <p:txBody>
          <a:bodyPr wrap="square">
            <a:spAutoFit/>
          </a:bodyPr>
          <a:lstStyle/>
          <a:p>
            <a:pPr rtl="0">
              <a:buFont typeface="+mj-lt"/>
              <a:buAutoNum type="arabicPeriod"/>
            </a:pPr>
            <a:r>
              <a:rPr lang="en-GB" sz="2400" b="1" dirty="0">
                <a:effectLst/>
              </a:rPr>
              <a:t> If you fail without reasonable excuse, or have failed to take all reasonable steps to comply with this Notice you are committing a criminal offence under Section 48 of the Act:</a:t>
            </a:r>
            <a:endParaRPr lang="en-GB" sz="2400" dirty="0"/>
          </a:p>
          <a:p>
            <a:pPr rtl="0"/>
            <a:r>
              <a:rPr lang="en-GB" sz="2000" dirty="0"/>
              <a:t> </a:t>
            </a:r>
          </a:p>
          <a:p>
            <a:pPr rtl="0">
              <a:buFont typeface="+mj-lt"/>
              <a:buAutoNum type="arabicPeriod"/>
            </a:pPr>
            <a:r>
              <a:rPr lang="en-GB" sz="2000" dirty="0">
                <a:solidFill>
                  <a:schemeClr val="accent1"/>
                </a:solidFill>
                <a:effectLst/>
              </a:rPr>
              <a:t> You may receive a Fixed Penalty Notice of £100</a:t>
            </a:r>
          </a:p>
          <a:p>
            <a:pPr rtl="0">
              <a:buFont typeface="+mj-lt"/>
              <a:buAutoNum type="arabicPeriod"/>
            </a:pPr>
            <a:endParaRPr lang="en-GB" sz="2000" dirty="0">
              <a:solidFill>
                <a:schemeClr val="accent1"/>
              </a:solidFill>
            </a:endParaRPr>
          </a:p>
          <a:p>
            <a:pPr rtl="0">
              <a:buFont typeface="+mj-lt"/>
              <a:buAutoNum type="arabicPeriod"/>
            </a:pPr>
            <a:r>
              <a:rPr lang="en-GB" sz="2000" dirty="0">
                <a:solidFill>
                  <a:schemeClr val="accent1"/>
                </a:solidFill>
                <a:effectLst/>
              </a:rPr>
              <a:t> Works may be carried out by the Local Authority at your cost</a:t>
            </a:r>
          </a:p>
          <a:p>
            <a:pPr rtl="0">
              <a:buFont typeface="+mj-lt"/>
              <a:buAutoNum type="arabicPeriod"/>
            </a:pPr>
            <a:endParaRPr lang="en-GB" sz="2000" dirty="0">
              <a:solidFill>
                <a:schemeClr val="accent1"/>
              </a:solidFill>
            </a:endParaRPr>
          </a:p>
          <a:p>
            <a:pPr rtl="0">
              <a:buFont typeface="+mj-lt"/>
              <a:buAutoNum type="arabicPeriod"/>
            </a:pPr>
            <a:r>
              <a:rPr lang="en-GB" sz="2000" dirty="0">
                <a:solidFill>
                  <a:schemeClr val="accent1"/>
                </a:solidFill>
                <a:effectLst/>
              </a:rPr>
              <a:t> Any item suspected of having been used in the commission of the offence may be seized by a warrant of the courts</a:t>
            </a:r>
          </a:p>
          <a:p>
            <a:pPr rtl="0">
              <a:buFont typeface="+mj-lt"/>
              <a:buAutoNum type="arabicPeriod"/>
            </a:pPr>
            <a:endParaRPr lang="en-GB" sz="2000" dirty="0">
              <a:solidFill>
                <a:schemeClr val="accent1"/>
              </a:solidFill>
            </a:endParaRPr>
          </a:p>
          <a:p>
            <a:pPr rtl="0">
              <a:buFont typeface="+mj-lt"/>
              <a:buAutoNum type="arabicPeriod"/>
            </a:pPr>
            <a:r>
              <a:rPr lang="en-GB" sz="2000" dirty="0">
                <a:solidFill>
                  <a:schemeClr val="accent1"/>
                </a:solidFill>
                <a:effectLst/>
              </a:rPr>
              <a:t> You may be prosecuted.  If you are prosecuted the maximum fine for individuals is £2,500, for businesses the maximum fine is £20,000</a:t>
            </a:r>
          </a:p>
          <a:p>
            <a:pPr rtl="0">
              <a:buFont typeface="+mj-lt"/>
              <a:buAutoNum type="arabicPeriod"/>
            </a:pPr>
            <a:endParaRPr lang="en-GB" sz="2000" dirty="0">
              <a:solidFill>
                <a:schemeClr val="accent1"/>
              </a:solidFill>
            </a:endParaRPr>
          </a:p>
          <a:p>
            <a:pPr rtl="0">
              <a:buFont typeface="+mj-lt"/>
              <a:buAutoNum type="arabicPeriod"/>
            </a:pPr>
            <a:r>
              <a:rPr lang="en-GB" sz="2000" dirty="0">
                <a:solidFill>
                  <a:schemeClr val="accent1"/>
                </a:solidFill>
                <a:effectLst/>
              </a:rPr>
              <a:t> On conviction a court may make an order requiring the work to be done or allowing the work to be done at your cost</a:t>
            </a:r>
          </a:p>
          <a:p>
            <a:pPr rtl="0">
              <a:buFont typeface="+mj-lt"/>
              <a:buAutoNum type="arabicPeriod"/>
            </a:pPr>
            <a:endParaRPr lang="en-GB" sz="2000" dirty="0">
              <a:solidFill>
                <a:schemeClr val="accent1"/>
              </a:solidFill>
            </a:endParaRPr>
          </a:p>
          <a:p>
            <a:pPr rtl="0">
              <a:buFont typeface="+mj-lt"/>
              <a:buAutoNum type="arabicPeriod"/>
            </a:pPr>
            <a:r>
              <a:rPr lang="en-GB" sz="2000" dirty="0">
                <a:solidFill>
                  <a:schemeClr val="accent1"/>
                </a:solidFill>
                <a:effectLst/>
              </a:rPr>
              <a:t> On conviction a court may order the forfeiture of any item used in the course of the commission of the offence</a:t>
            </a:r>
            <a:endParaRPr lang="en-GB" sz="2000" dirty="0">
              <a:solidFill>
                <a:schemeClr val="accent1"/>
              </a:solidFill>
            </a:endParaRPr>
          </a:p>
        </p:txBody>
      </p:sp>
    </p:spTree>
    <p:extLst>
      <p:ext uri="{BB962C8B-B14F-4D97-AF65-F5344CB8AC3E}">
        <p14:creationId xmlns:p14="http://schemas.microsoft.com/office/powerpoint/2010/main" val="1863222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6EBEA-02AC-AA83-BA2E-A6B240531B83}"/>
              </a:ext>
            </a:extLst>
          </p:cNvPr>
          <p:cNvSpPr>
            <a:spLocks noGrp="1"/>
          </p:cNvSpPr>
          <p:nvPr>
            <p:ph type="title"/>
          </p:nvPr>
        </p:nvSpPr>
        <p:spPr/>
        <p:txBody>
          <a:bodyPr/>
          <a:lstStyle/>
          <a:p>
            <a:pPr algn="ctr"/>
            <a:r>
              <a:rPr lang="en-GB" sz="3600" dirty="0"/>
              <a:t>CPN and CPW procedure…</a:t>
            </a:r>
          </a:p>
        </p:txBody>
      </p:sp>
      <p:sp>
        <p:nvSpPr>
          <p:cNvPr id="4" name="Flowchart: Alternate Process 3">
            <a:extLst>
              <a:ext uri="{FF2B5EF4-FFF2-40B4-BE49-F238E27FC236}">
                <a16:creationId xmlns:a16="http://schemas.microsoft.com/office/drawing/2014/main" id="{FCA7BD23-78BF-8054-A704-81DA03FAD4F2}"/>
              </a:ext>
            </a:extLst>
          </p:cNvPr>
          <p:cNvSpPr/>
          <p:nvPr/>
        </p:nvSpPr>
        <p:spPr>
          <a:xfrm>
            <a:off x="2014916" y="992459"/>
            <a:ext cx="5010352" cy="1159726"/>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Community Protection Notice is a legal document and will be drafted by the CADRO</a:t>
            </a:r>
          </a:p>
        </p:txBody>
      </p:sp>
      <p:sp>
        <p:nvSpPr>
          <p:cNvPr id="5" name="Flowchart: Alternate Process 4">
            <a:extLst>
              <a:ext uri="{FF2B5EF4-FFF2-40B4-BE49-F238E27FC236}">
                <a16:creationId xmlns:a16="http://schemas.microsoft.com/office/drawing/2014/main" id="{EEB821F2-708A-5F50-FF2A-66F86E8EA89B}"/>
              </a:ext>
            </a:extLst>
          </p:cNvPr>
          <p:cNvSpPr/>
          <p:nvPr/>
        </p:nvSpPr>
        <p:spPr>
          <a:xfrm>
            <a:off x="3624146" y="2386510"/>
            <a:ext cx="4471639" cy="881458"/>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PCSO will deliver it in person*</a:t>
            </a:r>
          </a:p>
        </p:txBody>
      </p:sp>
      <p:sp>
        <p:nvSpPr>
          <p:cNvPr id="6" name="Flowchart: Alternate Process 5">
            <a:extLst>
              <a:ext uri="{FF2B5EF4-FFF2-40B4-BE49-F238E27FC236}">
                <a16:creationId xmlns:a16="http://schemas.microsoft.com/office/drawing/2014/main" id="{197552EC-C9FA-54FA-CA3D-C342C0D1D6C6}"/>
              </a:ext>
            </a:extLst>
          </p:cNvPr>
          <p:cNvSpPr/>
          <p:nvPr/>
        </p:nvSpPr>
        <p:spPr>
          <a:xfrm>
            <a:off x="4973444" y="3657603"/>
            <a:ext cx="4895385" cy="758280"/>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Complete and sign the document</a:t>
            </a:r>
          </a:p>
        </p:txBody>
      </p:sp>
      <p:sp>
        <p:nvSpPr>
          <p:cNvPr id="7" name="Flowchart: Alternate Process 6">
            <a:extLst>
              <a:ext uri="{FF2B5EF4-FFF2-40B4-BE49-F238E27FC236}">
                <a16:creationId xmlns:a16="http://schemas.microsoft.com/office/drawing/2014/main" id="{7EB87947-1528-2E93-FB4B-7BAB21BCCF91}"/>
              </a:ext>
            </a:extLst>
          </p:cNvPr>
          <p:cNvSpPr/>
          <p:nvPr/>
        </p:nvSpPr>
        <p:spPr>
          <a:xfrm>
            <a:off x="6573643" y="4806580"/>
            <a:ext cx="5001323" cy="1438103"/>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PCSO to make a EPNB entry with time, date, name &amp; address of the person receiving it</a:t>
            </a:r>
            <a:r>
              <a:rPr lang="en-GB" dirty="0"/>
              <a:t>.</a:t>
            </a:r>
          </a:p>
        </p:txBody>
      </p:sp>
    </p:spTree>
    <p:extLst>
      <p:ext uri="{BB962C8B-B14F-4D97-AF65-F5344CB8AC3E}">
        <p14:creationId xmlns:p14="http://schemas.microsoft.com/office/powerpoint/2010/main" val="3042522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44479-1CAF-1CF1-2AC4-44C2A5EC5638}"/>
              </a:ext>
            </a:extLst>
          </p:cNvPr>
          <p:cNvSpPr>
            <a:spLocks noGrp="1"/>
          </p:cNvSpPr>
          <p:nvPr>
            <p:ph type="title"/>
          </p:nvPr>
        </p:nvSpPr>
        <p:spPr/>
        <p:txBody>
          <a:bodyPr/>
          <a:lstStyle/>
          <a:p>
            <a:pPr algn="ctr"/>
            <a:r>
              <a:rPr lang="en-GB" dirty="0"/>
              <a:t>Evidencing a Breach of CPN</a:t>
            </a:r>
          </a:p>
        </p:txBody>
      </p:sp>
      <p:sp>
        <p:nvSpPr>
          <p:cNvPr id="3" name="TextBox 2">
            <a:extLst>
              <a:ext uri="{FF2B5EF4-FFF2-40B4-BE49-F238E27FC236}">
                <a16:creationId xmlns:a16="http://schemas.microsoft.com/office/drawing/2014/main" id="{B04C326F-E852-81DF-803E-0D0CF174CA93}"/>
              </a:ext>
            </a:extLst>
          </p:cNvPr>
          <p:cNvSpPr txBox="1"/>
          <p:nvPr/>
        </p:nvSpPr>
        <p:spPr>
          <a:xfrm>
            <a:off x="2213897" y="895917"/>
            <a:ext cx="5937643" cy="5078313"/>
          </a:xfrm>
          <a:prstGeom prst="rect">
            <a:avLst/>
          </a:prstGeom>
          <a:noFill/>
        </p:spPr>
        <p:txBody>
          <a:bodyPr wrap="square" rtlCol="0">
            <a:spAutoFit/>
          </a:bodyPr>
          <a:lstStyle/>
          <a:p>
            <a:r>
              <a:rPr lang="en-GB" sz="3600" dirty="0"/>
              <a:t>If you witness the breach of the behaviour stated in the CPN then you are required to:</a:t>
            </a:r>
          </a:p>
          <a:p>
            <a:r>
              <a:rPr lang="en-GB" sz="3600" dirty="0"/>
              <a:t> </a:t>
            </a:r>
          </a:p>
          <a:p>
            <a:pPr marL="742950" indent="-742950">
              <a:buFont typeface="+mj-lt"/>
              <a:buAutoNum type="arabicPeriod"/>
            </a:pPr>
            <a:r>
              <a:rPr lang="en-GB" sz="3600" dirty="0">
                <a:solidFill>
                  <a:srgbClr val="0070C0"/>
                </a:solidFill>
              </a:rPr>
              <a:t>Complete a statement </a:t>
            </a:r>
          </a:p>
          <a:p>
            <a:pPr marL="742950" indent="-742950">
              <a:buFont typeface="+mj-lt"/>
              <a:buAutoNum type="arabicPeriod"/>
            </a:pPr>
            <a:endParaRPr lang="en-GB" sz="3600" dirty="0">
              <a:solidFill>
                <a:srgbClr val="0070C0"/>
              </a:solidFill>
            </a:endParaRPr>
          </a:p>
          <a:p>
            <a:pPr marL="742950" indent="-742950">
              <a:buFont typeface="+mj-lt"/>
              <a:buAutoNum type="arabicPeriod"/>
            </a:pPr>
            <a:r>
              <a:rPr lang="en-GB" sz="3600" dirty="0">
                <a:solidFill>
                  <a:srgbClr val="0070C0"/>
                </a:solidFill>
              </a:rPr>
              <a:t>Exhibit your Body Worn Video evidence.</a:t>
            </a:r>
          </a:p>
          <a:p>
            <a:endParaRPr lang="en-GB" sz="3600" dirty="0"/>
          </a:p>
        </p:txBody>
      </p:sp>
      <p:pic>
        <p:nvPicPr>
          <p:cNvPr id="7" name="Picture 6" descr="A pen on a piece of paper">
            <a:extLst>
              <a:ext uri="{FF2B5EF4-FFF2-40B4-BE49-F238E27FC236}">
                <a16:creationId xmlns:a16="http://schemas.microsoft.com/office/drawing/2014/main" id="{6105E2E4-BC39-3542-25BE-4CA58CCBA1E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48561" y="1066697"/>
            <a:ext cx="2914185" cy="2185639"/>
          </a:xfrm>
          <a:prstGeom prst="rect">
            <a:avLst/>
          </a:prstGeom>
        </p:spPr>
      </p:pic>
      <p:pic>
        <p:nvPicPr>
          <p:cNvPr id="9" name="Picture 8">
            <a:extLst>
              <a:ext uri="{FF2B5EF4-FFF2-40B4-BE49-F238E27FC236}">
                <a16:creationId xmlns:a16="http://schemas.microsoft.com/office/drawing/2014/main" id="{C9DFA4C2-236F-A9EF-055B-6E85259F30AF}"/>
              </a:ext>
            </a:extLst>
          </p:cNvPr>
          <p:cNvPicPr>
            <a:picLocks noChangeAspect="1"/>
          </p:cNvPicPr>
          <p:nvPr/>
        </p:nvPicPr>
        <p:blipFill>
          <a:blip r:embed="rId5"/>
          <a:stretch>
            <a:fillRect/>
          </a:stretch>
        </p:blipFill>
        <p:spPr>
          <a:xfrm>
            <a:off x="8648561" y="4052799"/>
            <a:ext cx="2897347" cy="1738504"/>
          </a:xfrm>
          <a:prstGeom prst="rect">
            <a:avLst/>
          </a:prstGeom>
        </p:spPr>
      </p:pic>
    </p:spTree>
    <p:extLst>
      <p:ext uri="{BB962C8B-B14F-4D97-AF65-F5344CB8AC3E}">
        <p14:creationId xmlns:p14="http://schemas.microsoft.com/office/powerpoint/2010/main" val="3913848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2899F-BB51-5F40-72CF-890BDFCA1005}"/>
              </a:ext>
            </a:extLst>
          </p:cNvPr>
          <p:cNvSpPr>
            <a:spLocks noGrp="1"/>
          </p:cNvSpPr>
          <p:nvPr>
            <p:ph type="title"/>
          </p:nvPr>
        </p:nvSpPr>
        <p:spPr/>
        <p:txBody>
          <a:bodyPr/>
          <a:lstStyle/>
          <a:p>
            <a:pPr algn="ctr"/>
            <a:r>
              <a:rPr lang="en-GB" dirty="0"/>
              <a:t>ANY QUESTIONS?</a:t>
            </a:r>
          </a:p>
        </p:txBody>
      </p:sp>
      <p:pic>
        <p:nvPicPr>
          <p:cNvPr id="4" name="Picture 3">
            <a:extLst>
              <a:ext uri="{FF2B5EF4-FFF2-40B4-BE49-F238E27FC236}">
                <a16:creationId xmlns:a16="http://schemas.microsoft.com/office/drawing/2014/main" id="{0CFD40A2-755F-1260-C835-55F218352394}"/>
              </a:ext>
            </a:extLst>
          </p:cNvPr>
          <p:cNvPicPr>
            <a:picLocks noChangeAspect="1"/>
          </p:cNvPicPr>
          <p:nvPr/>
        </p:nvPicPr>
        <p:blipFill>
          <a:blip r:embed="rId2"/>
          <a:stretch>
            <a:fillRect/>
          </a:stretch>
        </p:blipFill>
        <p:spPr>
          <a:xfrm>
            <a:off x="3960812" y="1370012"/>
            <a:ext cx="5967466" cy="4395788"/>
          </a:xfrm>
          <a:prstGeom prst="rect">
            <a:avLst/>
          </a:prstGeom>
        </p:spPr>
      </p:pic>
    </p:spTree>
    <p:extLst>
      <p:ext uri="{BB962C8B-B14F-4D97-AF65-F5344CB8AC3E}">
        <p14:creationId xmlns:p14="http://schemas.microsoft.com/office/powerpoint/2010/main" val="27110308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623</TotalTime>
  <Words>2076</Words>
  <Application>Microsoft Office PowerPoint</Application>
  <PresentationFormat>Widescreen</PresentationFormat>
  <Paragraphs>149</Paragraphs>
  <Slides>11</Slides>
  <Notes>8</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11</vt:i4>
      </vt:variant>
    </vt:vector>
  </HeadingPairs>
  <TitlesOfParts>
    <vt:vector size="19" baseType="lpstr">
      <vt:lpstr>Arial</vt:lpstr>
      <vt:lpstr>Calibri</vt:lpstr>
      <vt:lpstr>Calibri Light</vt:lpstr>
      <vt:lpstr>Inter</vt:lpstr>
      <vt:lpstr>Poppins</vt:lpstr>
      <vt:lpstr>Wingdings</vt:lpstr>
      <vt:lpstr>Office Theme</vt:lpstr>
      <vt:lpstr>1_Office Theme</vt:lpstr>
      <vt:lpstr>PCSO NEW POWERS TRAINING CPWs &amp; CPNs February 2024.</vt:lpstr>
      <vt:lpstr>AIMS &amp; OBJECTIVES:</vt:lpstr>
      <vt:lpstr>CPNs &amp; CPWs.</vt:lpstr>
      <vt:lpstr>Ways to deal with ASB</vt:lpstr>
      <vt:lpstr>What are CPWs and CPNs?</vt:lpstr>
      <vt:lpstr>CPNs and CPWs</vt:lpstr>
      <vt:lpstr>CPNs and CPWs.</vt:lpstr>
      <vt:lpstr>Breaching a CPN</vt:lpstr>
      <vt:lpstr>CPN and CPW procedure…</vt:lpstr>
      <vt:lpstr>Evidencing a Breach of CPN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Design Department</dc:creator>
  <cp:lastModifiedBy>Churchward, Eve</cp:lastModifiedBy>
  <cp:revision>36</cp:revision>
  <dcterms:created xsi:type="dcterms:W3CDTF">2020-09-14T11:38:00Z</dcterms:created>
  <dcterms:modified xsi:type="dcterms:W3CDTF">2024-09-09T12:12:00Z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2023-10-18T10:12:07Z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b71970ba-c92e-4b83-b633-533dc989c505</vt:lpwstr>
  </property>
  <property fmtid="{D5CDD505-2E9C-101B-9397-08002B2CF9AE}" pid="8" name="MSIP_Label_f2acd28b-79a3-4a0f-b0ff-4b75658b1549_ContentBits">
    <vt:lpwstr>0</vt:lpwstr>
  </property>
</Properties>
</file>