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64" r:id="rId9"/>
    <p:sldId id="265" r:id="rId10"/>
    <p:sldId id="266" r:id="rId11"/>
    <p:sldId id="267"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09E38C-CEA7-4A2F-AB26-9C6ABB89FEAA}" v="53" dt="2025-10-12T20:04:15.3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eeba Khan" userId="c0482ff0f5fe975f" providerId="LiveId" clId="{13725374-D661-4EA3-B175-53BFDAA5E235}"/>
    <pc:docChg chg="undo custSel addSld delSld modSld sldOrd">
      <pc:chgData name="Areeba Khan" userId="c0482ff0f5fe975f" providerId="LiveId" clId="{13725374-D661-4EA3-B175-53BFDAA5E235}" dt="2025-10-12T20:04:47.957" v="4708" actId="27636"/>
      <pc:docMkLst>
        <pc:docMk/>
      </pc:docMkLst>
      <pc:sldChg chg="modTransition">
        <pc:chgData name="Areeba Khan" userId="c0482ff0f5fe975f" providerId="LiveId" clId="{13725374-D661-4EA3-B175-53BFDAA5E235}" dt="2025-10-10T18:35:56.530" v="4657"/>
        <pc:sldMkLst>
          <pc:docMk/>
          <pc:sldMk cId="1422979119" sldId="256"/>
        </pc:sldMkLst>
      </pc:sldChg>
      <pc:sldChg chg="modTransition">
        <pc:chgData name="Areeba Khan" userId="c0482ff0f5fe975f" providerId="LiveId" clId="{13725374-D661-4EA3-B175-53BFDAA5E235}" dt="2025-10-10T18:36:00.216" v="4658"/>
        <pc:sldMkLst>
          <pc:docMk/>
          <pc:sldMk cId="251418500" sldId="257"/>
        </pc:sldMkLst>
      </pc:sldChg>
      <pc:sldChg chg="modSp mod modTransition">
        <pc:chgData name="Areeba Khan" userId="c0482ff0f5fe975f" providerId="LiveId" clId="{13725374-D661-4EA3-B175-53BFDAA5E235}" dt="2025-10-12T20:00:57.486" v="4686" actId="20577"/>
        <pc:sldMkLst>
          <pc:docMk/>
          <pc:sldMk cId="219527989" sldId="258"/>
        </pc:sldMkLst>
        <pc:spChg chg="mod">
          <ac:chgData name="Areeba Khan" userId="c0482ff0f5fe975f" providerId="LiveId" clId="{13725374-D661-4EA3-B175-53BFDAA5E235}" dt="2025-10-12T20:00:57.486" v="4686" actId="20577"/>
          <ac:spMkLst>
            <pc:docMk/>
            <pc:sldMk cId="219527989" sldId="258"/>
            <ac:spMk id="3" creationId="{77BC4F81-3F26-1A19-5F0B-38B43A582F74}"/>
          </ac:spMkLst>
        </pc:spChg>
      </pc:sldChg>
      <pc:sldChg chg="modSp mod">
        <pc:chgData name="Areeba Khan" userId="c0482ff0f5fe975f" providerId="LiveId" clId="{13725374-D661-4EA3-B175-53BFDAA5E235}" dt="2025-10-12T19:55:44.777" v="4673" actId="20577"/>
        <pc:sldMkLst>
          <pc:docMk/>
          <pc:sldMk cId="9410074" sldId="259"/>
        </pc:sldMkLst>
        <pc:spChg chg="mod">
          <ac:chgData name="Areeba Khan" userId="c0482ff0f5fe975f" providerId="LiveId" clId="{13725374-D661-4EA3-B175-53BFDAA5E235}" dt="2025-10-10T16:54:06.195" v="2568" actId="27636"/>
          <ac:spMkLst>
            <pc:docMk/>
            <pc:sldMk cId="9410074" sldId="259"/>
            <ac:spMk id="2" creationId="{0AD7BB9A-50DB-F81B-BEEB-A75A6173DE8B}"/>
          </ac:spMkLst>
        </pc:spChg>
        <pc:spChg chg="mod">
          <ac:chgData name="Areeba Khan" userId="c0482ff0f5fe975f" providerId="LiveId" clId="{13725374-D661-4EA3-B175-53BFDAA5E235}" dt="2025-10-12T19:55:44.777" v="4673" actId="20577"/>
          <ac:spMkLst>
            <pc:docMk/>
            <pc:sldMk cId="9410074" sldId="259"/>
            <ac:spMk id="3" creationId="{7B910225-1775-F369-A9E9-02A0FD2C0220}"/>
          </ac:spMkLst>
        </pc:spChg>
      </pc:sldChg>
      <pc:sldChg chg="addSp modSp mod modTransition">
        <pc:chgData name="Areeba Khan" userId="c0482ff0f5fe975f" providerId="LiveId" clId="{13725374-D661-4EA3-B175-53BFDAA5E235}" dt="2025-10-10T18:36:12.162" v="4659"/>
        <pc:sldMkLst>
          <pc:docMk/>
          <pc:sldMk cId="4286681797" sldId="261"/>
        </pc:sldMkLst>
        <pc:spChg chg="mod">
          <ac:chgData name="Areeba Khan" userId="c0482ff0f5fe975f" providerId="LiveId" clId="{13725374-D661-4EA3-B175-53BFDAA5E235}" dt="2025-10-10T16:05:37.141" v="963" actId="1076"/>
          <ac:spMkLst>
            <pc:docMk/>
            <pc:sldMk cId="4286681797" sldId="261"/>
            <ac:spMk id="2" creationId="{B2E3917F-EC7A-AE8F-19D8-2939097149DF}"/>
          </ac:spMkLst>
        </pc:spChg>
        <pc:spChg chg="mod">
          <ac:chgData name="Areeba Khan" userId="c0482ff0f5fe975f" providerId="LiveId" clId="{13725374-D661-4EA3-B175-53BFDAA5E235}" dt="2025-10-10T15:58:27.328" v="956" actId="207"/>
          <ac:spMkLst>
            <pc:docMk/>
            <pc:sldMk cId="4286681797" sldId="261"/>
            <ac:spMk id="3" creationId="{3ACE44A3-652B-71D7-0217-247B6B526D2C}"/>
          </ac:spMkLst>
        </pc:spChg>
        <pc:spChg chg="mod">
          <ac:chgData name="Areeba Khan" userId="c0482ff0f5fe975f" providerId="LiveId" clId="{13725374-D661-4EA3-B175-53BFDAA5E235}" dt="2025-10-10T15:59:03.742" v="961" actId="14100"/>
          <ac:spMkLst>
            <pc:docMk/>
            <pc:sldMk cId="4286681797" sldId="261"/>
            <ac:spMk id="4" creationId="{C7E08303-AAD6-EF45-7EDC-675A4CECE031}"/>
          </ac:spMkLst>
        </pc:spChg>
        <pc:picChg chg="add mod ord">
          <ac:chgData name="Areeba Khan" userId="c0482ff0f5fe975f" providerId="LiveId" clId="{13725374-D661-4EA3-B175-53BFDAA5E235}" dt="2025-10-10T15:57:10.131" v="944" actId="14100"/>
          <ac:picMkLst>
            <pc:docMk/>
            <pc:sldMk cId="4286681797" sldId="261"/>
            <ac:picMk id="5" creationId="{22622809-75A3-492B-DFA1-1AF00C73709D}"/>
          </ac:picMkLst>
        </pc:picChg>
      </pc:sldChg>
      <pc:sldChg chg="addSp delSp modSp new mod modTransition">
        <pc:chgData name="Areeba Khan" userId="c0482ff0f5fe975f" providerId="LiveId" clId="{13725374-D661-4EA3-B175-53BFDAA5E235}" dt="2025-10-12T20:01:35.385" v="4687" actId="21"/>
        <pc:sldMkLst>
          <pc:docMk/>
          <pc:sldMk cId="878849489" sldId="262"/>
        </pc:sldMkLst>
        <pc:spChg chg="mod">
          <ac:chgData name="Areeba Khan" userId="c0482ff0f5fe975f" providerId="LiveId" clId="{13725374-D661-4EA3-B175-53BFDAA5E235}" dt="2025-10-10T16:56:18.626" v="2584" actId="20577"/>
          <ac:spMkLst>
            <pc:docMk/>
            <pc:sldMk cId="878849489" sldId="262"/>
            <ac:spMk id="3" creationId="{32A00A43-D743-7705-FAB7-554AFA5F6DF6}"/>
          </ac:spMkLst>
        </pc:spChg>
        <pc:graphicFrameChg chg="add mod modGraphic">
          <ac:chgData name="Areeba Khan" userId="c0482ff0f5fe975f" providerId="LiveId" clId="{13725374-D661-4EA3-B175-53BFDAA5E235}" dt="2025-10-10T16:45:56.703" v="2344" actId="20577"/>
          <ac:graphicFrameMkLst>
            <pc:docMk/>
            <pc:sldMk cId="878849489" sldId="262"/>
            <ac:graphicFrameMk id="4" creationId="{B4E07911-8BEA-2FA4-D3A6-D2FBAE6F33E2}"/>
          </ac:graphicFrameMkLst>
        </pc:graphicFrameChg>
        <pc:graphicFrameChg chg="add del mod modGraphic">
          <ac:chgData name="Areeba Khan" userId="c0482ff0f5fe975f" providerId="LiveId" clId="{13725374-D661-4EA3-B175-53BFDAA5E235}" dt="2025-10-12T20:01:35.385" v="4687" actId="21"/>
          <ac:graphicFrameMkLst>
            <pc:docMk/>
            <pc:sldMk cId="878849489" sldId="262"/>
            <ac:graphicFrameMk id="5" creationId="{EDEE0502-E961-1A5B-68E9-68A770F3ABDD}"/>
          </ac:graphicFrameMkLst>
        </pc:graphicFrameChg>
        <pc:picChg chg="add mod ord">
          <ac:chgData name="Areeba Khan" userId="c0482ff0f5fe975f" providerId="LiveId" clId="{13725374-D661-4EA3-B175-53BFDAA5E235}" dt="2025-10-10T16:56:09.494" v="2583" actId="1076"/>
          <ac:picMkLst>
            <pc:docMk/>
            <pc:sldMk cId="878849489" sldId="262"/>
            <ac:picMk id="6" creationId="{682F3920-BEF7-22FF-5DFD-629EFC99C80C}"/>
          </ac:picMkLst>
        </pc:picChg>
      </pc:sldChg>
      <pc:sldChg chg="addSp delSp modSp new mod ord modTransition setBg">
        <pc:chgData name="Areeba Khan" userId="c0482ff0f5fe975f" providerId="LiveId" clId="{13725374-D661-4EA3-B175-53BFDAA5E235}" dt="2025-10-12T20:03:19.287" v="4697"/>
        <pc:sldMkLst>
          <pc:docMk/>
          <pc:sldMk cId="1073147289" sldId="263"/>
        </pc:sldMkLst>
        <pc:spChg chg="mod">
          <ac:chgData name="Areeba Khan" userId="c0482ff0f5fe975f" providerId="LiveId" clId="{13725374-D661-4EA3-B175-53BFDAA5E235}" dt="2025-10-10T17:11:17.771" v="3132" actId="207"/>
          <ac:spMkLst>
            <pc:docMk/>
            <pc:sldMk cId="1073147289" sldId="263"/>
            <ac:spMk id="2" creationId="{CEAAD67B-5757-FC7E-4C26-81E8FE03155D}"/>
          </ac:spMkLst>
        </pc:spChg>
        <pc:spChg chg="mod">
          <ac:chgData name="Areeba Khan" userId="c0482ff0f5fe975f" providerId="LiveId" clId="{13725374-D661-4EA3-B175-53BFDAA5E235}" dt="2025-10-10T17:10:56.047" v="3124" actId="403"/>
          <ac:spMkLst>
            <pc:docMk/>
            <pc:sldMk cId="1073147289" sldId="263"/>
            <ac:spMk id="3" creationId="{79DCA756-63CB-4639-D046-3935EB77CA42}"/>
          </ac:spMkLst>
        </pc:spChg>
        <pc:grpChg chg="add">
          <ac:chgData name="Areeba Khan" userId="c0482ff0f5fe975f" providerId="LiveId" clId="{13725374-D661-4EA3-B175-53BFDAA5E235}" dt="2025-10-10T17:10:27.036" v="3110" actId="26606"/>
          <ac:grpSpMkLst>
            <pc:docMk/>
            <pc:sldMk cId="1073147289" sldId="263"/>
            <ac:grpSpMk id="10" creationId="{1FD67D68-9B83-C338-8342-3348D8F22347}"/>
          </ac:grpSpMkLst>
        </pc:grpChg>
        <pc:picChg chg="add mod">
          <ac:chgData name="Areeba Khan" userId="c0482ff0f5fe975f" providerId="LiveId" clId="{13725374-D661-4EA3-B175-53BFDAA5E235}" dt="2025-10-10T17:10:27.036" v="3110" actId="26606"/>
          <ac:picMkLst>
            <pc:docMk/>
            <pc:sldMk cId="1073147289" sldId="263"/>
            <ac:picMk id="5" creationId="{F107798C-41E5-FAE9-B521-EF5B603138E8}"/>
          </ac:picMkLst>
        </pc:picChg>
      </pc:sldChg>
      <pc:sldChg chg="addSp delSp modSp new mod modTransition setBg">
        <pc:chgData name="Areeba Khan" userId="c0482ff0f5fe975f" providerId="LiveId" clId="{13725374-D661-4EA3-B175-53BFDAA5E235}" dt="2025-10-12T20:04:47.957" v="4708" actId="27636"/>
        <pc:sldMkLst>
          <pc:docMk/>
          <pc:sldMk cId="2709700713" sldId="264"/>
        </pc:sldMkLst>
        <pc:spChg chg="mod">
          <ac:chgData name="Areeba Khan" userId="c0482ff0f5fe975f" providerId="LiveId" clId="{13725374-D661-4EA3-B175-53BFDAA5E235}" dt="2025-10-12T20:04:47.957" v="4708" actId="27636"/>
          <ac:spMkLst>
            <pc:docMk/>
            <pc:sldMk cId="2709700713" sldId="264"/>
            <ac:spMk id="3" creationId="{8106E08A-0A42-25D4-F7C7-536895409B5D}"/>
          </ac:spMkLst>
        </pc:spChg>
        <pc:spChg chg="add del mod ord">
          <ac:chgData name="Areeba Khan" userId="c0482ff0f5fe975f" providerId="LiveId" clId="{13725374-D661-4EA3-B175-53BFDAA5E235}" dt="2025-10-12T20:03:02.846" v="4695" actId="21"/>
          <ac:spMkLst>
            <pc:docMk/>
            <pc:sldMk cId="2709700713" sldId="264"/>
            <ac:spMk id="4" creationId="{24C769DD-3883-CE6F-84B9-01E0CC79D629}"/>
          </ac:spMkLst>
        </pc:spChg>
        <pc:spChg chg="add del">
          <ac:chgData name="Areeba Khan" userId="c0482ff0f5fe975f" providerId="LiveId" clId="{13725374-D661-4EA3-B175-53BFDAA5E235}" dt="2025-10-12T20:04:29.488" v="4701" actId="26606"/>
          <ac:spMkLst>
            <pc:docMk/>
            <pc:sldMk cId="2709700713" sldId="264"/>
            <ac:spMk id="10" creationId="{45D37F4E-DDB4-456B-97E0-9937730A039F}"/>
          </ac:spMkLst>
        </pc:spChg>
        <pc:spChg chg="add del">
          <ac:chgData name="Areeba Khan" userId="c0482ff0f5fe975f" providerId="LiveId" clId="{13725374-D661-4EA3-B175-53BFDAA5E235}" dt="2025-10-12T20:04:29.488" v="4701" actId="26606"/>
          <ac:spMkLst>
            <pc:docMk/>
            <pc:sldMk cId="2709700713" sldId="264"/>
            <ac:spMk id="12" creationId="{B2DD41CD-8F47-4F56-AD12-4E2FF7696987}"/>
          </ac:spMkLst>
        </pc:spChg>
        <pc:spChg chg="add">
          <ac:chgData name="Areeba Khan" userId="c0482ff0f5fe975f" providerId="LiveId" clId="{13725374-D661-4EA3-B175-53BFDAA5E235}" dt="2025-10-12T20:04:29.515" v="4702" actId="26606"/>
          <ac:spMkLst>
            <pc:docMk/>
            <pc:sldMk cId="2709700713" sldId="264"/>
            <ac:spMk id="14" creationId="{8590ADD5-9383-4D3D-9047-3DA2593CCB5D}"/>
          </ac:spMkLst>
        </pc:spChg>
        <pc:spChg chg="add">
          <ac:chgData name="Areeba Khan" userId="c0482ff0f5fe975f" providerId="LiveId" clId="{13725374-D661-4EA3-B175-53BFDAA5E235}" dt="2025-10-12T20:04:29.515" v="4702" actId="26606"/>
          <ac:spMkLst>
            <pc:docMk/>
            <pc:sldMk cId="2709700713" sldId="264"/>
            <ac:spMk id="15" creationId="{1CD81A2A-6ED4-4EF4-A14C-912D31E14800}"/>
          </ac:spMkLst>
        </pc:spChg>
        <pc:spChg chg="add">
          <ac:chgData name="Areeba Khan" userId="c0482ff0f5fe975f" providerId="LiveId" clId="{13725374-D661-4EA3-B175-53BFDAA5E235}" dt="2025-10-12T20:04:29.515" v="4702" actId="26606"/>
          <ac:spMkLst>
            <pc:docMk/>
            <pc:sldMk cId="2709700713" sldId="264"/>
            <ac:spMk id="16" creationId="{DABE3E45-88CF-45D8-8D40-C773324D93F6}"/>
          </ac:spMkLst>
        </pc:spChg>
        <pc:spChg chg="add">
          <ac:chgData name="Areeba Khan" userId="c0482ff0f5fe975f" providerId="LiveId" clId="{13725374-D661-4EA3-B175-53BFDAA5E235}" dt="2025-10-12T20:04:29.515" v="4702" actId="26606"/>
          <ac:spMkLst>
            <pc:docMk/>
            <pc:sldMk cId="2709700713" sldId="264"/>
            <ac:spMk id="17" creationId="{1661932C-CA15-4E17-B115-FAE7CBEE4789}"/>
          </ac:spMkLst>
        </pc:spChg>
        <pc:spChg chg="add">
          <ac:chgData name="Areeba Khan" userId="c0482ff0f5fe975f" providerId="LiveId" clId="{13725374-D661-4EA3-B175-53BFDAA5E235}" dt="2025-10-12T20:04:29.515" v="4702" actId="26606"/>
          <ac:spMkLst>
            <pc:docMk/>
            <pc:sldMk cId="2709700713" sldId="264"/>
            <ac:spMk id="20" creationId="{B91ECDA9-56DC-4270-8F33-01C5637B8CEB}"/>
          </ac:spMkLst>
        </pc:spChg>
        <pc:spChg chg="add">
          <ac:chgData name="Areeba Khan" userId="c0482ff0f5fe975f" providerId="LiveId" clId="{13725374-D661-4EA3-B175-53BFDAA5E235}" dt="2025-10-12T20:04:29.515" v="4702" actId="26606"/>
          <ac:spMkLst>
            <pc:docMk/>
            <pc:sldMk cId="2709700713" sldId="264"/>
            <ac:spMk id="22" creationId="{75F47824-961D-465D-84F9-EAE11BC6173B}"/>
          </ac:spMkLst>
        </pc:spChg>
        <pc:spChg chg="add">
          <ac:chgData name="Areeba Khan" userId="c0482ff0f5fe975f" providerId="LiveId" clId="{13725374-D661-4EA3-B175-53BFDAA5E235}" dt="2025-10-12T20:04:29.515" v="4702" actId="26606"/>
          <ac:spMkLst>
            <pc:docMk/>
            <pc:sldMk cId="2709700713" sldId="264"/>
            <ac:spMk id="24" creationId="{FEC9DA3E-C1D7-472D-B7C0-F71AE41FBA23}"/>
          </ac:spMkLst>
        </pc:spChg>
        <pc:picChg chg="add mod">
          <ac:chgData name="Areeba Khan" userId="c0482ff0f5fe975f" providerId="LiveId" clId="{13725374-D661-4EA3-B175-53BFDAA5E235}" dt="2025-10-12T20:04:29.515" v="4702" actId="26606"/>
          <ac:picMkLst>
            <pc:docMk/>
            <pc:sldMk cId="2709700713" sldId="264"/>
            <ac:picMk id="5" creationId="{11CD7A8F-EA05-092D-2FF2-07ACB6034AB7}"/>
          </ac:picMkLst>
        </pc:picChg>
        <pc:cxnChg chg="add">
          <ac:chgData name="Areeba Khan" userId="c0482ff0f5fe975f" providerId="LiveId" clId="{13725374-D661-4EA3-B175-53BFDAA5E235}" dt="2025-10-12T20:04:29.515" v="4702" actId="26606"/>
          <ac:cxnSpMkLst>
            <pc:docMk/>
            <pc:sldMk cId="2709700713" sldId="264"/>
            <ac:cxnSpMk id="18" creationId="{49CD1692-827B-4C8D-B4A1-134FD04CF45C}"/>
          </ac:cxnSpMkLst>
        </pc:cxnChg>
      </pc:sldChg>
      <pc:sldChg chg="new del">
        <pc:chgData name="Areeba Khan" userId="c0482ff0f5fe975f" providerId="LiveId" clId="{13725374-D661-4EA3-B175-53BFDAA5E235}" dt="2025-10-10T17:11:37.104" v="3134" actId="2696"/>
        <pc:sldMkLst>
          <pc:docMk/>
          <pc:sldMk cId="3921079974" sldId="264"/>
        </pc:sldMkLst>
      </pc:sldChg>
      <pc:sldChg chg="addSp modSp new mod modTransition">
        <pc:chgData name="Areeba Khan" userId="c0482ff0f5fe975f" providerId="LiveId" clId="{13725374-D661-4EA3-B175-53BFDAA5E235}" dt="2025-10-10T18:36:34.164" v="4663"/>
        <pc:sldMkLst>
          <pc:docMk/>
          <pc:sldMk cId="276898596" sldId="265"/>
        </pc:sldMkLst>
        <pc:spChg chg="mod">
          <ac:chgData name="Areeba Khan" userId="c0482ff0f5fe975f" providerId="LiveId" clId="{13725374-D661-4EA3-B175-53BFDAA5E235}" dt="2025-10-10T17:26:59.342" v="3905" actId="313"/>
          <ac:spMkLst>
            <pc:docMk/>
            <pc:sldMk cId="276898596" sldId="265"/>
            <ac:spMk id="2" creationId="{8C2AB439-9B7F-428E-9198-1B726E618FF8}"/>
          </ac:spMkLst>
        </pc:spChg>
        <pc:spChg chg="mod">
          <ac:chgData name="Areeba Khan" userId="c0482ff0f5fe975f" providerId="LiveId" clId="{13725374-D661-4EA3-B175-53BFDAA5E235}" dt="2025-10-10T17:36:23.943" v="4085" actId="14100"/>
          <ac:spMkLst>
            <pc:docMk/>
            <pc:sldMk cId="276898596" sldId="265"/>
            <ac:spMk id="3" creationId="{36C5A50E-96DD-7644-678A-27C557B802F4}"/>
          </ac:spMkLst>
        </pc:spChg>
        <pc:spChg chg="mod">
          <ac:chgData name="Areeba Khan" userId="c0482ff0f5fe975f" providerId="LiveId" clId="{13725374-D661-4EA3-B175-53BFDAA5E235}" dt="2025-10-10T17:31:37.125" v="4004" actId="20577"/>
          <ac:spMkLst>
            <pc:docMk/>
            <pc:sldMk cId="276898596" sldId="265"/>
            <ac:spMk id="4" creationId="{FCD14D19-DB4B-2548-CF78-3EAB9668D5B0}"/>
          </ac:spMkLst>
        </pc:spChg>
        <pc:spChg chg="mod">
          <ac:chgData name="Areeba Khan" userId="c0482ff0f5fe975f" providerId="LiveId" clId="{13725374-D661-4EA3-B175-53BFDAA5E235}" dt="2025-10-10T17:27:08.267" v="3907" actId="1076"/>
          <ac:spMkLst>
            <pc:docMk/>
            <pc:sldMk cId="276898596" sldId="265"/>
            <ac:spMk id="5" creationId="{9B7EEFD2-7F45-C968-5A57-5E6C86F44207}"/>
          </ac:spMkLst>
        </pc:spChg>
        <pc:spChg chg="mod">
          <ac:chgData name="Areeba Khan" userId="c0482ff0f5fe975f" providerId="LiveId" clId="{13725374-D661-4EA3-B175-53BFDAA5E235}" dt="2025-10-10T18:11:40.803" v="4131" actId="1076"/>
          <ac:spMkLst>
            <pc:docMk/>
            <pc:sldMk cId="276898596" sldId="265"/>
            <ac:spMk id="6" creationId="{8B7E7362-91D5-9914-5FF3-ABFB4C35446E}"/>
          </ac:spMkLst>
        </pc:spChg>
        <pc:spChg chg="add mod">
          <ac:chgData name="Areeba Khan" userId="c0482ff0f5fe975f" providerId="LiveId" clId="{13725374-D661-4EA3-B175-53BFDAA5E235}" dt="2025-10-10T18:10:45.463" v="4126" actId="207"/>
          <ac:spMkLst>
            <pc:docMk/>
            <pc:sldMk cId="276898596" sldId="265"/>
            <ac:spMk id="7" creationId="{8E59D6AD-6C61-C249-A748-AB49C54A7153}"/>
          </ac:spMkLst>
        </pc:spChg>
        <pc:spChg chg="add mod">
          <ac:chgData name="Areeba Khan" userId="c0482ff0f5fe975f" providerId="LiveId" clId="{13725374-D661-4EA3-B175-53BFDAA5E235}" dt="2025-10-10T18:10:28.773" v="4125" actId="207"/>
          <ac:spMkLst>
            <pc:docMk/>
            <pc:sldMk cId="276898596" sldId="265"/>
            <ac:spMk id="8" creationId="{D061F007-7F0A-FBAA-F985-E1758ECCCB08}"/>
          </ac:spMkLst>
        </pc:spChg>
        <pc:spChg chg="add mod">
          <ac:chgData name="Areeba Khan" userId="c0482ff0f5fe975f" providerId="LiveId" clId="{13725374-D661-4EA3-B175-53BFDAA5E235}" dt="2025-10-10T18:11:17.995" v="4128" actId="207"/>
          <ac:spMkLst>
            <pc:docMk/>
            <pc:sldMk cId="276898596" sldId="265"/>
            <ac:spMk id="9" creationId="{A26A76AB-6A6F-9343-593E-35C107A07A26}"/>
          </ac:spMkLst>
        </pc:spChg>
        <pc:spChg chg="add mod ord">
          <ac:chgData name="Areeba Khan" userId="c0482ff0f5fe975f" providerId="LiveId" clId="{13725374-D661-4EA3-B175-53BFDAA5E235}" dt="2025-10-10T18:12:36.952" v="4147" actId="208"/>
          <ac:spMkLst>
            <pc:docMk/>
            <pc:sldMk cId="276898596" sldId="265"/>
            <ac:spMk id="10" creationId="{1B7E10B2-9274-18BC-9D56-223314158FCC}"/>
          </ac:spMkLst>
        </pc:spChg>
      </pc:sldChg>
      <pc:sldChg chg="addSp modSp new mod modTransition setBg">
        <pc:chgData name="Areeba Khan" userId="c0482ff0f5fe975f" providerId="LiveId" clId="{13725374-D661-4EA3-B175-53BFDAA5E235}" dt="2025-10-10T18:36:37.133" v="4664"/>
        <pc:sldMkLst>
          <pc:docMk/>
          <pc:sldMk cId="2193578251" sldId="266"/>
        </pc:sldMkLst>
        <pc:spChg chg="mod">
          <ac:chgData name="Areeba Khan" userId="c0482ff0f5fe975f" providerId="LiveId" clId="{13725374-D661-4EA3-B175-53BFDAA5E235}" dt="2025-10-10T18:23:14.388" v="4387" actId="26606"/>
          <ac:spMkLst>
            <pc:docMk/>
            <pc:sldMk cId="2193578251" sldId="266"/>
            <ac:spMk id="2" creationId="{56D2D117-ABEC-6C74-9551-45D7D69764F7}"/>
          </ac:spMkLst>
        </pc:spChg>
        <pc:spChg chg="mod">
          <ac:chgData name="Areeba Khan" userId="c0482ff0f5fe975f" providerId="LiveId" clId="{13725374-D661-4EA3-B175-53BFDAA5E235}" dt="2025-10-10T18:23:14.388" v="4387" actId="26606"/>
          <ac:spMkLst>
            <pc:docMk/>
            <pc:sldMk cId="2193578251" sldId="266"/>
            <ac:spMk id="3" creationId="{E2DE4403-9923-9E7B-F6F9-96A6BC25CE58}"/>
          </ac:spMkLst>
        </pc:spChg>
        <pc:spChg chg="add">
          <ac:chgData name="Areeba Khan" userId="c0482ff0f5fe975f" providerId="LiveId" clId="{13725374-D661-4EA3-B175-53BFDAA5E235}" dt="2025-10-10T18:23:14.388" v="4387" actId="26606"/>
          <ac:spMkLst>
            <pc:docMk/>
            <pc:sldMk cId="2193578251" sldId="266"/>
            <ac:spMk id="9" creationId="{7FF47CB7-972F-479F-A36D-9E72D26EC8DA}"/>
          </ac:spMkLst>
        </pc:spChg>
        <pc:spChg chg="add">
          <ac:chgData name="Areeba Khan" userId="c0482ff0f5fe975f" providerId="LiveId" clId="{13725374-D661-4EA3-B175-53BFDAA5E235}" dt="2025-10-10T18:23:14.388" v="4387" actId="26606"/>
          <ac:spMkLst>
            <pc:docMk/>
            <pc:sldMk cId="2193578251" sldId="266"/>
            <ac:spMk id="11" creationId="{0D153B68-5844-490D-8E67-F616D6D721CA}"/>
          </ac:spMkLst>
        </pc:spChg>
        <pc:spChg chg="add">
          <ac:chgData name="Areeba Khan" userId="c0482ff0f5fe975f" providerId="LiveId" clId="{13725374-D661-4EA3-B175-53BFDAA5E235}" dt="2025-10-10T18:23:14.388" v="4387" actId="26606"/>
          <ac:spMkLst>
            <pc:docMk/>
            <pc:sldMk cId="2193578251" sldId="266"/>
            <ac:spMk id="13" creationId="{9A0D773F-7A7D-4DBB-9DEA-86BB8B8F4BC8}"/>
          </ac:spMkLst>
        </pc:spChg>
        <pc:picChg chg="add mod">
          <ac:chgData name="Areeba Khan" userId="c0482ff0f5fe975f" providerId="LiveId" clId="{13725374-D661-4EA3-B175-53BFDAA5E235}" dt="2025-10-10T18:23:14.388" v="4387" actId="26606"/>
          <ac:picMkLst>
            <pc:docMk/>
            <pc:sldMk cId="2193578251" sldId="266"/>
            <ac:picMk id="4" creationId="{1768D218-7136-6F77-F379-1E940B95CBA9}"/>
          </ac:picMkLst>
        </pc:picChg>
      </pc:sldChg>
      <pc:sldChg chg="modSp new mod modTransition">
        <pc:chgData name="Areeba Khan" userId="c0482ff0f5fe975f" providerId="LiveId" clId="{13725374-D661-4EA3-B175-53BFDAA5E235}" dt="2025-10-10T18:36:43.477" v="4665"/>
        <pc:sldMkLst>
          <pc:docMk/>
          <pc:sldMk cId="1543342797" sldId="267"/>
        </pc:sldMkLst>
        <pc:spChg chg="mod">
          <ac:chgData name="Areeba Khan" userId="c0482ff0f5fe975f" providerId="LiveId" clId="{13725374-D661-4EA3-B175-53BFDAA5E235}" dt="2025-10-10T18:35:20.865" v="4655" actId="207"/>
          <ac:spMkLst>
            <pc:docMk/>
            <pc:sldMk cId="1543342797" sldId="267"/>
            <ac:spMk id="2" creationId="{F806BF47-6A65-AE9D-B574-87DF09C76286}"/>
          </ac:spMkLst>
        </pc:spChg>
        <pc:spChg chg="mod">
          <ac:chgData name="Areeba Khan" userId="c0482ff0f5fe975f" providerId="LiveId" clId="{13725374-D661-4EA3-B175-53BFDAA5E235}" dt="2025-10-10T18:35:11.039" v="4654" actId="5793"/>
          <ac:spMkLst>
            <pc:docMk/>
            <pc:sldMk cId="1543342797" sldId="267"/>
            <ac:spMk id="3" creationId="{02CEC5E5-E07E-B4C1-CCBD-7B8908B1B9C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83627-FA3E-8FF9-0E2A-A0A80751ED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D3AADE-308C-3336-4395-306AC17860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830943-773A-0070-B848-287A2A6A775B}"/>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5" name="Footer Placeholder 4">
            <a:extLst>
              <a:ext uri="{FF2B5EF4-FFF2-40B4-BE49-F238E27FC236}">
                <a16:creationId xmlns:a16="http://schemas.microsoft.com/office/drawing/2014/main" id="{1E8C8BAB-7EB8-A35E-96D5-536C3CE6B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BC8308-791A-6140-F1A9-442BE51FB810}"/>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1816707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C59A0-50D6-6D30-1D62-3D1176973D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A9B89D-5D56-9598-7A31-8A349FB8A4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E52BB-53E5-8173-D60B-0C92CAD3B09C}"/>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5" name="Footer Placeholder 4">
            <a:extLst>
              <a:ext uri="{FF2B5EF4-FFF2-40B4-BE49-F238E27FC236}">
                <a16:creationId xmlns:a16="http://schemas.microsoft.com/office/drawing/2014/main" id="{BC74E7CB-148C-C824-854D-FF32564F89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9938B3-64E8-C424-97D7-0687480377CF}"/>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479336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9E3F7-A36F-27A3-E84A-B5D803DB1A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2AD539-E1AC-1E80-1F3A-6298EF18988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41E29D-2A5A-76DF-CFA9-1E1A861DF843}"/>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5" name="Footer Placeholder 4">
            <a:extLst>
              <a:ext uri="{FF2B5EF4-FFF2-40B4-BE49-F238E27FC236}">
                <a16:creationId xmlns:a16="http://schemas.microsoft.com/office/drawing/2014/main" id="{2638EB80-098E-F77D-9A8A-A3B9A59E55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0BE58B-9EC1-4F86-DD2B-04EA8A02AC20}"/>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70349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05367-5DD5-C3B6-32F5-F7C4F0B84E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050B9-BB16-60F6-3DE1-10EE70C0C4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05BA5B-C326-0E19-C1F3-B89B391AAE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756875-585A-4366-6A68-C47F60994DDC}"/>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6" name="Footer Placeholder 5">
            <a:extLst>
              <a:ext uri="{FF2B5EF4-FFF2-40B4-BE49-F238E27FC236}">
                <a16:creationId xmlns:a16="http://schemas.microsoft.com/office/drawing/2014/main" id="{A2C393B8-2F25-ADB6-B47E-C807FCA8C1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D3E840-8EE8-0CEB-6E89-3603B2162226}"/>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3444583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A82F4-ACED-322C-7907-4B29B7FBF4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FAA823-71F0-7EAE-B07B-360AEAF39A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48E6C9-7A58-68F8-F985-AA46B913A20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DC94E1-F7D1-B2A7-452C-28164DFB4C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597A25-47A1-ADF0-B3DF-A24D15BFA5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1EAD43-204F-DFFF-391B-69B9F0CFD2C9}"/>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8" name="Footer Placeholder 7">
            <a:extLst>
              <a:ext uri="{FF2B5EF4-FFF2-40B4-BE49-F238E27FC236}">
                <a16:creationId xmlns:a16="http://schemas.microsoft.com/office/drawing/2014/main" id="{9B9A501F-B801-4550-9464-8424878904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530C6F-16C1-03E8-72CC-B42614866FC0}"/>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1979390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4C749-CDC4-E62A-FB10-1F365EC3FD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E54932-B7A9-4960-94E4-C36BCE5CB8EF}"/>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4" name="Footer Placeholder 3">
            <a:extLst>
              <a:ext uri="{FF2B5EF4-FFF2-40B4-BE49-F238E27FC236}">
                <a16:creationId xmlns:a16="http://schemas.microsoft.com/office/drawing/2014/main" id="{958FDA38-ED41-0020-E263-ADC5965B5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F6CA7A-F43C-D9B5-3E66-546CD235BA0E}"/>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1879564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98FC48-AEE1-AD4C-C3EE-385426C4E15E}"/>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3" name="Footer Placeholder 2">
            <a:extLst>
              <a:ext uri="{FF2B5EF4-FFF2-40B4-BE49-F238E27FC236}">
                <a16:creationId xmlns:a16="http://schemas.microsoft.com/office/drawing/2014/main" id="{6AC15BD5-DE58-6D33-3B1F-8562BDB7AB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78DE97-5DFE-A166-1BD4-ECDC1158ED1B}"/>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1650660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907C3-30C6-1827-741C-F19B420519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A6BC77-263C-CF63-739C-C07686749A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C25F45-374B-B76D-64C6-C20CA61071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52F22E-74DA-A066-D8F1-D10D3FEE51D2}"/>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6" name="Footer Placeholder 5">
            <a:extLst>
              <a:ext uri="{FF2B5EF4-FFF2-40B4-BE49-F238E27FC236}">
                <a16:creationId xmlns:a16="http://schemas.microsoft.com/office/drawing/2014/main" id="{EE0EDFEE-306C-9872-1E24-9BD4DD723C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1CEB22-EFBA-5A27-8A21-7BA5DE90CB33}"/>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756783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52239-FA8C-3B8C-C658-D28691DBDC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9985A78-D4A4-CA4F-AA96-B0E5A0A687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C40C38-9060-19BB-D114-FB19CD0225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CA3DE4-7CD8-23AA-6D5C-8156654B8C7B}"/>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6" name="Footer Placeholder 5">
            <a:extLst>
              <a:ext uri="{FF2B5EF4-FFF2-40B4-BE49-F238E27FC236}">
                <a16:creationId xmlns:a16="http://schemas.microsoft.com/office/drawing/2014/main" id="{74A5D55B-0A20-B101-EB69-E376DD8AF8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DA8BFC-A90D-3B57-8383-CBC710D97E64}"/>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3285094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5860F-FBCF-AD18-5894-A44718BFC5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3D0AF7-C06B-20BE-7EF2-5CFE615834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43CE57-C174-6154-B55A-EB71A53F3271}"/>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5" name="Footer Placeholder 4">
            <a:extLst>
              <a:ext uri="{FF2B5EF4-FFF2-40B4-BE49-F238E27FC236}">
                <a16:creationId xmlns:a16="http://schemas.microsoft.com/office/drawing/2014/main" id="{F0919D8E-8490-AF86-A11B-97D0B25309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207622-24FC-1CF1-204D-CAF6D9022CC8}"/>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2196894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B5AFE6-8159-D7A5-A088-E178E1134E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947599-860B-098D-21BC-FA9840D074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08CE4E-8C31-12F3-ADA3-CC95090424E7}"/>
              </a:ext>
            </a:extLst>
          </p:cNvPr>
          <p:cNvSpPr>
            <a:spLocks noGrp="1"/>
          </p:cNvSpPr>
          <p:nvPr>
            <p:ph type="dt" sz="half" idx="10"/>
          </p:nvPr>
        </p:nvSpPr>
        <p:spPr/>
        <p:txBody>
          <a:bodyPr/>
          <a:lstStyle/>
          <a:p>
            <a:fld id="{EC70F913-676B-4B0E-B332-EA295C8FFD68}" type="datetimeFigureOut">
              <a:rPr lang="en-GB" smtClean="0"/>
              <a:t>09/10/2025</a:t>
            </a:fld>
            <a:endParaRPr lang="en-GB"/>
          </a:p>
        </p:txBody>
      </p:sp>
      <p:sp>
        <p:nvSpPr>
          <p:cNvPr id="5" name="Footer Placeholder 4">
            <a:extLst>
              <a:ext uri="{FF2B5EF4-FFF2-40B4-BE49-F238E27FC236}">
                <a16:creationId xmlns:a16="http://schemas.microsoft.com/office/drawing/2014/main" id="{0FFAA3CE-1C09-C436-3188-A6AED8394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FA06E-5135-BAFF-F10E-DAD5C717629D}"/>
              </a:ext>
            </a:extLst>
          </p:cNvPr>
          <p:cNvSpPr>
            <a:spLocks noGrp="1"/>
          </p:cNvSpPr>
          <p:nvPr>
            <p:ph type="sldNum" sz="quarter" idx="12"/>
          </p:nvPr>
        </p:nvSpPr>
        <p:spPr/>
        <p:txBody>
          <a:bodyPr/>
          <a:lstStyle/>
          <a:p>
            <a:fld id="{884FD49B-2918-402D-A0EC-912D9A61A88D}" type="slidenum">
              <a:rPr lang="en-GB" smtClean="0"/>
              <a:t>‹#›</a:t>
            </a:fld>
            <a:endParaRPr lang="en-GB"/>
          </a:p>
        </p:txBody>
      </p:sp>
    </p:spTree>
    <p:extLst>
      <p:ext uri="{BB962C8B-B14F-4D97-AF65-F5344CB8AC3E}">
        <p14:creationId xmlns:p14="http://schemas.microsoft.com/office/powerpoint/2010/main" val="109113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46F01E-0FA2-495B-7959-F454E54333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4081B0-750F-BF7E-88D9-60D71B2960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EDC9B2-995B-7A2D-2D31-0CB13DDF08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C70F913-676B-4B0E-B332-EA295C8FFD68}" type="datetimeFigureOut">
              <a:rPr lang="en-GB" smtClean="0"/>
              <a:t>09/10/2025</a:t>
            </a:fld>
            <a:endParaRPr lang="en-GB"/>
          </a:p>
        </p:txBody>
      </p:sp>
      <p:sp>
        <p:nvSpPr>
          <p:cNvPr id="5" name="Footer Placeholder 4">
            <a:extLst>
              <a:ext uri="{FF2B5EF4-FFF2-40B4-BE49-F238E27FC236}">
                <a16:creationId xmlns:a16="http://schemas.microsoft.com/office/drawing/2014/main" id="{E029DF25-003A-8B31-D04E-5279E731EC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7206423-201F-C0A8-56FD-9C1537D9CB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4FD49B-2918-402D-A0EC-912D9A61A88D}" type="slidenum">
              <a:rPr lang="en-GB" smtClean="0"/>
              <a:t>‹#›</a:t>
            </a:fld>
            <a:endParaRPr lang="en-GB"/>
          </a:p>
        </p:txBody>
      </p:sp>
    </p:spTree>
    <p:extLst>
      <p:ext uri="{BB962C8B-B14F-4D97-AF65-F5344CB8AC3E}">
        <p14:creationId xmlns:p14="http://schemas.microsoft.com/office/powerpoint/2010/main" val="1990986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ositivepsychology.com/erikson-stages/" TargetMode="External"/><Relationship Id="rId2" Type="http://schemas.openxmlformats.org/officeDocument/2006/relationships/hyperlink" Target="https://www.verywellmind.com/autonomy-versus-shame-and-doubt-2795733/" TargetMode="External"/><Relationship Id="rId1" Type="http://schemas.openxmlformats.org/officeDocument/2006/relationships/slideLayout" Target="../slideLayouts/slideLayout2.xml"/><Relationship Id="rId4" Type="http://schemas.openxmlformats.org/officeDocument/2006/relationships/hyperlink" Target="https://www.webmd.com/children/what-to-know-eriksons-8-stages-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DA53F13-F2D0-16BE-F614-86FC77555538}"/>
              </a:ext>
            </a:extLst>
          </p:cNvPr>
          <p:cNvPicPr>
            <a:picLocks noChangeAspect="1"/>
          </p:cNvPicPr>
          <p:nvPr/>
        </p:nvPicPr>
        <p:blipFill>
          <a:blip r:embed="rId2"/>
          <a:srcRect r="15944"/>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1146E5-9F5D-81FF-097A-AD16ECCD4F38}"/>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Amiras Case Study</a:t>
            </a:r>
          </a:p>
        </p:txBody>
      </p:sp>
      <p:sp>
        <p:nvSpPr>
          <p:cNvPr id="3" name="Subtitle 2">
            <a:extLst>
              <a:ext uri="{FF2B5EF4-FFF2-40B4-BE49-F238E27FC236}">
                <a16:creationId xmlns:a16="http://schemas.microsoft.com/office/drawing/2014/main" id="{7AA90F11-B124-7161-D851-9FD358BB695D}"/>
              </a:ext>
            </a:extLst>
          </p:cNvPr>
          <p:cNvSpPr>
            <a:spLocks noGrp="1"/>
          </p:cNvSpPr>
          <p:nvPr>
            <p:ph type="subTitle" idx="1"/>
          </p:nvPr>
        </p:nvSpPr>
        <p:spPr>
          <a:xfrm>
            <a:off x="477980" y="4872922"/>
            <a:ext cx="4023359" cy="1208141"/>
          </a:xfrm>
        </p:spPr>
        <p:txBody>
          <a:bodyPr>
            <a:normAutofit/>
          </a:bodyPr>
          <a:lstStyle/>
          <a:p>
            <a:pPr algn="l"/>
            <a:r>
              <a:rPr lang="en-GB" sz="2000">
                <a:solidFill>
                  <a:schemeClr val="bg1"/>
                </a:solidFill>
              </a:rPr>
              <a:t>Name: Areeba Khan </a:t>
            </a:r>
          </a:p>
          <a:p>
            <a:pPr algn="l"/>
            <a:r>
              <a:rPr lang="en-GB" sz="2000">
                <a:solidFill>
                  <a:schemeClr val="bg1"/>
                </a:solidFill>
              </a:rPr>
              <a:t>Student Number: 2419588</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29791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7E5B63-175D-AC0B-B093-B1F11E10EF95}"/>
              </a:ext>
            </a:extLst>
          </p:cNvPr>
          <p:cNvSpPr>
            <a:spLocks noGrp="1"/>
          </p:cNvSpPr>
          <p:nvPr>
            <p:ph type="title"/>
          </p:nvPr>
        </p:nvSpPr>
        <p:spPr>
          <a:xfrm>
            <a:off x="630936" y="640080"/>
            <a:ext cx="4818888" cy="1481328"/>
          </a:xfrm>
        </p:spPr>
        <p:txBody>
          <a:bodyPr anchor="b">
            <a:normAutofit fontScale="90000"/>
          </a:bodyPr>
          <a:lstStyle/>
          <a:p>
            <a:r>
              <a:rPr lang="en-GB" sz="3800" b="1" dirty="0"/>
              <a:t>Erikson’s Psychosocial Theory and Amiras Case Study</a:t>
            </a:r>
          </a:p>
        </p:txBody>
      </p:sp>
      <p:sp>
        <p:nvSpPr>
          <p:cNvPr id="3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696291-4647-01C6-4A84-874487AEDC09}"/>
              </a:ext>
            </a:extLst>
          </p:cNvPr>
          <p:cNvSpPr>
            <a:spLocks noGrp="1"/>
          </p:cNvSpPr>
          <p:nvPr>
            <p:ph idx="1"/>
          </p:nvPr>
        </p:nvSpPr>
        <p:spPr>
          <a:xfrm>
            <a:off x="630936" y="2660904"/>
            <a:ext cx="4818888" cy="3547872"/>
          </a:xfrm>
        </p:spPr>
        <p:txBody>
          <a:bodyPr anchor="t">
            <a:normAutofit/>
          </a:bodyPr>
          <a:lstStyle/>
          <a:p>
            <a:r>
              <a:rPr lang="en-GB" sz="1700"/>
              <a:t>This presentation will use Erikson’s Psychosocial theory to </a:t>
            </a:r>
            <a:r>
              <a:rPr lang="en-US" sz="1700"/>
              <a:t>help us understand Amira’s complexities and develop an appropriate care plan to help her </a:t>
            </a:r>
            <a:r>
              <a:rPr lang="en-GB" sz="1700"/>
              <a:t>achieve her developmental goals. </a:t>
            </a:r>
          </a:p>
          <a:p>
            <a:r>
              <a:rPr lang="en-GB" sz="1700"/>
              <a:t>Amira recently joined nursery and displays signs of anxiety when left by her carers. She has limited verbal communication and often struggles to interact with her peers in group play. </a:t>
            </a:r>
          </a:p>
          <a:p>
            <a:r>
              <a:rPr lang="en-GB" sz="1700"/>
              <a:t>We will consider the influence of </a:t>
            </a:r>
            <a:r>
              <a:rPr lang="en-US" sz="1700"/>
              <a:t>environmental and biological factors contributing to her behaviour, i.e., the</a:t>
            </a:r>
            <a:r>
              <a:rPr lang="en-GB" sz="1700"/>
              <a:t> nurture, nature debate. </a:t>
            </a:r>
          </a:p>
        </p:txBody>
      </p:sp>
      <p:pic>
        <p:nvPicPr>
          <p:cNvPr id="4" name="Picture 3">
            <a:extLst>
              <a:ext uri="{FF2B5EF4-FFF2-40B4-BE49-F238E27FC236}">
                <a16:creationId xmlns:a16="http://schemas.microsoft.com/office/drawing/2014/main" id="{4115987E-E533-5FA3-F71F-783CF9A0C2ED}"/>
              </a:ext>
            </a:extLst>
          </p:cNvPr>
          <p:cNvPicPr>
            <a:picLocks noChangeAspect="1"/>
          </p:cNvPicPr>
          <p:nvPr/>
        </p:nvPicPr>
        <p:blipFill>
          <a:blip r:embed="rId2"/>
          <a:stretch>
            <a:fillRect/>
          </a:stretch>
        </p:blipFill>
        <p:spPr>
          <a:xfrm>
            <a:off x="6099048" y="1402358"/>
            <a:ext cx="5458968" cy="4053283"/>
          </a:xfrm>
          <a:prstGeom prst="rect">
            <a:avLst/>
          </a:prstGeom>
        </p:spPr>
      </p:pic>
    </p:spTree>
    <p:extLst>
      <p:ext uri="{BB962C8B-B14F-4D97-AF65-F5344CB8AC3E}">
        <p14:creationId xmlns:p14="http://schemas.microsoft.com/office/powerpoint/2010/main" val="25141850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Arc 3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A13CF0-14E5-DEBD-5462-73170F10C2CF}"/>
              </a:ext>
            </a:extLst>
          </p:cNvPr>
          <p:cNvSpPr>
            <a:spLocks noGrp="1"/>
          </p:cNvSpPr>
          <p:nvPr>
            <p:ph type="title"/>
          </p:nvPr>
        </p:nvSpPr>
        <p:spPr>
          <a:xfrm>
            <a:off x="275038" y="122237"/>
            <a:ext cx="5458838" cy="1325563"/>
          </a:xfrm>
        </p:spPr>
        <p:txBody>
          <a:bodyPr vert="horz" lIns="91440" tIns="45720" rIns="91440" bIns="45720" rtlCol="0" anchor="ctr">
            <a:normAutofit/>
          </a:bodyPr>
          <a:lstStyle/>
          <a:p>
            <a:r>
              <a:rPr lang="en-US" kern="1200" dirty="0">
                <a:solidFill>
                  <a:schemeClr val="tx1"/>
                </a:solidFill>
                <a:latin typeface="+mj-lt"/>
                <a:ea typeface="+mj-ea"/>
                <a:cs typeface="+mj-cs"/>
              </a:rPr>
              <a:t>Erikson 1950-1963</a:t>
            </a:r>
          </a:p>
        </p:txBody>
      </p:sp>
      <p:sp>
        <p:nvSpPr>
          <p:cNvPr id="34" name="Freeform: Shape 3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1ED9D7C-9502-6DBA-33BF-E6E85775BBA6}"/>
              </a:ext>
            </a:extLst>
          </p:cNvPr>
          <p:cNvPicPr>
            <a:picLocks noChangeAspect="1"/>
          </p:cNvPicPr>
          <p:nvPr/>
        </p:nvPicPr>
        <p:blipFill>
          <a:blip r:embed="rId2"/>
          <a:stretch>
            <a:fillRect/>
          </a:stretch>
        </p:blipFill>
        <p:spPr>
          <a:xfrm>
            <a:off x="703182" y="1719818"/>
            <a:ext cx="4777381" cy="324861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7BC4F81-3F26-1A19-5F0B-38B43A582F74}"/>
              </a:ext>
            </a:extLst>
          </p:cNvPr>
          <p:cNvSpPr>
            <a:spLocks noGrp="1"/>
          </p:cNvSpPr>
          <p:nvPr>
            <p:ph sz="half" idx="1"/>
          </p:nvPr>
        </p:nvSpPr>
        <p:spPr>
          <a:xfrm>
            <a:off x="5649685" y="122237"/>
            <a:ext cx="6368143" cy="6376533"/>
          </a:xfrm>
        </p:spPr>
        <p:txBody>
          <a:bodyPr vert="horz" lIns="91440" tIns="45720" rIns="91440" bIns="45720" rtlCol="0">
            <a:normAutofit/>
          </a:bodyPr>
          <a:lstStyle/>
          <a:p>
            <a:pPr marL="0" indent="0">
              <a:buNone/>
            </a:pPr>
            <a:r>
              <a:rPr lang="en-US" sz="3600" dirty="0"/>
              <a:t>Erikson’s theory:</a:t>
            </a:r>
          </a:p>
          <a:p>
            <a:r>
              <a:rPr lang="en-US" sz="2400" dirty="0"/>
              <a:t> Uses the ‘lifespan perspective’ approach, which perceives human development as a continuous process that does not end at adolescence but continues until old age. </a:t>
            </a:r>
          </a:p>
          <a:p>
            <a:r>
              <a:rPr lang="en-US" sz="2400" dirty="0"/>
              <a:t>He suggested that human development occurs in 8 stages, which are determined by biological, psychological and social factors throughout the life span (Orenstein &amp; Lewis,2022).</a:t>
            </a:r>
          </a:p>
          <a:p>
            <a:r>
              <a:rPr lang="en-US" sz="2400" dirty="0"/>
              <a:t>Each is focused on a psychosocial conflict that must be overcome to progress healthily to the following stage. Stages 2 and 3 focus on early-year conflicts from ages 1 to 6.</a:t>
            </a:r>
          </a:p>
          <a:p>
            <a:pPr marL="0"/>
            <a:endParaRPr lang="en-US" sz="2400" i="1" dirty="0"/>
          </a:p>
        </p:txBody>
      </p:sp>
    </p:spTree>
    <p:extLst>
      <p:ext uri="{BB962C8B-B14F-4D97-AF65-F5344CB8AC3E}">
        <p14:creationId xmlns:p14="http://schemas.microsoft.com/office/powerpoint/2010/main" val="2195279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6D0FFE-1D2C-8D29-A7C3-47691EF39C14}"/>
              </a:ext>
            </a:extLst>
          </p:cNvPr>
          <p:cNvSpPr>
            <a:spLocks noGrp="1"/>
          </p:cNvSpPr>
          <p:nvPr>
            <p:ph type="title"/>
          </p:nvPr>
        </p:nvSpPr>
        <p:spPr>
          <a:xfrm>
            <a:off x="2555631" y="1441938"/>
            <a:ext cx="7080738" cy="3974124"/>
          </a:xfrm>
        </p:spPr>
        <p:txBody>
          <a:bodyPr>
            <a:normAutofit/>
          </a:bodyPr>
          <a:lstStyle/>
          <a:p>
            <a:pPr algn="ctr"/>
            <a:r>
              <a:rPr lang="en-US" sz="4200" b="1" i="1">
                <a:solidFill>
                  <a:schemeClr val="bg1">
                    <a:lumMod val="95000"/>
                    <a:lumOff val="5000"/>
                  </a:schemeClr>
                </a:solidFill>
                <a:latin typeface="Baskerville Old Face" panose="02020602080505020303" pitchFamily="18" charset="0"/>
              </a:rPr>
              <a:t>Development is a process that occurs from conception to death.  It does not stop at any point, and changes can happen at any age (Baltes 1987).</a:t>
            </a:r>
            <a:br>
              <a:rPr lang="en-US" sz="4200">
                <a:solidFill>
                  <a:schemeClr val="bg1">
                    <a:lumMod val="95000"/>
                    <a:lumOff val="5000"/>
                  </a:schemeClr>
                </a:solidFill>
              </a:rPr>
            </a:br>
            <a:endParaRPr lang="en-GB" sz="4200">
              <a:solidFill>
                <a:schemeClr val="bg1">
                  <a:lumMod val="95000"/>
                  <a:lumOff val="5000"/>
                </a:schemeClr>
              </a:solidFill>
            </a:endParaRPr>
          </a:p>
        </p:txBody>
      </p:sp>
    </p:spTree>
    <p:extLst>
      <p:ext uri="{BB962C8B-B14F-4D97-AF65-F5344CB8AC3E}">
        <p14:creationId xmlns:p14="http://schemas.microsoft.com/office/powerpoint/2010/main" val="193119835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622809-75A3-492B-DFA1-1AF00C73709D}"/>
              </a:ext>
            </a:extLst>
          </p:cNvPr>
          <p:cNvPicPr>
            <a:picLocks noChangeAspect="1"/>
          </p:cNvPicPr>
          <p:nvPr/>
        </p:nvPicPr>
        <p:blipFill>
          <a:blip r:embed="rId2"/>
          <a:stretch>
            <a:fillRect/>
          </a:stretch>
        </p:blipFill>
        <p:spPr>
          <a:xfrm>
            <a:off x="0" y="0"/>
            <a:ext cx="12192000" cy="6839345"/>
          </a:xfrm>
          <a:prstGeom prst="rect">
            <a:avLst/>
          </a:prstGeom>
        </p:spPr>
      </p:pic>
      <p:sp>
        <p:nvSpPr>
          <p:cNvPr id="2" name="Title 1">
            <a:extLst>
              <a:ext uri="{FF2B5EF4-FFF2-40B4-BE49-F238E27FC236}">
                <a16:creationId xmlns:a16="http://schemas.microsoft.com/office/drawing/2014/main" id="{B2E3917F-EC7A-AE8F-19D8-2939097149DF}"/>
              </a:ext>
            </a:extLst>
          </p:cNvPr>
          <p:cNvSpPr>
            <a:spLocks noGrp="1"/>
          </p:cNvSpPr>
          <p:nvPr>
            <p:ph type="title"/>
          </p:nvPr>
        </p:nvSpPr>
        <p:spPr>
          <a:xfrm>
            <a:off x="3912166" y="292766"/>
            <a:ext cx="3932237" cy="530225"/>
          </a:xfrm>
        </p:spPr>
        <p:txBody>
          <a:bodyPr>
            <a:noAutofit/>
          </a:bodyPr>
          <a:lstStyle/>
          <a:p>
            <a:pPr algn="ctr"/>
            <a:r>
              <a:rPr lang="en-GB" sz="4000" b="1" dirty="0">
                <a:solidFill>
                  <a:srgbClr val="C00000"/>
                </a:solidFill>
              </a:rPr>
              <a:t>Key Concepts </a:t>
            </a:r>
          </a:p>
        </p:txBody>
      </p:sp>
      <p:sp>
        <p:nvSpPr>
          <p:cNvPr id="3" name="Content Placeholder 2">
            <a:extLst>
              <a:ext uri="{FF2B5EF4-FFF2-40B4-BE49-F238E27FC236}">
                <a16:creationId xmlns:a16="http://schemas.microsoft.com/office/drawing/2014/main" id="{3ACE44A3-652B-71D7-0217-247B6B526D2C}"/>
              </a:ext>
            </a:extLst>
          </p:cNvPr>
          <p:cNvSpPr>
            <a:spLocks noGrp="1"/>
          </p:cNvSpPr>
          <p:nvPr>
            <p:ph idx="1"/>
          </p:nvPr>
        </p:nvSpPr>
        <p:spPr>
          <a:xfrm>
            <a:off x="5285239" y="1115756"/>
            <a:ext cx="6426201" cy="4477203"/>
          </a:xfrm>
          <a:gradFill flip="none" rotWithShape="1">
            <a:gsLst>
              <a:gs pos="0">
                <a:schemeClr val="bg1">
                  <a:lumMod val="85000"/>
                  <a:shade val="30000"/>
                  <a:satMod val="115000"/>
                </a:schemeClr>
              </a:gs>
              <a:gs pos="50000">
                <a:schemeClr val="bg1">
                  <a:lumMod val="85000"/>
                  <a:shade val="67500"/>
                  <a:satMod val="115000"/>
                </a:schemeClr>
              </a:gs>
              <a:gs pos="100000">
                <a:schemeClr val="bg1">
                  <a:lumMod val="85000"/>
                  <a:shade val="100000"/>
                  <a:satMod val="115000"/>
                </a:schemeClr>
              </a:gs>
            </a:gsLst>
            <a:lin ang="13500000" scaled="1"/>
            <a:tileRect/>
          </a:gradFill>
        </p:spPr>
        <p:txBody>
          <a:bodyPr/>
          <a:lstStyle/>
          <a:p>
            <a:r>
              <a:rPr lang="en-GB" dirty="0"/>
              <a:t>Erikson’s theory addresses a psychological conflict at each stage, which must be overcome </a:t>
            </a:r>
            <a:r>
              <a:rPr lang="en-US" dirty="0"/>
              <a:t>for a child to grow into a healthy, fulfilled adult. </a:t>
            </a:r>
          </a:p>
          <a:p>
            <a:r>
              <a:rPr lang="en-US" dirty="0"/>
              <a:t> We will focus on stages 2 (age 1-3) and 3 (age 3-6) since Amira falls into both these categories (Webmd,2025).</a:t>
            </a:r>
          </a:p>
          <a:p>
            <a:endParaRPr lang="en-GB" dirty="0"/>
          </a:p>
        </p:txBody>
      </p:sp>
      <p:sp>
        <p:nvSpPr>
          <p:cNvPr id="4" name="Text Placeholder 3">
            <a:extLst>
              <a:ext uri="{FF2B5EF4-FFF2-40B4-BE49-F238E27FC236}">
                <a16:creationId xmlns:a16="http://schemas.microsoft.com/office/drawing/2014/main" id="{C7E08303-AAD6-EF45-7EDC-675A4CECE031}"/>
              </a:ext>
            </a:extLst>
          </p:cNvPr>
          <p:cNvSpPr>
            <a:spLocks noGrp="1"/>
          </p:cNvSpPr>
          <p:nvPr>
            <p:ph type="body" sz="half" idx="2"/>
          </p:nvPr>
        </p:nvSpPr>
        <p:spPr>
          <a:xfrm>
            <a:off x="676501" y="1115756"/>
            <a:ext cx="3932237" cy="4477203"/>
          </a:xfrm>
          <a:gradFill flip="none" rotWithShape="1">
            <a:gsLst>
              <a:gs pos="0">
                <a:schemeClr val="bg1">
                  <a:lumMod val="85000"/>
                  <a:shade val="30000"/>
                  <a:satMod val="115000"/>
                </a:schemeClr>
              </a:gs>
              <a:gs pos="50000">
                <a:schemeClr val="bg1">
                  <a:lumMod val="85000"/>
                  <a:shade val="67500"/>
                  <a:satMod val="115000"/>
                </a:schemeClr>
              </a:gs>
              <a:gs pos="100000">
                <a:schemeClr val="bg1">
                  <a:lumMod val="85000"/>
                  <a:shade val="100000"/>
                  <a:satMod val="115000"/>
                </a:schemeClr>
              </a:gs>
            </a:gsLst>
            <a:lin ang="16200000" scaled="1"/>
            <a:tileRect/>
          </a:gradFill>
        </p:spPr>
        <p:txBody>
          <a:bodyPr>
            <a:normAutofit/>
          </a:bodyPr>
          <a:lstStyle/>
          <a:p>
            <a:r>
              <a:rPr lang="en-GB" sz="2400" dirty="0"/>
              <a:t>Stage 2  Autonomy vs Shame and Doubt: Invokes questioning their independence and capabilities.</a:t>
            </a:r>
            <a:endParaRPr lang="en-US" sz="2400" dirty="0"/>
          </a:p>
          <a:p>
            <a:r>
              <a:rPr lang="en-US" sz="2400" dirty="0"/>
              <a:t>Stage 3 Initiative vs. Guilt: This stage focuses on “Am I permitted to engage in activities, move, act, and interact with others? (K, Cherry, 2025).</a:t>
            </a:r>
            <a:endParaRPr lang="en-GB" sz="2400" dirty="0"/>
          </a:p>
        </p:txBody>
      </p:sp>
    </p:spTree>
    <p:extLst>
      <p:ext uri="{BB962C8B-B14F-4D97-AF65-F5344CB8AC3E}">
        <p14:creationId xmlns:p14="http://schemas.microsoft.com/office/powerpoint/2010/main" val="428668179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82F3920-BEF7-22FF-5DFD-629EFC99C80C}"/>
              </a:ext>
            </a:extLst>
          </p:cNvPr>
          <p:cNvPicPr>
            <a:picLocks noChangeAspect="1"/>
          </p:cNvPicPr>
          <p:nvPr/>
        </p:nvPicPr>
        <p:blipFill>
          <a:blip r:embed="rId2"/>
          <a:stretch>
            <a:fillRect/>
          </a:stretch>
        </p:blipFill>
        <p:spPr>
          <a:xfrm>
            <a:off x="2834367" y="0"/>
            <a:ext cx="6240236" cy="6388198"/>
          </a:xfrm>
          <a:prstGeom prst="rect">
            <a:avLst/>
          </a:prstGeom>
        </p:spPr>
      </p:pic>
      <p:sp>
        <p:nvSpPr>
          <p:cNvPr id="3" name="Content Placeholder 2">
            <a:extLst>
              <a:ext uri="{FF2B5EF4-FFF2-40B4-BE49-F238E27FC236}">
                <a16:creationId xmlns:a16="http://schemas.microsoft.com/office/drawing/2014/main" id="{32A00A43-D743-7705-FAB7-554AFA5F6DF6}"/>
              </a:ext>
            </a:extLst>
          </p:cNvPr>
          <p:cNvSpPr>
            <a:spLocks noGrp="1"/>
          </p:cNvSpPr>
          <p:nvPr>
            <p:ph idx="1"/>
          </p:nvPr>
        </p:nvSpPr>
        <p:spPr>
          <a:xfrm>
            <a:off x="555171" y="402771"/>
            <a:ext cx="10798629" cy="5774192"/>
          </a:xfrm>
        </p:spPr>
        <p:txBody>
          <a:bodyPr/>
          <a:lstStyle/>
          <a:p>
            <a:pPr marL="514350" indent="-514350">
              <a:buFont typeface="+mj-lt"/>
              <a:buAutoNum type="arabicPeriod"/>
            </a:pPr>
            <a:r>
              <a:rPr lang="en-GB" dirty="0"/>
              <a:t>Amira’s anxiety when separated from her caregivers indicates she may be struggling with Erikson’s proposed conflicts, such as autonomy, as she may be lacking confidence in being independent and forming interpersonal skills.</a:t>
            </a:r>
          </a:p>
          <a:p>
            <a:pPr marL="514350" indent="-514350">
              <a:buFont typeface="+mj-lt"/>
              <a:buAutoNum type="arabicPeriod"/>
            </a:pPr>
            <a:r>
              <a:rPr lang="en-GB" dirty="0"/>
              <a:t>She demonstrates difficulties initiating social interaction, potentially stemming from communication delays or self doubt (J, Sutton, 2020).</a:t>
            </a:r>
          </a:p>
          <a:p>
            <a:pPr marL="514350" indent="-514350">
              <a:buFont typeface="+mj-lt"/>
              <a:buAutoNum type="arabicPeriod"/>
            </a:pPr>
            <a:endParaRPr lang="en-GB" dirty="0"/>
          </a:p>
        </p:txBody>
      </p:sp>
      <p:graphicFrame>
        <p:nvGraphicFramePr>
          <p:cNvPr id="4" name="Table 3">
            <a:extLst>
              <a:ext uri="{FF2B5EF4-FFF2-40B4-BE49-F238E27FC236}">
                <a16:creationId xmlns:a16="http://schemas.microsoft.com/office/drawing/2014/main" id="{B4E07911-8BEA-2FA4-D3A6-D2FBAE6F33E2}"/>
              </a:ext>
            </a:extLst>
          </p:cNvPr>
          <p:cNvGraphicFramePr>
            <a:graphicFrameLocks noGrp="1"/>
          </p:cNvGraphicFramePr>
          <p:nvPr>
            <p:extLst>
              <p:ext uri="{D42A27DB-BD31-4B8C-83A1-F6EECF244321}">
                <p14:modId xmlns:p14="http://schemas.microsoft.com/office/powerpoint/2010/main" val="2646374465"/>
              </p:ext>
            </p:extLst>
          </p:nvPr>
        </p:nvGraphicFramePr>
        <p:xfrm>
          <a:off x="555170" y="3657600"/>
          <a:ext cx="11266715" cy="2987040"/>
        </p:xfrm>
        <a:graphic>
          <a:graphicData uri="http://schemas.openxmlformats.org/drawingml/2006/table">
            <a:tbl>
              <a:tblPr firstRow="1" bandRow="1">
                <a:tableStyleId>{21E4AEA4-8DFA-4A89-87EB-49C32662AFE0}</a:tableStyleId>
              </a:tblPr>
              <a:tblGrid>
                <a:gridCol w="5887857">
                  <a:extLst>
                    <a:ext uri="{9D8B030D-6E8A-4147-A177-3AD203B41FA5}">
                      <a16:colId xmlns:a16="http://schemas.microsoft.com/office/drawing/2014/main" val="3320902406"/>
                    </a:ext>
                  </a:extLst>
                </a:gridCol>
                <a:gridCol w="5378858">
                  <a:extLst>
                    <a:ext uri="{9D8B030D-6E8A-4147-A177-3AD203B41FA5}">
                      <a16:colId xmlns:a16="http://schemas.microsoft.com/office/drawing/2014/main" val="1387358829"/>
                    </a:ext>
                  </a:extLst>
                </a:gridCol>
              </a:tblGrid>
              <a:tr h="656586">
                <a:tc>
                  <a:txBody>
                    <a:bodyPr/>
                    <a:lstStyle/>
                    <a:p>
                      <a:pPr algn="ctr"/>
                      <a:r>
                        <a:rPr lang="en-GB" sz="3600" b="1" dirty="0"/>
                        <a:t>Environmental </a:t>
                      </a:r>
                    </a:p>
                  </a:txBody>
                  <a:tcPr/>
                </a:tc>
                <a:tc>
                  <a:txBody>
                    <a:bodyPr/>
                    <a:lstStyle/>
                    <a:p>
                      <a:pPr algn="ctr"/>
                      <a:r>
                        <a:rPr lang="en-GB" sz="4000" dirty="0"/>
                        <a:t>Biological</a:t>
                      </a:r>
                    </a:p>
                  </a:txBody>
                  <a:tcPr/>
                </a:tc>
                <a:extLst>
                  <a:ext uri="{0D108BD9-81ED-4DB2-BD59-A6C34878D82A}">
                    <a16:rowId xmlns:a16="http://schemas.microsoft.com/office/drawing/2014/main" val="122691410"/>
                  </a:ext>
                </a:extLst>
              </a:tr>
              <a:tr h="2141043">
                <a:tc>
                  <a:txBody>
                    <a:bodyPr/>
                    <a:lstStyle/>
                    <a:p>
                      <a:r>
                        <a:rPr lang="en-GB" sz="2400" dirty="0">
                          <a:solidFill>
                            <a:srgbClr val="C00000"/>
                          </a:solidFill>
                        </a:rPr>
                        <a:t>Environmental influence is considered in her social interactions, as she may not have been around many peers beforehand. She could also have not been separated from her caregivers previously, which caused her anxiety.</a:t>
                      </a:r>
                    </a:p>
                  </a:txBody>
                  <a:tcPr/>
                </a:tc>
                <a:tc>
                  <a:txBody>
                    <a:bodyPr/>
                    <a:lstStyle/>
                    <a:p>
                      <a:r>
                        <a:rPr lang="en-GB" sz="2400" dirty="0">
                          <a:solidFill>
                            <a:srgbClr val="C00000"/>
                          </a:solidFill>
                        </a:rPr>
                        <a:t>Biological factors can be considered within stage 2, which addresses independence. For example, independent speech could not have formed due to medical conditions such as autism.  </a:t>
                      </a:r>
                    </a:p>
                  </a:txBody>
                  <a:tcPr/>
                </a:tc>
                <a:extLst>
                  <a:ext uri="{0D108BD9-81ED-4DB2-BD59-A6C34878D82A}">
                    <a16:rowId xmlns:a16="http://schemas.microsoft.com/office/drawing/2014/main" val="4229720599"/>
                  </a:ext>
                </a:extLst>
              </a:tr>
            </a:tbl>
          </a:graphicData>
        </a:graphic>
      </p:graphicFrame>
    </p:spTree>
    <p:extLst>
      <p:ext uri="{BB962C8B-B14F-4D97-AF65-F5344CB8AC3E}">
        <p14:creationId xmlns:p14="http://schemas.microsoft.com/office/powerpoint/2010/main" val="87884948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AD67B-5757-FC7E-4C26-81E8FE03155D}"/>
              </a:ext>
            </a:extLst>
          </p:cNvPr>
          <p:cNvSpPr>
            <a:spLocks noGrp="1"/>
          </p:cNvSpPr>
          <p:nvPr>
            <p:ph type="title"/>
          </p:nvPr>
        </p:nvSpPr>
        <p:spPr>
          <a:xfrm>
            <a:off x="876693" y="741392"/>
            <a:ext cx="4597747" cy="522444"/>
          </a:xfrm>
        </p:spPr>
        <p:txBody>
          <a:bodyPr vert="horz" lIns="91440" tIns="45720" rIns="91440" bIns="45720" rtlCol="0" anchor="b">
            <a:normAutofit fontScale="90000"/>
          </a:bodyPr>
          <a:lstStyle/>
          <a:p>
            <a:r>
              <a:rPr lang="en-US" sz="4000" kern="1200" dirty="0">
                <a:solidFill>
                  <a:srgbClr val="C00000"/>
                </a:solidFill>
                <a:latin typeface="+mj-lt"/>
                <a:ea typeface="+mj-ea"/>
                <a:cs typeface="+mj-cs"/>
              </a:rPr>
              <a:t>Support Plan for </a:t>
            </a:r>
            <a:r>
              <a:rPr lang="en-US" sz="4400" kern="1200" dirty="0">
                <a:solidFill>
                  <a:srgbClr val="C00000"/>
                </a:solidFill>
                <a:latin typeface="+mj-lt"/>
                <a:ea typeface="+mj-ea"/>
                <a:cs typeface="+mj-cs"/>
              </a:rPr>
              <a:t>Amira</a:t>
            </a:r>
            <a:r>
              <a:rPr lang="en-US" kern="1200" dirty="0">
                <a:solidFill>
                  <a:srgbClr val="C00000"/>
                </a:solidFill>
                <a:latin typeface="+mj-lt"/>
                <a:ea typeface="+mj-ea"/>
                <a:cs typeface="+mj-cs"/>
              </a:rPr>
              <a:t> </a:t>
            </a:r>
          </a:p>
        </p:txBody>
      </p:sp>
      <p:sp>
        <p:nvSpPr>
          <p:cNvPr id="3" name="Content Placeholder 2">
            <a:extLst>
              <a:ext uri="{FF2B5EF4-FFF2-40B4-BE49-F238E27FC236}">
                <a16:creationId xmlns:a16="http://schemas.microsoft.com/office/drawing/2014/main" id="{79DCA756-63CB-4639-D046-3935EB77CA42}"/>
              </a:ext>
            </a:extLst>
          </p:cNvPr>
          <p:cNvSpPr>
            <a:spLocks noGrp="1"/>
          </p:cNvSpPr>
          <p:nvPr>
            <p:ph idx="1"/>
          </p:nvPr>
        </p:nvSpPr>
        <p:spPr>
          <a:xfrm>
            <a:off x="435429" y="1360713"/>
            <a:ext cx="5442857" cy="4865915"/>
          </a:xfrm>
        </p:spPr>
        <p:txBody>
          <a:bodyPr vert="horz" lIns="91440" tIns="45720" rIns="91440" bIns="45720" rtlCol="0" anchor="t">
            <a:normAutofit/>
          </a:bodyPr>
          <a:lstStyle/>
          <a:p>
            <a:r>
              <a:rPr lang="en-US" sz="2400" dirty="0"/>
              <a:t>Amira should be given a key worker to build trust and predictability.</a:t>
            </a:r>
          </a:p>
          <a:p>
            <a:r>
              <a:rPr lang="en-US" sz="2400" dirty="0"/>
              <a:t>She should have a routine-based approach in place to reduce separation anxiety.</a:t>
            </a:r>
          </a:p>
          <a:p>
            <a:r>
              <a:rPr lang="en-US" sz="2400" dirty="0"/>
              <a:t>Communication tools such as visual aids, simple language, and PECS can be used to facilitate communication with Amira.</a:t>
            </a:r>
          </a:p>
          <a:p>
            <a:r>
              <a:rPr lang="en-US" sz="2400" dirty="0"/>
              <a:t>Provide verbal communication extensively to help build speech, such as naming shapes, </a:t>
            </a:r>
            <a:r>
              <a:rPr lang="en-US" sz="2400" dirty="0" err="1"/>
              <a:t>colours</a:t>
            </a:r>
            <a:r>
              <a:rPr lang="en-US" sz="2400" dirty="0"/>
              <a:t> and emotions. </a:t>
            </a:r>
          </a:p>
        </p:txBody>
      </p:sp>
      <p:pic>
        <p:nvPicPr>
          <p:cNvPr id="5" name="Picture 4">
            <a:extLst>
              <a:ext uri="{FF2B5EF4-FFF2-40B4-BE49-F238E27FC236}">
                <a16:creationId xmlns:a16="http://schemas.microsoft.com/office/drawing/2014/main" id="{F107798C-41E5-FAE9-B521-EF5B603138E8}"/>
              </a:ext>
            </a:extLst>
          </p:cNvPr>
          <p:cNvPicPr>
            <a:picLocks noChangeAspect="1"/>
          </p:cNvPicPr>
          <p:nvPr/>
        </p:nvPicPr>
        <p:blipFill>
          <a:blip r:embed="rId2"/>
          <a:stretch>
            <a:fillRect/>
          </a:stretch>
        </p:blipFill>
        <p:spPr>
          <a:xfrm>
            <a:off x="6096001" y="1263835"/>
            <a:ext cx="5319062" cy="4255248"/>
          </a:xfrm>
          <a:prstGeom prst="rect">
            <a:avLst/>
          </a:prstGeom>
        </p:spPr>
      </p:pic>
      <p:grpSp>
        <p:nvGrpSpPr>
          <p:cNvPr id="10" name="Group 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73147289"/>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106E08A-0A42-25D4-F7C7-536895409B5D}"/>
              </a:ext>
            </a:extLst>
          </p:cNvPr>
          <p:cNvSpPr>
            <a:spLocks noGrp="1"/>
          </p:cNvSpPr>
          <p:nvPr>
            <p:ph idx="1"/>
          </p:nvPr>
        </p:nvSpPr>
        <p:spPr>
          <a:xfrm>
            <a:off x="838201" y="478971"/>
            <a:ext cx="5257800" cy="5697992"/>
          </a:xfrm>
        </p:spPr>
        <p:txBody>
          <a:bodyPr>
            <a:normAutofit fontScale="92500" lnSpcReduction="10000"/>
          </a:bodyPr>
          <a:lstStyle/>
          <a:p>
            <a:r>
              <a:rPr lang="en-GB" sz="2400" dirty="0"/>
              <a:t>Have 1:1 sessions in place before transitioning to group play.</a:t>
            </a:r>
          </a:p>
          <a:p>
            <a:r>
              <a:rPr lang="en-US" sz="2400" dirty="0"/>
              <a:t>Using guided play, demonstrate and encourage sharing and taking turns.</a:t>
            </a:r>
          </a:p>
          <a:p>
            <a:r>
              <a:rPr lang="en-US" sz="2400" dirty="0"/>
              <a:t>To boost confidence, give praise for constructive social interactions.</a:t>
            </a:r>
          </a:p>
          <a:p>
            <a:r>
              <a:rPr lang="en-US" sz="2400" dirty="0"/>
              <a:t>Encourage independence by offering limited choices (e.g. Do you want an apple or strawberries?).</a:t>
            </a:r>
          </a:p>
          <a:p>
            <a:r>
              <a:rPr lang="en-GB" sz="2400" dirty="0"/>
              <a:t>Allow Amira to attempt tasks independently, offering support and reassurance whilst celebrating achievements. </a:t>
            </a:r>
          </a:p>
          <a:p>
            <a:r>
              <a:rPr lang="en-GB" sz="2400" dirty="0"/>
              <a:t>Work closely with caregivers to maintain consistent tactics in the home and nursery. </a:t>
            </a:r>
          </a:p>
          <a:p>
            <a:r>
              <a:rPr lang="en-GB" sz="2400" dirty="0"/>
              <a:t>Offer any advice and give adequate support to her primary caregivers. </a:t>
            </a:r>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1CD7A8F-EA05-092D-2FF2-07ACB6034AB7}"/>
              </a:ext>
            </a:extLst>
          </p:cNvPr>
          <p:cNvPicPr>
            <a:picLocks noChangeAspect="1"/>
          </p:cNvPicPr>
          <p:nvPr/>
        </p:nvPicPr>
        <p:blipFill>
          <a:blip r:embed="rId2"/>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709700713"/>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AB439-9B7F-428E-9198-1B726E618FF8}"/>
              </a:ext>
            </a:extLst>
          </p:cNvPr>
          <p:cNvSpPr>
            <a:spLocks noGrp="1"/>
          </p:cNvSpPr>
          <p:nvPr>
            <p:ph type="title"/>
          </p:nvPr>
        </p:nvSpPr>
        <p:spPr>
          <a:xfrm>
            <a:off x="839788" y="163287"/>
            <a:ext cx="10515600" cy="740227"/>
          </a:xfrm>
        </p:spPr>
        <p:txBody>
          <a:bodyPr/>
          <a:lstStyle/>
          <a:p>
            <a:pPr algn="ctr"/>
            <a:r>
              <a:rPr lang="en-GB" dirty="0"/>
              <a:t>Erikson’s Theory for Amira’s Case </a:t>
            </a:r>
          </a:p>
        </p:txBody>
      </p:sp>
      <p:sp>
        <p:nvSpPr>
          <p:cNvPr id="10" name="Star: 5 Points 9">
            <a:extLst>
              <a:ext uri="{FF2B5EF4-FFF2-40B4-BE49-F238E27FC236}">
                <a16:creationId xmlns:a16="http://schemas.microsoft.com/office/drawing/2014/main" id="{1B7E10B2-9274-18BC-9D56-223314158FCC}"/>
              </a:ext>
            </a:extLst>
          </p:cNvPr>
          <p:cNvSpPr/>
          <p:nvPr/>
        </p:nvSpPr>
        <p:spPr>
          <a:xfrm>
            <a:off x="2830286" y="1513114"/>
            <a:ext cx="6805546" cy="4876800"/>
          </a:xfrm>
          <a:prstGeom prst="star5">
            <a:avLst/>
          </a:prstGeom>
          <a:solidFill>
            <a:srgbClr val="FFFF00"/>
          </a:solidFill>
          <a:ln>
            <a:solidFill>
              <a:schemeClr val="bg2"/>
            </a:solidFill>
          </a:ln>
          <a:effectLst>
            <a:softEdge rad="127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36C5A50E-96DD-7644-678A-27C557B802F4}"/>
              </a:ext>
            </a:extLst>
          </p:cNvPr>
          <p:cNvSpPr>
            <a:spLocks noGrp="1"/>
          </p:cNvSpPr>
          <p:nvPr>
            <p:ph type="body" idx="1"/>
          </p:nvPr>
        </p:nvSpPr>
        <p:spPr>
          <a:xfrm>
            <a:off x="437017" y="857251"/>
            <a:ext cx="5560558" cy="823912"/>
          </a:xfrm>
        </p:spPr>
        <p:txBody>
          <a:bodyPr>
            <a:normAutofit/>
          </a:bodyPr>
          <a:lstStyle/>
          <a:p>
            <a:pPr algn="ctr"/>
            <a:r>
              <a:rPr lang="en-GB" sz="4400" dirty="0"/>
              <a:t>Strengths </a:t>
            </a:r>
          </a:p>
        </p:txBody>
      </p:sp>
      <p:sp>
        <p:nvSpPr>
          <p:cNvPr id="4" name="Content Placeholder 3">
            <a:extLst>
              <a:ext uri="{FF2B5EF4-FFF2-40B4-BE49-F238E27FC236}">
                <a16:creationId xmlns:a16="http://schemas.microsoft.com/office/drawing/2014/main" id="{FCD14D19-DB4B-2548-CF78-3EAB9668D5B0}"/>
              </a:ext>
            </a:extLst>
          </p:cNvPr>
          <p:cNvSpPr>
            <a:spLocks noGrp="1"/>
          </p:cNvSpPr>
          <p:nvPr>
            <p:ph sz="half" idx="2"/>
          </p:nvPr>
        </p:nvSpPr>
        <p:spPr>
          <a:xfrm>
            <a:off x="839788" y="1681163"/>
            <a:ext cx="5157787" cy="4508500"/>
          </a:xfrm>
        </p:spPr>
        <p:txBody>
          <a:bodyPr>
            <a:normAutofit/>
          </a:bodyPr>
          <a:lstStyle/>
          <a:p>
            <a:r>
              <a:rPr lang="en-US" sz="2400" dirty="0"/>
              <a:t> It provides a comprehensive picture of human growth by examining development from birth to old age (Erikson, 1963).</a:t>
            </a:r>
          </a:p>
          <a:p>
            <a:r>
              <a:rPr lang="en-US" sz="2400" dirty="0"/>
              <a:t> </a:t>
            </a:r>
            <a:r>
              <a:rPr lang="en-US" sz="2400" dirty="0" err="1"/>
              <a:t>Emphasises</a:t>
            </a:r>
            <a:r>
              <a:rPr lang="en-US" sz="2400" dirty="0"/>
              <a:t> the significance of identity, relationships, and social surroundings, all critical to comprehending kids like Amira.</a:t>
            </a:r>
          </a:p>
          <a:p>
            <a:r>
              <a:rPr lang="en-US" sz="2200" dirty="0"/>
              <a:t> </a:t>
            </a:r>
            <a:r>
              <a:rPr lang="en-US" sz="2200" dirty="0" err="1"/>
              <a:t>Organising</a:t>
            </a:r>
            <a:r>
              <a:rPr lang="en-US" sz="2200" dirty="0"/>
              <a:t> support can be simple for educators and caregivers, as they can use the concept of "conflict" or critical responsibilities (autonomy, initiative, etc.).</a:t>
            </a:r>
            <a:endParaRPr lang="en-GB" sz="2200" dirty="0"/>
          </a:p>
        </p:txBody>
      </p:sp>
      <p:sp>
        <p:nvSpPr>
          <p:cNvPr id="5" name="Text Placeholder 4">
            <a:extLst>
              <a:ext uri="{FF2B5EF4-FFF2-40B4-BE49-F238E27FC236}">
                <a16:creationId xmlns:a16="http://schemas.microsoft.com/office/drawing/2014/main" id="{9B7EEFD2-7F45-C968-5A57-5E6C86F44207}"/>
              </a:ext>
            </a:extLst>
          </p:cNvPr>
          <p:cNvSpPr>
            <a:spLocks noGrp="1"/>
          </p:cNvSpPr>
          <p:nvPr>
            <p:ph type="body" sz="quarter" idx="3"/>
          </p:nvPr>
        </p:nvSpPr>
        <p:spPr>
          <a:xfrm>
            <a:off x="6172200" y="857251"/>
            <a:ext cx="5183188" cy="823912"/>
          </a:xfrm>
        </p:spPr>
        <p:txBody>
          <a:bodyPr>
            <a:normAutofit/>
          </a:bodyPr>
          <a:lstStyle/>
          <a:p>
            <a:pPr algn="ctr"/>
            <a:r>
              <a:rPr lang="en-GB" sz="4400" dirty="0"/>
              <a:t>Limitations </a:t>
            </a:r>
          </a:p>
        </p:txBody>
      </p:sp>
      <p:sp>
        <p:nvSpPr>
          <p:cNvPr id="6" name="Content Placeholder 5">
            <a:extLst>
              <a:ext uri="{FF2B5EF4-FFF2-40B4-BE49-F238E27FC236}">
                <a16:creationId xmlns:a16="http://schemas.microsoft.com/office/drawing/2014/main" id="{8B7E7362-91D5-9914-5FF3-ABFB4C35446E}"/>
              </a:ext>
            </a:extLst>
          </p:cNvPr>
          <p:cNvSpPr>
            <a:spLocks noGrp="1"/>
          </p:cNvSpPr>
          <p:nvPr>
            <p:ph sz="quarter" idx="4"/>
          </p:nvPr>
        </p:nvSpPr>
        <p:spPr>
          <a:xfrm>
            <a:off x="6354082" y="1597478"/>
            <a:ext cx="5183188" cy="4508500"/>
          </a:xfrm>
        </p:spPr>
        <p:txBody>
          <a:bodyPr>
            <a:normAutofit/>
          </a:bodyPr>
          <a:lstStyle/>
          <a:p>
            <a:r>
              <a:rPr lang="en-US" sz="2400" dirty="0"/>
              <a:t>Not every child falls neatly into one of the age-based phases. Amira could exhibit characteristics from several phases simultaneously. </a:t>
            </a:r>
          </a:p>
          <a:p>
            <a:r>
              <a:rPr lang="en-US" sz="2400" dirty="0"/>
              <a:t>It is based on middle-class, Western standards. It might not always affect children from different cultural or familial origins (Burman, 2008).</a:t>
            </a:r>
          </a:p>
          <a:p>
            <a:r>
              <a:rPr lang="en-US" sz="2400" dirty="0"/>
              <a:t> It fails to address Amira's learning difficulties or communication delays, which are essential to her needs.</a:t>
            </a:r>
            <a:endParaRPr lang="en-GB" sz="2400" dirty="0"/>
          </a:p>
        </p:txBody>
      </p:sp>
      <p:sp>
        <p:nvSpPr>
          <p:cNvPr id="7" name="Oval 6">
            <a:extLst>
              <a:ext uri="{FF2B5EF4-FFF2-40B4-BE49-F238E27FC236}">
                <a16:creationId xmlns:a16="http://schemas.microsoft.com/office/drawing/2014/main" id="{8E59D6AD-6C61-C249-A748-AB49C54A7153}"/>
              </a:ext>
            </a:extLst>
          </p:cNvPr>
          <p:cNvSpPr/>
          <p:nvPr/>
        </p:nvSpPr>
        <p:spPr>
          <a:xfrm>
            <a:off x="437017" y="283029"/>
            <a:ext cx="1424440" cy="1230085"/>
          </a:xfrm>
          <a:prstGeom prst="ellipse">
            <a:avLst/>
          </a:prstGeom>
          <a:solidFill>
            <a:schemeClr val="tx2">
              <a:lumMod val="50000"/>
              <a:lumOff val="50000"/>
            </a:schemeClr>
          </a:solidFill>
          <a:effectLst>
            <a:glow rad="635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a:extLst>
              <a:ext uri="{FF2B5EF4-FFF2-40B4-BE49-F238E27FC236}">
                <a16:creationId xmlns:a16="http://schemas.microsoft.com/office/drawing/2014/main" id="{D061F007-7F0A-FBAA-F985-E1758ECCCB08}"/>
              </a:ext>
            </a:extLst>
          </p:cNvPr>
          <p:cNvSpPr/>
          <p:nvPr/>
        </p:nvSpPr>
        <p:spPr>
          <a:xfrm rot="1593189">
            <a:off x="10152388" y="5180292"/>
            <a:ext cx="2235693" cy="1243587"/>
          </a:xfrm>
          <a:prstGeom prst="triangle">
            <a:avLst>
              <a:gd name="adj" fmla="val 57832"/>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A26A76AB-6A6F-9343-593E-35C107A07A26}"/>
              </a:ext>
            </a:extLst>
          </p:cNvPr>
          <p:cNvSpPr/>
          <p:nvPr/>
        </p:nvSpPr>
        <p:spPr>
          <a:xfrm>
            <a:off x="10276114" y="163287"/>
            <a:ext cx="1752600" cy="1132113"/>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68985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D2D117-ABEC-6C74-9551-45D7D69764F7}"/>
              </a:ext>
            </a:extLst>
          </p:cNvPr>
          <p:cNvSpPr>
            <a:spLocks noGrp="1"/>
          </p:cNvSpPr>
          <p:nvPr>
            <p:ph type="title"/>
          </p:nvPr>
        </p:nvSpPr>
        <p:spPr>
          <a:xfrm>
            <a:off x="1137034" y="609597"/>
            <a:ext cx="9392421" cy="1330841"/>
          </a:xfrm>
        </p:spPr>
        <p:txBody>
          <a:bodyPr>
            <a:normAutofit/>
          </a:bodyPr>
          <a:lstStyle/>
          <a:p>
            <a:r>
              <a:rPr lang="en-GB" dirty="0"/>
              <a:t>Other Appropriate Theories </a:t>
            </a:r>
            <a:endParaRPr lang="en-GB"/>
          </a:p>
        </p:txBody>
      </p:sp>
      <p:sp>
        <p:nvSpPr>
          <p:cNvPr id="3" name="Content Placeholder 2">
            <a:extLst>
              <a:ext uri="{FF2B5EF4-FFF2-40B4-BE49-F238E27FC236}">
                <a16:creationId xmlns:a16="http://schemas.microsoft.com/office/drawing/2014/main" id="{E2DE4403-9923-9E7B-F6F9-96A6BC25CE58}"/>
              </a:ext>
            </a:extLst>
          </p:cNvPr>
          <p:cNvSpPr>
            <a:spLocks noGrp="1"/>
          </p:cNvSpPr>
          <p:nvPr>
            <p:ph idx="1"/>
          </p:nvPr>
        </p:nvSpPr>
        <p:spPr>
          <a:xfrm>
            <a:off x="1137034" y="2198362"/>
            <a:ext cx="4958966" cy="3917773"/>
          </a:xfrm>
        </p:spPr>
        <p:txBody>
          <a:bodyPr>
            <a:normAutofit/>
          </a:bodyPr>
          <a:lstStyle/>
          <a:p>
            <a:pPr marL="0" indent="0">
              <a:buNone/>
            </a:pPr>
            <a:endParaRPr lang="en-GB" sz="2000"/>
          </a:p>
          <a:p>
            <a:pPr marL="0" indent="0">
              <a:buNone/>
            </a:pPr>
            <a:endParaRPr lang="en-GB" sz="2000"/>
          </a:p>
          <a:p>
            <a:pPr marL="0" indent="0">
              <a:buNone/>
            </a:pPr>
            <a:r>
              <a:rPr lang="en-GB" sz="2000"/>
              <a:t> Vygotsky’s Sociocultural Theory (1978)</a:t>
            </a:r>
            <a:r>
              <a:rPr lang="en-US" sz="2000"/>
              <a:t> could be more suitable. It focuses on social interaction and language as key development drivers. It explains language delays and supports inclusion methods (such as peer support and modelling). It is relevant to Amira to demonstrate how peers and adults use "scaffolding" to promote communication and learning.</a:t>
            </a:r>
            <a:endParaRPr lang="en-GB" sz="2000"/>
          </a:p>
        </p:txBody>
      </p:sp>
      <p:pic>
        <p:nvPicPr>
          <p:cNvPr id="4" name="Picture 3">
            <a:extLst>
              <a:ext uri="{FF2B5EF4-FFF2-40B4-BE49-F238E27FC236}">
                <a16:creationId xmlns:a16="http://schemas.microsoft.com/office/drawing/2014/main" id="{1768D218-7136-6F77-F379-1E940B95CBA9}"/>
              </a:ext>
            </a:extLst>
          </p:cNvPr>
          <p:cNvPicPr>
            <a:picLocks noChangeAspect="1"/>
          </p:cNvPicPr>
          <p:nvPr/>
        </p:nvPicPr>
        <p:blipFill>
          <a:blip r:embed="rId2"/>
          <a:stretch>
            <a:fillRect/>
          </a:stretch>
        </p:blipFill>
        <p:spPr>
          <a:xfrm>
            <a:off x="6719367" y="2500622"/>
            <a:ext cx="4788505" cy="3124499"/>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935782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6BF47-6A65-AE9D-B574-87DF09C76286}"/>
              </a:ext>
            </a:extLst>
          </p:cNvPr>
          <p:cNvSpPr>
            <a:spLocks noGrp="1"/>
          </p:cNvSpPr>
          <p:nvPr>
            <p:ph type="title"/>
          </p:nvPr>
        </p:nvSpPr>
        <p:spPr>
          <a:xfrm>
            <a:off x="838200" y="365125"/>
            <a:ext cx="10515600" cy="614589"/>
          </a:xfrm>
          <a:solidFill>
            <a:srgbClr val="FFFF00"/>
          </a:solidFill>
        </p:spPr>
        <p:txBody>
          <a:bodyPr>
            <a:normAutofit fontScale="90000"/>
          </a:bodyPr>
          <a:lstStyle/>
          <a:p>
            <a:pPr algn="ctr"/>
            <a:r>
              <a:rPr lang="en-GB" sz="5300" b="1" dirty="0"/>
              <a:t>Conclusion</a:t>
            </a:r>
            <a:r>
              <a:rPr lang="en-GB" b="1" dirty="0"/>
              <a:t> </a:t>
            </a:r>
          </a:p>
        </p:txBody>
      </p:sp>
      <p:sp>
        <p:nvSpPr>
          <p:cNvPr id="3" name="Content Placeholder 2">
            <a:extLst>
              <a:ext uri="{FF2B5EF4-FFF2-40B4-BE49-F238E27FC236}">
                <a16:creationId xmlns:a16="http://schemas.microsoft.com/office/drawing/2014/main" id="{02CEC5E5-E07E-B4C1-CCBD-7B8908B1B9CD}"/>
              </a:ext>
            </a:extLst>
          </p:cNvPr>
          <p:cNvSpPr>
            <a:spLocks noGrp="1"/>
          </p:cNvSpPr>
          <p:nvPr>
            <p:ph idx="1"/>
          </p:nvPr>
        </p:nvSpPr>
        <p:spPr>
          <a:xfrm>
            <a:off x="762000" y="859972"/>
            <a:ext cx="10591800" cy="5316992"/>
          </a:xfrm>
        </p:spPr>
        <p:txBody>
          <a:bodyPr>
            <a:normAutofit fontScale="92500" lnSpcReduction="20000"/>
          </a:bodyPr>
          <a:lstStyle/>
          <a:p>
            <a:endParaRPr lang="en-GB" dirty="0"/>
          </a:p>
          <a:p>
            <a:r>
              <a:rPr lang="en-GB" dirty="0"/>
              <a:t>The Erikson Theory proves </a:t>
            </a:r>
            <a:r>
              <a:rPr lang="en-US" dirty="0"/>
              <a:t>helpful for Amira’s case as it addresses the stages </a:t>
            </a:r>
            <a:r>
              <a:rPr lang="en-GB" dirty="0"/>
              <a:t>she is going through: Initiative</a:t>
            </a:r>
            <a:r>
              <a:rPr lang="en-US" dirty="0"/>
              <a:t> vs. Guilt (3–6 years) and Autonomy vs. Shame and Doubt (usually 1–3 years). Her inability to distance herself from caregivers, poor communication, and social hesitancy could indicate a lack of self-assurance and a fear of making mistakes. She also needs emotional stability to investigate and interact with her surroundings. </a:t>
            </a:r>
          </a:p>
          <a:p>
            <a:r>
              <a:rPr lang="en-US" dirty="0"/>
              <a:t>Amira effectively resolves these psychosocial issues with regular, considerate support, which fosters long-term emotional resilience and the formation of a healthy identity (Erikson, 1963).</a:t>
            </a:r>
          </a:p>
          <a:p>
            <a:r>
              <a:rPr lang="en-US" dirty="0"/>
              <a:t> Both nature and nurture influence human development. Still, most recent research indicates that nurture, which includes experiences and surroundings, often has a more immediate and adaptable impact, particularly in early life.</a:t>
            </a:r>
          </a:p>
          <a:p>
            <a:r>
              <a:rPr lang="en-US" dirty="0"/>
              <a:t>But it doesn't matter which is more significant; what matters is how they complement each other.</a:t>
            </a:r>
          </a:p>
          <a:p>
            <a:pPr marL="0" indent="0">
              <a:buNone/>
            </a:pPr>
            <a:endParaRPr lang="en-GB" dirty="0"/>
          </a:p>
        </p:txBody>
      </p:sp>
    </p:spTree>
    <p:extLst>
      <p:ext uri="{BB962C8B-B14F-4D97-AF65-F5344CB8AC3E}">
        <p14:creationId xmlns:p14="http://schemas.microsoft.com/office/powerpoint/2010/main" val="15433427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BB9A-50DB-F81B-BEEB-A75A6173DE8B}"/>
              </a:ext>
            </a:extLst>
          </p:cNvPr>
          <p:cNvSpPr>
            <a:spLocks noGrp="1"/>
          </p:cNvSpPr>
          <p:nvPr>
            <p:ph type="title"/>
          </p:nvPr>
        </p:nvSpPr>
        <p:spPr>
          <a:xfrm>
            <a:off x="838200" y="365126"/>
            <a:ext cx="10515600" cy="315912"/>
          </a:xfrm>
        </p:spPr>
        <p:txBody>
          <a:bodyPr>
            <a:normAutofit fontScale="90000"/>
          </a:bodyPr>
          <a:lstStyle/>
          <a:p>
            <a:pPr algn="ctr"/>
            <a:r>
              <a:rPr lang="en-GB" dirty="0"/>
              <a:t>Reference List</a:t>
            </a:r>
          </a:p>
        </p:txBody>
      </p:sp>
      <p:sp>
        <p:nvSpPr>
          <p:cNvPr id="3" name="Content Placeholder 2">
            <a:extLst>
              <a:ext uri="{FF2B5EF4-FFF2-40B4-BE49-F238E27FC236}">
                <a16:creationId xmlns:a16="http://schemas.microsoft.com/office/drawing/2014/main" id="{7B910225-1775-F369-A9E9-02A0FD2C0220}"/>
              </a:ext>
            </a:extLst>
          </p:cNvPr>
          <p:cNvSpPr>
            <a:spLocks noGrp="1"/>
          </p:cNvSpPr>
          <p:nvPr>
            <p:ph idx="1"/>
          </p:nvPr>
        </p:nvSpPr>
        <p:spPr>
          <a:xfrm>
            <a:off x="838200" y="681038"/>
            <a:ext cx="10515600" cy="5495925"/>
          </a:xfrm>
        </p:spPr>
        <p:txBody>
          <a:bodyPr>
            <a:normAutofit fontScale="92500"/>
          </a:bodyPr>
          <a:lstStyle/>
          <a:p>
            <a:r>
              <a:rPr lang="en-US" dirty="0"/>
              <a:t>Burman, E. (2008</a:t>
            </a:r>
            <a:r>
              <a:rPr lang="en-US" i="1" dirty="0"/>
              <a:t>) Deconstructing Developmental Psychology</a:t>
            </a:r>
            <a:r>
              <a:rPr lang="en-US" dirty="0"/>
              <a:t>. 2nd ed. London: Routledge.</a:t>
            </a:r>
          </a:p>
          <a:p>
            <a:r>
              <a:rPr lang="en-US" dirty="0"/>
              <a:t>Cherry, K. (2025) </a:t>
            </a:r>
            <a:r>
              <a:rPr lang="en-US" i="1" dirty="0"/>
              <a:t>Autonomy vs. Shame and Doubt in Psychosocial Stage 2. </a:t>
            </a:r>
            <a:r>
              <a:rPr lang="en-US" dirty="0"/>
              <a:t>Available at: </a:t>
            </a:r>
            <a:r>
              <a:rPr lang="en-US" dirty="0">
                <a:hlinkClick r:id="rId2"/>
              </a:rPr>
              <a:t>https://www.verywellmind.com/autonomy-versus-shame-and-doubt-2795733/</a:t>
            </a:r>
            <a:r>
              <a:rPr lang="en-US" dirty="0"/>
              <a:t> (Accessed: 10 October 2025).</a:t>
            </a:r>
          </a:p>
          <a:p>
            <a:r>
              <a:rPr lang="en-US" dirty="0"/>
              <a:t>Sutton, J. (2020) </a:t>
            </a:r>
            <a:r>
              <a:rPr lang="en-US" i="1" dirty="0"/>
              <a:t>Erik Erikson’s Stages of Psychosocial Development Explained. </a:t>
            </a:r>
            <a:r>
              <a:rPr lang="en-US" dirty="0"/>
              <a:t>Available at:</a:t>
            </a:r>
            <a:r>
              <a:rPr lang="en-GB" dirty="0">
                <a:hlinkClick r:id="rId3"/>
              </a:rPr>
              <a:t>https://positivepsychology.com/erikson-stages/</a:t>
            </a:r>
            <a:r>
              <a:rPr lang="en-GB" dirty="0"/>
              <a:t> (Accessed: 10 October 2025).</a:t>
            </a:r>
          </a:p>
          <a:p>
            <a:r>
              <a:rPr lang="en-US" dirty="0"/>
              <a:t>Vygotsky, L.S. (1978) Mind in Society: The Development of Higher Psychological Processes. Cambridge, MA: Harvard University Press.</a:t>
            </a:r>
          </a:p>
          <a:p>
            <a:r>
              <a:rPr lang="en-GB" dirty="0" err="1"/>
              <a:t>Webmd</a:t>
            </a:r>
            <a:r>
              <a:rPr lang="en-GB" dirty="0"/>
              <a:t>,(2022) </a:t>
            </a:r>
            <a:r>
              <a:rPr lang="en-US" i="1" dirty="0"/>
              <a:t>What to Know About Erikson's 8 Stages of Development. </a:t>
            </a:r>
            <a:r>
              <a:rPr lang="en-US" dirty="0"/>
              <a:t>Available at: </a:t>
            </a:r>
            <a:r>
              <a:rPr lang="en-US" dirty="0">
                <a:hlinkClick r:id="rId4"/>
              </a:rPr>
              <a:t>https://www.webmd.com/children/what-to-know-eriksons-8-stages-development/</a:t>
            </a:r>
            <a:r>
              <a:rPr lang="en-US" dirty="0"/>
              <a:t> (Accessed: 10 October 2025). </a:t>
            </a:r>
          </a:p>
          <a:p>
            <a:endParaRPr lang="en-GB" dirty="0"/>
          </a:p>
        </p:txBody>
      </p:sp>
    </p:spTree>
    <p:extLst>
      <p:ext uri="{BB962C8B-B14F-4D97-AF65-F5344CB8AC3E}">
        <p14:creationId xmlns:p14="http://schemas.microsoft.com/office/powerpoint/2010/main" val="9410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4429</TotalTime>
  <Words>1158</Words>
  <Application>Microsoft Office PowerPoint</Application>
  <PresentationFormat>Widescreen</PresentationFormat>
  <Paragraphs>61</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Baskerville Old Face</vt:lpstr>
      <vt:lpstr>Calibri</vt:lpstr>
      <vt:lpstr>Office Theme</vt:lpstr>
      <vt:lpstr>Amiras Case Study</vt:lpstr>
      <vt:lpstr>Erikson’s Psychosocial Theory and Amiras Case Study</vt:lpstr>
      <vt:lpstr>Erikson 1950-1963</vt:lpstr>
      <vt:lpstr>Development is a process that occurs from conception to death.  It does not stop at any point, and changes can happen at any age (Baltes 1987). </vt:lpstr>
      <vt:lpstr>Key Concepts </vt:lpstr>
      <vt:lpstr>PowerPoint Presentation</vt:lpstr>
      <vt:lpstr>Support Plan for Amira </vt:lpstr>
      <vt:lpstr>PowerPoint Presentation</vt:lpstr>
      <vt:lpstr>Erikson’s Theory for Amira’s Case </vt:lpstr>
      <vt:lpstr>Other Appropriate Theories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Areeba Khan</dc:creator>
  <cp:lastModifiedBy>Areeba Khan</cp:lastModifiedBy>
  <cp:revision>1</cp:revision>
  <dcterms:created xsi:type="dcterms:W3CDTF">2025-10-09T18:15:47Z</dcterms:created>
  <dcterms:modified xsi:type="dcterms:W3CDTF">2025-10-12T20:04:51Z</dcterms:modified>
</cp:coreProperties>
</file>