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comments/comment5.xml" ContentType="application/vnd.openxmlformats-officedocument.presentationml.comments+xml"/>
  <Override PartName="/ppt/comments/comment6.xml" ContentType="application/vnd.openxmlformats-officedocument.presentationml.comments+xml"/>
  <Override PartName="/ppt/notesSlides/notesSlide1.xml" ContentType="application/vnd.openxmlformats-officedocument.presentationml.notesSlide+xml"/>
  <Override PartName="/ppt/comments/comment7.xml" ContentType="application/vnd.openxmlformats-officedocument.presentationml.comments+xml"/>
  <Override PartName="/ppt/comments/comment8.xml" ContentType="application/vnd.openxmlformats-officedocument.presentationml.comments+xml"/>
  <Override PartName="/ppt/notesSlides/notesSlide2.xml" ContentType="application/vnd.openxmlformats-officedocument.presentationml.notesSlide+xml"/>
  <Override PartName="/ppt/comments/comment9.xml" ContentType="application/vnd.openxmlformats-officedocument.presentationml.comments+xml"/>
  <Override PartName="/ppt/comments/comment10.xml" ContentType="application/vnd.openxmlformats-officedocument.presentationml.comments+xml"/>
  <Override PartName="/ppt/comments/comment11.xml" ContentType="application/vnd.openxmlformats-officedocument.presentationml.comments+xml"/>
  <Override PartName="/ppt/comments/comment12.xml" ContentType="application/vnd.openxmlformats-officedocument.presentationml.comments+xml"/>
  <Override PartName="/ppt/comments/comment13.xml" ContentType="application/vnd.openxmlformats-officedocument.presentationml.comments+xml"/>
  <Override PartName="/ppt/notesSlides/notesSlide3.xml" ContentType="application/vnd.openxmlformats-officedocument.presentationml.notesSlide+xml"/>
  <Override PartName="/ppt/comments/comment14.xml" ContentType="application/vnd.openxmlformats-officedocument.presentationml.comments+xml"/>
  <Override PartName="/ppt/comments/comment15.xml" ContentType="application/vnd.openxmlformats-officedocument.presentationml.comments+xml"/>
  <Override PartName="/ppt/notesSlides/notesSlide4.xml" ContentType="application/vnd.openxmlformats-officedocument.presentationml.notesSlide+xml"/>
  <Override PartName="/ppt/comments/comment16.xml" ContentType="application/vnd.openxmlformats-officedocument.presentationml.comments+xml"/>
  <Override PartName="/ppt/comments/comment17.xml" ContentType="application/vnd.openxmlformats-officedocument.presentationml.comments+xml"/>
  <Override PartName="/ppt/comments/comment18.xml" ContentType="application/vnd.openxmlformats-officedocument.presentationml.comments+xml"/>
  <Override PartName="/ppt/comments/comment19.xml" ContentType="application/vnd.openxmlformats-officedocument.presentationml.comments+xml"/>
  <Override PartName="/ppt/comments/comment20.xml" ContentType="application/vnd.openxmlformats-officedocument.presentationml.comments+xml"/>
  <Override PartName="/ppt/comments/comment21.xml" ContentType="application/vnd.openxmlformats-officedocument.presentationml.comments+xml"/>
  <Override PartName="/ppt/comments/comment22.xml" ContentType="application/vnd.openxmlformats-officedocument.presentationml.comments+xml"/>
  <Override PartName="/ppt/comments/comment23.xml" ContentType="application/vnd.openxmlformats-officedocument.presentationml.comments+xml"/>
  <Override PartName="/ppt/comments/comment24.xml" ContentType="application/vnd.openxmlformats-officedocument.presentationml.comments+xml"/>
  <Override PartName="/ppt/comments/comment25.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30"/>
  </p:notesMasterIdLst>
  <p:sldIdLst>
    <p:sldId id="285" r:id="rId2"/>
    <p:sldId id="257" r:id="rId3"/>
    <p:sldId id="258" r:id="rId4"/>
    <p:sldId id="256" r:id="rId5"/>
    <p:sldId id="259" r:id="rId6"/>
    <p:sldId id="260" r:id="rId7"/>
    <p:sldId id="279" r:id="rId8"/>
    <p:sldId id="261" r:id="rId9"/>
    <p:sldId id="266" r:id="rId10"/>
    <p:sldId id="268" r:id="rId11"/>
    <p:sldId id="272" r:id="rId12"/>
    <p:sldId id="262" r:id="rId13"/>
    <p:sldId id="273" r:id="rId14"/>
    <p:sldId id="283" r:id="rId15"/>
    <p:sldId id="263" r:id="rId16"/>
    <p:sldId id="280" r:id="rId17"/>
    <p:sldId id="264" r:id="rId18"/>
    <p:sldId id="269" r:id="rId19"/>
    <p:sldId id="271" r:id="rId20"/>
    <p:sldId id="281" r:id="rId21"/>
    <p:sldId id="265" r:id="rId22"/>
    <p:sldId id="284" r:id="rId23"/>
    <p:sldId id="275" r:id="rId24"/>
    <p:sldId id="276" r:id="rId25"/>
    <p:sldId id="277" r:id="rId26"/>
    <p:sldId id="278" r:id="rId27"/>
    <p:sldId id="287" r:id="rId28"/>
    <p:sldId id="286"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ome Working" initials="HW" lastIdx="61" clrIdx="0">
    <p:extLst>
      <p:ext uri="{19B8F6BF-5375-455C-9EA6-DF929625EA0E}">
        <p15:presenceInfo xmlns:p15="http://schemas.microsoft.com/office/powerpoint/2012/main" userId="Home Working"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 y="186"/>
      </p:cViewPr>
      <p:guideLst/>
    </p:cSldViewPr>
  </p:slideViewPr>
  <p:notesTextViewPr>
    <p:cViewPr>
      <p:scale>
        <a:sx n="1" d="1"/>
        <a:sy n="1" d="1"/>
      </p:scale>
      <p:origin x="0" y="0"/>
    </p:cViewPr>
  </p:notesTextViewPr>
  <p:sorterViewPr>
    <p:cViewPr>
      <p:scale>
        <a:sx n="100" d="100"/>
        <a:sy n="100" d="100"/>
      </p:scale>
      <p:origin x="0" y="-94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01-19T09:54:53.001" idx="38">
    <p:pos x="10" y="10"/>
    <p:text>I have chosen to reflect on Workforce development within my setting.
I currently work in a School Action Plus provision for children with Social Emotional and Behavioural Difficulties.  The children have access to daily therapeutic interventions, opportunities to learn to self-regulate and recognise and manage their own emotions. Through a school referral process, pupils across the county are identified by a team within the Local authority, a panel of professionals then meet to decide the best intervention for a pupil.  One of these outcomes could be a short term placement at our Pupil Inclusion assessment Centre.  Children are aged between Year 1 and Year 6. I manage 5 members of staff, one teacher, 2 key workers and 2 Teaching assistants.  We currently have 2 classes, 7 pupils in the green class, and 5 pupils in Purple class.  We have chosen to name the classes with colours and to not decide on the placement according to the child’s age.  The class that the child accesses will depend on the child’s social and emotional stage and their preferred learning style.  Both classes aim to provide a relaxed, safe, structured atmosphere where all children will develop confidence, resilience and build self – esteem.  Throughout the pupil’s placement we continue to work closely with base schools to assist them in understanding the pupil’s needs, we also assist in assessment processes for individual pupils.  We work closely and regularly with the pupils families at home to ensure a multi-agency approach.</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0-01-19T09:55:10.442" idx="39">
    <p:pos x="10" y="10"/>
    <p:text>Within our setting, we follow the recommendation that early intervention will allow the child to fully access a mainstream setting.  With this in mind, our aim is to observe and assess each child’s individual needs, support the base school in providing provisions to allow these children to be fully included in mainstream school.  Where this is not possible, we can aid the school in applying for an alternate specialist provision who can meet the child’s needs.  We are encouraged to use a holistic approach in order to make the biggest impact on the pupil’s well-being and learning, we have experienced difficulties with mainstream schools who are unable to make adjustments to ensure a fully inclusive curriculum for each child.  This is often due to lack of school resources and/or lack of knowledge of SEBD.  I have chosen to focus my studies on Workforce development in order to further assist the implementation of the ALN code of practice in my setting, it will to allow me to further understand a fully inclusive curriculum, the impact of early intervention and the impact of the knowledge of professionals.</p:text>
    <p:extLst>
      <p:ext uri="{C676402C-5697-4E1C-873F-D02D1690AC5C}">
        <p15:threadingInfo xmlns:p15="http://schemas.microsoft.com/office/powerpoint/2012/main" timeZoneBias="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20-01-19T09:55:19.805" idx="40">
    <p:pos x="10" y="10"/>
    <p:text>The ALN transformation booklet Wales (2018) focuses on skills development for the education workforce.  It focuses on Core skills development which are the person centred practices across the workforce, advanced skills for ALNCOs and specialist skills development.  It recommends that we should deliver effective support to pupils with Additional Learning Needs, as well as accessing information, advice and specialist support.  It suggests a fully inclusive education system where pupils are supported to overcome barriers to learning.  It proposes that professionals will be skilled and confident enough to provide strategies to support pupils to reach their full potential and to assist with early identification.</p:text>
    <p:extLst>
      <p:ext uri="{C676402C-5697-4E1C-873F-D02D1690AC5C}">
        <p15:threadingInfo xmlns:p15="http://schemas.microsoft.com/office/powerpoint/2012/main" timeZoneBias="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20-01-12T11:35:03.116" idx="5">
    <p:pos x="10" y="10"/>
    <p:text>To begin to understand how to support pupils with SEBD in overcoming barriers to learning and reaching their full potential I needed to find out what the draft Additional learning need code for Wales (2018) requirements are for Pupil inclusion assessment centres.  (Read Quote) This suggests that my setting has exactly the same requirements, duties and responsibilities as maintained school.</p:text>
    <p:extLst>
      <p:ext uri="{C676402C-5697-4E1C-873F-D02D1690AC5C}">
        <p15:threadingInfo xmlns:p15="http://schemas.microsoft.com/office/powerpoint/2012/main" timeZoneBias="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20-01-19T09:57:53.456" idx="41">
    <p:pos x="10" y="10"/>
    <p:text>(Read Quote) The draft Additional learning need code for Wales (2018) advocates that most pupils access education through a mainstream school.  It is also suggested that offering an inclusive education could take many forms. As my setting is an assessment centre I initially needed to find out how a PIAC could offer a fully inclusive education and how we can support mainstreams in offering an inclusive education.  Throughout the presentation I will refer to interventions as provisions, as this is the language used in the Draft ALN Code for Wales (2018)</p:text>
    <p:extLst>
      <p:ext uri="{C676402C-5697-4E1C-873F-D02D1690AC5C}">
        <p15:threadingInfo xmlns:p15="http://schemas.microsoft.com/office/powerpoint/2012/main" timeZoneBias="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1" dt="2020-01-19T09:59:58.723" idx="42">
    <p:pos x="10" y="10"/>
    <p:text>I will focus on the 3 main areas of Workforce development.
•	Effective support for learners in the classroom
•	Early identification
•	Being able to access support
I will divide my presentation into three areas. The three focused levels for education practitioners, as identified in the ALN transformation booklet Wales.
•	Core skills development
•	Advanced skills development
•	Specialist skills development
I will share where my setting fits into this model and how we hope to implement the priority area as part of our preparation for the implementation of the ALN Code for Wales.  As my setting is a PIAC my presentation will focus on ALN pupils with SEBD.</p:text>
    <p:extLst>
      <p:ext uri="{C676402C-5697-4E1C-873F-D02D1690AC5C}">
        <p15:threadingInfo xmlns:p15="http://schemas.microsoft.com/office/powerpoint/2012/main" timeZoneBias="0"/>
      </p:ext>
    </p:extLst>
  </p:cm>
</p:cmLst>
</file>

<file path=ppt/comments/comment7.xml><?xml version="1.0" encoding="utf-8"?>
<p:cmLst xmlns:a="http://schemas.openxmlformats.org/drawingml/2006/main" xmlns:r="http://schemas.openxmlformats.org/officeDocument/2006/relationships" xmlns:p="http://schemas.openxmlformats.org/presentationml/2006/main">
  <p:cm authorId="1" dt="2020-01-19T10:02:26.703" idx="43">
    <p:pos x="10" y="10"/>
    <p:text>(Read slide) The draft Additional learning need code for Wales (2018) suggests that schools should firstly employ teaching strategies such as differentiated teaching and targeted interventions.  Through monitoring and assessing, schools should consider if the child is making good progress, Consideration should be given to learners who may be starting from a low baseline.  There should be timely delivery of interventions and effective planning.  It is identified that early intervention is paramount in removing barriers to learning and can prevent the need for future interventions.</p:text>
    <p:extLst>
      <p:ext uri="{C676402C-5697-4E1C-873F-D02D1690AC5C}">
        <p15:threadingInfo xmlns:p15="http://schemas.microsoft.com/office/powerpoint/2012/main" timeZoneBias="0"/>
      </p:ext>
    </p:extLst>
  </p:cm>
</p:cmLst>
</file>

<file path=ppt/comments/comment8.xml><?xml version="1.0" encoding="utf-8"?>
<p:cmLst xmlns:a="http://schemas.openxmlformats.org/drawingml/2006/main" xmlns:r="http://schemas.openxmlformats.org/officeDocument/2006/relationships" xmlns:p="http://schemas.openxmlformats.org/presentationml/2006/main">
  <p:cm authorId="1" dt="2020-01-19T10:06:56.051" idx="44">
    <p:pos x="10" y="10"/>
    <p:text>(Read title) Hughes &amp; Schlosser (2014) reported that if children’s well-being is not supported in childhood, they will go on to continue to struggle with mental health issues in adolescence and adulthood.  Their research suggests that those who had interventions to improve well-being significantly improved ‘peer problems’, those not receiving interventions were found to have experienced emotional difficulties.  Gilies (2011) research differs, suggesting that whilst interventions aim to promote ‘being calm’ and ‘controlling own feelings’, feelings continue to pervade in classrooms and playgrounds.  This research also highlights the stressful and difficult feelings that staff have leading these interventions.  Staff feel overburdened and emotional outburst were not unusual during this study.  There were often turbulent feelings of frustrations, anger and irritations from staff who were persistently involved with children’s challenging behaviour.  Ofsted (2011) finds that well-structured teaching and support will teach pupils to manage their own behaviours, build positive relationships and cope with emotions.  To ensure this there needs to be daily communications between class teacher and intervention staff.  It was however, recognised that interventions alone would not be the complete solution but a range of targeted support was needed.</p:text>
    <p:extLst>
      <p:ext uri="{C676402C-5697-4E1C-873F-D02D1690AC5C}">
        <p15:threadingInfo xmlns:p15="http://schemas.microsoft.com/office/powerpoint/2012/main" timeZoneBias="0"/>
      </p:ext>
    </p:extLst>
  </p:cm>
</p:cmLst>
</file>

<file path=ppt/comments/comment9.xml><?xml version="1.0" encoding="utf-8"?>
<p:cmLst xmlns:a="http://schemas.openxmlformats.org/drawingml/2006/main" xmlns:r="http://schemas.openxmlformats.org/officeDocument/2006/relationships" xmlns:p="http://schemas.openxmlformats.org/presentationml/2006/main">
  <p:cm authorId="1" dt="2020-01-12T17:45:49.120" idx="16">
    <p:pos x="10" y="10"/>
    <p:text/>
    <p:extLst>
      <p:ext uri="{C676402C-5697-4E1C-873F-D02D1690AC5C}">
        <p15:threadingInfo xmlns:p15="http://schemas.microsoft.com/office/powerpoint/2012/main" timeZoneBias="0"/>
      </p:ext>
    </p:extLst>
  </p:cm>
  <p:cm authorId="1" dt="2020-01-19T10:11:41.134" idx="45">
    <p:pos x="10" y="146"/>
    <p:text>Early intervention will depend on early identification. This chart by the Welsh Government shows the areas of ALN that have been identified in children by our colleagues across Wales in January 2019. The ALN transformation booklet Wales (2018) suggests that early identification will help support children in reaching their full potential.  Guarino et al (2010) advocates how accurate and early identification is the beginning of the learner making academic progress.  It is also recognised that girls are less likely to be identified with ALN than boys. Von Der Embse et al (2018) states that given the amount of time teachers spend with learners, it is vital that they detect early mental health problems.  McCrea (2014) believes that the earlier we identify a learners needs the earlier we can support those needs, thus leading to the learner being more engaged and experiencing a meaningful and productive education.  The draft Additional learning need code for Wales (2018) recognises the importance of teachers not only delivering provisions but also having the direct responsibility of identifying learners needs. To empower teachers to have this skill set the need for teachers to undertake regular professional learning has been recognised.  It stresses the importance of teachers being responsible for their own professional learning and development in order to improve their knowledge of different types of ALN.</p:text>
    <p:extLst>
      <p:ext uri="{C676402C-5697-4E1C-873F-D02D1690AC5C}">
        <p15:threadingInfo xmlns:p15="http://schemas.microsoft.com/office/powerpoint/2012/main" timeZoneBias="0">
          <p15:parentCm authorId="1" idx="16"/>
        </p15:threadingInfo>
      </p:ext>
    </p:extLst>
  </p:cm>
</p:cmLst>
</file>

<file path=ppt/comments/comment10.xml><?xml version="1.0" encoding="utf-8"?>
<p:cmLst xmlns:a="http://schemas.openxmlformats.org/drawingml/2006/main" xmlns:r="http://schemas.openxmlformats.org/officeDocument/2006/relationships" xmlns:p="http://schemas.openxmlformats.org/presentationml/2006/main">
  <p:cm authorId="1" dt="2020-01-19T10:13:01.100" idx="46">
    <p:pos x="10" y="10"/>
    <p:text>Within my setting, staff continue to have regular and up to date training in various areas of ALN.  The reason for this is that we find that SEBD can be caused by a number of factors including learning difficulties, speech and language, etc.  All staff are offered training opportunities; this helps us to identify at an early stage the possible barriers to learning.  It also aids us in putting appropriate provisions in place to meet the needs of the individual.  I have been prompted to consider assisting the development of capacity with our link base schools, I would like to develop collaborative learning, where we receive training opportunities together, I would hope that this could contribute to strengthening our partnership with base schools and specialist professionals.</p:text>
    <p:extLst>
      <p:ext uri="{C676402C-5697-4E1C-873F-D02D1690AC5C}">
        <p15:threadingInfo xmlns:p15="http://schemas.microsoft.com/office/powerpoint/2012/main" timeZoneBias="0"/>
      </p:ext>
    </p:extLst>
  </p:cm>
</p:cmLst>
</file>

<file path=ppt/comments/comment11.xml><?xml version="1.0" encoding="utf-8"?>
<p:cmLst xmlns:a="http://schemas.openxmlformats.org/drawingml/2006/main" xmlns:r="http://schemas.openxmlformats.org/officeDocument/2006/relationships" xmlns:p="http://schemas.openxmlformats.org/presentationml/2006/main">
  <p:cm authorId="1" dt="2020-01-19T10:15:48.391" idx="47">
    <p:pos x="10" y="10"/>
    <p:text>(Read slide) The draft Additional learning need code for Wales (2018) states that when deciding appropriate additional learning provisions the pupil’s learning styles should be considered.  It advocates that learning is about acquiring knowledge and skills which may be done in different ways.  It promotes opportunities to learn about the world through play and exploratory experiences.</p:text>
    <p:extLst>
      <p:ext uri="{C676402C-5697-4E1C-873F-D02D1690AC5C}">
        <p15:threadingInfo xmlns:p15="http://schemas.microsoft.com/office/powerpoint/2012/main" timeZoneBias="0"/>
      </p:ext>
    </p:extLst>
  </p:cm>
</p:cmLst>
</file>

<file path=ppt/comments/comment12.xml><?xml version="1.0" encoding="utf-8"?>
<p:cmLst xmlns:a="http://schemas.openxmlformats.org/drawingml/2006/main" xmlns:r="http://schemas.openxmlformats.org/officeDocument/2006/relationships" xmlns:p="http://schemas.openxmlformats.org/presentationml/2006/main">
  <p:cm authorId="1" dt="2020-01-19T10:18:12.873" idx="48">
    <p:pos x="10" y="10"/>
    <p:text>O’Neill (2012) discusses benefits of learning through play with learners with ADHD.  There are similarities in behaviours of learners with ADHD as SEBD which is why I have chosen to include this research.  Learners have the opportunities to develop cognitively and socially by playing real-world games with adults and peers.  They learn to take turns, compromise and to co-operate.  It can provide opportunities for positive interaction and therefore, positive relationships between learner and adult. Martlew’s (2011) research suggests that teachers found that active learning was more inclusive, it made learning accessible to all pupils.  Pupils were engaged, they were learner quicker and it offered more time for the teachers to work one to one with individuals.  It also offered greater opportunities for cross curricular learning.  However, the challenges around gathering evidence and assessments was recognised.  And teachers had to adjust their ways of thinking to be able to successfully facilitate active learning.</p:text>
    <p:extLst>
      <p:ext uri="{C676402C-5697-4E1C-873F-D02D1690AC5C}">
        <p15:threadingInfo xmlns:p15="http://schemas.microsoft.com/office/powerpoint/2012/main" timeZoneBias="0"/>
      </p:ext>
    </p:extLst>
  </p:cm>
</p:cmLst>
</file>

<file path=ppt/comments/comment13.xml><?xml version="1.0" encoding="utf-8"?>
<p:cmLst xmlns:a="http://schemas.openxmlformats.org/drawingml/2006/main" xmlns:r="http://schemas.openxmlformats.org/officeDocument/2006/relationships" xmlns:p="http://schemas.openxmlformats.org/presentationml/2006/main">
  <p:cm authorId="1" dt="2020-01-19T10:19:36.708" idx="49">
    <p:pos x="10" y="10"/>
    <p:text>In my setting we are promoting active learning on a daily basis.  We offer opportunities for outdoor learning.  We encourage children to develop independence, problem solving, collaboration and compromise through ‘real-world’ situations.  The planning of this is usually more time consuming for staff and often requires sourcing resources.  During these lessons staff are observing and have to be aware of appropriate times to intervene and what intervention is required.  We’ve noticed that children find social aspects very challenging and we need to measure the impact of this over a longer period of time.</p:text>
    <p:extLst>
      <p:ext uri="{C676402C-5697-4E1C-873F-D02D1690AC5C}">
        <p15:threadingInfo xmlns:p15="http://schemas.microsoft.com/office/powerpoint/2012/main" timeZoneBias="0"/>
      </p:ext>
    </p:extLst>
  </p:cm>
</p:cmLst>
</file>

<file path=ppt/comments/comment14.xml><?xml version="1.0" encoding="utf-8"?>
<p:cmLst xmlns:a="http://schemas.openxmlformats.org/drawingml/2006/main" xmlns:r="http://schemas.openxmlformats.org/officeDocument/2006/relationships" xmlns:p="http://schemas.openxmlformats.org/presentationml/2006/main">
  <p:cm authorId="1" dt="2020-01-19T10:21:54.846" idx="50">
    <p:pos x="10" y="10"/>
    <p:text>(Read slide) It is outlined that concerns may arise when little or no progress has been made, even though targeted interventions have been put in place.  Perhaps the learners social, emotional and behavioural needs remain significantly below peers of a similar age.  The home and family circumstances of the learner should be considered and the need for a holistic approach should be explored.  It is advised that there may be a need for an Individual development plan (IDP).  IDP’s should also be considered if the nature of the learners ALN is more extensive than originally thought.  It continues to suggest that mainstream school should continue to provide provisions for the learner and may find it useful to seek advice from professionals when preparing the IDP.</p:text>
    <p:extLst>
      <p:ext uri="{C676402C-5697-4E1C-873F-D02D1690AC5C}">
        <p15:threadingInfo xmlns:p15="http://schemas.microsoft.com/office/powerpoint/2012/main" timeZoneBias="0"/>
      </p:ext>
    </p:extLst>
  </p:cm>
</p:cmLst>
</file>

<file path=ppt/comments/comment15.xml><?xml version="1.0" encoding="utf-8"?>
<p:cmLst xmlns:a="http://schemas.openxmlformats.org/drawingml/2006/main" xmlns:r="http://schemas.openxmlformats.org/officeDocument/2006/relationships" xmlns:p="http://schemas.openxmlformats.org/presentationml/2006/main">
  <p:cm authorId="1" dt="2020-01-19T10:24:45.915" idx="51">
    <p:pos x="10" y="10"/>
    <p:text>Within my setting we have 2 key workers.  One of the roles of the key worker is to inform parents of processes, procedures and any information regarding school.  They will also inform parents of outside agencies available to them.  Key workers visit the families at homes regularly.  They assist families in supporting their child at home.  They build a mutual trust and respect between parents to attempt to encourage open and honest communication.  I have begun to realise that we need to relinquish responsibilities of the child’s learning back to the parents.  I feel we can initiate this by modifying our half termly reviews.  During half termly reviews we discuss the child’s progress and the provisions that have been put in place.  We discuss what has worked well to date and what needs to be considered moving forwards.  We will develop these reviews to incorporate parental views, and aspirations for their child. I would also hope that this would enable us to further identify potential barriers to the child’s learning.</p:text>
    <p:extLst>
      <p:ext uri="{C676402C-5697-4E1C-873F-D02D1690AC5C}">
        <p15:threadingInfo xmlns:p15="http://schemas.microsoft.com/office/powerpoint/2012/main" timeZoneBias="0"/>
      </p:ext>
    </p:extLst>
  </p:cm>
</p:cmLst>
</file>

<file path=ppt/comments/comment16.xml><?xml version="1.0" encoding="utf-8"?>
<p:cmLst xmlns:a="http://schemas.openxmlformats.org/drawingml/2006/main" xmlns:r="http://schemas.openxmlformats.org/officeDocument/2006/relationships" xmlns:p="http://schemas.openxmlformats.org/presentationml/2006/main">
  <p:cm authorId="1" dt="2020-01-19T10:28:22.387" idx="52">
    <p:pos x="10" y="10"/>
    <p:text>(Read slide) The draft Additional learning need code for Wales (2018) suggests that if a learner is under performing, the reasons for this should be considered, then there may be a need to seek specialist support as usual interventions have had no impact.  It could mean that professionals in a mainstream setting will need advice on training.  Learners may need to be offered additional provision in class.  Professionals may require information on specialist assessment tools available, specialist equipment available or being able to support the learner’s families.   Specialists can support building capacity to improve what the mainstream school can offer.  Specialists can provide advice around specialist organisations and specific transition support.  Perhaps the use of a PIAC may be considered by a mainstream school.  A PIAC can offer support to mainstream professionals with specialist skill advice; this could be suggesting strategies, interventions and alternate teaching methods to be used in the classroom.</p:text>
    <p:extLst>
      <p:ext uri="{C676402C-5697-4E1C-873F-D02D1690AC5C}">
        <p15:threadingInfo xmlns:p15="http://schemas.microsoft.com/office/powerpoint/2012/main" timeZoneBias="0"/>
      </p:ext>
    </p:extLst>
  </p:cm>
</p:cmLst>
</file>

<file path=ppt/comments/comment17.xml><?xml version="1.0" encoding="utf-8"?>
<p:cmLst xmlns:a="http://schemas.openxmlformats.org/drawingml/2006/main" xmlns:r="http://schemas.openxmlformats.org/officeDocument/2006/relationships" xmlns:p="http://schemas.openxmlformats.org/presentationml/2006/main">
  <p:cm authorId="1" dt="2020-01-19T10:29:22.235" idx="53">
    <p:pos x="10" y="10"/>
    <p:text>The draft Additional learning need code for Wales (2018) promotes a multi-agency approach in providing additional learning provisions for pupils with ALN.  It advocates all services coming together to provide a comprehensive package for learners.  It suggests making links between specialist organisations who can provide specific support.  It promotes provisions working effectively together, this will help build capacity within schools.  Frederickson &amp; Cline (2015) identify that there should be collaboration from all agencies and advice shared between the services.</p:text>
    <p:extLst>
      <p:ext uri="{C676402C-5697-4E1C-873F-D02D1690AC5C}">
        <p15:threadingInfo xmlns:p15="http://schemas.microsoft.com/office/powerpoint/2012/main" timeZoneBias="0"/>
      </p:ext>
    </p:extLst>
  </p:cm>
</p:cmLst>
</file>

<file path=ppt/comments/comment18.xml><?xml version="1.0" encoding="utf-8"?>
<p:cmLst xmlns:a="http://schemas.openxmlformats.org/drawingml/2006/main" xmlns:r="http://schemas.openxmlformats.org/officeDocument/2006/relationships" xmlns:p="http://schemas.openxmlformats.org/presentationml/2006/main">
  <p:cm authorId="1" dt="2020-01-19T10:31:04.365" idx="54">
    <p:pos x="10" y="10"/>
    <p:text>However, Parr et al (2013) identifies factors that may impede successful collaboration.  It is suggested that professionals have chosen their field as it interests them, they may see the concerns of others as less important and having less of a priority.  Another factor suggested is differences in professional vocabulary that could cause communication difficulties.  Other reasons that prevent effective collaboration between agencies could be funding, workload differences and strict codes of confidentiality.  The local authority have outlined the demand for specialist to be working with mainstream schools as this is stated as an action in The Local implementation plan (2018)</p:text>
    <p:extLst>
      <p:ext uri="{C676402C-5697-4E1C-873F-D02D1690AC5C}">
        <p15:threadingInfo xmlns:p15="http://schemas.microsoft.com/office/powerpoint/2012/main" timeZoneBias="0"/>
      </p:ext>
    </p:extLst>
  </p:cm>
</p:cmLst>
</file>

<file path=ppt/comments/comment19.xml><?xml version="1.0" encoding="utf-8"?>
<p:cmLst xmlns:a="http://schemas.openxmlformats.org/drawingml/2006/main" xmlns:r="http://schemas.openxmlformats.org/officeDocument/2006/relationships" xmlns:p="http://schemas.openxmlformats.org/presentationml/2006/main">
  <p:cm authorId="1" dt="2020-01-19T10:32:14.425" idx="55">
    <p:pos x="10" y="10"/>
    <p:text>Within my setting we work with a number of specialists on a very regular basis.  We work with Educational Psychologists, Speech and Language therapists, Play Therapists, Occupational Therapists, School based councillors, ASD team, Well-being practitioners, Music Therapists, Child advocacy team and Social Services. From working with these specialists I am learning that a holistic approach is vital to the learner making any progress.  When all services involved with the child work together collaboratively, sharing information, making decisions together and communicating regularly the child makes significant progress.  I’ve realised that often the professionals work together to share ideas and strategies, however, I would like to encourage professionals to also work with the children and their families so that once the children move on from our setting the relationships with families and professional will remain strong.  I would also hope that this would facilitate smooth transition between settings in the future.</p:text>
    <p:extLst>
      <p:ext uri="{C676402C-5697-4E1C-873F-D02D1690AC5C}">
        <p15:threadingInfo xmlns:p15="http://schemas.microsoft.com/office/powerpoint/2012/main" timeZoneBias="0"/>
      </p:ext>
    </p:extLst>
  </p:cm>
</p:cmLst>
</file>

<file path=ppt/comments/comment20.xml><?xml version="1.0" encoding="utf-8"?>
<p:cmLst xmlns:a="http://schemas.openxmlformats.org/drawingml/2006/main" xmlns:r="http://schemas.openxmlformats.org/officeDocument/2006/relationships" xmlns:p="http://schemas.openxmlformats.org/presentationml/2006/main">
  <p:cm authorId="1" dt="2020-01-19T10:33:38.341" idx="56">
    <p:pos x="10" y="10"/>
    <p:text>The draft Additional learning need code for Wales (2018) promotes learners with ALN being offered a mainstream education, however, in a small number of cases, particularly where needs are complex and severe, it addresses that mainstream professionals may need information around the nature of the learners ALN and the provision that needs to be put in place for the learners needs to be met.</p:text>
    <p:extLst>
      <p:ext uri="{C676402C-5697-4E1C-873F-D02D1690AC5C}">
        <p15:threadingInfo xmlns:p15="http://schemas.microsoft.com/office/powerpoint/2012/main" timeZoneBias="0"/>
      </p:ext>
    </p:extLst>
  </p:cm>
</p:cmLst>
</file>

<file path=ppt/comments/comment21.xml><?xml version="1.0" encoding="utf-8"?>
<p:cmLst xmlns:a="http://schemas.openxmlformats.org/drawingml/2006/main" xmlns:r="http://schemas.openxmlformats.org/officeDocument/2006/relationships" xmlns:p="http://schemas.openxmlformats.org/presentationml/2006/main">
  <p:cm authorId="1" dt="2020-01-19T10:37:11.691" idx="57">
    <p:pos x="10" y="10"/>
    <p:text>On occasions where is it seen as appropriate for a leaner to access a PIAC, transition both in, out and during the placement needs to be carefully and sensitively planned.  (I have researched the importance of transition, but due to limitations of this assignment I am unable to share this research.  Read slide.) As suggested in the draft Additional learning need code for Wales (2018) we encourage sufficient time for transition and keep and share transition records.  Staff from my setting begin transition by visiting the child at their base school, where this has not been possible we have visited the child in their family home.  Following this the key worker makes several visits to the base school in an attempt to get to know the child.  After that, we invite the parent, child and base school teacher to visit our setting.  Then, we agree a phased entry in hope to achieve a successful transition.  It is important that links are maintained between the base school and child and family, so children continue to attend their base school at least one day a week.  The success of ongoing transition between two settings is dependent on collaboration between ourselves and base schools.  This ongoing collaboration allows us to pass on relevant information about the child, assist in delivering identified learning provisions and agree any future actions.  Ongoing communication between us and base schools is vital to ensure a fully inclusive education in mainstream school.</p:text>
    <p:extLst>
      <p:ext uri="{C676402C-5697-4E1C-873F-D02D1690AC5C}">
        <p15:threadingInfo xmlns:p15="http://schemas.microsoft.com/office/powerpoint/2012/main" timeZoneBias="0"/>
      </p:ext>
    </p:extLst>
  </p:cm>
</p:cmLst>
</file>

<file path=ppt/comments/comment22.xml><?xml version="1.0" encoding="utf-8"?>
<p:cmLst xmlns:a="http://schemas.openxmlformats.org/drawingml/2006/main" xmlns:r="http://schemas.openxmlformats.org/officeDocument/2006/relationships" xmlns:p="http://schemas.openxmlformats.org/presentationml/2006/main">
  <p:cm authorId="1" dt="2020-01-19T10:39:06.742" idx="58">
    <p:pos x="10" y="10"/>
    <p:text>(Read slide) Inclusion is crucial to the learner succeeding.  The draft Additional learning need code for Wales (2018) advocates a fully inclusive education system where needs are met.  (Please see handout on research into inclusion of pupils with SEBD)</p:text>
    <p:extLst>
      <p:ext uri="{C676402C-5697-4E1C-873F-D02D1690AC5C}">
        <p15:threadingInfo xmlns:p15="http://schemas.microsoft.com/office/powerpoint/2012/main" timeZoneBias="0"/>
      </p:ext>
    </p:extLst>
  </p:cm>
</p:cmLst>
</file>

<file path=ppt/comments/comment23.xml><?xml version="1.0" encoding="utf-8"?>
<p:cmLst xmlns:a="http://schemas.openxmlformats.org/drawingml/2006/main" xmlns:r="http://schemas.openxmlformats.org/officeDocument/2006/relationships" xmlns:p="http://schemas.openxmlformats.org/presentationml/2006/main">
  <p:cm authorId="1" dt="2020-01-19T10:40:32.994" idx="59">
    <p:pos x="10" y="10"/>
    <p:text>To ensure we assist mainstream schools in offering a fully inclusive education we need to carefully plan re integration and assist the transition.  Barnardo’s (2001) recognises good practice for reintegrating learners with SEBD back into main stream.  It is suggested that there should be clear entry and exit criteria, supportive relationships between professionals and explicit attention given to the formal curriculum.  It should be embedded that leaners with SEBD need to feel safe, secure and not see the risk of failure as a threat.  Professionals should work collaboratively to offer a range of provisions including supporting communication skills and emotional competence as well as supporting early attachment voids.  Learners with SEBD deserve and education, professionals need to understand that there are no quick fixes and that working with the pupil to address their unmet needs will be an ongoing intervention.  Mainstream schools should continue to work with professionals collaboratively to seek specialist advice and support.</p:text>
    <p:extLst>
      <p:ext uri="{C676402C-5697-4E1C-873F-D02D1690AC5C}">
        <p15:threadingInfo xmlns:p15="http://schemas.microsoft.com/office/powerpoint/2012/main" timeZoneBias="0"/>
      </p:ext>
    </p:extLst>
  </p:cm>
</p:cmLst>
</file>

<file path=ppt/comments/comment24.xml><?xml version="1.0" encoding="utf-8"?>
<p:cmLst xmlns:a="http://schemas.openxmlformats.org/drawingml/2006/main" xmlns:r="http://schemas.openxmlformats.org/officeDocument/2006/relationships" xmlns:p="http://schemas.openxmlformats.org/presentationml/2006/main">
  <p:cm authorId="1" dt="2020-01-19T10:42:56.014" idx="60">
    <p:pos x="10" y="10"/>
    <p:text>Due to word limitations in this assignment I am unable to discuss the importance of a whole school approach.  But I am aware that it is vital to a fully inclusive education .</p:text>
    <p:extLst>
      <p:ext uri="{C676402C-5697-4E1C-873F-D02D1690AC5C}">
        <p15:threadingInfo xmlns:p15="http://schemas.microsoft.com/office/powerpoint/2012/main" timeZoneBias="0"/>
      </p:ext>
    </p:extLst>
  </p:cm>
</p:cmLst>
</file>

<file path=ppt/comments/comment25.xml><?xml version="1.0" encoding="utf-8"?>
<p:cmLst xmlns:a="http://schemas.openxmlformats.org/drawingml/2006/main" xmlns:r="http://schemas.openxmlformats.org/officeDocument/2006/relationships" xmlns:p="http://schemas.openxmlformats.org/presentationml/2006/main">
  <p:cm authorId="1" dt="2020-01-19T12:21:17.701" idx="61">
    <p:pos x="10" y="10"/>
    <p:text>My initial research was led by wanting to address barriers that may prevent pupils from accessing a fully inclusive curriculum in a mainstream setting.    
Initially I found myself attempting to read entire books on inclusion, it was timely and often not directly relevant to the SEBD area of my setting.  I found it more useful to use an online search engine to find relevant research on specific areas and then search for listed journals and research using the online UWTSD library.  This enabled me to ensure the research I have found is reputable and in a similar context of my setting.
My research on this has made me aware of a vast range of literature, it has helped me to view opinions from different perspectives. Whilst I would advocate a fully inclusive mainstream curriculum for most pupils, I have been led to consider conflicting views on inclusion.  I’ve realised that some staff find working with children with SEBD frustrating and often feel overburdened.  It has also brought to my attention that some staff still misunderstand SEBD, as something that the child can control.  This has led me to consider a greater level of collaboration between my setting and base schools to assist in fully understanding SEBD.  Further collaboration could assist in professionals feeling more supported and less overburdened particularly if they have a full understanding of SEBD and a ‘networking team’ around them.  
By reading a range of research it has consolidated for me that developing relationships with learners with SEBD are vital.  It has also become clear to me that without knowing the child well enough, appropriately planned provisions cannot be made.  
My research conflicted with the Draft ALN Code Wales 2018, which led me to believe that early identification and intervention could prevent future interventions.  However, research suggests that learners with SEBD will perhaps need long term interventions and their needs are not a quick fix. 
I would hope that the implications highlighted in this presentation will encourage parents to take more responsibility for their child’s education, further encouraging taking an active role in considering their child’s future.
Critically, the literature I have read has highlighted the need for inclusion and that this can take many forms.  I have not found a straight forward, one size fits all answer and my research has made me reconsider the effectiveness of a one to one support as this has been reported in some research as detrimental and has led to segregation and not inclusion.   I feel that I could have researched and discussed this further.</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F12F79-52B2-4216-9133-3D2E90D1688D}" type="datetimeFigureOut">
              <a:rPr lang="en-GB" smtClean="0"/>
              <a:t>19/01/2020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5D2ABB-39D2-48C0-B189-1BC372DE6CE5}" type="slidenum">
              <a:rPr lang="en-GB" smtClean="0"/>
              <a:t>‹#›</a:t>
            </a:fld>
            <a:endParaRPr lang="en-GB"/>
          </a:p>
        </p:txBody>
      </p:sp>
    </p:spTree>
    <p:extLst>
      <p:ext uri="{BB962C8B-B14F-4D97-AF65-F5344CB8AC3E}">
        <p14:creationId xmlns:p14="http://schemas.microsoft.com/office/powerpoint/2010/main" val="207274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5D2ABB-39D2-48C0-B189-1BC372DE6CE5}" type="slidenum">
              <a:rPr lang="en-GB" smtClean="0"/>
              <a:t>8</a:t>
            </a:fld>
            <a:endParaRPr lang="en-GB"/>
          </a:p>
        </p:txBody>
      </p:sp>
    </p:spTree>
    <p:extLst>
      <p:ext uri="{BB962C8B-B14F-4D97-AF65-F5344CB8AC3E}">
        <p14:creationId xmlns:p14="http://schemas.microsoft.com/office/powerpoint/2010/main" val="42458671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5D2ABB-39D2-48C0-B189-1BC372DE6CE5}" type="slidenum">
              <a:rPr lang="en-GB" smtClean="0"/>
              <a:t>10</a:t>
            </a:fld>
            <a:endParaRPr lang="en-GB"/>
          </a:p>
        </p:txBody>
      </p:sp>
    </p:spTree>
    <p:extLst>
      <p:ext uri="{BB962C8B-B14F-4D97-AF65-F5344CB8AC3E}">
        <p14:creationId xmlns:p14="http://schemas.microsoft.com/office/powerpoint/2010/main" val="8166116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5D2ABB-39D2-48C0-B189-1BC372DE6CE5}" type="slidenum">
              <a:rPr lang="en-GB" smtClean="0"/>
              <a:t>15</a:t>
            </a:fld>
            <a:endParaRPr lang="en-GB"/>
          </a:p>
        </p:txBody>
      </p:sp>
    </p:spTree>
    <p:extLst>
      <p:ext uri="{BB962C8B-B14F-4D97-AF65-F5344CB8AC3E}">
        <p14:creationId xmlns:p14="http://schemas.microsoft.com/office/powerpoint/2010/main" val="956180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5D2ABB-39D2-48C0-B189-1BC372DE6CE5}" type="slidenum">
              <a:rPr lang="en-GB" smtClean="0"/>
              <a:t>17</a:t>
            </a:fld>
            <a:endParaRPr lang="en-GB"/>
          </a:p>
        </p:txBody>
      </p:sp>
    </p:spTree>
    <p:extLst>
      <p:ext uri="{BB962C8B-B14F-4D97-AF65-F5344CB8AC3E}">
        <p14:creationId xmlns:p14="http://schemas.microsoft.com/office/powerpoint/2010/main" val="2022763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1/19/2020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1/19/2020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1/19/2020</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1/19/2020</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1/19/2020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smtClean="0"/>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1/19/2020</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1/19/2020</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1/19/2020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1/19/2020</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comments" Target="../comments/comment2.xml"/><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comments" Target="../comments/comment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comments" Target="../comments/comment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comments" Target="../comments/comment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comments" Target="../comments/comment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comments" Target="../comments/comment7.xml"/></Relationships>
</file>

<file path=ppt/slides/_rels/slide9.xml.rels><?xml version="1.0" encoding="UTF-8" standalone="yes"?>
<Relationships xmlns="http://schemas.openxmlformats.org/package/2006/relationships"><Relationship Id="rId2" Type="http://schemas.openxmlformats.org/officeDocument/2006/relationships/comments" Target="../comments/comment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comments" Target="../comments/comment9.xml"/></Relationships>
</file>

<file path=ppt/slides/_rels/slide11.xml.rels><?xml version="1.0" encoding="UTF-8" standalone="yes"?>
<Relationships xmlns="http://schemas.openxmlformats.org/package/2006/relationships"><Relationship Id="rId2" Type="http://schemas.openxmlformats.org/officeDocument/2006/relationships/comments" Target="../comments/comment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4" Type="http://schemas.openxmlformats.org/officeDocument/2006/relationships/comments" Target="../comments/comment11.xml"/></Relationships>
</file>

<file path=ppt/slides/_rels/slide13.xml.rels><?xml version="1.0" encoding="UTF-8" standalone="yes"?>
<Relationships xmlns="http://schemas.openxmlformats.org/package/2006/relationships"><Relationship Id="rId2" Type="http://schemas.openxmlformats.org/officeDocument/2006/relationships/comments" Target="../comments/comment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comments" Target="../comments/comment13.xml"/><Relationship Id="rId2" Type="http://schemas.openxmlformats.org/officeDocument/2006/relationships/image" Target="../media/image12.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comments" Target="../comments/comment14.xml"/></Relationships>
</file>

<file path=ppt/slides/_rels/slide16.xml.rels><?xml version="1.0" encoding="UTF-8" standalone="yes"?>
<Relationships xmlns="http://schemas.openxmlformats.org/package/2006/relationships"><Relationship Id="rId3" Type="http://schemas.openxmlformats.org/officeDocument/2006/relationships/comments" Target="../comments/comment15.xml"/><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comments" Target="../comments/comment16.xml"/></Relationships>
</file>

<file path=ppt/slides/_rels/slide18.xml.rels><?xml version="1.0" encoding="UTF-8" standalone="yes"?>
<Relationships xmlns="http://schemas.openxmlformats.org/package/2006/relationships"><Relationship Id="rId2" Type="http://schemas.openxmlformats.org/officeDocument/2006/relationships/comments" Target="../comments/comment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comments" Target="../comments/comment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comments" Target="../comments/comment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comments" Target="../comments/comment20.xml"/><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comments" Target="../comments/comment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comments" Target="../comments/comment2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comments" Target="../comments/comment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comments" Target="../comments/comment24.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comments" Target="../comments/comment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srcRect l="37500" t="23837" r="38733" b="12657"/>
          <a:stretch/>
        </p:blipFill>
        <p:spPr>
          <a:xfrm>
            <a:off x="3966692" y="202653"/>
            <a:ext cx="4430334" cy="6655347"/>
          </a:xfrm>
          <a:prstGeom prst="rect">
            <a:avLst/>
          </a:prstGeom>
        </p:spPr>
      </p:pic>
    </p:spTree>
    <p:extLst>
      <p:ext uri="{BB962C8B-B14F-4D97-AF65-F5344CB8AC3E}">
        <p14:creationId xmlns:p14="http://schemas.microsoft.com/office/powerpoint/2010/main" val="634787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9848" y="1298448"/>
            <a:ext cx="7315200" cy="4451188"/>
          </a:xfrm>
        </p:spPr>
        <p:txBody>
          <a:bodyPr>
            <a:normAutofit/>
          </a:bodyPr>
          <a:lstStyle/>
          <a:p>
            <a:r>
              <a:rPr lang="en-GB" sz="9600" dirty="0" smtClean="0"/>
              <a:t>Workforce development</a:t>
            </a:r>
            <a:endParaRPr lang="en-GB" sz="9600" dirty="0"/>
          </a:p>
        </p:txBody>
      </p:sp>
    </p:spTree>
    <p:extLst>
      <p:ext uri="{BB962C8B-B14F-4D97-AF65-F5344CB8AC3E}">
        <p14:creationId xmlns:p14="http://schemas.microsoft.com/office/powerpoint/2010/main" val="23300101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p:cNvPicPr>
            <a:picLocks noGrp="1" noChangeAspect="1"/>
          </p:cNvPicPr>
          <p:nvPr>
            <p:ph idx="1"/>
          </p:nvPr>
        </p:nvPicPr>
        <p:blipFill rotWithShape="1">
          <a:blip r:embed="rId2"/>
          <a:srcRect l="34046" t="11208" r="34515" b="13672"/>
          <a:stretch/>
        </p:blipFill>
        <p:spPr>
          <a:xfrm>
            <a:off x="3962399" y="775856"/>
            <a:ext cx="2299855" cy="3089564"/>
          </a:xfrm>
          <a:prstGeom prst="rect">
            <a:avLst/>
          </a:prstGeom>
        </p:spPr>
      </p:pic>
      <p:pic>
        <p:nvPicPr>
          <p:cNvPr id="4" name="Picture 3"/>
          <p:cNvPicPr/>
          <p:nvPr/>
        </p:nvPicPr>
        <p:blipFill rotWithShape="1">
          <a:blip r:embed="rId3"/>
          <a:srcRect l="33814" t="35328" r="46314" b="26495"/>
          <a:stretch/>
        </p:blipFill>
        <p:spPr bwMode="auto">
          <a:xfrm>
            <a:off x="0" y="1745673"/>
            <a:ext cx="3449782" cy="3158835"/>
          </a:xfrm>
          <a:prstGeom prst="rect">
            <a:avLst/>
          </a:prstGeom>
          <a:ln>
            <a:noFill/>
          </a:ln>
          <a:extLst>
            <a:ext uri="{53640926-AAD7-44D8-BBD7-CCE9431645EC}">
              <a14:shadowObscured xmlns:a14="http://schemas.microsoft.com/office/drawing/2010/main"/>
            </a:ext>
          </a:extLst>
        </p:spPr>
      </p:pic>
      <p:pic>
        <p:nvPicPr>
          <p:cNvPr id="5" name="Picture 4"/>
          <p:cNvPicPr>
            <a:picLocks noChangeAspect="1"/>
          </p:cNvPicPr>
          <p:nvPr/>
        </p:nvPicPr>
        <p:blipFill rotWithShape="1">
          <a:blip r:embed="rId4"/>
          <a:srcRect l="19773" t="10890" r="22272" b="14730"/>
          <a:stretch/>
        </p:blipFill>
        <p:spPr>
          <a:xfrm>
            <a:off x="5001490" y="2078181"/>
            <a:ext cx="3763316" cy="2715491"/>
          </a:xfrm>
          <a:prstGeom prst="rect">
            <a:avLst/>
          </a:prstGeom>
        </p:spPr>
      </p:pic>
      <p:pic>
        <p:nvPicPr>
          <p:cNvPr id="6" name="Picture 5"/>
          <p:cNvPicPr>
            <a:picLocks noChangeAspect="1"/>
          </p:cNvPicPr>
          <p:nvPr/>
        </p:nvPicPr>
        <p:blipFill rotWithShape="1">
          <a:blip r:embed="rId5"/>
          <a:srcRect l="23295" t="12911" r="23182" b="19783"/>
          <a:stretch/>
        </p:blipFill>
        <p:spPr>
          <a:xfrm>
            <a:off x="7606146" y="775856"/>
            <a:ext cx="3821231" cy="2701635"/>
          </a:xfrm>
          <a:prstGeom prst="rect">
            <a:avLst/>
          </a:prstGeom>
        </p:spPr>
      </p:pic>
      <p:pic>
        <p:nvPicPr>
          <p:cNvPr id="7" name="Picture 6"/>
          <p:cNvPicPr>
            <a:picLocks noChangeAspect="1"/>
          </p:cNvPicPr>
          <p:nvPr/>
        </p:nvPicPr>
        <p:blipFill rotWithShape="1">
          <a:blip r:embed="rId6"/>
          <a:srcRect l="21591" t="11093" r="22841" b="13517"/>
          <a:stretch/>
        </p:blipFill>
        <p:spPr>
          <a:xfrm>
            <a:off x="3768438" y="4114800"/>
            <a:ext cx="3269672" cy="2494045"/>
          </a:xfrm>
          <a:prstGeom prst="rect">
            <a:avLst/>
          </a:prstGeom>
        </p:spPr>
      </p:pic>
      <p:pic>
        <p:nvPicPr>
          <p:cNvPr id="8" name="Picture 7"/>
          <p:cNvPicPr>
            <a:picLocks noChangeAspect="1"/>
          </p:cNvPicPr>
          <p:nvPr/>
        </p:nvPicPr>
        <p:blipFill rotWithShape="1">
          <a:blip r:embed="rId7"/>
          <a:srcRect l="20682" t="10485" r="25341" b="28879"/>
          <a:stretch/>
        </p:blipFill>
        <p:spPr>
          <a:xfrm>
            <a:off x="7232073" y="3983294"/>
            <a:ext cx="4365337" cy="2757055"/>
          </a:xfrm>
          <a:prstGeom prst="rect">
            <a:avLst/>
          </a:prstGeom>
        </p:spPr>
      </p:pic>
    </p:spTree>
    <p:extLst>
      <p:ext uri="{BB962C8B-B14F-4D97-AF65-F5344CB8AC3E}">
        <p14:creationId xmlns:p14="http://schemas.microsoft.com/office/powerpoint/2010/main" val="1365912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anim calcmode="lin" valueType="num">
                                      <p:cBhvr additive="base">
                                        <p:cTn id="19" dur="500" fill="hold"/>
                                        <p:tgtEl>
                                          <p:spTgt spid="6"/>
                                        </p:tgtEl>
                                        <p:attrNameLst>
                                          <p:attrName>ppt_x</p:attrName>
                                        </p:attrNameLst>
                                      </p:cBhvr>
                                      <p:tavLst>
                                        <p:tav tm="0">
                                          <p:val>
                                            <p:strVal val="#ppt_x"/>
                                          </p:val>
                                        </p:tav>
                                        <p:tav tm="100000">
                                          <p:val>
                                            <p:strVal val="#ppt_x"/>
                                          </p:val>
                                        </p:tav>
                                      </p:tavLst>
                                    </p:anim>
                                    <p:anim calcmode="lin" valueType="num">
                                      <p:cBhvr additive="base">
                                        <p:cTn id="2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ppt_x"/>
                                          </p:val>
                                        </p:tav>
                                        <p:tav tm="100000">
                                          <p:val>
                                            <p:strVal val="#ppt_x"/>
                                          </p:val>
                                        </p:tav>
                                      </p:tavLst>
                                    </p:anim>
                                    <p:anim calcmode="lin" valueType="num">
                                      <p:cBhvr additive="base">
                                        <p:cTn id="2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8"/>
                                        </p:tgtEl>
                                        <p:attrNameLst>
                                          <p:attrName>style.visibility</p:attrName>
                                        </p:attrNameLst>
                                      </p:cBhvr>
                                      <p:to>
                                        <p:strVal val="visible"/>
                                      </p:to>
                                    </p:set>
                                    <p:anim calcmode="lin" valueType="num">
                                      <p:cBhvr additive="base">
                                        <p:cTn id="31" dur="500" fill="hold"/>
                                        <p:tgtEl>
                                          <p:spTgt spid="8"/>
                                        </p:tgtEl>
                                        <p:attrNameLst>
                                          <p:attrName>ppt_x</p:attrName>
                                        </p:attrNameLst>
                                      </p:cBhvr>
                                      <p:tavLst>
                                        <p:tav tm="0">
                                          <p:val>
                                            <p:strVal val="#ppt_x"/>
                                          </p:val>
                                        </p:tav>
                                        <p:tav tm="100000">
                                          <p:val>
                                            <p:strVal val="#ppt_x"/>
                                          </p:val>
                                        </p:tav>
                                      </p:tavLst>
                                    </p:anim>
                                    <p:anim calcmode="lin" valueType="num">
                                      <p:cBhvr additive="base">
                                        <p:cTn id="3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00015" y="1080655"/>
            <a:ext cx="7315200" cy="4503991"/>
          </a:xfrm>
        </p:spPr>
        <p:txBody>
          <a:bodyPr>
            <a:normAutofit/>
          </a:bodyPr>
          <a:lstStyle/>
          <a:p>
            <a:r>
              <a:rPr lang="en-GB" sz="2800" b="1" dirty="0"/>
              <a:t>The ALN transformation booklet Wales (2018</a:t>
            </a:r>
            <a:r>
              <a:rPr lang="en-GB" sz="2800" b="1" dirty="0" smtClean="0"/>
              <a:t>)  suggests three levels of skills development:</a:t>
            </a:r>
          </a:p>
          <a:p>
            <a:endParaRPr lang="en-GB" sz="2800" b="1" dirty="0" smtClean="0"/>
          </a:p>
          <a:p>
            <a:pPr marL="342900" indent="-342900">
              <a:buFont typeface="Arial" panose="020B0604020202020204" pitchFamily="34" charset="0"/>
              <a:buChar char="•"/>
            </a:pPr>
            <a:r>
              <a:rPr lang="en-GB" sz="2800" b="1" dirty="0" smtClean="0"/>
              <a:t>Core skills development</a:t>
            </a:r>
          </a:p>
          <a:p>
            <a:pPr marL="342900" indent="-342900">
              <a:buFont typeface="Arial" panose="020B0604020202020204" pitchFamily="34" charset="0"/>
              <a:buChar char="•"/>
            </a:pPr>
            <a:endParaRPr lang="en-GB" sz="2800" b="1" dirty="0"/>
          </a:p>
          <a:p>
            <a:pPr marL="342900" indent="-342900">
              <a:buFont typeface="Arial" panose="020B0604020202020204" pitchFamily="34" charset="0"/>
              <a:buChar char="•"/>
            </a:pPr>
            <a:r>
              <a:rPr lang="en-GB" sz="2800" b="1" dirty="0" smtClean="0"/>
              <a:t>Advanced skills development for ANLCOs</a:t>
            </a:r>
          </a:p>
          <a:p>
            <a:pPr marL="342900" indent="-342900">
              <a:buFont typeface="Arial" panose="020B0604020202020204" pitchFamily="34" charset="0"/>
              <a:buChar char="•"/>
            </a:pPr>
            <a:endParaRPr lang="en-GB" sz="2800" b="1" dirty="0"/>
          </a:p>
          <a:p>
            <a:pPr marL="342900" indent="-342900">
              <a:buFont typeface="Arial" panose="020B0604020202020204" pitchFamily="34" charset="0"/>
              <a:buChar char="•"/>
            </a:pPr>
            <a:r>
              <a:rPr lang="en-GB" sz="2800" b="1" dirty="0" smtClean="0"/>
              <a:t>Specialist skills development</a:t>
            </a:r>
          </a:p>
        </p:txBody>
      </p:sp>
    </p:spTree>
    <p:extLst>
      <p:ext uri="{BB962C8B-B14F-4D97-AF65-F5344CB8AC3E}">
        <p14:creationId xmlns:p14="http://schemas.microsoft.com/office/powerpoint/2010/main" val="38513931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200" dirty="0"/>
              <a:t>Pupil referral units (PRUs) </a:t>
            </a:r>
            <a:r>
              <a:rPr lang="en-GB" sz="3200" dirty="0" smtClean="0"/>
              <a:t/>
            </a:r>
            <a:br>
              <a:rPr lang="en-GB" sz="3200" dirty="0" smtClean="0"/>
            </a:br>
            <a:r>
              <a:rPr lang="en-GB" sz="3200" dirty="0" smtClean="0"/>
              <a:t>1.57 </a:t>
            </a:r>
            <a:r>
              <a:rPr lang="en-GB" sz="3200" dirty="0"/>
              <a:t>For the purposes of the Act and the Code, PRUs have the same duties and responsibilities as maintained </a:t>
            </a:r>
            <a:r>
              <a:rPr lang="en-GB" sz="3200" dirty="0" smtClean="0"/>
              <a:t>schools.  Functions </a:t>
            </a:r>
            <a:r>
              <a:rPr lang="en-GB" sz="3200" dirty="0"/>
              <a:t>placed on the governing body of a maintained school, are, in the case of a PRU, for the management committee to </a:t>
            </a:r>
            <a:r>
              <a:rPr lang="en-GB" sz="3200" dirty="0" smtClean="0"/>
              <a:t>exercise </a:t>
            </a:r>
            <a:r>
              <a:rPr lang="en-GB" sz="3200" dirty="0"/>
              <a:t>. </a:t>
            </a:r>
          </a:p>
        </p:txBody>
      </p:sp>
      <p:sp>
        <p:nvSpPr>
          <p:cNvPr id="3" name="Subtitle 2"/>
          <p:cNvSpPr>
            <a:spLocks noGrp="1"/>
          </p:cNvSpPr>
          <p:nvPr>
            <p:ph type="subTitle" idx="1"/>
          </p:nvPr>
        </p:nvSpPr>
        <p:spPr/>
        <p:txBody>
          <a:bodyPr/>
          <a:lstStyle/>
          <a:p>
            <a:r>
              <a:rPr lang="en-GB" dirty="0" smtClean="0"/>
              <a:t>(Welsh Government, 2018, pp. 12) </a:t>
            </a:r>
            <a:endParaRPr lang="en-GB" dirty="0"/>
          </a:p>
        </p:txBody>
      </p:sp>
    </p:spTree>
    <p:extLst>
      <p:ext uri="{BB962C8B-B14F-4D97-AF65-F5344CB8AC3E}">
        <p14:creationId xmlns:p14="http://schemas.microsoft.com/office/powerpoint/2010/main" val="25005791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2800" dirty="0"/>
              <a:t>2.2 The principles underpinning the ALN system, as reflected in the Code and the Act, are: </a:t>
            </a:r>
            <a:r>
              <a:rPr lang="en-GB" sz="2800" dirty="0" smtClean="0"/>
              <a:t/>
            </a:r>
            <a:br>
              <a:rPr lang="en-GB" sz="2800" dirty="0" smtClean="0"/>
            </a:br>
            <a:r>
              <a:rPr lang="en-GB" sz="2800" dirty="0"/>
              <a:t/>
            </a:r>
            <a:br>
              <a:rPr lang="en-GB" sz="2800" dirty="0"/>
            </a:br>
            <a:r>
              <a:rPr lang="en-GB" sz="2800" dirty="0"/>
              <a:t>d) Inclusive education where children and young people are supported to participate fully in mainstream education, wherever feasible, and a whole setting approach is taken to meeting the needs of learners with ALN.</a:t>
            </a:r>
          </a:p>
        </p:txBody>
      </p:sp>
      <p:sp>
        <p:nvSpPr>
          <p:cNvPr id="3" name="Subtitle 2"/>
          <p:cNvSpPr>
            <a:spLocks noGrp="1"/>
          </p:cNvSpPr>
          <p:nvPr>
            <p:ph type="subTitle" idx="1"/>
          </p:nvPr>
        </p:nvSpPr>
        <p:spPr/>
        <p:txBody>
          <a:bodyPr/>
          <a:lstStyle/>
          <a:p>
            <a:r>
              <a:rPr lang="en-GB" dirty="0"/>
              <a:t>(Welsh Government, 2018, pp. </a:t>
            </a:r>
            <a:r>
              <a:rPr lang="en-GB" dirty="0" smtClean="0"/>
              <a:t>25) </a:t>
            </a:r>
            <a:endParaRPr lang="en-GB" dirty="0"/>
          </a:p>
          <a:p>
            <a:endParaRPr lang="en-GB" dirty="0"/>
          </a:p>
        </p:txBody>
      </p:sp>
    </p:spTree>
    <p:extLst>
      <p:ext uri="{BB962C8B-B14F-4D97-AF65-F5344CB8AC3E}">
        <p14:creationId xmlns:p14="http://schemas.microsoft.com/office/powerpoint/2010/main" val="254661865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00576" y="1219199"/>
            <a:ext cx="7315200" cy="2641785"/>
          </a:xfrm>
        </p:spPr>
        <p:txBody>
          <a:bodyPr>
            <a:normAutofit/>
          </a:bodyPr>
          <a:lstStyle/>
          <a:p>
            <a:pPr lvl="0"/>
            <a:r>
              <a:rPr lang="en-GB" sz="2800" dirty="0" smtClean="0"/>
              <a:t>*Effective </a:t>
            </a:r>
            <a:r>
              <a:rPr lang="en-GB" sz="2800" dirty="0"/>
              <a:t>support for learners in the </a:t>
            </a:r>
            <a:r>
              <a:rPr lang="en-GB" sz="2800" dirty="0" smtClean="0"/>
              <a:t>classroom</a:t>
            </a:r>
            <a:br>
              <a:rPr lang="en-GB" sz="2800" dirty="0" smtClean="0"/>
            </a:br>
            <a:r>
              <a:rPr lang="en-GB" sz="2800" dirty="0"/>
              <a:t/>
            </a:r>
            <a:br>
              <a:rPr lang="en-GB" sz="2800" dirty="0"/>
            </a:br>
            <a:r>
              <a:rPr lang="en-GB" sz="2800" dirty="0" smtClean="0"/>
              <a:t>*Early identification</a:t>
            </a:r>
            <a:br>
              <a:rPr lang="en-GB" sz="2800" dirty="0" smtClean="0"/>
            </a:br>
            <a:r>
              <a:rPr lang="en-GB" sz="2800" dirty="0"/>
              <a:t/>
            </a:r>
            <a:br>
              <a:rPr lang="en-GB" sz="2800" dirty="0"/>
            </a:br>
            <a:r>
              <a:rPr lang="en-GB" sz="2800" dirty="0" smtClean="0"/>
              <a:t>*Being </a:t>
            </a:r>
            <a:r>
              <a:rPr lang="en-GB" sz="2800" dirty="0"/>
              <a:t>able to access support</a:t>
            </a:r>
            <a:br>
              <a:rPr lang="en-GB" sz="2800" dirty="0"/>
            </a:br>
            <a:endParaRPr lang="en-GB" sz="2800" dirty="0"/>
          </a:p>
        </p:txBody>
      </p:sp>
      <p:sp>
        <p:nvSpPr>
          <p:cNvPr id="4" name="10-Point Star 3"/>
          <p:cNvSpPr/>
          <p:nvPr/>
        </p:nvSpPr>
        <p:spPr>
          <a:xfrm>
            <a:off x="360219" y="3671454"/>
            <a:ext cx="2507672" cy="2117529"/>
          </a:xfrm>
          <a:prstGeom prst="star1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900546" y="4407052"/>
            <a:ext cx="1734866" cy="646331"/>
          </a:xfrm>
          <a:prstGeom prst="rect">
            <a:avLst/>
          </a:prstGeom>
          <a:noFill/>
        </p:spPr>
        <p:txBody>
          <a:bodyPr wrap="square" rtlCol="0">
            <a:spAutoFit/>
          </a:bodyPr>
          <a:lstStyle/>
          <a:p>
            <a:r>
              <a:rPr lang="en-GB" dirty="0" smtClean="0"/>
              <a:t>Core Skills development</a:t>
            </a:r>
            <a:endParaRPr lang="en-GB" dirty="0"/>
          </a:p>
        </p:txBody>
      </p:sp>
      <p:sp>
        <p:nvSpPr>
          <p:cNvPr id="6" name="10-Point Star 5"/>
          <p:cNvSpPr/>
          <p:nvPr/>
        </p:nvSpPr>
        <p:spPr>
          <a:xfrm>
            <a:off x="3404340" y="3671452"/>
            <a:ext cx="2507672" cy="2117529"/>
          </a:xfrm>
          <a:prstGeom prst="star10">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3948545" y="4501817"/>
            <a:ext cx="1734866" cy="646331"/>
          </a:xfrm>
          <a:prstGeom prst="rect">
            <a:avLst/>
          </a:prstGeom>
          <a:noFill/>
        </p:spPr>
        <p:txBody>
          <a:bodyPr wrap="square" rtlCol="0">
            <a:spAutoFit/>
          </a:bodyPr>
          <a:lstStyle/>
          <a:p>
            <a:r>
              <a:rPr lang="en-GB" dirty="0" smtClean="0"/>
              <a:t>Advanced skills development</a:t>
            </a:r>
            <a:endParaRPr lang="en-GB" dirty="0"/>
          </a:p>
        </p:txBody>
      </p:sp>
      <p:sp>
        <p:nvSpPr>
          <p:cNvPr id="8" name="10-Point Star 7"/>
          <p:cNvSpPr/>
          <p:nvPr/>
        </p:nvSpPr>
        <p:spPr>
          <a:xfrm>
            <a:off x="6296477" y="3671451"/>
            <a:ext cx="2507672" cy="2117529"/>
          </a:xfrm>
          <a:prstGeom prst="star10">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6888758" y="4501817"/>
            <a:ext cx="1734866" cy="646331"/>
          </a:xfrm>
          <a:prstGeom prst="rect">
            <a:avLst/>
          </a:prstGeom>
          <a:noFill/>
        </p:spPr>
        <p:txBody>
          <a:bodyPr wrap="square" rtlCol="0">
            <a:spAutoFit/>
          </a:bodyPr>
          <a:lstStyle/>
          <a:p>
            <a:r>
              <a:rPr lang="en-GB" dirty="0" smtClean="0"/>
              <a:t>Specialist skills development</a:t>
            </a:r>
            <a:endParaRPr lang="en-GB" dirty="0"/>
          </a:p>
        </p:txBody>
      </p:sp>
    </p:spTree>
    <p:extLst>
      <p:ext uri="{BB962C8B-B14F-4D97-AF65-F5344CB8AC3E}">
        <p14:creationId xmlns:p14="http://schemas.microsoft.com/office/powerpoint/2010/main" val="1348054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tgtEl>
                                        <p:attrNameLst>
                                          <p:attrName>style.visibility</p:attrName>
                                        </p:attrNameLst>
                                      </p:cBhvr>
                                      <p:to>
                                        <p:strVal val="visible"/>
                                      </p:to>
                                    </p:set>
                                    <p:animEffect transition="in" filter="fade">
                                      <p:cBhvr>
                                        <p:cTn id="16" dur="500"/>
                                        <p:tgtEl>
                                          <p:spTgt spid="5"/>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500"/>
                                        <p:tgtEl>
                                          <p:spTgt spid="6"/>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7">
                                            <p:txEl>
                                              <p:pRg st="0" end="0"/>
                                            </p:txEl>
                                          </p:spTgt>
                                        </p:tgtEl>
                                        <p:attrNameLst>
                                          <p:attrName>style.visibility</p:attrName>
                                        </p:attrNameLst>
                                      </p:cBhvr>
                                      <p:to>
                                        <p:strVal val="visible"/>
                                      </p:to>
                                    </p:set>
                                    <p:animEffect transition="in" filter="fade">
                                      <p:cBhvr>
                                        <p:cTn id="26" dur="500"/>
                                        <p:tgtEl>
                                          <p:spTgt spid="7">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tgtEl>
                                        <p:attrNameLst>
                                          <p:attrName>style.visibility</p:attrName>
                                        </p:attrNameLst>
                                      </p:cBhvr>
                                      <p:to>
                                        <p:strVal val="visible"/>
                                      </p:to>
                                    </p:set>
                                    <p:animEffect transition="in" filter="fade">
                                      <p:cBhvr>
                                        <p:cTn id="31" dur="500"/>
                                        <p:tgtEl>
                                          <p:spTgt spid="8"/>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9"/>
                                        </p:tgtEl>
                                        <p:attrNameLst>
                                          <p:attrName>style.visibility</p:attrName>
                                        </p:attrNameLst>
                                      </p:cBhvr>
                                      <p:to>
                                        <p:strVal val="visible"/>
                                      </p:to>
                                    </p:set>
                                    <p:animEffect transition="in" filter="fade">
                                      <p:cBhvr>
                                        <p:cTn id="3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5" grpId="0"/>
      <p:bldP spid="6" grpId="0" animBg="1"/>
      <p:bldP spid="8" grpId="0" animBg="1"/>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27" y="1123836"/>
            <a:ext cx="3643745" cy="4601183"/>
          </a:xfrm>
        </p:spPr>
        <p:txBody>
          <a:bodyPr>
            <a:normAutofit/>
          </a:bodyPr>
          <a:lstStyle/>
          <a:p>
            <a:r>
              <a:rPr lang="en-GB" sz="4800" b="1" dirty="0" smtClean="0"/>
              <a:t>Core skills development</a:t>
            </a:r>
            <a:endParaRPr lang="en-GB" sz="4800" dirty="0"/>
          </a:p>
        </p:txBody>
      </p:sp>
      <p:pic>
        <p:nvPicPr>
          <p:cNvPr id="1026" name="Picture 2" descr="Image result for person centred"/>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405746" y="991654"/>
            <a:ext cx="5029200" cy="473336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p:cNvSpPr>
            <a:spLocks noGrp="1"/>
          </p:cNvSpPr>
          <p:nvPr>
            <p:ph type="ftr" sz="quarter" idx="11"/>
          </p:nvPr>
        </p:nvSpPr>
        <p:spPr/>
        <p:txBody>
          <a:bodyPr/>
          <a:lstStyle/>
          <a:p>
            <a:r>
              <a:rPr lang="en-US" smtClean="0"/>
              <a:t>https://www.klearminds.com/therapies/psychotherapy/person-centred-psychotherapy/</a:t>
            </a:r>
            <a:endParaRPr lang="en-US" dirty="0"/>
          </a:p>
        </p:txBody>
      </p:sp>
    </p:spTree>
    <p:extLst>
      <p:ext uri="{BB962C8B-B14F-4D97-AF65-F5344CB8AC3E}">
        <p14:creationId xmlns:p14="http://schemas.microsoft.com/office/powerpoint/2010/main" val="5343376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9848" y="1298448"/>
            <a:ext cx="7315200" cy="1195370"/>
          </a:xfrm>
        </p:spPr>
        <p:txBody>
          <a:bodyPr>
            <a:noAutofit/>
          </a:bodyPr>
          <a:lstStyle/>
          <a:p>
            <a:r>
              <a:rPr lang="en-GB" sz="6600" dirty="0" smtClean="0"/>
              <a:t>Interventions</a:t>
            </a:r>
            <a:endParaRPr lang="en-GB" sz="6600" dirty="0"/>
          </a:p>
        </p:txBody>
      </p:sp>
      <p:sp>
        <p:nvSpPr>
          <p:cNvPr id="3" name="Subtitle 2"/>
          <p:cNvSpPr>
            <a:spLocks noGrp="1"/>
          </p:cNvSpPr>
          <p:nvPr>
            <p:ph type="subTitle" idx="1"/>
          </p:nvPr>
        </p:nvSpPr>
        <p:spPr>
          <a:xfrm>
            <a:off x="1100015" y="3228112"/>
            <a:ext cx="7315200" cy="2439664"/>
          </a:xfrm>
        </p:spPr>
        <p:txBody>
          <a:bodyPr>
            <a:normAutofit/>
          </a:bodyPr>
          <a:lstStyle/>
          <a:p>
            <a:r>
              <a:rPr lang="en-GB" sz="2800" b="1" dirty="0" smtClean="0"/>
              <a:t>Nurture groups were developed in the 1960’s by </a:t>
            </a:r>
            <a:r>
              <a:rPr lang="en-GB" sz="2800" b="1" dirty="0"/>
              <a:t>E</a:t>
            </a:r>
            <a:r>
              <a:rPr lang="en-GB" sz="2800" b="1" dirty="0" smtClean="0"/>
              <a:t>ducational </a:t>
            </a:r>
            <a:r>
              <a:rPr lang="en-GB" sz="2800" b="1" dirty="0"/>
              <a:t>P</a:t>
            </a:r>
            <a:r>
              <a:rPr lang="en-GB" sz="2800" b="1" dirty="0" smtClean="0"/>
              <a:t>sychologist Marjorie Boxall, with an aim to improve well-being.  The purpose was to provide experiences that could repair attachment issues.  </a:t>
            </a:r>
            <a:endParaRPr lang="en-GB" sz="2800" b="1" dirty="0"/>
          </a:p>
        </p:txBody>
      </p:sp>
    </p:spTree>
    <p:extLst>
      <p:ext uri="{BB962C8B-B14F-4D97-AF65-F5344CB8AC3E}">
        <p14:creationId xmlns:p14="http://schemas.microsoft.com/office/powerpoint/2010/main" val="26541028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258686" y="942108"/>
            <a:ext cx="3071859" cy="1981201"/>
          </a:xfrm>
        </p:spPr>
        <p:txBody>
          <a:bodyPr>
            <a:normAutofit/>
          </a:bodyPr>
          <a:lstStyle/>
          <a:p>
            <a:r>
              <a:rPr lang="en-GB" sz="4000" dirty="0" smtClean="0"/>
              <a:t>Research on early identification</a:t>
            </a:r>
            <a:endParaRPr lang="en-GB" sz="4000" dirty="0"/>
          </a:p>
        </p:txBody>
      </p:sp>
      <p:sp>
        <p:nvSpPr>
          <p:cNvPr id="5" name="Footer Placeholder 4"/>
          <p:cNvSpPr>
            <a:spLocks noGrp="1"/>
          </p:cNvSpPr>
          <p:nvPr>
            <p:ph type="ftr" sz="quarter" idx="11"/>
          </p:nvPr>
        </p:nvSpPr>
        <p:spPr/>
        <p:txBody>
          <a:bodyPr/>
          <a:lstStyle/>
          <a:p>
            <a:r>
              <a:rPr lang="en-US" smtClean="0"/>
              <a:t>https://gov.wales/sites/default/files/statistics-and-research/2019-07/school-census-results-2019-764.pdf</a:t>
            </a:r>
            <a:endParaRPr lang="en-US" dirty="0"/>
          </a:p>
        </p:txBody>
      </p:sp>
      <p:pic>
        <p:nvPicPr>
          <p:cNvPr id="4" name="Picture 3"/>
          <p:cNvPicPr>
            <a:picLocks noChangeAspect="1"/>
          </p:cNvPicPr>
          <p:nvPr/>
        </p:nvPicPr>
        <p:blipFill rotWithShape="1">
          <a:blip r:embed="rId3"/>
          <a:srcRect l="24432" t="21198" r="28295" b="9475"/>
          <a:stretch/>
        </p:blipFill>
        <p:spPr>
          <a:xfrm>
            <a:off x="1731818" y="1066800"/>
            <a:ext cx="5763492" cy="4752109"/>
          </a:xfrm>
          <a:prstGeom prst="rect">
            <a:avLst/>
          </a:prstGeom>
        </p:spPr>
      </p:pic>
    </p:spTree>
    <p:extLst>
      <p:ext uri="{BB962C8B-B14F-4D97-AF65-F5344CB8AC3E}">
        <p14:creationId xmlns:p14="http://schemas.microsoft.com/office/powerpoint/2010/main" val="36661525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loud 7"/>
          <p:cNvSpPr/>
          <p:nvPr/>
        </p:nvSpPr>
        <p:spPr>
          <a:xfrm>
            <a:off x="5611092" y="1018311"/>
            <a:ext cx="2244436" cy="160019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6383480" y="1360130"/>
            <a:ext cx="1399309" cy="461665"/>
          </a:xfrm>
          <a:prstGeom prst="rect">
            <a:avLst/>
          </a:prstGeom>
          <a:noFill/>
        </p:spPr>
        <p:txBody>
          <a:bodyPr wrap="square" rtlCol="0">
            <a:spAutoFit/>
          </a:bodyPr>
          <a:lstStyle/>
          <a:p>
            <a:r>
              <a:rPr lang="en-GB" sz="2400" i="1" dirty="0" smtClean="0"/>
              <a:t>ASD</a:t>
            </a:r>
            <a:endParaRPr lang="en-GB" sz="2400" i="1" dirty="0"/>
          </a:p>
        </p:txBody>
      </p:sp>
      <p:sp>
        <p:nvSpPr>
          <p:cNvPr id="10" name="Cloud 9"/>
          <p:cNvSpPr/>
          <p:nvPr/>
        </p:nvSpPr>
        <p:spPr>
          <a:xfrm>
            <a:off x="6331529" y="2618509"/>
            <a:ext cx="2244436" cy="160019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Cloud 11"/>
          <p:cNvSpPr/>
          <p:nvPr/>
        </p:nvSpPr>
        <p:spPr>
          <a:xfrm>
            <a:off x="5271657" y="4255079"/>
            <a:ext cx="2244436" cy="160019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Cloud 13"/>
          <p:cNvSpPr/>
          <p:nvPr/>
        </p:nvSpPr>
        <p:spPr>
          <a:xfrm>
            <a:off x="1433944" y="4385833"/>
            <a:ext cx="2244436" cy="160019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Cloud 15"/>
          <p:cNvSpPr/>
          <p:nvPr/>
        </p:nvSpPr>
        <p:spPr>
          <a:xfrm>
            <a:off x="124689" y="2874299"/>
            <a:ext cx="2244436" cy="160019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Cloud 17"/>
          <p:cNvSpPr/>
          <p:nvPr/>
        </p:nvSpPr>
        <p:spPr>
          <a:xfrm>
            <a:off x="848592" y="1172096"/>
            <a:ext cx="2244436" cy="160019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Cloud 19"/>
          <p:cNvSpPr/>
          <p:nvPr/>
        </p:nvSpPr>
        <p:spPr>
          <a:xfrm>
            <a:off x="6774873" y="1466160"/>
            <a:ext cx="2244436" cy="160019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7218220" y="1895851"/>
            <a:ext cx="1565562" cy="830997"/>
          </a:xfrm>
          <a:prstGeom prst="rect">
            <a:avLst/>
          </a:prstGeom>
          <a:noFill/>
        </p:spPr>
        <p:txBody>
          <a:bodyPr wrap="square" rtlCol="0">
            <a:spAutoFit/>
          </a:bodyPr>
          <a:lstStyle/>
          <a:p>
            <a:r>
              <a:rPr lang="en-GB" sz="2400" i="1" dirty="0" smtClean="0"/>
              <a:t>Sensory processing</a:t>
            </a:r>
            <a:endParaRPr lang="en-GB" sz="2400" i="1" dirty="0"/>
          </a:p>
        </p:txBody>
      </p:sp>
      <p:sp>
        <p:nvSpPr>
          <p:cNvPr id="22" name="Cloud 21"/>
          <p:cNvSpPr/>
          <p:nvPr/>
        </p:nvSpPr>
        <p:spPr>
          <a:xfrm>
            <a:off x="5631876" y="3348950"/>
            <a:ext cx="2244436" cy="160019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Cloud 22"/>
          <p:cNvSpPr/>
          <p:nvPr/>
        </p:nvSpPr>
        <p:spPr>
          <a:xfrm>
            <a:off x="6795657" y="3796799"/>
            <a:ext cx="2244436" cy="160019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Cloud 24"/>
          <p:cNvSpPr/>
          <p:nvPr/>
        </p:nvSpPr>
        <p:spPr>
          <a:xfrm>
            <a:off x="1073726" y="3332843"/>
            <a:ext cx="2244436" cy="160019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Cloud 25"/>
          <p:cNvSpPr/>
          <p:nvPr/>
        </p:nvSpPr>
        <p:spPr>
          <a:xfrm>
            <a:off x="2594267" y="1396278"/>
            <a:ext cx="2244436" cy="160019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Cloud 26"/>
          <p:cNvSpPr/>
          <p:nvPr/>
        </p:nvSpPr>
        <p:spPr>
          <a:xfrm>
            <a:off x="3262747" y="4139612"/>
            <a:ext cx="2244436" cy="160019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Cloud 27"/>
          <p:cNvSpPr/>
          <p:nvPr/>
        </p:nvSpPr>
        <p:spPr>
          <a:xfrm>
            <a:off x="4066310" y="1189396"/>
            <a:ext cx="2244436" cy="160019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6487392" y="2948720"/>
            <a:ext cx="2088573" cy="830997"/>
          </a:xfrm>
          <a:prstGeom prst="rect">
            <a:avLst/>
          </a:prstGeom>
          <a:noFill/>
        </p:spPr>
        <p:txBody>
          <a:bodyPr wrap="square" rtlCol="0">
            <a:spAutoFit/>
          </a:bodyPr>
          <a:lstStyle/>
          <a:p>
            <a:r>
              <a:rPr lang="en-GB" sz="2400" i="1" dirty="0" smtClean="0"/>
              <a:t>Learning difficulties</a:t>
            </a:r>
            <a:endParaRPr lang="en-GB" sz="2400" i="1" dirty="0"/>
          </a:p>
        </p:txBody>
      </p:sp>
      <p:sp>
        <p:nvSpPr>
          <p:cNvPr id="19" name="TextBox 18"/>
          <p:cNvSpPr txBox="1"/>
          <p:nvPr/>
        </p:nvSpPr>
        <p:spPr>
          <a:xfrm>
            <a:off x="1291938" y="1719477"/>
            <a:ext cx="1956953" cy="461665"/>
          </a:xfrm>
          <a:prstGeom prst="rect">
            <a:avLst/>
          </a:prstGeom>
          <a:noFill/>
        </p:spPr>
        <p:txBody>
          <a:bodyPr wrap="square" rtlCol="0">
            <a:spAutoFit/>
          </a:bodyPr>
          <a:lstStyle/>
          <a:p>
            <a:r>
              <a:rPr lang="en-GB" sz="2400" i="1" dirty="0" smtClean="0"/>
              <a:t>Foetal alcohol</a:t>
            </a:r>
            <a:endParaRPr lang="en-GB" sz="2400" i="1" dirty="0"/>
          </a:p>
        </p:txBody>
      </p:sp>
      <p:sp>
        <p:nvSpPr>
          <p:cNvPr id="17" name="TextBox 16"/>
          <p:cNvSpPr txBox="1"/>
          <p:nvPr/>
        </p:nvSpPr>
        <p:spPr>
          <a:xfrm>
            <a:off x="755071" y="3275827"/>
            <a:ext cx="2071256" cy="1200329"/>
          </a:xfrm>
          <a:prstGeom prst="rect">
            <a:avLst/>
          </a:prstGeom>
          <a:noFill/>
        </p:spPr>
        <p:txBody>
          <a:bodyPr wrap="square" rtlCol="0">
            <a:spAutoFit/>
          </a:bodyPr>
          <a:lstStyle/>
          <a:p>
            <a:r>
              <a:rPr lang="en-GB" sz="2400" i="1" dirty="0" smtClean="0"/>
              <a:t>Developmental coordination disorder</a:t>
            </a:r>
            <a:endParaRPr lang="en-GB" sz="2400" i="1" dirty="0"/>
          </a:p>
        </p:txBody>
      </p:sp>
      <p:sp>
        <p:nvSpPr>
          <p:cNvPr id="15" name="TextBox 14"/>
          <p:cNvSpPr txBox="1"/>
          <p:nvPr/>
        </p:nvSpPr>
        <p:spPr>
          <a:xfrm>
            <a:off x="2022764" y="4429468"/>
            <a:ext cx="2715489" cy="1200329"/>
          </a:xfrm>
          <a:prstGeom prst="rect">
            <a:avLst/>
          </a:prstGeom>
          <a:noFill/>
        </p:spPr>
        <p:txBody>
          <a:bodyPr wrap="square" rtlCol="0">
            <a:spAutoFit/>
          </a:bodyPr>
          <a:lstStyle/>
          <a:p>
            <a:r>
              <a:rPr lang="en-GB" sz="2400" i="1" dirty="0" smtClean="0"/>
              <a:t>Speech and Language difficulties</a:t>
            </a:r>
            <a:endParaRPr lang="en-GB" sz="2400" i="1" dirty="0"/>
          </a:p>
        </p:txBody>
      </p:sp>
      <p:sp>
        <p:nvSpPr>
          <p:cNvPr id="13" name="TextBox 12"/>
          <p:cNvSpPr txBox="1"/>
          <p:nvPr/>
        </p:nvSpPr>
        <p:spPr>
          <a:xfrm>
            <a:off x="5327074" y="4808957"/>
            <a:ext cx="1766456" cy="461665"/>
          </a:xfrm>
          <a:prstGeom prst="rect">
            <a:avLst/>
          </a:prstGeom>
          <a:noFill/>
        </p:spPr>
        <p:txBody>
          <a:bodyPr wrap="square" rtlCol="0">
            <a:spAutoFit/>
          </a:bodyPr>
          <a:lstStyle/>
          <a:p>
            <a:r>
              <a:rPr lang="en-GB" sz="2400" i="1" dirty="0" smtClean="0"/>
              <a:t>Attachment</a:t>
            </a:r>
            <a:endParaRPr lang="en-GB" sz="2400" i="1" dirty="0"/>
          </a:p>
        </p:txBody>
      </p:sp>
      <p:sp>
        <p:nvSpPr>
          <p:cNvPr id="24" name="TextBox 23"/>
          <p:cNvSpPr txBox="1"/>
          <p:nvPr/>
        </p:nvSpPr>
        <p:spPr>
          <a:xfrm>
            <a:off x="7103924" y="4324195"/>
            <a:ext cx="1399309" cy="461665"/>
          </a:xfrm>
          <a:prstGeom prst="rect">
            <a:avLst/>
          </a:prstGeom>
          <a:noFill/>
        </p:spPr>
        <p:txBody>
          <a:bodyPr wrap="square" rtlCol="0">
            <a:spAutoFit/>
          </a:bodyPr>
          <a:lstStyle/>
          <a:p>
            <a:r>
              <a:rPr lang="en-GB" sz="2400" i="1" dirty="0" smtClean="0"/>
              <a:t>trauma</a:t>
            </a:r>
            <a:endParaRPr lang="en-GB" sz="2400" i="1" dirty="0"/>
          </a:p>
        </p:txBody>
      </p:sp>
      <p:sp>
        <p:nvSpPr>
          <p:cNvPr id="6" name="Cloud 5"/>
          <p:cNvSpPr/>
          <p:nvPr/>
        </p:nvSpPr>
        <p:spPr>
          <a:xfrm>
            <a:off x="3016830" y="2290463"/>
            <a:ext cx="2964873" cy="2424544"/>
          </a:xfrm>
          <a:prstGeom prst="cloud">
            <a:avLst/>
          </a:prstGeom>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3657600" y="2842691"/>
            <a:ext cx="2202873" cy="1200329"/>
          </a:xfrm>
          <a:prstGeom prst="rect">
            <a:avLst/>
          </a:prstGeom>
          <a:noFill/>
        </p:spPr>
        <p:txBody>
          <a:bodyPr wrap="square" rtlCol="0">
            <a:spAutoFit/>
          </a:bodyPr>
          <a:lstStyle/>
          <a:p>
            <a:r>
              <a:rPr lang="en-GB" sz="3600" i="1" dirty="0" smtClean="0">
                <a:solidFill>
                  <a:schemeClr val="accent6"/>
                </a:solidFill>
              </a:rPr>
              <a:t>Possible factors</a:t>
            </a:r>
            <a:endParaRPr lang="en-GB" sz="3600" i="1" dirty="0">
              <a:solidFill>
                <a:schemeClr val="accent6"/>
              </a:solidFill>
            </a:endParaRPr>
          </a:p>
        </p:txBody>
      </p:sp>
    </p:spTree>
    <p:extLst>
      <p:ext uri="{BB962C8B-B14F-4D97-AF65-F5344CB8AC3E}">
        <p14:creationId xmlns:p14="http://schemas.microsoft.com/office/powerpoint/2010/main" val="367073890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9310254" y="832537"/>
            <a:ext cx="2881745" cy="914400"/>
          </a:xfrm>
        </p:spPr>
        <p:txBody>
          <a:bodyPr>
            <a:noAutofit/>
          </a:bodyPr>
          <a:lstStyle/>
          <a:p>
            <a:r>
              <a:rPr lang="en-GB" sz="4800" b="1" dirty="0" smtClean="0">
                <a:solidFill>
                  <a:schemeClr val="accent6"/>
                </a:solidFill>
              </a:rPr>
              <a:t>Choosing the right provisions</a:t>
            </a:r>
            <a:endParaRPr lang="en-GB" sz="4800" b="1" dirty="0">
              <a:solidFill>
                <a:schemeClr val="accent6"/>
              </a:solidFill>
            </a:endParaRPr>
          </a:p>
        </p:txBody>
      </p:sp>
      <p:pic>
        <p:nvPicPr>
          <p:cNvPr id="4" name="Picture 3"/>
          <p:cNvPicPr>
            <a:picLocks noChangeAspect="1"/>
          </p:cNvPicPr>
          <p:nvPr/>
        </p:nvPicPr>
        <p:blipFill rotWithShape="1">
          <a:blip r:embed="rId2"/>
          <a:srcRect l="30568" t="10688" r="22954" b="11698"/>
          <a:stretch/>
        </p:blipFill>
        <p:spPr>
          <a:xfrm>
            <a:off x="397377" y="1455991"/>
            <a:ext cx="4087561" cy="3837709"/>
          </a:xfrm>
          <a:prstGeom prst="rect">
            <a:avLst/>
          </a:prstGeom>
        </p:spPr>
      </p:pic>
      <p:pic>
        <p:nvPicPr>
          <p:cNvPr id="2" name="Picture 1"/>
          <p:cNvPicPr>
            <a:picLocks noChangeAspect="1"/>
          </p:cNvPicPr>
          <p:nvPr/>
        </p:nvPicPr>
        <p:blipFill rotWithShape="1">
          <a:blip r:embed="rId3"/>
          <a:srcRect l="33636" t="12709" r="34659" b="12709"/>
          <a:stretch/>
        </p:blipFill>
        <p:spPr>
          <a:xfrm>
            <a:off x="4807523" y="887957"/>
            <a:ext cx="3865420" cy="5112328"/>
          </a:xfrm>
          <a:prstGeom prst="rect">
            <a:avLst/>
          </a:prstGeom>
        </p:spPr>
      </p:pic>
    </p:spTree>
    <p:extLst>
      <p:ext uri="{BB962C8B-B14F-4D97-AF65-F5344CB8AC3E}">
        <p14:creationId xmlns:p14="http://schemas.microsoft.com/office/powerpoint/2010/main" val="11068869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69848" y="1298448"/>
            <a:ext cx="7315200" cy="1098388"/>
          </a:xfrm>
        </p:spPr>
        <p:txBody>
          <a:bodyPr/>
          <a:lstStyle/>
          <a:p>
            <a:r>
              <a:rPr lang="en-GB" dirty="0" smtClean="0"/>
              <a:t>Active learning</a:t>
            </a:r>
            <a:endParaRPr lang="en-GB" dirty="0"/>
          </a:p>
        </p:txBody>
      </p:sp>
      <p:sp>
        <p:nvSpPr>
          <p:cNvPr id="5" name="Smiley Face 4"/>
          <p:cNvSpPr/>
          <p:nvPr/>
        </p:nvSpPr>
        <p:spPr>
          <a:xfrm>
            <a:off x="249382" y="2396836"/>
            <a:ext cx="1842654" cy="1828800"/>
          </a:xfrm>
          <a:prstGeom prst="smileyFace">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miley Face 5"/>
          <p:cNvSpPr/>
          <p:nvPr/>
        </p:nvSpPr>
        <p:spPr>
          <a:xfrm>
            <a:off x="1939637" y="3837709"/>
            <a:ext cx="1842654" cy="1828800"/>
          </a:xfrm>
          <a:prstGeom prst="smileyFace">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Smiley Face 6"/>
          <p:cNvSpPr/>
          <p:nvPr/>
        </p:nvSpPr>
        <p:spPr>
          <a:xfrm>
            <a:off x="5520206" y="3837709"/>
            <a:ext cx="1842654" cy="1828800"/>
          </a:xfrm>
          <a:prstGeom prst="smileyFac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miley Face 7"/>
          <p:cNvSpPr/>
          <p:nvPr/>
        </p:nvSpPr>
        <p:spPr>
          <a:xfrm>
            <a:off x="3782291" y="2396836"/>
            <a:ext cx="1842654" cy="1828800"/>
          </a:xfrm>
          <a:prstGeom prst="smileyFac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Cloud 8"/>
          <p:cNvSpPr/>
          <p:nvPr/>
        </p:nvSpPr>
        <p:spPr>
          <a:xfrm>
            <a:off x="6114080" y="1364672"/>
            <a:ext cx="2402239" cy="2064327"/>
          </a:xfrm>
          <a:prstGeom prst="cloud">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249381" y="2729345"/>
            <a:ext cx="2307959" cy="954107"/>
          </a:xfrm>
          <a:prstGeom prst="rect">
            <a:avLst/>
          </a:prstGeom>
          <a:noFill/>
        </p:spPr>
        <p:txBody>
          <a:bodyPr wrap="square" rtlCol="0">
            <a:spAutoFit/>
          </a:bodyPr>
          <a:lstStyle/>
          <a:p>
            <a:r>
              <a:rPr lang="en-GB" sz="2800" dirty="0" smtClean="0"/>
              <a:t>Cognitive development</a:t>
            </a:r>
            <a:endParaRPr lang="en-GB" sz="2800" dirty="0"/>
          </a:p>
        </p:txBody>
      </p:sp>
      <p:sp>
        <p:nvSpPr>
          <p:cNvPr id="11" name="TextBox 10"/>
          <p:cNvSpPr txBox="1"/>
          <p:nvPr/>
        </p:nvSpPr>
        <p:spPr>
          <a:xfrm>
            <a:off x="1896897" y="4239490"/>
            <a:ext cx="2356448" cy="954107"/>
          </a:xfrm>
          <a:prstGeom prst="rect">
            <a:avLst/>
          </a:prstGeom>
          <a:noFill/>
        </p:spPr>
        <p:txBody>
          <a:bodyPr wrap="square" rtlCol="0">
            <a:spAutoFit/>
          </a:bodyPr>
          <a:lstStyle/>
          <a:p>
            <a:r>
              <a:rPr lang="en-GB" sz="2800" dirty="0" smtClean="0"/>
              <a:t>Social development</a:t>
            </a:r>
            <a:endParaRPr lang="en-GB" sz="2800" dirty="0"/>
          </a:p>
        </p:txBody>
      </p:sp>
      <p:sp>
        <p:nvSpPr>
          <p:cNvPr id="12" name="TextBox 11"/>
          <p:cNvSpPr txBox="1"/>
          <p:nvPr/>
        </p:nvSpPr>
        <p:spPr>
          <a:xfrm>
            <a:off x="3616036" y="2757054"/>
            <a:ext cx="2265912" cy="954107"/>
          </a:xfrm>
          <a:prstGeom prst="rect">
            <a:avLst/>
          </a:prstGeom>
          <a:noFill/>
        </p:spPr>
        <p:txBody>
          <a:bodyPr wrap="square" rtlCol="0">
            <a:spAutoFit/>
          </a:bodyPr>
          <a:lstStyle/>
          <a:p>
            <a:r>
              <a:rPr lang="en-GB" sz="2800" dirty="0" smtClean="0"/>
              <a:t>Positive relationships</a:t>
            </a:r>
            <a:endParaRPr lang="en-GB" sz="2800" dirty="0"/>
          </a:p>
        </p:txBody>
      </p:sp>
      <p:sp>
        <p:nvSpPr>
          <p:cNvPr id="13" name="TextBox 12"/>
          <p:cNvSpPr txBox="1"/>
          <p:nvPr/>
        </p:nvSpPr>
        <p:spPr>
          <a:xfrm>
            <a:off x="5624945" y="4275055"/>
            <a:ext cx="1842654" cy="954107"/>
          </a:xfrm>
          <a:prstGeom prst="rect">
            <a:avLst/>
          </a:prstGeom>
          <a:noFill/>
        </p:spPr>
        <p:txBody>
          <a:bodyPr wrap="square" rtlCol="0">
            <a:spAutoFit/>
          </a:bodyPr>
          <a:lstStyle/>
          <a:p>
            <a:r>
              <a:rPr lang="en-GB" sz="2800" dirty="0" smtClean="0"/>
              <a:t>Inclusive learning</a:t>
            </a:r>
            <a:endParaRPr lang="en-GB" sz="2800" dirty="0"/>
          </a:p>
        </p:txBody>
      </p:sp>
      <p:sp>
        <p:nvSpPr>
          <p:cNvPr id="14" name="TextBox 13"/>
          <p:cNvSpPr txBox="1"/>
          <p:nvPr/>
        </p:nvSpPr>
        <p:spPr>
          <a:xfrm>
            <a:off x="6277806" y="1919781"/>
            <a:ext cx="2170107" cy="954107"/>
          </a:xfrm>
          <a:prstGeom prst="rect">
            <a:avLst/>
          </a:prstGeom>
          <a:noFill/>
        </p:spPr>
        <p:txBody>
          <a:bodyPr wrap="square" rtlCol="0">
            <a:spAutoFit/>
          </a:bodyPr>
          <a:lstStyle/>
          <a:p>
            <a:r>
              <a:rPr lang="en-GB" sz="2800" dirty="0" smtClean="0"/>
              <a:t>Evidence and assessment</a:t>
            </a:r>
            <a:endParaRPr lang="en-GB" sz="2800" dirty="0"/>
          </a:p>
        </p:txBody>
      </p:sp>
    </p:spTree>
    <p:extLst>
      <p:ext uri="{BB962C8B-B14F-4D97-AF65-F5344CB8AC3E}">
        <p14:creationId xmlns:p14="http://schemas.microsoft.com/office/powerpoint/2010/main" val="3714070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P spid="1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0" y="2500745"/>
            <a:ext cx="3295971" cy="2377440"/>
          </a:xfrm>
        </p:spPr>
        <p:txBody>
          <a:bodyPr>
            <a:noAutofit/>
          </a:bodyPr>
          <a:lstStyle/>
          <a:p>
            <a:r>
              <a:rPr lang="en-GB" sz="4800" dirty="0" smtClean="0"/>
              <a:t>Developing active learning in the Phoenix Centre</a:t>
            </a:r>
            <a:endParaRPr lang="en-GB" sz="4800" dirty="0"/>
          </a:p>
        </p:txBody>
      </p:sp>
      <p:sp>
        <p:nvSpPr>
          <p:cNvPr id="4" name="Text Placeholder 3"/>
          <p:cNvSpPr>
            <a:spLocks noGrp="1"/>
          </p:cNvSpPr>
          <p:nvPr>
            <p:ph type="body" sz="half" idx="2"/>
          </p:nvPr>
        </p:nvSpPr>
        <p:spPr>
          <a:xfrm>
            <a:off x="232075" y="4979478"/>
            <a:ext cx="2834640" cy="1118893"/>
          </a:xfrm>
        </p:spPr>
        <p:txBody>
          <a:bodyPr>
            <a:normAutofit/>
          </a:bodyPr>
          <a:lstStyle/>
          <a:p>
            <a:r>
              <a:rPr lang="en-GB" sz="2400" dirty="0" smtClean="0">
                <a:solidFill>
                  <a:schemeClr val="accent6"/>
                </a:solidFill>
              </a:rPr>
              <a:t>Role playing a Victorian Classroom</a:t>
            </a:r>
            <a:endParaRPr lang="en-GB" sz="2400" dirty="0">
              <a:solidFill>
                <a:schemeClr val="accent6"/>
              </a:solidFill>
            </a:endParaRPr>
          </a:p>
        </p:txBody>
      </p:sp>
      <p:pic>
        <p:nvPicPr>
          <p:cNvPr id="6" name="Picture Placeholder 4"/>
          <p:cNvPicPr>
            <a:picLocks noChangeAspect="1"/>
          </p:cNvPicPr>
          <p:nvPr/>
        </p:nvPicPr>
        <p:blipFill rotWithShape="1">
          <a:blip r:embed="rId2"/>
          <a:srcRect l="33693" t="31605" r="34452" b="12259"/>
          <a:stretch/>
        </p:blipFill>
        <p:spPr>
          <a:xfrm>
            <a:off x="4364182" y="750054"/>
            <a:ext cx="5403273" cy="5353699"/>
          </a:xfrm>
          <a:prstGeom prst="rect">
            <a:avLst/>
          </a:prstGeom>
          <a:solidFill>
            <a:schemeClr val="bg1">
              <a:lumMod val="75000"/>
            </a:schemeClr>
          </a:solidFill>
        </p:spPr>
      </p:pic>
    </p:spTree>
    <p:extLst>
      <p:ext uri="{BB962C8B-B14F-4D97-AF65-F5344CB8AC3E}">
        <p14:creationId xmlns:p14="http://schemas.microsoft.com/office/powerpoint/2010/main" val="30541416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Advanced skills development for ANLCOs</a:t>
            </a:r>
            <a:br>
              <a:rPr lang="en-GB" b="1" dirty="0"/>
            </a:br>
            <a:endParaRPr lang="en-GB" dirty="0"/>
          </a:p>
        </p:txBody>
      </p:sp>
      <p:pic>
        <p:nvPicPr>
          <p:cNvPr id="4098" name="Picture 2" descr="Related image"/>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00" y="876120"/>
            <a:ext cx="5888182" cy="5078558"/>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p:cNvSpPr>
            <a:spLocks noGrp="1"/>
          </p:cNvSpPr>
          <p:nvPr>
            <p:ph type="ftr" sz="quarter" idx="11"/>
          </p:nvPr>
        </p:nvSpPr>
        <p:spPr/>
        <p:txBody>
          <a:bodyPr/>
          <a:lstStyle/>
          <a:p>
            <a:r>
              <a:rPr lang="en-US" smtClean="0"/>
              <a:t>https://www.pghschools.org/Page/5034</a:t>
            </a:r>
            <a:endParaRPr lang="en-US" dirty="0"/>
          </a:p>
        </p:txBody>
      </p:sp>
    </p:spTree>
    <p:extLst>
      <p:ext uri="{BB962C8B-B14F-4D97-AF65-F5344CB8AC3E}">
        <p14:creationId xmlns:p14="http://schemas.microsoft.com/office/powerpoint/2010/main" val="206456002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a:srcRect l="20227" t="10485" r="29659" b="14730"/>
          <a:stretch/>
        </p:blipFill>
        <p:spPr>
          <a:xfrm>
            <a:off x="-1" y="794201"/>
            <a:ext cx="6331527" cy="5312163"/>
          </a:xfrm>
          <a:prstGeom prst="rect">
            <a:avLst/>
          </a:prstGeom>
        </p:spPr>
      </p:pic>
      <p:sp>
        <p:nvSpPr>
          <p:cNvPr id="6" name="Rectangle 5"/>
          <p:cNvSpPr/>
          <p:nvPr/>
        </p:nvSpPr>
        <p:spPr>
          <a:xfrm>
            <a:off x="277973" y="2008909"/>
            <a:ext cx="11692353" cy="2061865"/>
          </a:xfrm>
          <a:prstGeom prst="rect">
            <a:avLst/>
          </a:prstGeom>
          <a:noFill/>
        </p:spPr>
        <p:txBody>
          <a:bodyPr wrap="none" lIns="91440" tIns="45720" rIns="91440" bIns="45720">
            <a:prstTxWarp prst="textArchDown">
              <a:avLst/>
            </a:prstTxWarp>
            <a:spAutoFit/>
          </a:bodyPr>
          <a:lstStyle/>
          <a:p>
            <a:pPr algn="ctr"/>
            <a:r>
              <a:rPr lang="en-US" sz="7200" b="1" spc="50" dirty="0" smtClean="0">
                <a:ln w="0"/>
                <a:solidFill>
                  <a:schemeClr val="bg2"/>
                </a:solidFill>
                <a:effectLst>
                  <a:innerShdw blurRad="63500" dist="50800" dir="13500000">
                    <a:srgbClr val="000000">
                      <a:alpha val="50000"/>
                    </a:srgbClr>
                  </a:innerShdw>
                </a:effectLst>
              </a:rPr>
              <a:t>Advocating a holistic approach</a:t>
            </a:r>
            <a:endParaRPr lang="en-US" sz="7200" b="1" spc="50" dirty="0">
              <a:ln w="0"/>
              <a:solidFill>
                <a:schemeClr val="bg2"/>
              </a:solidFill>
              <a:effectLst>
                <a:innerShdw blurRad="63500" dist="50800" dir="13500000">
                  <a:srgbClr val="000000">
                    <a:alpha val="50000"/>
                  </a:srgbClr>
                </a:innerShdw>
              </a:effectLst>
            </a:endParaRPr>
          </a:p>
        </p:txBody>
      </p:sp>
    </p:spTree>
    <p:extLst>
      <p:ext uri="{BB962C8B-B14F-4D97-AF65-F5344CB8AC3E}">
        <p14:creationId xmlns:p14="http://schemas.microsoft.com/office/powerpoint/2010/main" val="351036096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918" y="1123837"/>
            <a:ext cx="3058317" cy="4601183"/>
          </a:xfrm>
        </p:spPr>
        <p:txBody>
          <a:bodyPr/>
          <a:lstStyle/>
          <a:p>
            <a:r>
              <a:rPr lang="en-GB" sz="4000" b="1" dirty="0"/>
              <a:t>Specialist skills development</a:t>
            </a:r>
            <a:r>
              <a:rPr lang="en-GB" b="1" dirty="0"/>
              <a:t/>
            </a:r>
            <a:br>
              <a:rPr lang="en-GB" b="1" dirty="0"/>
            </a:br>
            <a:endParaRPr lang="en-GB" dirty="0"/>
          </a:p>
        </p:txBody>
      </p:sp>
      <p:pic>
        <p:nvPicPr>
          <p:cNvPr id="5122" name="Picture 2" descr="Image result for multi agency"/>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823856" y="650949"/>
            <a:ext cx="7301344" cy="5468960"/>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p:cNvSpPr>
            <a:spLocks noGrp="1"/>
          </p:cNvSpPr>
          <p:nvPr>
            <p:ph type="ftr" sz="quarter" idx="11"/>
          </p:nvPr>
        </p:nvSpPr>
        <p:spPr/>
        <p:txBody>
          <a:bodyPr/>
          <a:lstStyle/>
          <a:p>
            <a:r>
              <a:rPr lang="en-US" smtClean="0"/>
              <a:t>https://www.thefostercaretraininghub.co.uk/en/course/multi-agency-working-fostering</a:t>
            </a:r>
            <a:endParaRPr lang="en-US" dirty="0"/>
          </a:p>
        </p:txBody>
      </p:sp>
    </p:spTree>
    <p:extLst>
      <p:ext uri="{BB962C8B-B14F-4D97-AF65-F5344CB8AC3E}">
        <p14:creationId xmlns:p14="http://schemas.microsoft.com/office/powerpoint/2010/main" val="158523309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49266" y="2549237"/>
            <a:ext cx="4374988" cy="1768948"/>
          </a:xfrm>
        </p:spPr>
        <p:txBody>
          <a:bodyPr/>
          <a:lstStyle/>
          <a:p>
            <a:r>
              <a:rPr lang="en-GB" dirty="0" smtClean="0"/>
              <a:t>Research into collaboration</a:t>
            </a:r>
            <a:endParaRPr lang="en-GB" dirty="0"/>
          </a:p>
        </p:txBody>
      </p:sp>
      <p:sp>
        <p:nvSpPr>
          <p:cNvPr id="4" name="10-Point Star 3"/>
          <p:cNvSpPr/>
          <p:nvPr/>
        </p:nvSpPr>
        <p:spPr>
          <a:xfrm>
            <a:off x="374073" y="1316182"/>
            <a:ext cx="2507672" cy="2117529"/>
          </a:xfrm>
          <a:prstGeom prst="star1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10-Point Star 4"/>
          <p:cNvSpPr/>
          <p:nvPr/>
        </p:nvSpPr>
        <p:spPr>
          <a:xfrm>
            <a:off x="6373091" y="1149927"/>
            <a:ext cx="2507672" cy="2117529"/>
          </a:xfrm>
          <a:prstGeom prst="star10">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10-Point Star 5"/>
          <p:cNvSpPr/>
          <p:nvPr/>
        </p:nvSpPr>
        <p:spPr>
          <a:xfrm>
            <a:off x="6373091" y="3865418"/>
            <a:ext cx="2507672" cy="2117529"/>
          </a:xfrm>
          <a:prstGeom prst="star10">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10-Point Star 6"/>
          <p:cNvSpPr/>
          <p:nvPr/>
        </p:nvSpPr>
        <p:spPr>
          <a:xfrm>
            <a:off x="374073" y="3865418"/>
            <a:ext cx="2507672" cy="2117529"/>
          </a:xfrm>
          <a:prstGeom prst="star10">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6856845" y="1747026"/>
            <a:ext cx="1651000" cy="923330"/>
          </a:xfrm>
          <a:prstGeom prst="rect">
            <a:avLst/>
          </a:prstGeom>
          <a:noFill/>
        </p:spPr>
        <p:txBody>
          <a:bodyPr wrap="square" rtlCol="0">
            <a:spAutoFit/>
          </a:bodyPr>
          <a:lstStyle/>
          <a:p>
            <a:r>
              <a:rPr lang="en-GB" dirty="0" smtClean="0"/>
              <a:t>providing </a:t>
            </a:r>
            <a:r>
              <a:rPr lang="en-GB" dirty="0"/>
              <a:t>a comprehensive package</a:t>
            </a:r>
          </a:p>
        </p:txBody>
      </p:sp>
      <p:sp>
        <p:nvSpPr>
          <p:cNvPr id="10" name="TextBox 9"/>
          <p:cNvSpPr txBox="1"/>
          <p:nvPr/>
        </p:nvSpPr>
        <p:spPr>
          <a:xfrm>
            <a:off x="6913418" y="4592981"/>
            <a:ext cx="1427018" cy="646331"/>
          </a:xfrm>
          <a:prstGeom prst="rect">
            <a:avLst/>
          </a:prstGeom>
          <a:noFill/>
        </p:spPr>
        <p:txBody>
          <a:bodyPr wrap="square" rtlCol="0">
            <a:spAutoFit/>
          </a:bodyPr>
          <a:lstStyle/>
          <a:p>
            <a:r>
              <a:rPr lang="en-GB" dirty="0" smtClean="0"/>
              <a:t>Builds capacity</a:t>
            </a:r>
            <a:endParaRPr lang="en-GB" dirty="0"/>
          </a:p>
        </p:txBody>
      </p:sp>
      <p:sp>
        <p:nvSpPr>
          <p:cNvPr id="11" name="TextBox 10"/>
          <p:cNvSpPr txBox="1"/>
          <p:nvPr/>
        </p:nvSpPr>
        <p:spPr>
          <a:xfrm>
            <a:off x="914400" y="4344031"/>
            <a:ext cx="1536700" cy="1200329"/>
          </a:xfrm>
          <a:prstGeom prst="rect">
            <a:avLst/>
          </a:prstGeom>
          <a:noFill/>
        </p:spPr>
        <p:txBody>
          <a:bodyPr wrap="square" rtlCol="0">
            <a:spAutoFit/>
          </a:bodyPr>
          <a:lstStyle/>
          <a:p>
            <a:r>
              <a:rPr lang="en-GB" dirty="0"/>
              <a:t>making links between specialist organisations</a:t>
            </a:r>
          </a:p>
        </p:txBody>
      </p:sp>
      <p:sp>
        <p:nvSpPr>
          <p:cNvPr id="12" name="TextBox 11"/>
          <p:cNvSpPr txBox="1"/>
          <p:nvPr/>
        </p:nvSpPr>
        <p:spPr>
          <a:xfrm>
            <a:off x="914400" y="2051780"/>
            <a:ext cx="1734866" cy="646331"/>
          </a:xfrm>
          <a:prstGeom prst="rect">
            <a:avLst/>
          </a:prstGeom>
          <a:noFill/>
        </p:spPr>
        <p:txBody>
          <a:bodyPr wrap="square" rtlCol="0">
            <a:spAutoFit/>
          </a:bodyPr>
          <a:lstStyle/>
          <a:p>
            <a:r>
              <a:rPr lang="en-GB" dirty="0" smtClean="0"/>
              <a:t>Multi – agency approach</a:t>
            </a:r>
            <a:endParaRPr lang="en-GB" dirty="0"/>
          </a:p>
        </p:txBody>
      </p:sp>
    </p:spTree>
    <p:extLst>
      <p:ext uri="{BB962C8B-B14F-4D97-AF65-F5344CB8AC3E}">
        <p14:creationId xmlns:p14="http://schemas.microsoft.com/office/powerpoint/2010/main" val="1815022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 calcmode="lin" valueType="num">
                                      <p:cBhvr additive="base">
                                        <p:cTn id="11" dur="500" fill="hold"/>
                                        <p:tgtEl>
                                          <p:spTgt spid="12"/>
                                        </p:tgtEl>
                                        <p:attrNameLst>
                                          <p:attrName>ppt_x</p:attrName>
                                        </p:attrNameLst>
                                      </p:cBhvr>
                                      <p:tavLst>
                                        <p:tav tm="0">
                                          <p:val>
                                            <p:strVal val="#ppt_x"/>
                                          </p:val>
                                        </p:tav>
                                        <p:tav tm="100000">
                                          <p:val>
                                            <p:strVal val="#ppt_x"/>
                                          </p:val>
                                        </p:tav>
                                      </p:tavLst>
                                    </p:anim>
                                    <p:anim calcmode="lin" valueType="num">
                                      <p:cBhvr additive="base">
                                        <p:cTn id="1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 calcmode="lin" valueType="num">
                                      <p:cBhvr additive="base">
                                        <p:cTn id="17" dur="500" fill="hold"/>
                                        <p:tgtEl>
                                          <p:spTgt spid="9"/>
                                        </p:tgtEl>
                                        <p:attrNameLst>
                                          <p:attrName>ppt_x</p:attrName>
                                        </p:attrNameLst>
                                      </p:cBhvr>
                                      <p:tavLst>
                                        <p:tav tm="0">
                                          <p:val>
                                            <p:strVal val="#ppt_x"/>
                                          </p:val>
                                        </p:tav>
                                        <p:tav tm="100000">
                                          <p:val>
                                            <p:strVal val="#ppt_x"/>
                                          </p:val>
                                        </p:tav>
                                      </p:tavLst>
                                    </p:anim>
                                    <p:anim calcmode="lin" valueType="num">
                                      <p:cBhvr additive="base">
                                        <p:cTn id="1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anim calcmode="lin" valueType="num">
                                      <p:cBhvr additive="base">
                                        <p:cTn id="23" dur="500" fill="hold"/>
                                        <p:tgtEl>
                                          <p:spTgt spid="11"/>
                                        </p:tgtEl>
                                        <p:attrNameLst>
                                          <p:attrName>ppt_x</p:attrName>
                                        </p:attrNameLst>
                                      </p:cBhvr>
                                      <p:tavLst>
                                        <p:tav tm="0">
                                          <p:val>
                                            <p:strVal val="#ppt_x"/>
                                          </p:val>
                                        </p:tav>
                                        <p:tav tm="100000">
                                          <p:val>
                                            <p:strVal val="#ppt_x"/>
                                          </p:val>
                                        </p:tav>
                                      </p:tavLst>
                                    </p:anim>
                                    <p:anim calcmode="lin" valueType="num">
                                      <p:cBhvr additive="base">
                                        <p:cTn id="2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anim calcmode="lin" valueType="num">
                                      <p:cBhvr additive="base">
                                        <p:cTn id="29" dur="500" fill="hold"/>
                                        <p:tgtEl>
                                          <p:spTgt spid="10"/>
                                        </p:tgtEl>
                                        <p:attrNameLst>
                                          <p:attrName>ppt_x</p:attrName>
                                        </p:attrNameLst>
                                      </p:cBhvr>
                                      <p:tavLst>
                                        <p:tav tm="0">
                                          <p:val>
                                            <p:strVal val="#ppt_x"/>
                                          </p:val>
                                        </p:tav>
                                        <p:tav tm="100000">
                                          <p:val>
                                            <p:strVal val="#ppt_x"/>
                                          </p:val>
                                        </p:tav>
                                      </p:tavLst>
                                    </p:anim>
                                    <p:anim calcmode="lin" valueType="num">
                                      <p:cBhvr additive="base">
                                        <p:cTn id="3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9" grpId="0"/>
      <p:bldP spid="10" grpId="0"/>
      <p:bldP spid="11" grpId="0"/>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10-Point Star 9"/>
          <p:cNvSpPr/>
          <p:nvPr/>
        </p:nvSpPr>
        <p:spPr>
          <a:xfrm>
            <a:off x="6216073" y="3664590"/>
            <a:ext cx="2507672" cy="2117529"/>
          </a:xfrm>
          <a:prstGeom prst="star10">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1928276" y="3039592"/>
            <a:ext cx="5229352" cy="997712"/>
          </a:xfrm>
        </p:spPr>
        <p:txBody>
          <a:bodyPr/>
          <a:lstStyle/>
          <a:p>
            <a:r>
              <a:rPr lang="en-GB" dirty="0" smtClean="0"/>
              <a:t>Impeding factors</a:t>
            </a:r>
            <a:endParaRPr lang="en-GB" dirty="0"/>
          </a:p>
        </p:txBody>
      </p:sp>
      <p:sp>
        <p:nvSpPr>
          <p:cNvPr id="4" name="10-Point Star 3"/>
          <p:cNvSpPr/>
          <p:nvPr/>
        </p:nvSpPr>
        <p:spPr>
          <a:xfrm>
            <a:off x="374073" y="1316182"/>
            <a:ext cx="2507672" cy="2117529"/>
          </a:xfrm>
          <a:prstGeom prst="star1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772391" y="1974457"/>
            <a:ext cx="1734866" cy="923330"/>
          </a:xfrm>
          <a:prstGeom prst="rect">
            <a:avLst/>
          </a:prstGeom>
          <a:noFill/>
        </p:spPr>
        <p:txBody>
          <a:bodyPr wrap="square" rtlCol="0">
            <a:spAutoFit/>
          </a:bodyPr>
          <a:lstStyle/>
          <a:p>
            <a:r>
              <a:rPr lang="en-GB" dirty="0" smtClean="0"/>
              <a:t>This area doesn’t interest them</a:t>
            </a:r>
            <a:endParaRPr lang="en-GB" dirty="0"/>
          </a:p>
        </p:txBody>
      </p:sp>
      <p:sp>
        <p:nvSpPr>
          <p:cNvPr id="6" name="10-Point Star 5"/>
          <p:cNvSpPr/>
          <p:nvPr/>
        </p:nvSpPr>
        <p:spPr>
          <a:xfrm>
            <a:off x="385988" y="3758762"/>
            <a:ext cx="2507672" cy="2117529"/>
          </a:xfrm>
          <a:prstGeom prst="star10">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6858000" y="4587465"/>
            <a:ext cx="1734866" cy="369332"/>
          </a:xfrm>
          <a:prstGeom prst="rect">
            <a:avLst/>
          </a:prstGeom>
          <a:noFill/>
        </p:spPr>
        <p:txBody>
          <a:bodyPr wrap="square" rtlCol="0">
            <a:spAutoFit/>
          </a:bodyPr>
          <a:lstStyle/>
          <a:p>
            <a:r>
              <a:rPr lang="en-GB" dirty="0" smtClean="0"/>
              <a:t>Work load!!</a:t>
            </a:r>
            <a:endParaRPr lang="en-GB" dirty="0"/>
          </a:p>
        </p:txBody>
      </p:sp>
      <p:sp>
        <p:nvSpPr>
          <p:cNvPr id="8" name="10-Point Star 7"/>
          <p:cNvSpPr/>
          <p:nvPr/>
        </p:nvSpPr>
        <p:spPr>
          <a:xfrm>
            <a:off x="6216073" y="1294777"/>
            <a:ext cx="2507672" cy="2117529"/>
          </a:xfrm>
          <a:prstGeom prst="star10">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6705600" y="2030375"/>
            <a:ext cx="1734866" cy="646331"/>
          </a:xfrm>
          <a:prstGeom prst="rect">
            <a:avLst/>
          </a:prstGeom>
          <a:noFill/>
        </p:spPr>
        <p:txBody>
          <a:bodyPr wrap="square" rtlCol="0">
            <a:spAutoFit/>
          </a:bodyPr>
          <a:lstStyle/>
          <a:p>
            <a:r>
              <a:rPr lang="en-GB" dirty="0" smtClean="0"/>
              <a:t>This is less important</a:t>
            </a:r>
            <a:endParaRPr lang="en-GB" dirty="0"/>
          </a:p>
        </p:txBody>
      </p:sp>
      <p:sp>
        <p:nvSpPr>
          <p:cNvPr id="11" name="TextBox 10"/>
          <p:cNvSpPr txBox="1"/>
          <p:nvPr/>
        </p:nvSpPr>
        <p:spPr>
          <a:xfrm>
            <a:off x="927100" y="4662487"/>
            <a:ext cx="1734866" cy="369332"/>
          </a:xfrm>
          <a:prstGeom prst="rect">
            <a:avLst/>
          </a:prstGeom>
          <a:noFill/>
        </p:spPr>
        <p:txBody>
          <a:bodyPr wrap="square" rtlCol="0">
            <a:spAutoFit/>
          </a:bodyPr>
          <a:lstStyle/>
          <a:p>
            <a:r>
              <a:rPr lang="en-GB" dirty="0" smtClean="0"/>
              <a:t>Lack of funding</a:t>
            </a:r>
            <a:endParaRPr lang="en-GB" dirty="0"/>
          </a:p>
        </p:txBody>
      </p:sp>
    </p:spTree>
    <p:extLst>
      <p:ext uri="{BB962C8B-B14F-4D97-AF65-F5344CB8AC3E}">
        <p14:creationId xmlns:p14="http://schemas.microsoft.com/office/powerpoint/2010/main" val="3278896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7" grpId="0"/>
      <p:bldP spid="9" grpId="0"/>
      <p:bldP spid="11"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10-Point Star 13"/>
          <p:cNvSpPr/>
          <p:nvPr/>
        </p:nvSpPr>
        <p:spPr>
          <a:xfrm>
            <a:off x="374073" y="1510145"/>
            <a:ext cx="1814945" cy="1801091"/>
          </a:xfrm>
          <a:prstGeom prst="star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10-Point Star 15"/>
          <p:cNvSpPr/>
          <p:nvPr/>
        </p:nvSpPr>
        <p:spPr>
          <a:xfrm>
            <a:off x="2424545" y="1052945"/>
            <a:ext cx="1814945" cy="1801091"/>
          </a:xfrm>
          <a:prstGeom prst="star10">
            <a:avLst/>
          </a:prstGeom>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2660072" y="1551709"/>
            <a:ext cx="1288473" cy="923330"/>
          </a:xfrm>
          <a:prstGeom prst="rect">
            <a:avLst/>
          </a:prstGeom>
          <a:noFill/>
        </p:spPr>
        <p:txBody>
          <a:bodyPr wrap="square" rtlCol="0">
            <a:spAutoFit/>
          </a:bodyPr>
          <a:lstStyle/>
          <a:p>
            <a:r>
              <a:rPr lang="en-GB" dirty="0" smtClean="0"/>
              <a:t>Speech and language therapist</a:t>
            </a:r>
            <a:endParaRPr lang="en-GB" dirty="0"/>
          </a:p>
        </p:txBody>
      </p:sp>
      <p:sp>
        <p:nvSpPr>
          <p:cNvPr id="18" name="10-Point Star 17"/>
          <p:cNvSpPr/>
          <p:nvPr/>
        </p:nvSpPr>
        <p:spPr>
          <a:xfrm>
            <a:off x="4239490" y="1814945"/>
            <a:ext cx="1814945" cy="1801091"/>
          </a:xfrm>
          <a:prstGeom prst="star10">
            <a:avLst/>
          </a:prstGeom>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p:cNvSpPr txBox="1"/>
          <p:nvPr/>
        </p:nvSpPr>
        <p:spPr>
          <a:xfrm>
            <a:off x="4475017" y="2313709"/>
            <a:ext cx="1288473" cy="646331"/>
          </a:xfrm>
          <a:prstGeom prst="rect">
            <a:avLst/>
          </a:prstGeom>
          <a:noFill/>
        </p:spPr>
        <p:txBody>
          <a:bodyPr wrap="square" rtlCol="0">
            <a:spAutoFit/>
          </a:bodyPr>
          <a:lstStyle/>
          <a:p>
            <a:r>
              <a:rPr lang="en-GB" dirty="0" smtClean="0"/>
              <a:t>Play therapist</a:t>
            </a:r>
            <a:endParaRPr lang="en-GB" dirty="0"/>
          </a:p>
        </p:txBody>
      </p:sp>
      <p:sp>
        <p:nvSpPr>
          <p:cNvPr id="20" name="10-Point Star 19"/>
          <p:cNvSpPr/>
          <p:nvPr/>
        </p:nvSpPr>
        <p:spPr>
          <a:xfrm>
            <a:off x="5999017" y="914399"/>
            <a:ext cx="1814945" cy="1801091"/>
          </a:xfrm>
          <a:prstGeom prst="star10">
            <a:avLst/>
          </a:prstGeom>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p:cNvSpPr txBox="1"/>
          <p:nvPr/>
        </p:nvSpPr>
        <p:spPr>
          <a:xfrm>
            <a:off x="6234544" y="1413163"/>
            <a:ext cx="1524000" cy="646331"/>
          </a:xfrm>
          <a:prstGeom prst="rect">
            <a:avLst/>
          </a:prstGeom>
          <a:noFill/>
        </p:spPr>
        <p:txBody>
          <a:bodyPr wrap="square" rtlCol="0">
            <a:spAutoFit/>
          </a:bodyPr>
          <a:lstStyle/>
          <a:p>
            <a:r>
              <a:rPr lang="en-GB" dirty="0" smtClean="0"/>
              <a:t>Occupational therapist</a:t>
            </a:r>
            <a:endParaRPr lang="en-GB" dirty="0"/>
          </a:p>
        </p:txBody>
      </p:sp>
      <p:sp>
        <p:nvSpPr>
          <p:cNvPr id="22" name="10-Point Star 21"/>
          <p:cNvSpPr/>
          <p:nvPr/>
        </p:nvSpPr>
        <p:spPr>
          <a:xfrm>
            <a:off x="2479963" y="3047999"/>
            <a:ext cx="1814945" cy="1801091"/>
          </a:xfrm>
          <a:prstGeom prst="star10">
            <a:avLst/>
          </a:prstGeom>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p:cNvSpPr txBox="1"/>
          <p:nvPr/>
        </p:nvSpPr>
        <p:spPr>
          <a:xfrm>
            <a:off x="2715490" y="3546763"/>
            <a:ext cx="1524000" cy="646331"/>
          </a:xfrm>
          <a:prstGeom prst="rect">
            <a:avLst/>
          </a:prstGeom>
          <a:noFill/>
        </p:spPr>
        <p:txBody>
          <a:bodyPr wrap="square" rtlCol="0">
            <a:spAutoFit/>
          </a:bodyPr>
          <a:lstStyle/>
          <a:p>
            <a:r>
              <a:rPr lang="en-GB" dirty="0" smtClean="0"/>
              <a:t>Well-being practitioners</a:t>
            </a:r>
            <a:endParaRPr lang="en-GB" dirty="0"/>
          </a:p>
        </p:txBody>
      </p:sp>
      <p:sp>
        <p:nvSpPr>
          <p:cNvPr id="24" name="10-Point Star 23"/>
          <p:cNvSpPr/>
          <p:nvPr/>
        </p:nvSpPr>
        <p:spPr>
          <a:xfrm>
            <a:off x="374073" y="4045526"/>
            <a:ext cx="1814945" cy="1801091"/>
          </a:xfrm>
          <a:prstGeom prst="star10">
            <a:avLst/>
          </a:prstGeom>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p:cNvSpPr txBox="1"/>
          <p:nvPr/>
        </p:nvSpPr>
        <p:spPr>
          <a:xfrm>
            <a:off x="609600" y="4544290"/>
            <a:ext cx="1288473" cy="369332"/>
          </a:xfrm>
          <a:prstGeom prst="rect">
            <a:avLst/>
          </a:prstGeom>
          <a:noFill/>
        </p:spPr>
        <p:txBody>
          <a:bodyPr wrap="square" rtlCol="0">
            <a:spAutoFit/>
          </a:bodyPr>
          <a:lstStyle/>
          <a:p>
            <a:r>
              <a:rPr lang="en-GB" dirty="0" smtClean="0"/>
              <a:t>ASD team</a:t>
            </a:r>
            <a:endParaRPr lang="en-GB" dirty="0"/>
          </a:p>
        </p:txBody>
      </p:sp>
      <p:sp>
        <p:nvSpPr>
          <p:cNvPr id="26" name="10-Point Star 25"/>
          <p:cNvSpPr/>
          <p:nvPr/>
        </p:nvSpPr>
        <p:spPr>
          <a:xfrm>
            <a:off x="4419599" y="4114800"/>
            <a:ext cx="1814945" cy="1801091"/>
          </a:xfrm>
          <a:prstGeom prst="star10">
            <a:avLst/>
          </a:prstGeom>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4655126" y="4613564"/>
            <a:ext cx="1288473" cy="646331"/>
          </a:xfrm>
          <a:prstGeom prst="rect">
            <a:avLst/>
          </a:prstGeom>
          <a:noFill/>
        </p:spPr>
        <p:txBody>
          <a:bodyPr wrap="square" rtlCol="0">
            <a:spAutoFit/>
          </a:bodyPr>
          <a:lstStyle/>
          <a:p>
            <a:r>
              <a:rPr lang="en-GB" dirty="0" smtClean="0"/>
              <a:t>Music therapist</a:t>
            </a:r>
            <a:endParaRPr lang="en-GB" dirty="0"/>
          </a:p>
        </p:txBody>
      </p:sp>
      <p:sp>
        <p:nvSpPr>
          <p:cNvPr id="28" name="10-Point Star 27"/>
          <p:cNvSpPr/>
          <p:nvPr/>
        </p:nvSpPr>
        <p:spPr>
          <a:xfrm>
            <a:off x="6234544" y="2951018"/>
            <a:ext cx="1814945" cy="1801091"/>
          </a:xfrm>
          <a:prstGeom prst="star10">
            <a:avLst/>
          </a:prstGeom>
          <a:ln>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6470071" y="3449782"/>
            <a:ext cx="1288473" cy="923330"/>
          </a:xfrm>
          <a:prstGeom prst="rect">
            <a:avLst/>
          </a:prstGeom>
          <a:noFill/>
        </p:spPr>
        <p:txBody>
          <a:bodyPr wrap="square" rtlCol="0">
            <a:spAutoFit/>
          </a:bodyPr>
          <a:lstStyle/>
          <a:p>
            <a:r>
              <a:rPr lang="en-GB" dirty="0" smtClean="0"/>
              <a:t>Child advocacy team</a:t>
            </a:r>
            <a:endParaRPr lang="en-GB" dirty="0"/>
          </a:p>
        </p:txBody>
      </p:sp>
      <p:sp>
        <p:nvSpPr>
          <p:cNvPr id="30" name="10-Point Star 29"/>
          <p:cNvSpPr/>
          <p:nvPr/>
        </p:nvSpPr>
        <p:spPr>
          <a:xfrm>
            <a:off x="8049489" y="4045526"/>
            <a:ext cx="1814945" cy="1801091"/>
          </a:xfrm>
          <a:prstGeom prst="star10">
            <a:avLst/>
          </a:prstGeom>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TextBox 30"/>
          <p:cNvSpPr txBox="1"/>
          <p:nvPr/>
        </p:nvSpPr>
        <p:spPr>
          <a:xfrm>
            <a:off x="8285016" y="4544290"/>
            <a:ext cx="1288473" cy="646331"/>
          </a:xfrm>
          <a:prstGeom prst="rect">
            <a:avLst/>
          </a:prstGeom>
          <a:noFill/>
        </p:spPr>
        <p:txBody>
          <a:bodyPr wrap="square" rtlCol="0">
            <a:spAutoFit/>
          </a:bodyPr>
          <a:lstStyle/>
          <a:p>
            <a:r>
              <a:rPr lang="en-GB" dirty="0" smtClean="0"/>
              <a:t>Social services</a:t>
            </a:r>
            <a:endParaRPr lang="en-GB" dirty="0"/>
          </a:p>
        </p:txBody>
      </p:sp>
      <p:sp>
        <p:nvSpPr>
          <p:cNvPr id="32" name="10-Point Star 31"/>
          <p:cNvSpPr/>
          <p:nvPr/>
        </p:nvSpPr>
        <p:spPr>
          <a:xfrm>
            <a:off x="8104907" y="1787235"/>
            <a:ext cx="1814945" cy="1801091"/>
          </a:xfrm>
          <a:prstGeom prst="star1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p:cNvSpPr txBox="1"/>
          <p:nvPr/>
        </p:nvSpPr>
        <p:spPr>
          <a:xfrm>
            <a:off x="8340434" y="2285999"/>
            <a:ext cx="1288473" cy="923330"/>
          </a:xfrm>
          <a:prstGeom prst="rect">
            <a:avLst/>
          </a:prstGeom>
          <a:noFill/>
        </p:spPr>
        <p:txBody>
          <a:bodyPr wrap="square" rtlCol="0">
            <a:spAutoFit/>
          </a:bodyPr>
          <a:lstStyle/>
          <a:p>
            <a:r>
              <a:rPr lang="en-GB" dirty="0" smtClean="0"/>
              <a:t>School based councillor</a:t>
            </a:r>
            <a:endParaRPr lang="en-GB" dirty="0"/>
          </a:p>
        </p:txBody>
      </p:sp>
      <p:sp>
        <p:nvSpPr>
          <p:cNvPr id="34" name="TextBox 33"/>
          <p:cNvSpPr txBox="1"/>
          <p:nvPr/>
        </p:nvSpPr>
        <p:spPr>
          <a:xfrm>
            <a:off x="540327" y="1974272"/>
            <a:ext cx="1440873" cy="646331"/>
          </a:xfrm>
          <a:prstGeom prst="rect">
            <a:avLst/>
          </a:prstGeom>
          <a:noFill/>
        </p:spPr>
        <p:txBody>
          <a:bodyPr wrap="square" rtlCol="0">
            <a:spAutoFit/>
          </a:bodyPr>
          <a:lstStyle/>
          <a:p>
            <a:r>
              <a:rPr lang="en-GB" dirty="0" smtClean="0"/>
              <a:t>Educational Psychologist</a:t>
            </a:r>
            <a:endParaRPr lang="en-GB" dirty="0"/>
          </a:p>
        </p:txBody>
      </p:sp>
    </p:spTree>
    <p:extLst>
      <p:ext uri="{BB962C8B-B14F-4D97-AF65-F5344CB8AC3E}">
        <p14:creationId xmlns:p14="http://schemas.microsoft.com/office/powerpoint/2010/main" val="192114305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74073" y="4961192"/>
            <a:ext cx="8304379" cy="914400"/>
          </a:xfrm>
        </p:spPr>
        <p:txBody>
          <a:bodyPr>
            <a:noAutofit/>
          </a:bodyPr>
          <a:lstStyle/>
          <a:p>
            <a:r>
              <a:rPr lang="en-GB" sz="4000" b="1" dirty="0" smtClean="0"/>
              <a:t>Specialist advice and/or assessments</a:t>
            </a:r>
            <a:endParaRPr lang="en-GB" sz="4000" b="1" dirty="0"/>
          </a:p>
        </p:txBody>
      </p:sp>
      <p:pic>
        <p:nvPicPr>
          <p:cNvPr id="4" name="Picture 3"/>
          <p:cNvPicPr>
            <a:picLocks noChangeAspect="1"/>
          </p:cNvPicPr>
          <p:nvPr/>
        </p:nvPicPr>
        <p:blipFill rotWithShape="1">
          <a:blip r:embed="rId2"/>
          <a:srcRect l="34092" t="24432" r="26590" b="12506"/>
          <a:stretch/>
        </p:blipFill>
        <p:spPr>
          <a:xfrm>
            <a:off x="2714558" y="985658"/>
            <a:ext cx="4086113" cy="3684588"/>
          </a:xfrm>
          <a:prstGeom prst="rect">
            <a:avLst/>
          </a:prstGeom>
        </p:spPr>
      </p:pic>
    </p:spTree>
    <p:extLst>
      <p:ext uri="{BB962C8B-B14F-4D97-AF65-F5344CB8AC3E}">
        <p14:creationId xmlns:p14="http://schemas.microsoft.com/office/powerpoint/2010/main" val="300140745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a:t>
            </a:r>
            <a:r>
              <a:rPr lang="en-GB" dirty="0" smtClean="0"/>
              <a:t>orking with mainstream professionals</a:t>
            </a:r>
            <a:endParaRPr lang="en-GB" dirty="0"/>
          </a:p>
        </p:txBody>
      </p:sp>
      <p:sp>
        <p:nvSpPr>
          <p:cNvPr id="3" name="Content Placeholder 2"/>
          <p:cNvSpPr>
            <a:spLocks noGrp="1"/>
          </p:cNvSpPr>
          <p:nvPr>
            <p:ph idx="1"/>
          </p:nvPr>
        </p:nvSpPr>
        <p:spPr/>
        <p:txBody>
          <a:bodyPr/>
          <a:lstStyle/>
          <a:p>
            <a:r>
              <a:rPr lang="en-GB" b="1" dirty="0"/>
              <a:t>The draft Additional learning need code for Wales (</a:t>
            </a:r>
            <a:r>
              <a:rPr lang="en-GB" b="1" dirty="0" smtClean="0"/>
              <a:t>2018) highlights that poor transition can result in:</a:t>
            </a:r>
          </a:p>
          <a:p>
            <a:r>
              <a:rPr lang="en-GB" dirty="0" smtClean="0"/>
              <a:t>Less successful outcomes</a:t>
            </a:r>
          </a:p>
          <a:p>
            <a:r>
              <a:rPr lang="en-GB" dirty="0" smtClean="0"/>
              <a:t>Poor attendance</a:t>
            </a:r>
          </a:p>
          <a:p>
            <a:r>
              <a:rPr lang="en-GB" dirty="0" smtClean="0"/>
              <a:t>Disengagement</a:t>
            </a:r>
          </a:p>
          <a:p>
            <a:r>
              <a:rPr lang="en-GB" dirty="0" smtClean="0"/>
              <a:t>Low self esteem</a:t>
            </a:r>
          </a:p>
          <a:p>
            <a:r>
              <a:rPr lang="en-GB" dirty="0" smtClean="0"/>
              <a:t>Increased levels of anxiety</a:t>
            </a:r>
          </a:p>
          <a:p>
            <a:r>
              <a:rPr lang="en-GB" dirty="0" smtClean="0"/>
              <a:t>Decline in academic progress</a:t>
            </a:r>
          </a:p>
          <a:p>
            <a:r>
              <a:rPr lang="en-GB" dirty="0" smtClean="0"/>
              <a:t>depression</a:t>
            </a:r>
          </a:p>
          <a:p>
            <a:endParaRPr lang="en-GB" dirty="0"/>
          </a:p>
        </p:txBody>
      </p:sp>
    </p:spTree>
    <p:extLst>
      <p:ext uri="{BB962C8B-B14F-4D97-AF65-F5344CB8AC3E}">
        <p14:creationId xmlns:p14="http://schemas.microsoft.com/office/powerpoint/2010/main" val="214916857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1578" y="2513370"/>
            <a:ext cx="7315200" cy="2932730"/>
          </a:xfrm>
        </p:spPr>
        <p:txBody>
          <a:bodyPr>
            <a:normAutofit fontScale="90000"/>
          </a:bodyPr>
          <a:lstStyle/>
          <a:p>
            <a:r>
              <a:rPr lang="en-GB" sz="4400" dirty="0" smtClean="0"/>
              <a:t>Fredrickson </a:t>
            </a:r>
            <a:r>
              <a:rPr lang="en-GB" sz="4400" dirty="0"/>
              <a:t>&amp; Cline (2015) invoke mainstream schools </a:t>
            </a:r>
            <a:r>
              <a:rPr lang="en-GB" sz="4400" dirty="0" smtClean="0"/>
              <a:t>embracing </a:t>
            </a:r>
            <a:r>
              <a:rPr lang="en-GB" sz="4400" dirty="0"/>
              <a:t>all children, and </a:t>
            </a:r>
            <a:r>
              <a:rPr lang="en-GB" sz="4400" dirty="0" smtClean="0"/>
              <a:t>making </a:t>
            </a:r>
            <a:r>
              <a:rPr lang="en-GB" sz="4400" dirty="0"/>
              <a:t>necessary changes so that all children can </a:t>
            </a:r>
            <a:r>
              <a:rPr lang="en-GB" sz="4400" b="1" u="sng" dirty="0"/>
              <a:t>‘fit in’.  </a:t>
            </a:r>
            <a:r>
              <a:rPr lang="en-GB" dirty="0"/>
              <a:t/>
            </a:r>
            <a:br>
              <a:rPr lang="en-GB" dirty="0"/>
            </a:br>
            <a:endParaRPr lang="en-GB" dirty="0"/>
          </a:p>
        </p:txBody>
      </p:sp>
    </p:spTree>
    <p:extLst>
      <p:ext uri="{BB962C8B-B14F-4D97-AF65-F5344CB8AC3E}">
        <p14:creationId xmlns:p14="http://schemas.microsoft.com/office/powerpoint/2010/main" val="371521052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99309" y="1150559"/>
            <a:ext cx="7647709" cy="1015261"/>
          </a:xfrm>
        </p:spPr>
        <p:txBody>
          <a:bodyPr/>
          <a:lstStyle/>
          <a:p>
            <a:r>
              <a:rPr lang="en-GB" dirty="0" smtClean="0"/>
              <a:t>Successful re-integration</a:t>
            </a:r>
            <a:endParaRPr lang="en-GB" dirty="0"/>
          </a:p>
        </p:txBody>
      </p:sp>
      <p:sp>
        <p:nvSpPr>
          <p:cNvPr id="13" name="Smiley Face 12"/>
          <p:cNvSpPr/>
          <p:nvPr/>
        </p:nvSpPr>
        <p:spPr>
          <a:xfrm>
            <a:off x="4017818" y="3131128"/>
            <a:ext cx="1357745" cy="1413163"/>
          </a:xfrm>
          <a:prstGeom prst="smileyFac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Cloud 13"/>
          <p:cNvSpPr/>
          <p:nvPr/>
        </p:nvSpPr>
        <p:spPr>
          <a:xfrm>
            <a:off x="2230582" y="2313709"/>
            <a:ext cx="1898073" cy="1274618"/>
          </a:xfrm>
          <a:prstGeom prst="cloud">
            <a:avLst/>
          </a:prstGeom>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Cloud 14"/>
          <p:cNvSpPr/>
          <p:nvPr/>
        </p:nvSpPr>
        <p:spPr>
          <a:xfrm>
            <a:off x="2230582" y="3966279"/>
            <a:ext cx="1898073" cy="1274618"/>
          </a:xfrm>
          <a:prstGeom prst="cloud">
            <a:avLst/>
          </a:prstGeom>
          <a:ln>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Cloud 15"/>
          <p:cNvSpPr/>
          <p:nvPr/>
        </p:nvSpPr>
        <p:spPr>
          <a:xfrm>
            <a:off x="5382490" y="3966279"/>
            <a:ext cx="1898073" cy="1274618"/>
          </a:xfrm>
          <a:prstGeom prst="cloud">
            <a:avLst/>
          </a:prstGeom>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Cloud 16"/>
          <p:cNvSpPr/>
          <p:nvPr/>
        </p:nvSpPr>
        <p:spPr>
          <a:xfrm>
            <a:off x="5375562" y="2313709"/>
            <a:ext cx="1898073" cy="1274618"/>
          </a:xfrm>
          <a:prstGeom prst="cloud">
            <a:avLst/>
          </a:prstGeom>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p:cNvSpPr txBox="1"/>
          <p:nvPr/>
        </p:nvSpPr>
        <p:spPr>
          <a:xfrm>
            <a:off x="4073237" y="3588327"/>
            <a:ext cx="1773382" cy="646331"/>
          </a:xfrm>
          <a:prstGeom prst="rect">
            <a:avLst/>
          </a:prstGeom>
          <a:noFill/>
        </p:spPr>
        <p:txBody>
          <a:bodyPr wrap="square" rtlCol="0">
            <a:spAutoFit/>
          </a:bodyPr>
          <a:lstStyle/>
          <a:p>
            <a:r>
              <a:rPr lang="en-GB" b="1" dirty="0" smtClean="0"/>
              <a:t>Mainstream school</a:t>
            </a:r>
            <a:endParaRPr lang="en-GB" b="1" dirty="0"/>
          </a:p>
        </p:txBody>
      </p:sp>
      <p:sp>
        <p:nvSpPr>
          <p:cNvPr id="19" name="TextBox 18"/>
          <p:cNvSpPr txBox="1"/>
          <p:nvPr/>
        </p:nvSpPr>
        <p:spPr>
          <a:xfrm>
            <a:off x="2400299" y="2732994"/>
            <a:ext cx="1617519" cy="369332"/>
          </a:xfrm>
          <a:prstGeom prst="rect">
            <a:avLst/>
          </a:prstGeom>
          <a:noFill/>
        </p:spPr>
        <p:txBody>
          <a:bodyPr wrap="square" rtlCol="0">
            <a:spAutoFit/>
          </a:bodyPr>
          <a:lstStyle/>
          <a:p>
            <a:r>
              <a:rPr lang="en-GB" dirty="0" smtClean="0"/>
              <a:t>Parents/Carers</a:t>
            </a:r>
            <a:endParaRPr lang="en-GB" dirty="0"/>
          </a:p>
        </p:txBody>
      </p:sp>
      <p:sp>
        <p:nvSpPr>
          <p:cNvPr id="20" name="TextBox 19"/>
          <p:cNvSpPr txBox="1"/>
          <p:nvPr/>
        </p:nvSpPr>
        <p:spPr>
          <a:xfrm>
            <a:off x="5642262" y="2609486"/>
            <a:ext cx="1364672" cy="646331"/>
          </a:xfrm>
          <a:prstGeom prst="rect">
            <a:avLst/>
          </a:prstGeom>
          <a:noFill/>
        </p:spPr>
        <p:txBody>
          <a:bodyPr wrap="square" rtlCol="0">
            <a:spAutoFit/>
          </a:bodyPr>
          <a:lstStyle/>
          <a:p>
            <a:r>
              <a:rPr lang="en-GB" dirty="0" smtClean="0"/>
              <a:t>Outside agencies</a:t>
            </a:r>
            <a:endParaRPr lang="en-GB" dirty="0"/>
          </a:p>
        </p:txBody>
      </p:sp>
      <p:sp>
        <p:nvSpPr>
          <p:cNvPr id="21" name="TextBox 20"/>
          <p:cNvSpPr txBox="1"/>
          <p:nvPr/>
        </p:nvSpPr>
        <p:spPr>
          <a:xfrm>
            <a:off x="5642262" y="4222588"/>
            <a:ext cx="1364672" cy="646331"/>
          </a:xfrm>
          <a:prstGeom prst="rect">
            <a:avLst/>
          </a:prstGeom>
          <a:noFill/>
        </p:spPr>
        <p:txBody>
          <a:bodyPr wrap="square" rtlCol="0">
            <a:spAutoFit/>
          </a:bodyPr>
          <a:lstStyle/>
          <a:p>
            <a:r>
              <a:rPr lang="en-GB" dirty="0" smtClean="0"/>
              <a:t>Specialist support</a:t>
            </a:r>
            <a:endParaRPr lang="en-GB" dirty="0"/>
          </a:p>
        </p:txBody>
      </p:sp>
      <p:sp>
        <p:nvSpPr>
          <p:cNvPr id="22" name="TextBox 21"/>
          <p:cNvSpPr txBox="1"/>
          <p:nvPr/>
        </p:nvSpPr>
        <p:spPr>
          <a:xfrm>
            <a:off x="2497282" y="4359625"/>
            <a:ext cx="1364672" cy="369332"/>
          </a:xfrm>
          <a:prstGeom prst="rect">
            <a:avLst/>
          </a:prstGeom>
          <a:noFill/>
        </p:spPr>
        <p:txBody>
          <a:bodyPr wrap="square" rtlCol="0">
            <a:spAutoFit/>
          </a:bodyPr>
          <a:lstStyle/>
          <a:p>
            <a:r>
              <a:rPr lang="en-GB" dirty="0" smtClean="0"/>
              <a:t>The learner</a:t>
            </a:r>
            <a:endParaRPr lang="en-GB" dirty="0"/>
          </a:p>
        </p:txBody>
      </p:sp>
    </p:spTree>
    <p:extLst>
      <p:ext uri="{BB962C8B-B14F-4D97-AF65-F5344CB8AC3E}">
        <p14:creationId xmlns:p14="http://schemas.microsoft.com/office/powerpoint/2010/main" val="380230518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Whole school approach is vital to managing behaviour</a:t>
            </a:r>
            <a:endParaRPr lang="en-GB" dirty="0"/>
          </a:p>
        </p:txBody>
      </p:sp>
    </p:spTree>
    <p:extLst>
      <p:ext uri="{BB962C8B-B14F-4D97-AF65-F5344CB8AC3E}">
        <p14:creationId xmlns:p14="http://schemas.microsoft.com/office/powerpoint/2010/main" val="169183264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10-Point Star 6"/>
          <p:cNvSpPr/>
          <p:nvPr/>
        </p:nvSpPr>
        <p:spPr>
          <a:xfrm>
            <a:off x="471054" y="1103899"/>
            <a:ext cx="1995055" cy="1995054"/>
          </a:xfrm>
          <a:prstGeom prst="star10">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10-Point Star 7"/>
          <p:cNvSpPr/>
          <p:nvPr/>
        </p:nvSpPr>
        <p:spPr>
          <a:xfrm>
            <a:off x="6899559" y="886691"/>
            <a:ext cx="1995055" cy="1995054"/>
          </a:xfrm>
          <a:prstGeom prst="star10">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4"/>
              </a:solidFill>
            </a:endParaRPr>
          </a:p>
        </p:txBody>
      </p:sp>
      <p:sp>
        <p:nvSpPr>
          <p:cNvPr id="9" name="10-Point Star 8"/>
          <p:cNvSpPr/>
          <p:nvPr/>
        </p:nvSpPr>
        <p:spPr>
          <a:xfrm>
            <a:off x="9518070" y="886691"/>
            <a:ext cx="1995055" cy="1995054"/>
          </a:xfrm>
          <a:prstGeom prst="star10">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803563" y="1751195"/>
            <a:ext cx="1496292" cy="646331"/>
          </a:xfrm>
          <a:prstGeom prst="rect">
            <a:avLst/>
          </a:prstGeom>
          <a:noFill/>
        </p:spPr>
        <p:txBody>
          <a:bodyPr wrap="square" rtlCol="0">
            <a:spAutoFit/>
          </a:bodyPr>
          <a:lstStyle/>
          <a:p>
            <a:r>
              <a:rPr lang="en-GB" b="1" dirty="0" smtClean="0"/>
              <a:t>Implications for pupils</a:t>
            </a:r>
            <a:endParaRPr lang="en-GB" b="1" dirty="0"/>
          </a:p>
        </p:txBody>
      </p:sp>
      <p:sp>
        <p:nvSpPr>
          <p:cNvPr id="12" name="TextBox 11"/>
          <p:cNvSpPr txBox="1"/>
          <p:nvPr/>
        </p:nvSpPr>
        <p:spPr>
          <a:xfrm>
            <a:off x="7204363" y="1561052"/>
            <a:ext cx="1399309" cy="646331"/>
          </a:xfrm>
          <a:prstGeom prst="rect">
            <a:avLst/>
          </a:prstGeom>
          <a:noFill/>
        </p:spPr>
        <p:txBody>
          <a:bodyPr wrap="square" rtlCol="0">
            <a:spAutoFit/>
          </a:bodyPr>
          <a:lstStyle/>
          <a:p>
            <a:r>
              <a:rPr lang="en-GB" b="1" dirty="0" smtClean="0"/>
              <a:t>Implications for parents</a:t>
            </a:r>
            <a:endParaRPr lang="en-GB" b="1" dirty="0"/>
          </a:p>
        </p:txBody>
      </p:sp>
      <p:sp>
        <p:nvSpPr>
          <p:cNvPr id="13" name="TextBox 12"/>
          <p:cNvSpPr txBox="1"/>
          <p:nvPr/>
        </p:nvSpPr>
        <p:spPr>
          <a:xfrm>
            <a:off x="9718960" y="1561052"/>
            <a:ext cx="1593274" cy="646331"/>
          </a:xfrm>
          <a:prstGeom prst="rect">
            <a:avLst/>
          </a:prstGeom>
          <a:noFill/>
        </p:spPr>
        <p:txBody>
          <a:bodyPr wrap="square" rtlCol="0">
            <a:spAutoFit/>
          </a:bodyPr>
          <a:lstStyle/>
          <a:p>
            <a:r>
              <a:rPr lang="en-GB" b="1" dirty="0" smtClean="0"/>
              <a:t>Implications for colleagues</a:t>
            </a:r>
            <a:endParaRPr lang="en-GB" b="1" dirty="0"/>
          </a:p>
        </p:txBody>
      </p:sp>
      <p:sp>
        <p:nvSpPr>
          <p:cNvPr id="14" name="TextBox 13"/>
          <p:cNvSpPr txBox="1"/>
          <p:nvPr/>
        </p:nvSpPr>
        <p:spPr>
          <a:xfrm>
            <a:off x="2673927" y="1103899"/>
            <a:ext cx="2452255" cy="646331"/>
          </a:xfrm>
          <a:prstGeom prst="rect">
            <a:avLst/>
          </a:prstGeom>
          <a:noFill/>
        </p:spPr>
        <p:txBody>
          <a:bodyPr wrap="square" rtlCol="0">
            <a:spAutoFit/>
          </a:bodyPr>
          <a:lstStyle/>
          <a:p>
            <a:r>
              <a:rPr lang="en-GB" dirty="0" smtClean="0"/>
              <a:t>Fully inclusive curriculum</a:t>
            </a:r>
            <a:endParaRPr lang="en-GB" dirty="0"/>
          </a:p>
        </p:txBody>
      </p:sp>
      <p:sp>
        <p:nvSpPr>
          <p:cNvPr id="15" name="TextBox 14"/>
          <p:cNvSpPr txBox="1"/>
          <p:nvPr/>
        </p:nvSpPr>
        <p:spPr>
          <a:xfrm>
            <a:off x="2812473" y="1940096"/>
            <a:ext cx="2161309" cy="646331"/>
          </a:xfrm>
          <a:prstGeom prst="rect">
            <a:avLst/>
          </a:prstGeom>
          <a:noFill/>
        </p:spPr>
        <p:txBody>
          <a:bodyPr wrap="square" rtlCol="0">
            <a:spAutoFit/>
          </a:bodyPr>
          <a:lstStyle/>
          <a:p>
            <a:r>
              <a:rPr lang="en-GB" dirty="0" smtClean="0"/>
              <a:t>Appropriately differentiated work</a:t>
            </a:r>
            <a:endParaRPr lang="en-GB" dirty="0"/>
          </a:p>
        </p:txBody>
      </p:sp>
      <p:sp>
        <p:nvSpPr>
          <p:cNvPr id="16" name="TextBox 15"/>
          <p:cNvSpPr txBox="1"/>
          <p:nvPr/>
        </p:nvSpPr>
        <p:spPr>
          <a:xfrm>
            <a:off x="2299855" y="2881745"/>
            <a:ext cx="2230580" cy="646331"/>
          </a:xfrm>
          <a:prstGeom prst="rect">
            <a:avLst/>
          </a:prstGeom>
          <a:noFill/>
        </p:spPr>
        <p:txBody>
          <a:bodyPr wrap="square" rtlCol="0">
            <a:spAutoFit/>
          </a:bodyPr>
          <a:lstStyle/>
          <a:p>
            <a:r>
              <a:rPr lang="en-GB" dirty="0" smtClean="0"/>
              <a:t>Meaningful and engaging work</a:t>
            </a:r>
            <a:endParaRPr lang="en-GB" dirty="0"/>
          </a:p>
        </p:txBody>
      </p:sp>
      <p:sp>
        <p:nvSpPr>
          <p:cNvPr id="17" name="TextBox 16"/>
          <p:cNvSpPr txBox="1"/>
          <p:nvPr/>
        </p:nvSpPr>
        <p:spPr>
          <a:xfrm>
            <a:off x="277091" y="3283527"/>
            <a:ext cx="1856509" cy="923330"/>
          </a:xfrm>
          <a:prstGeom prst="rect">
            <a:avLst/>
          </a:prstGeom>
          <a:noFill/>
        </p:spPr>
        <p:txBody>
          <a:bodyPr wrap="square" rtlCol="0">
            <a:spAutoFit/>
          </a:bodyPr>
          <a:lstStyle/>
          <a:p>
            <a:r>
              <a:rPr lang="en-GB" dirty="0" smtClean="0"/>
              <a:t>Having their needs recognised and met</a:t>
            </a:r>
            <a:endParaRPr lang="en-GB" dirty="0"/>
          </a:p>
        </p:txBody>
      </p:sp>
      <p:sp>
        <p:nvSpPr>
          <p:cNvPr id="18" name="TextBox 17"/>
          <p:cNvSpPr txBox="1"/>
          <p:nvPr/>
        </p:nvSpPr>
        <p:spPr>
          <a:xfrm>
            <a:off x="5417127" y="1103898"/>
            <a:ext cx="1593277" cy="646331"/>
          </a:xfrm>
          <a:prstGeom prst="rect">
            <a:avLst/>
          </a:prstGeom>
          <a:noFill/>
        </p:spPr>
        <p:txBody>
          <a:bodyPr wrap="square" rtlCol="0">
            <a:spAutoFit/>
          </a:bodyPr>
          <a:lstStyle/>
          <a:p>
            <a:r>
              <a:rPr lang="en-GB" dirty="0" smtClean="0"/>
              <a:t>Relinquish responsibility</a:t>
            </a:r>
            <a:endParaRPr lang="en-GB" dirty="0"/>
          </a:p>
        </p:txBody>
      </p:sp>
      <p:sp>
        <p:nvSpPr>
          <p:cNvPr id="19" name="TextBox 18"/>
          <p:cNvSpPr txBox="1"/>
          <p:nvPr/>
        </p:nvSpPr>
        <p:spPr>
          <a:xfrm>
            <a:off x="5666505" y="2203147"/>
            <a:ext cx="1787237" cy="923330"/>
          </a:xfrm>
          <a:prstGeom prst="rect">
            <a:avLst/>
          </a:prstGeom>
          <a:noFill/>
        </p:spPr>
        <p:txBody>
          <a:bodyPr wrap="square" rtlCol="0">
            <a:spAutoFit/>
          </a:bodyPr>
          <a:lstStyle/>
          <a:p>
            <a:r>
              <a:rPr lang="en-GB" dirty="0" smtClean="0"/>
              <a:t>Be aware of professionals who can help</a:t>
            </a:r>
            <a:endParaRPr lang="en-GB" dirty="0"/>
          </a:p>
        </p:txBody>
      </p:sp>
      <p:sp>
        <p:nvSpPr>
          <p:cNvPr id="20" name="TextBox 19"/>
          <p:cNvSpPr txBox="1"/>
          <p:nvPr/>
        </p:nvSpPr>
        <p:spPr>
          <a:xfrm>
            <a:off x="7204363" y="2984882"/>
            <a:ext cx="1690251" cy="646331"/>
          </a:xfrm>
          <a:prstGeom prst="rect">
            <a:avLst/>
          </a:prstGeom>
          <a:noFill/>
        </p:spPr>
        <p:txBody>
          <a:bodyPr wrap="square" rtlCol="0">
            <a:spAutoFit/>
          </a:bodyPr>
          <a:lstStyle/>
          <a:p>
            <a:r>
              <a:rPr lang="en-GB" dirty="0" smtClean="0"/>
              <a:t>Relieve worries and anxieties</a:t>
            </a:r>
            <a:endParaRPr lang="en-GB" dirty="0"/>
          </a:p>
        </p:txBody>
      </p:sp>
      <p:sp>
        <p:nvSpPr>
          <p:cNvPr id="21" name="TextBox 20"/>
          <p:cNvSpPr txBox="1"/>
          <p:nvPr/>
        </p:nvSpPr>
        <p:spPr>
          <a:xfrm>
            <a:off x="9265228" y="3793496"/>
            <a:ext cx="2937155" cy="646331"/>
          </a:xfrm>
          <a:prstGeom prst="rect">
            <a:avLst/>
          </a:prstGeom>
          <a:noFill/>
        </p:spPr>
        <p:txBody>
          <a:bodyPr wrap="square" rtlCol="0">
            <a:spAutoFit/>
          </a:bodyPr>
          <a:lstStyle/>
          <a:p>
            <a:r>
              <a:rPr lang="en-GB" dirty="0" smtClean="0"/>
              <a:t>Be part of supportive teams/ networking</a:t>
            </a:r>
            <a:endParaRPr lang="en-GB" dirty="0"/>
          </a:p>
        </p:txBody>
      </p:sp>
      <p:sp>
        <p:nvSpPr>
          <p:cNvPr id="22" name="TextBox 21"/>
          <p:cNvSpPr txBox="1"/>
          <p:nvPr/>
        </p:nvSpPr>
        <p:spPr>
          <a:xfrm>
            <a:off x="9289465" y="2979503"/>
            <a:ext cx="2729346" cy="646331"/>
          </a:xfrm>
          <a:prstGeom prst="rect">
            <a:avLst/>
          </a:prstGeom>
          <a:noFill/>
        </p:spPr>
        <p:txBody>
          <a:bodyPr wrap="square" rtlCol="0">
            <a:spAutoFit/>
          </a:bodyPr>
          <a:lstStyle/>
          <a:p>
            <a:r>
              <a:rPr lang="en-GB" dirty="0" smtClean="0"/>
              <a:t>Have a range of strategies to support learners</a:t>
            </a:r>
            <a:endParaRPr lang="en-GB" dirty="0"/>
          </a:p>
        </p:txBody>
      </p:sp>
      <p:sp>
        <p:nvSpPr>
          <p:cNvPr id="23" name="10-Point Star 22"/>
          <p:cNvSpPr/>
          <p:nvPr/>
        </p:nvSpPr>
        <p:spPr>
          <a:xfrm>
            <a:off x="3810000" y="3699254"/>
            <a:ext cx="2424547" cy="2264943"/>
          </a:xfrm>
          <a:prstGeom prst="star10">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p:cNvSpPr txBox="1"/>
          <p:nvPr/>
        </p:nvSpPr>
        <p:spPr>
          <a:xfrm>
            <a:off x="3903514" y="4535451"/>
            <a:ext cx="2729347" cy="646331"/>
          </a:xfrm>
          <a:prstGeom prst="rect">
            <a:avLst/>
          </a:prstGeom>
          <a:noFill/>
        </p:spPr>
        <p:txBody>
          <a:bodyPr wrap="square" rtlCol="0">
            <a:spAutoFit/>
          </a:bodyPr>
          <a:lstStyle/>
          <a:p>
            <a:r>
              <a:rPr lang="en-GB" sz="3600" dirty="0" smtClean="0"/>
              <a:t>Conclusion</a:t>
            </a:r>
            <a:endParaRPr lang="en-GB" sz="3600" dirty="0"/>
          </a:p>
        </p:txBody>
      </p:sp>
      <p:sp>
        <p:nvSpPr>
          <p:cNvPr id="25" name="TextBox 24"/>
          <p:cNvSpPr txBox="1"/>
          <p:nvPr/>
        </p:nvSpPr>
        <p:spPr>
          <a:xfrm>
            <a:off x="9265228" y="4539386"/>
            <a:ext cx="2926772" cy="646331"/>
          </a:xfrm>
          <a:prstGeom prst="rect">
            <a:avLst/>
          </a:prstGeom>
          <a:noFill/>
        </p:spPr>
        <p:txBody>
          <a:bodyPr wrap="square" rtlCol="0">
            <a:spAutoFit/>
          </a:bodyPr>
          <a:lstStyle/>
          <a:p>
            <a:r>
              <a:rPr lang="en-GB" dirty="0" smtClean="0"/>
              <a:t>Have knowledge to identify needs</a:t>
            </a:r>
            <a:endParaRPr lang="en-GB" dirty="0"/>
          </a:p>
        </p:txBody>
      </p:sp>
      <p:sp>
        <p:nvSpPr>
          <p:cNvPr id="26" name="TextBox 25"/>
          <p:cNvSpPr txBox="1"/>
          <p:nvPr/>
        </p:nvSpPr>
        <p:spPr>
          <a:xfrm>
            <a:off x="9289465" y="5285277"/>
            <a:ext cx="2912919" cy="646331"/>
          </a:xfrm>
          <a:prstGeom prst="rect">
            <a:avLst/>
          </a:prstGeom>
          <a:noFill/>
        </p:spPr>
        <p:txBody>
          <a:bodyPr wrap="square" rtlCol="0">
            <a:spAutoFit/>
          </a:bodyPr>
          <a:lstStyle/>
          <a:p>
            <a:r>
              <a:rPr lang="en-GB" dirty="0" smtClean="0"/>
              <a:t>Have knowledge to understand needs  </a:t>
            </a:r>
            <a:endParaRPr lang="en-GB" dirty="0"/>
          </a:p>
        </p:txBody>
      </p:sp>
    </p:spTree>
    <p:extLst>
      <p:ext uri="{BB962C8B-B14F-4D97-AF65-F5344CB8AC3E}">
        <p14:creationId xmlns:p14="http://schemas.microsoft.com/office/powerpoint/2010/main" val="116848415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Appendix</a:t>
            </a:r>
            <a:endParaRPr lang="en-GB" dirty="0"/>
          </a:p>
        </p:txBody>
      </p:sp>
    </p:spTree>
    <p:extLst>
      <p:ext uri="{BB962C8B-B14F-4D97-AF65-F5344CB8AC3E}">
        <p14:creationId xmlns:p14="http://schemas.microsoft.com/office/powerpoint/2010/main" val="5448634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5961" y="236921"/>
            <a:ext cx="11917250" cy="6863417"/>
          </a:xfrm>
          <a:prstGeom prst="rect">
            <a:avLst/>
          </a:prstGeom>
        </p:spPr>
        <p:txBody>
          <a:bodyPr wrap="square">
            <a:spAutoFit/>
          </a:bodyPr>
          <a:lstStyle/>
          <a:p>
            <a:pPr>
              <a:spcAft>
                <a:spcPts val="0"/>
              </a:spcAft>
            </a:pPr>
            <a:r>
              <a:rPr lang="en-US" sz="1200" b="1" dirty="0">
                <a:latin typeface="Times New Roman" panose="02020603050405020304" pitchFamily="18" charset="0"/>
                <a:ea typeface="Times New Roman" panose="02020603050405020304" pitchFamily="18" charset="0"/>
              </a:rPr>
              <a:t>Supporting handouts</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b="1" dirty="0">
                <a:latin typeface="Times New Roman" panose="02020603050405020304" pitchFamily="18" charset="0"/>
                <a:ea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u="sng" dirty="0">
                <a:latin typeface="Times New Roman" panose="02020603050405020304" pitchFamily="18" charset="0"/>
                <a:ea typeface="Times New Roman" panose="02020603050405020304" pitchFamily="18" charset="0"/>
              </a:rPr>
              <a:t>Inclusion</a:t>
            </a:r>
            <a:endParaRPr lang="en-GB" sz="1200" u="sng" dirty="0">
              <a:latin typeface="Times New Roman" panose="02020603050405020304" pitchFamily="18" charset="0"/>
              <a:ea typeface="Times New Roman" panose="02020603050405020304" pitchFamily="18" charset="0"/>
            </a:endParaRPr>
          </a:p>
          <a:p>
            <a:pPr>
              <a:spcAft>
                <a:spcPts val="0"/>
              </a:spcAft>
            </a:pPr>
            <a:r>
              <a:rPr lang="en-US" sz="1200" dirty="0">
                <a:latin typeface="Times New Roman" panose="02020603050405020304" pitchFamily="18" charset="0"/>
                <a:ea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dirty="0">
                <a:latin typeface="Times New Roman" panose="02020603050405020304" pitchFamily="18" charset="0"/>
                <a:ea typeface="Times New Roman" panose="02020603050405020304" pitchFamily="18" charset="0"/>
              </a:rPr>
              <a:t>The draft Additional learning need code for Wales (2018) advocates a fully inclusive education system where their needs are met, leaners are enabled to participate and enjoy learning so they can succeed.  </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dirty="0">
                <a:latin typeface="Times New Roman" panose="02020603050405020304" pitchFamily="18" charset="0"/>
                <a:ea typeface="Times New Roman" panose="02020603050405020304" pitchFamily="18" charset="0"/>
              </a:rPr>
              <a:t>However, barriers to social inclusion appear to remain.</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dirty="0" err="1">
                <a:latin typeface="Times New Roman" panose="02020603050405020304" pitchFamily="18" charset="0"/>
                <a:ea typeface="Times New Roman" panose="02020603050405020304" pitchFamily="18" charset="0"/>
              </a:rPr>
              <a:t>Mowat</a:t>
            </a:r>
            <a:r>
              <a:rPr lang="en-US" sz="1200" dirty="0">
                <a:latin typeface="Times New Roman" panose="02020603050405020304" pitchFamily="18" charset="0"/>
                <a:ea typeface="Times New Roman" panose="02020603050405020304" pitchFamily="18" charset="0"/>
              </a:rPr>
              <a:t> (2009) identifies that while inclusion is desirable, in practice it can be highly problematic.  </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dirty="0">
                <a:latin typeface="Times New Roman" panose="02020603050405020304" pitchFamily="18" charset="0"/>
                <a:ea typeface="Times New Roman" panose="02020603050405020304" pitchFamily="18" charset="0"/>
              </a:rPr>
              <a:t>McNamara (2001) highlights that some teachers feel that is it unfair to put a child with SEBD in a mainstream classroom as they are ‘bound to fail’. </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dirty="0">
                <a:latin typeface="Times New Roman" panose="02020603050405020304" pitchFamily="18" charset="0"/>
                <a:ea typeface="Times New Roman" panose="02020603050405020304" pitchFamily="18" charset="0"/>
              </a:rPr>
              <a:t>There also appears to be less compassion and understanding of learners with SEBD, McNamara (2001) shares that some teachers feel that pupil’s </a:t>
            </a:r>
            <a:r>
              <a:rPr lang="en-US" sz="1200" dirty="0" err="1">
                <a:latin typeface="Times New Roman" panose="02020603050405020304" pitchFamily="18" charset="0"/>
                <a:ea typeface="Times New Roman" panose="02020603050405020304" pitchFamily="18" charset="0"/>
              </a:rPr>
              <a:t>behaviour</a:t>
            </a:r>
            <a:r>
              <a:rPr lang="en-US" sz="1200" dirty="0">
                <a:latin typeface="Times New Roman" panose="02020603050405020304" pitchFamily="18" charset="0"/>
                <a:ea typeface="Times New Roman" panose="02020603050405020304" pitchFamily="18" charset="0"/>
              </a:rPr>
              <a:t> is deliberate whereas physical and learning difficulties can’t be helped. </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dirty="0">
                <a:latin typeface="Times New Roman" panose="02020603050405020304" pitchFamily="18" charset="0"/>
                <a:ea typeface="Times New Roman" panose="02020603050405020304" pitchFamily="18" charset="0"/>
              </a:rPr>
              <a:t>The draft Additional learning need code for Wales (2018) state that the school ALNCO must promote inclusion.  Professionals should provide learners with bespoke packages to reach their full potential, and that learners with ALN are fully engaged in all school activities.    </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dirty="0" err="1">
                <a:latin typeface="Times New Roman" panose="02020603050405020304" pitchFamily="18" charset="0"/>
                <a:ea typeface="Times New Roman" panose="02020603050405020304" pitchFamily="18" charset="0"/>
              </a:rPr>
              <a:t>Mowat</a:t>
            </a:r>
            <a:r>
              <a:rPr lang="en-US" sz="1200" dirty="0">
                <a:latin typeface="Times New Roman" panose="02020603050405020304" pitchFamily="18" charset="0"/>
                <a:ea typeface="Times New Roman" panose="02020603050405020304" pitchFamily="18" charset="0"/>
              </a:rPr>
              <a:t> (2009) explains that including learners with SEBD in mainstream may not only promote inclusion for the individual but for the whole class, teaching everyone about respect, tolerance and broadening their understanding of ‘community.’  </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dirty="0">
                <a:latin typeface="Times New Roman" panose="02020603050405020304" pitchFamily="18" charset="0"/>
                <a:ea typeface="Times New Roman" panose="02020603050405020304" pitchFamily="18" charset="0"/>
              </a:rPr>
              <a:t>Conversely, McNamara (2001) finds that teachers can feel that one pupil can disrupt the whole class and it is not fair to put the other children in that position.  </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dirty="0">
                <a:latin typeface="Times New Roman" panose="02020603050405020304" pitchFamily="18" charset="0"/>
                <a:ea typeface="Times New Roman" panose="02020603050405020304" pitchFamily="18" charset="0"/>
              </a:rPr>
              <a:t>Fredrickson &amp; Cline (2015) report that historically children with particular needs were all put together.  This caused segregation.  Segregation can restrict access to important educational opportunities.  </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dirty="0">
                <a:latin typeface="Times New Roman" panose="02020603050405020304" pitchFamily="18" charset="0"/>
                <a:ea typeface="Times New Roman" panose="02020603050405020304" pitchFamily="18" charset="0"/>
              </a:rPr>
              <a:t>Webster &amp; Blatchford (2014) have </a:t>
            </a:r>
            <a:r>
              <a:rPr lang="en-US" sz="1200" dirty="0" err="1">
                <a:latin typeface="Times New Roman" panose="02020603050405020304" pitchFamily="18" charset="0"/>
                <a:ea typeface="Times New Roman" panose="02020603050405020304" pitchFamily="18" charset="0"/>
              </a:rPr>
              <a:t>recognised</a:t>
            </a:r>
            <a:r>
              <a:rPr lang="en-US" sz="1200" dirty="0">
                <a:latin typeface="Times New Roman" panose="02020603050405020304" pitchFamily="18" charset="0"/>
                <a:ea typeface="Times New Roman" panose="02020603050405020304" pitchFamily="18" charset="0"/>
              </a:rPr>
              <a:t> that even if a pupil is in a mainstream classroom, they may still feel high levels of separation, with frequent use of work stations, or sitting at a desk turned away from peers, while this is sometimes needed by the learner the appropriateness as a persistent practice should be questioned.  </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dirty="0">
                <a:latin typeface="Times New Roman" panose="02020603050405020304" pitchFamily="18" charset="0"/>
                <a:ea typeface="Times New Roman" panose="02020603050405020304" pitchFamily="18" charset="0"/>
              </a:rPr>
              <a:t>McNamara (2001) addresses other factors that may cause the feeling of segregation in a mainstream classroom, being given a Teaching assistant for one to one support.  It was found that, often learners with a 1:1 TA were isolated and had few opportunities for positive interactions with peers.  There were less occasions to observe peers using well modelled social skills resulting in few opportunities to make progress.  </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dirty="0">
                <a:latin typeface="Times New Roman" panose="02020603050405020304" pitchFamily="18" charset="0"/>
                <a:ea typeface="Times New Roman" panose="02020603050405020304" pitchFamily="18" charset="0"/>
              </a:rPr>
              <a:t>Webster &amp; Blatchford (2014) </a:t>
            </a:r>
            <a:r>
              <a:rPr lang="en-US" sz="1200" dirty="0" err="1">
                <a:latin typeface="Times New Roman" panose="02020603050405020304" pitchFamily="18" charset="0"/>
                <a:ea typeface="Times New Roman" panose="02020603050405020304" pitchFamily="18" charset="0"/>
              </a:rPr>
              <a:t>recognised</a:t>
            </a:r>
            <a:r>
              <a:rPr lang="en-US" sz="1200" dirty="0">
                <a:latin typeface="Times New Roman" panose="02020603050405020304" pitchFamily="18" charset="0"/>
                <a:ea typeface="Times New Roman" panose="02020603050405020304" pitchFamily="18" charset="0"/>
              </a:rPr>
              <a:t> further issues with children with ALN being assigned a 1:1 TA.  Although the Class teacher was responsible for the curriculum, the ALN learner was usually taught by the TA, often resulting in unengaging tasks where repetition was being used as differentiation.  The interventions being offered were often ‘off the shelf’.  It was identified that there was lack of time for the TA and class teacher to plan and monitor together leading to further disengagement between the class teacher and pupil.  The TA’s familiarity led the Class Teacher to feel that the TA was the ‘expert’ and further reduced responsibilities of the education for the individual.  It was considered that the least qualified member of staff with the most educationally needy pupil might be found to be discrimination.  </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dirty="0">
                <a:latin typeface="Times New Roman" panose="02020603050405020304" pitchFamily="18" charset="0"/>
                <a:ea typeface="Times New Roman" panose="02020603050405020304" pitchFamily="18" charset="0"/>
              </a:rPr>
              <a:t>McNamara (2001) identifies that teachers can make learners feel excluded by giving them simplistic work that is boring and repetitive that can have devastating effects on the learner’s self-esteem.  It continues that, learners with ALN are also entitled to challenging work that has an academic, emotional and social content.  </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dirty="0">
                <a:latin typeface="Times New Roman" panose="02020603050405020304" pitchFamily="18" charset="0"/>
                <a:ea typeface="Times New Roman" panose="02020603050405020304" pitchFamily="18" charset="0"/>
              </a:rPr>
              <a:t>The draft Additional learning need code for Wales (2018)  </a:t>
            </a:r>
            <a:r>
              <a:rPr lang="en-US" sz="1200" dirty="0" err="1">
                <a:latin typeface="Times New Roman" panose="02020603050405020304" pitchFamily="18" charset="0"/>
                <a:ea typeface="Times New Roman" panose="02020603050405020304" pitchFamily="18" charset="0"/>
              </a:rPr>
              <a:t>recognises</a:t>
            </a:r>
            <a:r>
              <a:rPr lang="en-US" sz="1200" dirty="0">
                <a:latin typeface="Times New Roman" panose="02020603050405020304" pitchFamily="18" charset="0"/>
                <a:ea typeface="Times New Roman" panose="02020603050405020304" pitchFamily="18" charset="0"/>
              </a:rPr>
              <a:t> that there are rare circumstances that can effect a mainstream school making reasonable adjustments, such as; specialist support is beyond reasonable access, specialist equipment cannot be sourced by the school or the intense daily support cannot be reasonably funded.</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dirty="0">
                <a:latin typeface="Times New Roman" panose="02020603050405020304" pitchFamily="18" charset="0"/>
                <a:ea typeface="Times New Roman" panose="02020603050405020304" pitchFamily="18" charset="0"/>
              </a:rPr>
              <a:t>Fredrickson &amp; Cline (2015) suggests that if a specialist provision is offered to best meet the needs of an individual, then whenever possible, a mainstream should continue to work alongside to continue to offer the child a range of skills and resources that the specialist provision cannot.  </a:t>
            </a:r>
            <a:endParaRPr lang="en-GB" sz="1200" dirty="0">
              <a:latin typeface="Times New Roman" panose="02020603050405020304" pitchFamily="18" charset="0"/>
              <a:ea typeface="Times New Roman" panose="02020603050405020304" pitchFamily="18" charset="0"/>
            </a:endParaRPr>
          </a:p>
          <a:p>
            <a:pPr>
              <a:spcAft>
                <a:spcPts val="0"/>
              </a:spcAft>
            </a:pPr>
            <a:r>
              <a:rPr lang="en-US" sz="1200" dirty="0">
                <a:latin typeface="Times New Roman" panose="02020603050405020304" pitchFamily="18" charset="0"/>
                <a:ea typeface="Times New Roman" panose="02020603050405020304" pitchFamily="18" charset="0"/>
              </a:rPr>
              <a:t> </a:t>
            </a:r>
            <a:endParaRPr lang="en-GB" sz="1200" dirty="0">
              <a:latin typeface="Times New Roman" panose="02020603050405020304" pitchFamily="18" charset="0"/>
              <a:ea typeface="Times New Roman" panose="02020603050405020304" pitchFamily="18" charset="0"/>
            </a:endParaRPr>
          </a:p>
          <a:p>
            <a:pPr>
              <a:spcAft>
                <a:spcPts val="0"/>
              </a:spcAft>
            </a:pPr>
            <a:r>
              <a:rPr lang="en-US" sz="1000" b="1" dirty="0">
                <a:latin typeface="Times New Roman" panose="02020603050405020304" pitchFamily="18" charset="0"/>
                <a:ea typeface="Times New Roman" panose="02020603050405020304" pitchFamily="18" charset="0"/>
              </a:rPr>
              <a:t> </a:t>
            </a:r>
            <a:endParaRPr lang="en-GB" sz="1000" dirty="0">
              <a:latin typeface="Times New Roman" panose="02020603050405020304" pitchFamily="18" charset="0"/>
              <a:ea typeface="Times New Roman" panose="02020603050405020304" pitchFamily="18" charset="0"/>
            </a:endParaRPr>
          </a:p>
          <a:p>
            <a:pPr>
              <a:spcAft>
                <a:spcPts val="0"/>
              </a:spcAft>
            </a:pPr>
            <a:r>
              <a:rPr lang="en-US" sz="1000" dirty="0">
                <a:latin typeface="Calibri" panose="020F0502020204030204" pitchFamily="34" charset="0"/>
                <a:ea typeface="Times New Roman" panose="02020603050405020304" pitchFamily="18" charset="0"/>
                <a:cs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521342537"/>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ilk Glass">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1680</TotalTime>
  <Words>422</Words>
  <Application>Microsoft Office PowerPoint</Application>
  <PresentationFormat>Widescreen</PresentationFormat>
  <Paragraphs>125</Paragraphs>
  <Slides>28</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Corbel</vt:lpstr>
      <vt:lpstr>Times New Roman</vt:lpstr>
      <vt:lpstr>Wingdings 2</vt:lpstr>
      <vt:lpstr>Frame</vt:lpstr>
      <vt:lpstr>PowerPoint Presentation</vt:lpstr>
      <vt:lpstr>Workforce development</vt:lpstr>
      <vt:lpstr>PowerPoint Presentation</vt:lpstr>
      <vt:lpstr>PowerPoint Presentation</vt:lpstr>
      <vt:lpstr>Pupil referral units (PRUs)  1.57 For the purposes of the Act and the Code, PRUs have the same duties and responsibilities as maintained schools.  Functions placed on the governing body of a maintained school, are, in the case of a PRU, for the management committee to exercise . </vt:lpstr>
      <vt:lpstr>2.2 The principles underpinning the ALN system, as reflected in the Code and the Act, are:   d) Inclusive education where children and young people are supported to participate fully in mainstream education, wherever feasible, and a whole setting approach is taken to meeting the needs of learners with ALN.</vt:lpstr>
      <vt:lpstr>*Effective support for learners in the classroom  *Early identification  *Being able to access support </vt:lpstr>
      <vt:lpstr>Core skills development</vt:lpstr>
      <vt:lpstr>Interventions</vt:lpstr>
      <vt:lpstr>Research on early identification</vt:lpstr>
      <vt:lpstr>PowerPoint Presentation</vt:lpstr>
      <vt:lpstr>PowerPoint Presentation</vt:lpstr>
      <vt:lpstr>Active learning</vt:lpstr>
      <vt:lpstr>Developing active learning in the Phoenix Centre</vt:lpstr>
      <vt:lpstr>Advanced skills development for ANLCOs </vt:lpstr>
      <vt:lpstr>PowerPoint Presentation</vt:lpstr>
      <vt:lpstr>Specialist skills development </vt:lpstr>
      <vt:lpstr>Research into collaboration</vt:lpstr>
      <vt:lpstr>Impeding factors</vt:lpstr>
      <vt:lpstr>PowerPoint Presentation</vt:lpstr>
      <vt:lpstr>PowerPoint Presentation</vt:lpstr>
      <vt:lpstr>Working with mainstream professionals</vt:lpstr>
      <vt:lpstr>Fredrickson &amp; Cline (2015) invoke mainstream schools embracing all children, and making necessary changes so that all children can ‘fit in’.   </vt:lpstr>
      <vt:lpstr>Successful re-integration</vt:lpstr>
      <vt:lpstr>Whole school approach is vital to managing behaviour</vt:lpstr>
      <vt:lpstr>PowerPoint Presentation</vt:lpstr>
      <vt:lpstr>Appendix</vt:lpstr>
      <vt:lpstr>PowerPoint Presentation</vt:lpstr>
    </vt:vector>
  </TitlesOfParts>
  <Company>NPTCBC Schools &amp; Learning</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Home Working</dc:creator>
  <cp:lastModifiedBy>Home Working</cp:lastModifiedBy>
  <cp:revision>83</cp:revision>
  <dcterms:created xsi:type="dcterms:W3CDTF">2020-01-12T10:47:15Z</dcterms:created>
  <dcterms:modified xsi:type="dcterms:W3CDTF">2020-01-19T14:25:58Z</dcterms:modified>
</cp:coreProperties>
</file>