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66" r:id="rId4"/>
    <p:sldId id="269" r:id="rId5"/>
    <p:sldId id="270" r:id="rId6"/>
    <p:sldId id="279" r:id="rId7"/>
    <p:sldId id="271" r:id="rId8"/>
    <p:sldId id="272" r:id="rId9"/>
    <p:sldId id="273" r:id="rId10"/>
    <p:sldId id="274" r:id="rId11"/>
    <p:sldId id="276" r:id="rId12"/>
    <p:sldId id="275" r:id="rId13"/>
    <p:sldId id="277" r:id="rId14"/>
    <p:sldId id="278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91" r:id="rId23"/>
    <p:sldId id="287" r:id="rId24"/>
    <p:sldId id="290" r:id="rId25"/>
    <p:sldId id="288" r:id="rId26"/>
    <p:sldId id="289" r:id="rId27"/>
    <p:sldId id="267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4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2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2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8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2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7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78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7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85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318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0106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08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stice.gov.uk/" TargetMode="External"/><Relationship Id="rId2" Type="http://schemas.openxmlformats.org/officeDocument/2006/relationships/hyperlink" Target="http://www.rics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462645"/>
            <a:ext cx="6600451" cy="2314737"/>
          </a:xfrm>
        </p:spPr>
        <p:txBody>
          <a:bodyPr>
            <a:normAutofit/>
          </a:bodyPr>
          <a:lstStyle/>
          <a:p>
            <a:r>
              <a:rPr lang="en-GB" dirty="0"/>
              <a:t>Property Law &amp;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&amp; Natural Environments</a:t>
            </a:r>
          </a:p>
        </p:txBody>
      </p:sp>
    </p:spTree>
    <p:extLst>
      <p:ext uri="{BB962C8B-B14F-4D97-AF65-F5344CB8AC3E}">
        <p14:creationId xmlns:p14="http://schemas.microsoft.com/office/powerpoint/2010/main" val="1877687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the next few weeks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Dilapidations</a:t>
            </a:r>
          </a:p>
          <a:p>
            <a:pPr lvl="1"/>
            <a:r>
              <a:rPr lang="en-GB" dirty="0"/>
              <a:t>Definitions</a:t>
            </a:r>
          </a:p>
          <a:p>
            <a:pPr lvl="1"/>
            <a:r>
              <a:rPr lang="en-GB" dirty="0"/>
              <a:t>Glossary of terms</a:t>
            </a:r>
          </a:p>
          <a:p>
            <a:pPr lvl="1"/>
            <a:r>
              <a:rPr lang="en-GB" dirty="0"/>
              <a:t>Documentation required</a:t>
            </a:r>
          </a:p>
          <a:p>
            <a:pPr lvl="1"/>
            <a:r>
              <a:rPr lang="en-GB" dirty="0"/>
              <a:t>Schedule of dilapidations</a:t>
            </a:r>
          </a:p>
          <a:p>
            <a:pPr lvl="1"/>
            <a:r>
              <a:rPr lang="en-GB" dirty="0"/>
              <a:t>Claim timings</a:t>
            </a:r>
          </a:p>
          <a:p>
            <a:pPr lvl="2"/>
            <a:r>
              <a:rPr lang="en-GB" dirty="0"/>
              <a:t>During term</a:t>
            </a:r>
          </a:p>
          <a:p>
            <a:pPr lvl="2"/>
            <a:r>
              <a:rPr lang="en-GB" dirty="0"/>
              <a:t>End of term</a:t>
            </a:r>
          </a:p>
          <a:p>
            <a:pPr lvl="2"/>
            <a:r>
              <a:rPr lang="en-GB" dirty="0"/>
              <a:t>Against landlord</a:t>
            </a:r>
          </a:p>
          <a:p>
            <a:pPr lvl="1"/>
            <a:r>
              <a:rPr lang="en-GB" dirty="0"/>
              <a:t>ADR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465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for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your personal experience of dilapidations?</a:t>
            </a:r>
          </a:p>
          <a:p>
            <a:endParaRPr lang="en-GB" dirty="0"/>
          </a:p>
          <a:p>
            <a:r>
              <a:rPr lang="en-GB" dirty="0"/>
              <a:t>Have you ever taken part in an inspection?</a:t>
            </a:r>
          </a:p>
          <a:p>
            <a:endParaRPr lang="en-GB" dirty="0"/>
          </a:p>
          <a:p>
            <a:r>
              <a:rPr lang="en-GB" dirty="0"/>
              <a:t>What do you understand this to mean?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64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basics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341846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breaches of lease covenants that relate to the condition of a property during the term of the tenancy or when the lease ends</a:t>
            </a:r>
            <a:r>
              <a:rPr lang="en-GB" dirty="0"/>
              <a:t>” (RICS)</a:t>
            </a:r>
          </a:p>
          <a:p>
            <a:r>
              <a:rPr lang="en-GB" dirty="0"/>
              <a:t>“</a:t>
            </a:r>
            <a:r>
              <a:rPr lang="en-GB" i="1" dirty="0"/>
              <a:t>items of disrepair or defects which tenants are required to rectify or pay to have remedied under repairing covenants contained in the lease</a:t>
            </a:r>
            <a:r>
              <a:rPr lang="en-GB" dirty="0"/>
              <a:t>” (DWF Law)</a:t>
            </a:r>
          </a:p>
          <a:p>
            <a:r>
              <a:rPr lang="en-GB" dirty="0"/>
              <a:t>Protocols apply for commercial disputes ONLY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73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Dilapidations claim</a:t>
            </a:r>
          </a:p>
          <a:p>
            <a:r>
              <a:rPr lang="en-GB" dirty="0"/>
              <a:t>Diminution valuation</a:t>
            </a:r>
          </a:p>
          <a:p>
            <a:r>
              <a:rPr lang="en-GB" dirty="0"/>
              <a:t>Dilapidations Protocol (“the Protocol”)</a:t>
            </a:r>
          </a:p>
          <a:p>
            <a:r>
              <a:rPr lang="en-GB" dirty="0"/>
              <a:t>PDPAC</a:t>
            </a:r>
          </a:p>
          <a:p>
            <a:r>
              <a:rPr lang="en-GB" dirty="0"/>
              <a:t>Quantified demand</a:t>
            </a:r>
          </a:p>
          <a:p>
            <a:r>
              <a:rPr lang="en-GB" dirty="0"/>
              <a:t>Response</a:t>
            </a:r>
          </a:p>
          <a:p>
            <a:r>
              <a:rPr lang="en-GB" dirty="0"/>
              <a:t>Schedule of Dilapidations</a:t>
            </a:r>
          </a:p>
          <a:p>
            <a:r>
              <a:rPr lang="en-GB" dirty="0"/>
              <a:t>Scott Schedule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874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2528" y="644891"/>
            <a:ext cx="6589199" cy="1280890"/>
          </a:xfrm>
        </p:spPr>
        <p:txBody>
          <a:bodyPr/>
          <a:lstStyle/>
          <a:p>
            <a:r>
              <a:rPr lang="en-GB" dirty="0"/>
              <a:t>Flow chart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546" y="8646"/>
            <a:ext cx="4981064" cy="684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076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Documentation required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lease</a:t>
            </a:r>
          </a:p>
          <a:p>
            <a:r>
              <a:rPr lang="en-GB" dirty="0"/>
              <a:t>Other documents can include:</a:t>
            </a:r>
          </a:p>
          <a:p>
            <a:pPr lvl="1"/>
            <a:r>
              <a:rPr lang="en-GB" dirty="0"/>
              <a:t>Head lease / sub-lease</a:t>
            </a:r>
          </a:p>
          <a:p>
            <a:pPr lvl="1"/>
            <a:r>
              <a:rPr lang="en-GB" dirty="0"/>
              <a:t>Licences or other consents for alterations</a:t>
            </a:r>
          </a:p>
          <a:p>
            <a:pPr lvl="1"/>
            <a:r>
              <a:rPr lang="en-GB" dirty="0"/>
              <a:t>Assignments and licences to assign</a:t>
            </a:r>
          </a:p>
          <a:p>
            <a:pPr lvl="1"/>
            <a:r>
              <a:rPr lang="en-GB" dirty="0"/>
              <a:t>Any notices under the Landlord and Tenant Act 1954</a:t>
            </a:r>
          </a:p>
          <a:p>
            <a:pPr lvl="1"/>
            <a:r>
              <a:rPr lang="en-GB" dirty="0"/>
              <a:t>Statutory notices in relation to the premises</a:t>
            </a:r>
          </a:p>
          <a:p>
            <a:pPr lvl="1"/>
            <a:r>
              <a:rPr lang="en-GB" dirty="0"/>
              <a:t>Evidence of rental values and yields</a:t>
            </a:r>
          </a:p>
          <a:p>
            <a:pPr lvl="1"/>
            <a:r>
              <a:rPr lang="en-GB" dirty="0"/>
              <a:t>Statement of landlords intentions</a:t>
            </a:r>
          </a:p>
        </p:txBody>
      </p:sp>
    </p:spTree>
    <p:extLst>
      <p:ext uri="{BB962C8B-B14F-4D97-AF65-F5344CB8AC3E}">
        <p14:creationId xmlns:p14="http://schemas.microsoft.com/office/powerpoint/2010/main" val="14461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Inspection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Dependant upon instruction</a:t>
            </a:r>
          </a:p>
          <a:p>
            <a:r>
              <a:rPr lang="en-GB" dirty="0"/>
              <a:t>Access arrangements need to be checked</a:t>
            </a:r>
          </a:p>
          <a:p>
            <a:r>
              <a:rPr lang="en-GB" dirty="0"/>
              <a:t>Key points to note:</a:t>
            </a:r>
          </a:p>
          <a:p>
            <a:pPr lvl="1"/>
            <a:r>
              <a:rPr lang="en-GB" dirty="0"/>
              <a:t>Nature of location when lease was granted</a:t>
            </a:r>
          </a:p>
          <a:p>
            <a:pPr lvl="1"/>
            <a:r>
              <a:rPr lang="en-GB" dirty="0"/>
              <a:t>General standard of repair of the locality</a:t>
            </a:r>
          </a:p>
          <a:p>
            <a:r>
              <a:rPr lang="en-GB" dirty="0"/>
              <a:t>Needs to be thorough enough to record breaches</a:t>
            </a:r>
          </a:p>
          <a:p>
            <a:pPr lvl="1"/>
            <a:r>
              <a:rPr lang="en-GB" dirty="0"/>
              <a:t>May be necessary to make notes, sketches, photos, videos, etc.</a:t>
            </a:r>
          </a:p>
          <a:p>
            <a:r>
              <a:rPr lang="en-GB" dirty="0"/>
              <a:t>Further investigation requires landlord &amp; tenant consent</a:t>
            </a:r>
          </a:p>
        </p:txBody>
      </p:sp>
    </p:spTree>
    <p:extLst>
      <p:ext uri="{BB962C8B-B14F-4D97-AF65-F5344CB8AC3E}">
        <p14:creationId xmlns:p14="http://schemas.microsoft.com/office/powerpoint/2010/main" val="3541577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 of Dilapidations:</a:t>
            </a:r>
            <a:br>
              <a:rPr lang="en-GB" dirty="0"/>
            </a:br>
            <a:r>
              <a:rPr lang="en-GB" dirty="0"/>
              <a:t>Basic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Record of alleged breaches of covenants</a:t>
            </a:r>
          </a:p>
          <a:p>
            <a:pPr lvl="1"/>
            <a:r>
              <a:rPr lang="en-GB" dirty="0"/>
              <a:t>Contain details of contractual obligations alleged to be breached</a:t>
            </a:r>
          </a:p>
          <a:p>
            <a:r>
              <a:rPr lang="en-GB" dirty="0"/>
              <a:t>Normally contain the following:</a:t>
            </a:r>
          </a:p>
          <a:p>
            <a:pPr lvl="1"/>
            <a:r>
              <a:rPr lang="en-GB" dirty="0"/>
              <a:t>Details of documents</a:t>
            </a:r>
          </a:p>
          <a:p>
            <a:pPr lvl="1"/>
            <a:r>
              <a:rPr lang="en-GB" dirty="0"/>
              <a:t>Itemised numbered references</a:t>
            </a:r>
          </a:p>
          <a:p>
            <a:pPr lvl="1"/>
            <a:r>
              <a:rPr lang="en-GB" dirty="0"/>
              <a:t>Relevant clause of lease / document</a:t>
            </a:r>
          </a:p>
          <a:p>
            <a:pPr lvl="1"/>
            <a:r>
              <a:rPr lang="en-GB" dirty="0"/>
              <a:t>Alleged breach</a:t>
            </a:r>
          </a:p>
          <a:p>
            <a:pPr lvl="1"/>
            <a:r>
              <a:rPr lang="en-GB" dirty="0"/>
              <a:t>Remedy required</a:t>
            </a:r>
          </a:p>
          <a:p>
            <a:pPr lvl="1"/>
            <a:r>
              <a:rPr lang="en-GB" dirty="0"/>
              <a:t>Cost of remedy</a:t>
            </a:r>
          </a:p>
          <a:p>
            <a:pPr lvl="1"/>
            <a:endParaRPr lang="en-GB" dirty="0"/>
          </a:p>
        </p:txBody>
      </p:sp>
      <p:sp>
        <p:nvSpPr>
          <p:cNvPr id="4" name="Right Brace 3"/>
          <p:cNvSpPr/>
          <p:nvPr/>
        </p:nvSpPr>
        <p:spPr>
          <a:xfrm>
            <a:off x="4826977" y="5134708"/>
            <a:ext cx="123092" cy="55391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11615" y="5242388"/>
            <a:ext cx="16385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When relevant</a:t>
            </a:r>
          </a:p>
        </p:txBody>
      </p:sp>
    </p:spTree>
    <p:extLst>
      <p:ext uri="{BB962C8B-B14F-4D97-AF65-F5344CB8AC3E}">
        <p14:creationId xmlns:p14="http://schemas.microsoft.com/office/powerpoint/2010/main" val="77433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 of Dilapidations: Costings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Costings can be necessary in certain conditions</a:t>
            </a:r>
          </a:p>
          <a:p>
            <a:pPr lvl="1"/>
            <a:r>
              <a:rPr lang="en-GB" dirty="0"/>
              <a:t>Invoices</a:t>
            </a:r>
          </a:p>
          <a:p>
            <a:pPr lvl="1"/>
            <a:r>
              <a:rPr lang="en-GB" dirty="0"/>
              <a:t>Competitive tendering</a:t>
            </a:r>
          </a:p>
          <a:p>
            <a:pPr lvl="1"/>
            <a:r>
              <a:rPr lang="en-GB" dirty="0"/>
              <a:t>Price book data</a:t>
            </a:r>
          </a:p>
          <a:p>
            <a:pPr lvl="1"/>
            <a:r>
              <a:rPr lang="en-GB" dirty="0"/>
              <a:t>Relevant &amp; recent tender price information</a:t>
            </a:r>
          </a:p>
          <a:p>
            <a:pPr lvl="1"/>
            <a:r>
              <a:rPr lang="en-GB" dirty="0"/>
              <a:t>QS advice</a:t>
            </a:r>
          </a:p>
          <a:p>
            <a:pPr lvl="1"/>
            <a:r>
              <a:rPr lang="en-GB" dirty="0"/>
              <a:t>Consultation or assistance from contractor</a:t>
            </a:r>
          </a:p>
          <a:p>
            <a:r>
              <a:rPr lang="en-GB" dirty="0"/>
              <a:t>Need to be in sufficient detail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22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Schedule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7567" y="2071255"/>
            <a:ext cx="7968560" cy="36112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56493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Dilapidations in England &amp; Wales, 7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edition, RICS, 2016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15526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Scott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468581"/>
            <a:ext cx="6591985" cy="3777622"/>
          </a:xfrm>
        </p:spPr>
        <p:txBody>
          <a:bodyPr/>
          <a:lstStyle/>
          <a:p>
            <a:r>
              <a:rPr lang="en-GB" dirty="0"/>
              <a:t>Additional information added to a Schedule of Dilapidations</a:t>
            </a:r>
          </a:p>
          <a:p>
            <a:pPr lvl="1"/>
            <a:r>
              <a:rPr lang="en-GB" dirty="0"/>
              <a:t>Content negotiated by both parties</a:t>
            </a:r>
          </a:p>
          <a:p>
            <a:pPr lvl="1"/>
            <a:r>
              <a:rPr lang="en-GB" dirty="0"/>
              <a:t>Additional column added to record respective positions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2772" y="3125472"/>
            <a:ext cx="7028873" cy="34600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56493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Dilapidations in England &amp; Wales, 7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edition, RICS, 2016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53238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can dilapidations occur?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2 ways in which dilapidations can be recognised:</a:t>
            </a:r>
          </a:p>
          <a:p>
            <a:pPr lvl="1"/>
            <a:r>
              <a:rPr lang="en-GB" dirty="0"/>
              <a:t>During a lease (interim dilapidations)</a:t>
            </a:r>
          </a:p>
          <a:p>
            <a:pPr lvl="1"/>
            <a:r>
              <a:rPr lang="en-GB" dirty="0"/>
              <a:t>At the end of a lease (terminal dilapidations)</a:t>
            </a:r>
          </a:p>
          <a:p>
            <a:pPr lvl="1"/>
            <a:endParaRPr lang="en-GB" dirty="0"/>
          </a:p>
          <a:p>
            <a:r>
              <a:rPr lang="en-GB" dirty="0"/>
              <a:t>There is also the potential for claims to be made against a landlord</a:t>
            </a:r>
          </a:p>
        </p:txBody>
      </p:sp>
    </p:spTree>
    <p:extLst>
      <p:ext uri="{BB962C8B-B14F-4D97-AF65-F5344CB8AC3E}">
        <p14:creationId xmlns:p14="http://schemas.microsoft.com/office/powerpoint/2010/main" val="4208815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Dilapidations during a lease term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Identification to tenant that are not complying with lease obligations</a:t>
            </a:r>
          </a:p>
          <a:p>
            <a:r>
              <a:rPr lang="en-GB" dirty="0"/>
              <a:t>Limitations on remedies set out in Leasehold Property (Repairs) Act 1938 </a:t>
            </a:r>
          </a:p>
          <a:p>
            <a:pPr lvl="1"/>
            <a:r>
              <a:rPr lang="en-GB" dirty="0"/>
              <a:t>Damages</a:t>
            </a:r>
          </a:p>
          <a:p>
            <a:pPr lvl="1"/>
            <a:r>
              <a:rPr lang="en-GB" dirty="0"/>
              <a:t>Forfeiture</a:t>
            </a:r>
          </a:p>
          <a:p>
            <a:pPr lvl="1"/>
            <a:r>
              <a:rPr lang="en-GB" dirty="0"/>
              <a:t>Specific performance</a:t>
            </a:r>
          </a:p>
          <a:p>
            <a:pPr lvl="1"/>
            <a:r>
              <a:rPr lang="en-GB" dirty="0"/>
              <a:t>Entry to carry out work</a:t>
            </a:r>
          </a:p>
          <a:p>
            <a:r>
              <a:rPr lang="en-GB" dirty="0"/>
              <a:t>s146 notice – breaches detailed to provide understanding on what is required</a:t>
            </a:r>
          </a:p>
        </p:txBody>
      </p:sp>
    </p:spTree>
    <p:extLst>
      <p:ext uri="{BB962C8B-B14F-4D97-AF65-F5344CB8AC3E}">
        <p14:creationId xmlns:p14="http://schemas.microsoft.com/office/powerpoint/2010/main" val="760336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Dilapidations at the end of a lease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Remedy – usually damages</a:t>
            </a:r>
          </a:p>
          <a:p>
            <a:r>
              <a:rPr lang="en-GB" dirty="0"/>
              <a:t>Limited by s18 (1) Law of Property Act 1927</a:t>
            </a:r>
          </a:p>
          <a:p>
            <a:r>
              <a:rPr lang="en-GB" dirty="0"/>
              <a:t>Outlined as likely loss</a:t>
            </a:r>
          </a:p>
          <a:p>
            <a:pPr lvl="1"/>
            <a:r>
              <a:rPr lang="en-GB" dirty="0"/>
              <a:t>Cost of the works</a:t>
            </a:r>
          </a:p>
          <a:p>
            <a:pPr lvl="1"/>
            <a:r>
              <a:rPr lang="en-GB" dirty="0"/>
              <a:t>Diminution of value</a:t>
            </a:r>
          </a:p>
          <a:p>
            <a:r>
              <a:rPr lang="en-GB" dirty="0"/>
              <a:t>Only apply to breach of repairing covenant</a:t>
            </a:r>
          </a:p>
          <a:p>
            <a:pPr lvl="1"/>
            <a:r>
              <a:rPr lang="en-GB" dirty="0"/>
              <a:t>Non-repair breaches are subject to differing rules</a:t>
            </a:r>
          </a:p>
          <a:p>
            <a:r>
              <a:rPr lang="en-GB" dirty="0"/>
              <a:t>Must include costings, and must be clear to all</a:t>
            </a:r>
          </a:p>
        </p:txBody>
      </p:sp>
    </p:spTree>
    <p:extLst>
      <p:ext uri="{BB962C8B-B14F-4D97-AF65-F5344CB8AC3E}">
        <p14:creationId xmlns:p14="http://schemas.microsoft.com/office/powerpoint/2010/main" val="29491811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Supersession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814723" cy="3777622"/>
          </a:xfrm>
        </p:spPr>
        <p:txBody>
          <a:bodyPr/>
          <a:lstStyle/>
          <a:p>
            <a:r>
              <a:rPr lang="en-GB" dirty="0"/>
              <a:t>Landlords should only claim for loss resulting from tenant breach – there is no loss where it is “superseded”</a:t>
            </a:r>
          </a:p>
          <a:p>
            <a:pPr lvl="1"/>
            <a:r>
              <a:rPr lang="en-GB" dirty="0"/>
              <a:t>E.g. claim for structural alteration where the property will be demolished</a:t>
            </a:r>
          </a:p>
          <a:p>
            <a:r>
              <a:rPr lang="en-GB" dirty="0"/>
              <a:t>Grander remedial works vs basic remedial works</a:t>
            </a:r>
          </a:p>
          <a:p>
            <a:pPr lvl="1"/>
            <a:r>
              <a:rPr lang="en-GB" dirty="0"/>
              <a:t>What would the landlord have done</a:t>
            </a:r>
          </a:p>
          <a:p>
            <a:pPr lvl="1"/>
            <a:r>
              <a:rPr lang="en-GB" dirty="0"/>
              <a:t>What market demands would have done</a:t>
            </a:r>
          </a:p>
          <a:p>
            <a:r>
              <a:rPr lang="en-GB" dirty="0"/>
              <a:t>Requires full scope of claim to be set in Schedule / Scott Schedule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90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Quantified Demand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Fully quantified &amp; substantiated sum of claim</a:t>
            </a:r>
          </a:p>
          <a:p>
            <a:pPr lvl="1"/>
            <a:r>
              <a:rPr lang="en-GB" dirty="0"/>
              <a:t>Set out clearly all aspects of claim with substantiated monetary sum</a:t>
            </a:r>
          </a:p>
          <a:p>
            <a:pPr lvl="1"/>
            <a:r>
              <a:rPr lang="en-GB" dirty="0"/>
              <a:t>Also outline other areas of loss for which damages are sought</a:t>
            </a:r>
          </a:p>
          <a:p>
            <a:pPr lvl="1"/>
            <a:r>
              <a:rPr lang="en-GB" dirty="0"/>
              <a:t>Confirm attendance to meeting</a:t>
            </a:r>
          </a:p>
          <a:p>
            <a:pPr lvl="1"/>
            <a:r>
              <a:rPr lang="en-GB" dirty="0"/>
              <a:t>Specify a date by which the tenant should respond</a:t>
            </a:r>
          </a:p>
          <a:p>
            <a:r>
              <a:rPr lang="en-GB" dirty="0"/>
              <a:t>Should refer to likely loss</a:t>
            </a:r>
          </a:p>
          <a:p>
            <a:r>
              <a:rPr lang="en-GB" dirty="0"/>
              <a:t>Should NOT contain works to be superseded</a:t>
            </a:r>
          </a:p>
        </p:txBody>
      </p:sp>
    </p:spTree>
    <p:extLst>
      <p:ext uri="{BB962C8B-B14F-4D97-AF65-F5344CB8AC3E}">
        <p14:creationId xmlns:p14="http://schemas.microsoft.com/office/powerpoint/2010/main" val="2252246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Quantified Demand:</a:t>
            </a:r>
            <a:br>
              <a:rPr lang="en-GB" dirty="0"/>
            </a:br>
            <a:r>
              <a:rPr lang="en-GB" dirty="0"/>
              <a:t>Additional losses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following can be included, dependant upon the lease requirements: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holding costs expected to be incurred before re-letting or sale, as the case may be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loss of rent until the end of any works and during any additional marketing period required as a consequence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rates liability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insurance, security, energy and cleaning costs not already reflected in the Schedule of Dilapidations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loss due to lack of service charge recoupment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finance costs (including interest) and 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other fees of the surveyors (including fees relating to assessment of rent and diminution in value).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228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From the tenant in relation to Quantified Demand</a:t>
            </a:r>
          </a:p>
          <a:p>
            <a:r>
              <a:rPr lang="en-GB" dirty="0"/>
              <a:t>Within 56 days after Quantified Demand is sent</a:t>
            </a:r>
          </a:p>
          <a:p>
            <a:pPr lvl="1"/>
            <a:r>
              <a:rPr lang="en-GB" dirty="0"/>
              <a:t>Using the schedule sent</a:t>
            </a:r>
          </a:p>
          <a:p>
            <a:r>
              <a:rPr lang="en-GB" dirty="0"/>
              <a:t>Should endorse the following: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the works detailed in the Response are all that were reasonably required for the tenant to remedy the alleged breaches of its covenants or obligations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any costs set out in the Response are reasonably payable for such works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account has been taken of what the tenant, or tenant’s surveyor, reasonably believes to be the landlord’s intentions for the property</a:t>
            </a:r>
          </a:p>
        </p:txBody>
      </p:sp>
    </p:spTree>
    <p:extLst>
      <p:ext uri="{BB962C8B-B14F-4D97-AF65-F5344CB8AC3E}">
        <p14:creationId xmlns:p14="http://schemas.microsoft.com/office/powerpoint/2010/main" val="28428576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Response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is intention of any items to be superseded:</a:t>
            </a:r>
          </a:p>
          <a:p>
            <a:pPr lvl="1"/>
            <a:r>
              <a:rPr lang="en-GB" dirty="0"/>
              <a:t>Outline in the response</a:t>
            </a:r>
          </a:p>
          <a:p>
            <a:pPr lvl="1"/>
            <a:r>
              <a:rPr lang="en-GB" dirty="0"/>
              <a:t>The materials used should be stated</a:t>
            </a:r>
          </a:p>
          <a:p>
            <a:pPr lvl="1"/>
            <a:r>
              <a:rPr lang="en-GB" dirty="0"/>
              <a:t>The items that this applies should be outlined</a:t>
            </a:r>
          </a:p>
          <a:p>
            <a:r>
              <a:rPr lang="en-GB" dirty="0"/>
              <a:t>Form of response: Scott Schedule incorporating Schedule of Dilapidations </a:t>
            </a:r>
          </a:p>
        </p:txBody>
      </p:sp>
    </p:spTree>
    <p:extLst>
      <p:ext uri="{BB962C8B-B14F-4D97-AF65-F5344CB8AC3E}">
        <p14:creationId xmlns:p14="http://schemas.microsoft.com/office/powerpoint/2010/main" val="1609461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Negotiation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Protocol encourages all parties to meet</a:t>
            </a:r>
          </a:p>
          <a:p>
            <a:pPr lvl="1"/>
            <a:r>
              <a:rPr lang="en-GB" dirty="0"/>
              <a:t>Without prejudice</a:t>
            </a:r>
          </a:p>
          <a:p>
            <a:pPr lvl="1"/>
            <a:r>
              <a:rPr lang="en-GB" dirty="0"/>
              <a:t>Seeking to agree items within the dispute</a:t>
            </a:r>
          </a:p>
          <a:p>
            <a:pPr lvl="1"/>
            <a:r>
              <a:rPr lang="en-GB" dirty="0"/>
              <a:t>Within 28 days of tenant response</a:t>
            </a:r>
          </a:p>
          <a:p>
            <a:r>
              <a:rPr lang="en-GB" dirty="0"/>
              <a:t>Alternative Dispute Resolution</a:t>
            </a:r>
          </a:p>
          <a:p>
            <a:pPr lvl="1"/>
            <a:r>
              <a:rPr lang="en-GB" dirty="0"/>
              <a:t>Must be voluntarily agreed</a:t>
            </a:r>
          </a:p>
          <a:p>
            <a:r>
              <a:rPr lang="en-GB" dirty="0"/>
              <a:t>Stocktake meeting</a:t>
            </a:r>
          </a:p>
          <a:p>
            <a:pPr lvl="1"/>
            <a:r>
              <a:rPr lang="en-GB" dirty="0"/>
              <a:t>Aiming to minimise outstanding issues</a:t>
            </a:r>
          </a:p>
          <a:p>
            <a:r>
              <a:rPr lang="en-GB" dirty="0"/>
              <a:t>Litigation as last resort</a:t>
            </a:r>
          </a:p>
        </p:txBody>
      </p:sp>
    </p:spTree>
    <p:extLst>
      <p:ext uri="{BB962C8B-B14F-4D97-AF65-F5344CB8AC3E}">
        <p14:creationId xmlns:p14="http://schemas.microsoft.com/office/powerpoint/2010/main" val="472851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types of ADR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Independent expert evaluation</a:t>
            </a:r>
          </a:p>
          <a:p>
            <a:pPr>
              <a:lnSpc>
                <a:spcPct val="150000"/>
              </a:lnSpc>
            </a:pPr>
            <a:r>
              <a:rPr lang="en-GB" dirty="0"/>
              <a:t>Mediation</a:t>
            </a:r>
          </a:p>
          <a:p>
            <a:pPr>
              <a:lnSpc>
                <a:spcPct val="150000"/>
              </a:lnSpc>
            </a:pPr>
            <a:r>
              <a:rPr lang="en-GB" dirty="0"/>
              <a:t>Arbitration</a:t>
            </a:r>
          </a:p>
          <a:p>
            <a:pPr>
              <a:lnSpc>
                <a:spcPct val="150000"/>
              </a:lnSpc>
            </a:pPr>
            <a:r>
              <a:rPr lang="en-GB" dirty="0"/>
              <a:t>Early neutral evaluation</a:t>
            </a:r>
          </a:p>
        </p:txBody>
      </p:sp>
    </p:spTree>
    <p:extLst>
      <p:ext uri="{BB962C8B-B14F-4D97-AF65-F5344CB8AC3E}">
        <p14:creationId xmlns:p14="http://schemas.microsoft.com/office/powerpoint/2010/main" val="20238556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Diminution valuations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Assists the quantification of landlords damages claim</a:t>
            </a:r>
          </a:p>
          <a:p>
            <a:pPr lvl="1"/>
            <a:r>
              <a:rPr lang="en-GB" dirty="0"/>
              <a:t>Loss caused by breaches of the tenant</a:t>
            </a:r>
          </a:p>
          <a:p>
            <a:pPr lvl="1"/>
            <a:r>
              <a:rPr lang="en-GB" dirty="0"/>
              <a:t>Diminution = reduction</a:t>
            </a:r>
          </a:p>
          <a:p>
            <a:pPr lvl="1"/>
            <a:r>
              <a:rPr lang="en-GB" dirty="0"/>
              <a:t>Landlord’s reversion = value of the property</a:t>
            </a:r>
          </a:p>
          <a:p>
            <a:r>
              <a:rPr lang="en-GB" dirty="0"/>
              <a:t>Required for 2 purposes in terminal claims:</a:t>
            </a:r>
          </a:p>
          <a:p>
            <a:pPr lvl="1"/>
            <a:r>
              <a:rPr lang="en-GB" dirty="0"/>
              <a:t>Assess statutory cap on damages</a:t>
            </a:r>
          </a:p>
          <a:p>
            <a:pPr lvl="1"/>
            <a:r>
              <a:rPr lang="en-GB" dirty="0"/>
              <a:t>Quantify damages for non-repair breaches</a:t>
            </a:r>
          </a:p>
        </p:txBody>
      </p:sp>
    </p:spTree>
    <p:extLst>
      <p:ext uri="{BB962C8B-B14F-4D97-AF65-F5344CB8AC3E}">
        <p14:creationId xmlns:p14="http://schemas.microsoft.com/office/powerpoint/2010/main" val="4088539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Valuation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point = assessing diminution</a:t>
            </a:r>
          </a:p>
          <a:p>
            <a:r>
              <a:rPr lang="en-GB" dirty="0"/>
              <a:t>Two main ways:</a:t>
            </a:r>
          </a:p>
          <a:p>
            <a:pPr lvl="1"/>
            <a:r>
              <a:rPr lang="en-GB" dirty="0"/>
              <a:t>Comparative valuation method</a:t>
            </a:r>
          </a:p>
          <a:p>
            <a:pPr lvl="1"/>
            <a:r>
              <a:rPr lang="en-GB" dirty="0"/>
              <a:t>Valuation ‘in compliance’ &amp; ‘out of compliance’</a:t>
            </a:r>
          </a:p>
          <a:p>
            <a:r>
              <a:rPr lang="en-GB" dirty="0"/>
              <a:t>Then:</a:t>
            </a:r>
          </a:p>
          <a:p>
            <a:pPr lvl="1"/>
            <a:r>
              <a:rPr lang="en-GB" dirty="0"/>
              <a:t>Analyse Schedule / Scott Schedule</a:t>
            </a:r>
          </a:p>
          <a:p>
            <a:pPr lvl="1"/>
            <a:r>
              <a:rPr lang="en-GB" dirty="0"/>
              <a:t>Assess how cost of remedial work is affected in value</a:t>
            </a:r>
          </a:p>
          <a:p>
            <a:pPr lvl="1"/>
            <a:r>
              <a:rPr lang="en-GB" dirty="0"/>
              <a:t>Will supersession apply</a:t>
            </a:r>
          </a:p>
          <a:p>
            <a:pPr lvl="1"/>
            <a:r>
              <a:rPr lang="en-GB" dirty="0"/>
              <a:t>Confirm costs associated with the breach</a:t>
            </a:r>
          </a:p>
        </p:txBody>
      </p:sp>
    </p:spTree>
    <p:extLst>
      <p:ext uri="{BB962C8B-B14F-4D97-AF65-F5344CB8AC3E}">
        <p14:creationId xmlns:p14="http://schemas.microsoft.com/office/powerpoint/2010/main" val="30971290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Claims against the landlord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Tenant must first provide notice to landlord of a breach</a:t>
            </a:r>
          </a:p>
          <a:p>
            <a:pPr lvl="1"/>
            <a:r>
              <a:rPr lang="en-GB" dirty="0"/>
              <a:t>Must be in writing</a:t>
            </a:r>
          </a:p>
          <a:p>
            <a:pPr lvl="1"/>
            <a:r>
              <a:rPr lang="en-GB" dirty="0"/>
              <a:t>In sufficient detail to give notice that work is required</a:t>
            </a:r>
          </a:p>
          <a:p>
            <a:pPr lvl="1"/>
            <a:r>
              <a:rPr lang="en-GB" dirty="0"/>
              <a:t>Landlord must make good any other consequential damage</a:t>
            </a:r>
          </a:p>
          <a:p>
            <a:pPr lvl="1"/>
            <a:r>
              <a:rPr lang="en-GB" dirty="0"/>
              <a:t>If simple landlord breach, schedule of dilapidations unnecessary</a:t>
            </a:r>
          </a:p>
          <a:p>
            <a:pPr lvl="1"/>
            <a:r>
              <a:rPr lang="en-GB" dirty="0"/>
              <a:t>If numerous breaches, schedule recommended</a:t>
            </a:r>
          </a:p>
        </p:txBody>
      </p:sp>
    </p:spTree>
    <p:extLst>
      <p:ext uri="{BB962C8B-B14F-4D97-AF65-F5344CB8AC3E}">
        <p14:creationId xmlns:p14="http://schemas.microsoft.com/office/powerpoint/2010/main" val="1881508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Tenant remedies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Damages</a:t>
            </a:r>
          </a:p>
          <a:p>
            <a:r>
              <a:rPr lang="en-GB" dirty="0"/>
              <a:t>Set-off</a:t>
            </a:r>
          </a:p>
          <a:p>
            <a:r>
              <a:rPr lang="en-GB" dirty="0"/>
              <a:t>Self-help</a:t>
            </a:r>
          </a:p>
          <a:p>
            <a:r>
              <a:rPr lang="en-GB" dirty="0"/>
              <a:t>Specific performance</a:t>
            </a:r>
          </a:p>
          <a:p>
            <a:endParaRPr lang="en-GB" dirty="0"/>
          </a:p>
          <a:p>
            <a:r>
              <a:rPr lang="en-GB" dirty="0"/>
              <a:t>Any subsequent steps depend upon which remedy the tenant selects</a:t>
            </a:r>
          </a:p>
        </p:txBody>
      </p:sp>
    </p:spTree>
    <p:extLst>
      <p:ext uri="{BB962C8B-B14F-4D97-AF65-F5344CB8AC3E}">
        <p14:creationId xmlns:p14="http://schemas.microsoft.com/office/powerpoint/2010/main" val="7764631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4" y="2133600"/>
            <a:ext cx="6900249" cy="3777622"/>
          </a:xfrm>
        </p:spPr>
        <p:txBody>
          <a:bodyPr>
            <a:normAutofit/>
          </a:bodyPr>
          <a:lstStyle/>
          <a:p>
            <a:r>
              <a:rPr lang="en-GB" dirty="0"/>
              <a:t>Dilapidations in England &amp; Wales, 7</a:t>
            </a:r>
            <a:r>
              <a:rPr lang="en-GB" baseline="30000" dirty="0"/>
              <a:t>th</a:t>
            </a:r>
            <a:r>
              <a:rPr lang="en-GB" dirty="0"/>
              <a:t> edition – RICS, 2016</a:t>
            </a:r>
          </a:p>
          <a:p>
            <a:r>
              <a:rPr lang="en-GB" dirty="0"/>
              <a:t>Building surveys and technical due diligence of commercial property, 4</a:t>
            </a:r>
            <a:r>
              <a:rPr lang="en-GB" baseline="30000" dirty="0"/>
              <a:t>th</a:t>
            </a:r>
            <a:r>
              <a:rPr lang="en-GB" dirty="0"/>
              <a:t> edition – RICS, 2010</a:t>
            </a:r>
          </a:p>
          <a:p>
            <a:r>
              <a:rPr lang="en-GB" dirty="0"/>
              <a:t>RICS (</a:t>
            </a:r>
            <a:r>
              <a:rPr lang="en-GB" dirty="0">
                <a:hlinkClick r:id="rId2"/>
              </a:rPr>
              <a:t>www.rics.org</a:t>
            </a:r>
            <a:r>
              <a:rPr lang="en-GB" dirty="0"/>
              <a:t>)</a:t>
            </a:r>
          </a:p>
          <a:p>
            <a:r>
              <a:rPr lang="en-GB" dirty="0"/>
              <a:t>Justice website (</a:t>
            </a:r>
            <a:r>
              <a:rPr lang="en-GB" dirty="0">
                <a:hlinkClick r:id="rId3"/>
              </a:rPr>
              <a:t>www.justice.gov.uk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80828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6260</TotalTime>
  <Words>1158</Words>
  <Application>Microsoft Office PowerPoint</Application>
  <PresentationFormat>On-screen Show (4:3)</PresentationFormat>
  <Paragraphs>196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Century Gothic</vt:lpstr>
      <vt:lpstr>Wingdings 3</vt:lpstr>
      <vt:lpstr>Wisp</vt:lpstr>
      <vt:lpstr>Property Law &amp; Practice</vt:lpstr>
      <vt:lpstr>Topics for the next few weeks</vt:lpstr>
      <vt:lpstr>Questions for you</vt:lpstr>
      <vt:lpstr>Some basics</vt:lpstr>
      <vt:lpstr>Glossary of terms</vt:lpstr>
      <vt:lpstr>Flow chart</vt:lpstr>
      <vt:lpstr>Documentation required</vt:lpstr>
      <vt:lpstr>Inspection </vt:lpstr>
      <vt:lpstr>Schedule of Dilapidations: Basic information</vt:lpstr>
      <vt:lpstr>Schedule of Dilapidations: Costings</vt:lpstr>
      <vt:lpstr>Example Schedule</vt:lpstr>
      <vt:lpstr>Scott Schedule</vt:lpstr>
      <vt:lpstr>When can dilapidations occur?</vt:lpstr>
      <vt:lpstr>Dilapidations during a lease term</vt:lpstr>
      <vt:lpstr>Dilapidations at the end of a lease</vt:lpstr>
      <vt:lpstr>Supersession </vt:lpstr>
      <vt:lpstr>Quantified Demand</vt:lpstr>
      <vt:lpstr>Quantified Demand: Additional losses</vt:lpstr>
      <vt:lpstr>The Response</vt:lpstr>
      <vt:lpstr>The Response (contd)</vt:lpstr>
      <vt:lpstr>Negotiation </vt:lpstr>
      <vt:lpstr>Main types of ADR</vt:lpstr>
      <vt:lpstr>Diminution valuations</vt:lpstr>
      <vt:lpstr>Valuation methodology</vt:lpstr>
      <vt:lpstr>Claims against the landlord</vt:lpstr>
      <vt:lpstr>Tenant remedies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Latent Defects Insurance</dc:title>
  <dc:creator>Lara Hopkinson</dc:creator>
  <cp:lastModifiedBy>Lara Hopkinson</cp:lastModifiedBy>
  <cp:revision>170</cp:revision>
  <dcterms:created xsi:type="dcterms:W3CDTF">2016-03-09T09:17:43Z</dcterms:created>
  <dcterms:modified xsi:type="dcterms:W3CDTF">2017-02-20T15:41:43Z</dcterms:modified>
</cp:coreProperties>
</file>