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28"/>
  </p:notesMasterIdLst>
  <p:sldIdLst>
    <p:sldId id="256" r:id="rId5"/>
    <p:sldId id="263" r:id="rId6"/>
    <p:sldId id="269" r:id="rId7"/>
    <p:sldId id="264" r:id="rId8"/>
    <p:sldId id="265" r:id="rId9"/>
    <p:sldId id="266" r:id="rId10"/>
    <p:sldId id="268" r:id="rId11"/>
    <p:sldId id="270" r:id="rId12"/>
    <p:sldId id="272" r:id="rId13"/>
    <p:sldId id="271" r:id="rId14"/>
    <p:sldId id="273" r:id="rId15"/>
    <p:sldId id="274" r:id="rId16"/>
    <p:sldId id="275" r:id="rId17"/>
    <p:sldId id="277" r:id="rId18"/>
    <p:sldId id="278" r:id="rId19"/>
    <p:sldId id="280" r:id="rId20"/>
    <p:sldId id="279" r:id="rId21"/>
    <p:sldId id="281" r:id="rId22"/>
    <p:sldId id="282" r:id="rId23"/>
    <p:sldId id="283" r:id="rId24"/>
    <p:sldId id="284" r:id="rId25"/>
    <p:sldId id="276" r:id="rId26"/>
    <p:sldId id="26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326B47-E384-4BFB-BEF3-5B3BF848021E}" v="18" dt="2025-03-31T16:41:26.8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45" autoAdjust="0"/>
    <p:restoredTop sz="94660"/>
  </p:normalViewPr>
  <p:slideViewPr>
    <p:cSldViewPr snapToGrid="0">
      <p:cViewPr varScale="1">
        <p:scale>
          <a:sx n="69" d="100"/>
          <a:sy n="69" d="100"/>
        </p:scale>
        <p:origin x="36"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7E652F-B5FC-4C02-9467-EC09E82A551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4B3676F-5387-4D02-A398-C77BCE9B0100}">
      <dgm:prSet/>
      <dgm:spPr/>
      <dgm:t>
        <a:bodyPr/>
        <a:lstStyle/>
        <a:p>
          <a:r>
            <a:rPr lang="en-GB" b="0" i="0" dirty="0"/>
            <a:t>It has three main sections:</a:t>
          </a:r>
          <a:endParaRPr lang="en-US" dirty="0"/>
        </a:p>
      </dgm:t>
    </dgm:pt>
    <dgm:pt modelId="{DF1D664A-C672-47FE-A024-3817246808F5}" type="parTrans" cxnId="{A30DA59E-BB52-496B-B67D-2DD4E6D11436}">
      <dgm:prSet/>
      <dgm:spPr/>
      <dgm:t>
        <a:bodyPr/>
        <a:lstStyle/>
        <a:p>
          <a:endParaRPr lang="en-US"/>
        </a:p>
      </dgm:t>
    </dgm:pt>
    <dgm:pt modelId="{D14C530D-18AA-4C98-B0B0-CEA9614992CD}" type="sibTrans" cxnId="{A30DA59E-BB52-496B-B67D-2DD4E6D11436}">
      <dgm:prSet/>
      <dgm:spPr/>
      <dgm:t>
        <a:bodyPr/>
        <a:lstStyle/>
        <a:p>
          <a:endParaRPr lang="en-US"/>
        </a:p>
      </dgm:t>
    </dgm:pt>
    <dgm:pt modelId="{40898FD1-2E53-4558-BB02-423D96CEC31D}">
      <dgm:prSet/>
      <dgm:spPr/>
      <dgm:t>
        <a:bodyPr/>
        <a:lstStyle/>
        <a:p>
          <a:r>
            <a:rPr lang="en-GB" b="1" i="0"/>
            <a:t>Our commitment to clients</a:t>
          </a:r>
          <a:r>
            <a:rPr lang="en-GB" b="0" i="0"/>
            <a:t> provides a summary of working to professional standards and building an ethical relationship</a:t>
          </a:r>
          <a:endParaRPr lang="en-US"/>
        </a:p>
      </dgm:t>
    </dgm:pt>
    <dgm:pt modelId="{0F60B8DA-B4C7-4DFB-AEDD-321CEB5629A3}" type="parTrans" cxnId="{59F679E2-4FC9-4D5E-95B2-2B0EBAF12138}">
      <dgm:prSet/>
      <dgm:spPr/>
      <dgm:t>
        <a:bodyPr/>
        <a:lstStyle/>
        <a:p>
          <a:endParaRPr lang="en-US"/>
        </a:p>
      </dgm:t>
    </dgm:pt>
    <dgm:pt modelId="{E2C38B3A-86F0-4231-B3D2-76DB4B535A1E}" type="sibTrans" cxnId="{59F679E2-4FC9-4D5E-95B2-2B0EBAF12138}">
      <dgm:prSet/>
      <dgm:spPr/>
      <dgm:t>
        <a:bodyPr/>
        <a:lstStyle/>
        <a:p>
          <a:endParaRPr lang="en-US"/>
        </a:p>
      </dgm:t>
    </dgm:pt>
    <dgm:pt modelId="{44A99FA7-4334-4D03-9657-2C840BBA4B13}">
      <dgm:prSet/>
      <dgm:spPr/>
      <dgm:t>
        <a:bodyPr/>
        <a:lstStyle/>
        <a:p>
          <a:r>
            <a:rPr lang="en-GB" b="1" i="0"/>
            <a:t>Ethics</a:t>
          </a:r>
          <a:r>
            <a:rPr lang="en-GB" b="0" i="0"/>
            <a:t> specifies the values, principles and personal moral qualities that inform our work and underpin supervision</a:t>
          </a:r>
          <a:endParaRPr lang="en-US"/>
        </a:p>
      </dgm:t>
    </dgm:pt>
    <dgm:pt modelId="{C29DF468-0258-4FAD-942A-76099B06A33A}" type="parTrans" cxnId="{BB987019-AC3B-41AA-B1D8-F0682DED9016}">
      <dgm:prSet/>
      <dgm:spPr/>
      <dgm:t>
        <a:bodyPr/>
        <a:lstStyle/>
        <a:p>
          <a:endParaRPr lang="en-US"/>
        </a:p>
      </dgm:t>
    </dgm:pt>
    <dgm:pt modelId="{D2152FD2-47D4-43B9-AD96-24D731FB27F7}" type="sibTrans" cxnId="{BB987019-AC3B-41AA-B1D8-F0682DED9016}">
      <dgm:prSet/>
      <dgm:spPr/>
      <dgm:t>
        <a:bodyPr/>
        <a:lstStyle/>
        <a:p>
          <a:endParaRPr lang="en-US"/>
        </a:p>
      </dgm:t>
    </dgm:pt>
    <dgm:pt modelId="{618FFE94-B008-4444-A594-C13092E95A63}">
      <dgm:prSet/>
      <dgm:spPr/>
      <dgm:t>
        <a:bodyPr/>
        <a:lstStyle/>
        <a:p>
          <a:r>
            <a:rPr lang="en-GB" b="1" i="0"/>
            <a:t>Good practice</a:t>
          </a:r>
          <a:r>
            <a:rPr lang="en-GB" b="0" i="0"/>
            <a:t> considers the application of our commitments to clients and ethics to our practice</a:t>
          </a:r>
          <a:endParaRPr lang="en-US"/>
        </a:p>
      </dgm:t>
    </dgm:pt>
    <dgm:pt modelId="{4E832709-8E70-44B8-BB68-39014026153D}" type="parTrans" cxnId="{23CD8EB5-0B8D-4D55-9ED9-38B18F3C2753}">
      <dgm:prSet/>
      <dgm:spPr/>
      <dgm:t>
        <a:bodyPr/>
        <a:lstStyle/>
        <a:p>
          <a:endParaRPr lang="en-US"/>
        </a:p>
      </dgm:t>
    </dgm:pt>
    <dgm:pt modelId="{D8C942F0-9304-4BAB-BDFC-61D4A1A54F9D}" type="sibTrans" cxnId="{23CD8EB5-0B8D-4D55-9ED9-38B18F3C2753}">
      <dgm:prSet/>
      <dgm:spPr/>
      <dgm:t>
        <a:bodyPr/>
        <a:lstStyle/>
        <a:p>
          <a:endParaRPr lang="en-US"/>
        </a:p>
      </dgm:t>
    </dgm:pt>
    <dgm:pt modelId="{1F42CC53-5231-4C20-9974-500D466623ED}" type="pres">
      <dgm:prSet presAssocID="{6B7E652F-B5FC-4C02-9467-EC09E82A551D}" presName="linear" presStyleCnt="0">
        <dgm:presLayoutVars>
          <dgm:animLvl val="lvl"/>
          <dgm:resizeHandles val="exact"/>
        </dgm:presLayoutVars>
      </dgm:prSet>
      <dgm:spPr/>
    </dgm:pt>
    <dgm:pt modelId="{1FA42933-7F6D-4EBB-876B-D6619366F0D8}" type="pres">
      <dgm:prSet presAssocID="{64B3676F-5387-4D02-A398-C77BCE9B0100}" presName="parentText" presStyleLbl="node1" presStyleIdx="0" presStyleCnt="4">
        <dgm:presLayoutVars>
          <dgm:chMax val="0"/>
          <dgm:bulletEnabled val="1"/>
        </dgm:presLayoutVars>
      </dgm:prSet>
      <dgm:spPr/>
    </dgm:pt>
    <dgm:pt modelId="{B9AC4E8F-DE6D-47CC-A5FE-A8A6299E4DBB}" type="pres">
      <dgm:prSet presAssocID="{D14C530D-18AA-4C98-B0B0-CEA9614992CD}" presName="spacer" presStyleCnt="0"/>
      <dgm:spPr/>
    </dgm:pt>
    <dgm:pt modelId="{B93F121F-9E1B-4AE3-B009-9F172242788B}" type="pres">
      <dgm:prSet presAssocID="{40898FD1-2E53-4558-BB02-423D96CEC31D}" presName="parentText" presStyleLbl="node1" presStyleIdx="1" presStyleCnt="4">
        <dgm:presLayoutVars>
          <dgm:chMax val="0"/>
          <dgm:bulletEnabled val="1"/>
        </dgm:presLayoutVars>
      </dgm:prSet>
      <dgm:spPr/>
    </dgm:pt>
    <dgm:pt modelId="{FD743EEF-658A-4471-A6DE-A6B8BC2CD0D8}" type="pres">
      <dgm:prSet presAssocID="{E2C38B3A-86F0-4231-B3D2-76DB4B535A1E}" presName="spacer" presStyleCnt="0"/>
      <dgm:spPr/>
    </dgm:pt>
    <dgm:pt modelId="{D15F0887-33E3-46B0-88BA-9743DE8DFE87}" type="pres">
      <dgm:prSet presAssocID="{44A99FA7-4334-4D03-9657-2C840BBA4B13}" presName="parentText" presStyleLbl="node1" presStyleIdx="2" presStyleCnt="4">
        <dgm:presLayoutVars>
          <dgm:chMax val="0"/>
          <dgm:bulletEnabled val="1"/>
        </dgm:presLayoutVars>
      </dgm:prSet>
      <dgm:spPr/>
    </dgm:pt>
    <dgm:pt modelId="{88E9C916-36E3-4975-999E-DF66627C2FCA}" type="pres">
      <dgm:prSet presAssocID="{D2152FD2-47D4-43B9-AD96-24D731FB27F7}" presName="spacer" presStyleCnt="0"/>
      <dgm:spPr/>
    </dgm:pt>
    <dgm:pt modelId="{996E584B-E273-4109-BD83-9E00A43617B9}" type="pres">
      <dgm:prSet presAssocID="{618FFE94-B008-4444-A594-C13092E95A63}" presName="parentText" presStyleLbl="node1" presStyleIdx="3" presStyleCnt="4">
        <dgm:presLayoutVars>
          <dgm:chMax val="0"/>
          <dgm:bulletEnabled val="1"/>
        </dgm:presLayoutVars>
      </dgm:prSet>
      <dgm:spPr/>
    </dgm:pt>
  </dgm:ptLst>
  <dgm:cxnLst>
    <dgm:cxn modelId="{94108611-7BB5-458A-8FF9-6CE01A8F2B15}" type="presOf" srcId="{44A99FA7-4334-4D03-9657-2C840BBA4B13}" destId="{D15F0887-33E3-46B0-88BA-9743DE8DFE87}" srcOrd="0" destOrd="0" presId="urn:microsoft.com/office/officeart/2005/8/layout/vList2"/>
    <dgm:cxn modelId="{BB987019-AC3B-41AA-B1D8-F0682DED9016}" srcId="{6B7E652F-B5FC-4C02-9467-EC09E82A551D}" destId="{44A99FA7-4334-4D03-9657-2C840BBA4B13}" srcOrd="2" destOrd="0" parTransId="{C29DF468-0258-4FAD-942A-76099B06A33A}" sibTransId="{D2152FD2-47D4-43B9-AD96-24D731FB27F7}"/>
    <dgm:cxn modelId="{BCCE3F20-480A-492F-A968-3AE8F46A54EA}" type="presOf" srcId="{618FFE94-B008-4444-A594-C13092E95A63}" destId="{996E584B-E273-4109-BD83-9E00A43617B9}" srcOrd="0" destOrd="0" presId="urn:microsoft.com/office/officeart/2005/8/layout/vList2"/>
    <dgm:cxn modelId="{AA372E31-2B15-4F02-8A87-054E6A8C4A21}" type="presOf" srcId="{64B3676F-5387-4D02-A398-C77BCE9B0100}" destId="{1FA42933-7F6D-4EBB-876B-D6619366F0D8}" srcOrd="0" destOrd="0" presId="urn:microsoft.com/office/officeart/2005/8/layout/vList2"/>
    <dgm:cxn modelId="{2EDBB881-6799-49F6-B46A-BB8744B59CB1}" type="presOf" srcId="{6B7E652F-B5FC-4C02-9467-EC09E82A551D}" destId="{1F42CC53-5231-4C20-9974-500D466623ED}" srcOrd="0" destOrd="0" presId="urn:microsoft.com/office/officeart/2005/8/layout/vList2"/>
    <dgm:cxn modelId="{2DF9FF89-BEA2-4102-8E2D-8CFEFE28C844}" type="presOf" srcId="{40898FD1-2E53-4558-BB02-423D96CEC31D}" destId="{B93F121F-9E1B-4AE3-B009-9F172242788B}" srcOrd="0" destOrd="0" presId="urn:microsoft.com/office/officeart/2005/8/layout/vList2"/>
    <dgm:cxn modelId="{A30DA59E-BB52-496B-B67D-2DD4E6D11436}" srcId="{6B7E652F-B5FC-4C02-9467-EC09E82A551D}" destId="{64B3676F-5387-4D02-A398-C77BCE9B0100}" srcOrd="0" destOrd="0" parTransId="{DF1D664A-C672-47FE-A024-3817246808F5}" sibTransId="{D14C530D-18AA-4C98-B0B0-CEA9614992CD}"/>
    <dgm:cxn modelId="{23CD8EB5-0B8D-4D55-9ED9-38B18F3C2753}" srcId="{6B7E652F-B5FC-4C02-9467-EC09E82A551D}" destId="{618FFE94-B008-4444-A594-C13092E95A63}" srcOrd="3" destOrd="0" parTransId="{4E832709-8E70-44B8-BB68-39014026153D}" sibTransId="{D8C942F0-9304-4BAB-BDFC-61D4A1A54F9D}"/>
    <dgm:cxn modelId="{59F679E2-4FC9-4D5E-95B2-2B0EBAF12138}" srcId="{6B7E652F-B5FC-4C02-9467-EC09E82A551D}" destId="{40898FD1-2E53-4558-BB02-423D96CEC31D}" srcOrd="1" destOrd="0" parTransId="{0F60B8DA-B4C7-4DFB-AEDD-321CEB5629A3}" sibTransId="{E2C38B3A-86F0-4231-B3D2-76DB4B535A1E}"/>
    <dgm:cxn modelId="{9FC1FE20-DB07-4639-A4B0-0AC91F36DDB6}" type="presParOf" srcId="{1F42CC53-5231-4C20-9974-500D466623ED}" destId="{1FA42933-7F6D-4EBB-876B-D6619366F0D8}" srcOrd="0" destOrd="0" presId="urn:microsoft.com/office/officeart/2005/8/layout/vList2"/>
    <dgm:cxn modelId="{CB4B952B-63CE-4856-870C-CE3A3CDB6C39}" type="presParOf" srcId="{1F42CC53-5231-4C20-9974-500D466623ED}" destId="{B9AC4E8F-DE6D-47CC-A5FE-A8A6299E4DBB}" srcOrd="1" destOrd="0" presId="urn:microsoft.com/office/officeart/2005/8/layout/vList2"/>
    <dgm:cxn modelId="{EB2015A4-4812-4D88-89B6-9697C471B747}" type="presParOf" srcId="{1F42CC53-5231-4C20-9974-500D466623ED}" destId="{B93F121F-9E1B-4AE3-B009-9F172242788B}" srcOrd="2" destOrd="0" presId="urn:microsoft.com/office/officeart/2005/8/layout/vList2"/>
    <dgm:cxn modelId="{45DC56A6-D454-41F3-ADCA-AE94F814A201}" type="presParOf" srcId="{1F42CC53-5231-4C20-9974-500D466623ED}" destId="{FD743EEF-658A-4471-A6DE-A6B8BC2CD0D8}" srcOrd="3" destOrd="0" presId="urn:microsoft.com/office/officeart/2005/8/layout/vList2"/>
    <dgm:cxn modelId="{E10554C6-C25C-426E-BCB3-CCC8F9DE4785}" type="presParOf" srcId="{1F42CC53-5231-4C20-9974-500D466623ED}" destId="{D15F0887-33E3-46B0-88BA-9743DE8DFE87}" srcOrd="4" destOrd="0" presId="urn:microsoft.com/office/officeart/2005/8/layout/vList2"/>
    <dgm:cxn modelId="{BF3EA6F0-455D-4793-89DF-4319D9AA7049}" type="presParOf" srcId="{1F42CC53-5231-4C20-9974-500D466623ED}" destId="{88E9C916-36E3-4975-999E-DF66627C2FCA}" srcOrd="5" destOrd="0" presId="urn:microsoft.com/office/officeart/2005/8/layout/vList2"/>
    <dgm:cxn modelId="{3328FBE4-5F75-4852-8D06-80B9681DFF08}" type="presParOf" srcId="{1F42CC53-5231-4C20-9974-500D466623ED}" destId="{996E584B-E273-4109-BD83-9E00A43617B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A42933-7F6D-4EBB-876B-D6619366F0D8}">
      <dsp:nvSpPr>
        <dsp:cNvPr id="0" name=""/>
        <dsp:cNvSpPr/>
      </dsp:nvSpPr>
      <dsp:spPr>
        <a:xfrm>
          <a:off x="0" y="677738"/>
          <a:ext cx="6483926" cy="7547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It has three main sections:</a:t>
          </a:r>
          <a:endParaRPr lang="en-US" sz="1900" kern="1200" dirty="0"/>
        </a:p>
      </dsp:txBody>
      <dsp:txXfrm>
        <a:off x="36845" y="714583"/>
        <a:ext cx="6410236" cy="681087"/>
      </dsp:txXfrm>
    </dsp:sp>
    <dsp:sp modelId="{B93F121F-9E1B-4AE3-B009-9F172242788B}">
      <dsp:nvSpPr>
        <dsp:cNvPr id="0" name=""/>
        <dsp:cNvSpPr/>
      </dsp:nvSpPr>
      <dsp:spPr>
        <a:xfrm>
          <a:off x="0" y="1487236"/>
          <a:ext cx="6483926" cy="7547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0" kern="1200"/>
            <a:t>Our commitment to clients</a:t>
          </a:r>
          <a:r>
            <a:rPr lang="en-GB" sz="1900" b="0" i="0" kern="1200"/>
            <a:t> provides a summary of working to professional standards and building an ethical relationship</a:t>
          </a:r>
          <a:endParaRPr lang="en-US" sz="1900" kern="1200"/>
        </a:p>
      </dsp:txBody>
      <dsp:txXfrm>
        <a:off x="36845" y="1524081"/>
        <a:ext cx="6410236" cy="681087"/>
      </dsp:txXfrm>
    </dsp:sp>
    <dsp:sp modelId="{D15F0887-33E3-46B0-88BA-9743DE8DFE87}">
      <dsp:nvSpPr>
        <dsp:cNvPr id="0" name=""/>
        <dsp:cNvSpPr/>
      </dsp:nvSpPr>
      <dsp:spPr>
        <a:xfrm>
          <a:off x="0" y="2296734"/>
          <a:ext cx="6483926" cy="7547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0" kern="1200"/>
            <a:t>Ethics</a:t>
          </a:r>
          <a:r>
            <a:rPr lang="en-GB" sz="1900" b="0" i="0" kern="1200"/>
            <a:t> specifies the values, principles and personal moral qualities that inform our work and underpin supervision</a:t>
          </a:r>
          <a:endParaRPr lang="en-US" sz="1900" kern="1200"/>
        </a:p>
      </dsp:txBody>
      <dsp:txXfrm>
        <a:off x="36845" y="2333579"/>
        <a:ext cx="6410236" cy="681087"/>
      </dsp:txXfrm>
    </dsp:sp>
    <dsp:sp modelId="{996E584B-E273-4109-BD83-9E00A43617B9}">
      <dsp:nvSpPr>
        <dsp:cNvPr id="0" name=""/>
        <dsp:cNvSpPr/>
      </dsp:nvSpPr>
      <dsp:spPr>
        <a:xfrm>
          <a:off x="0" y="3106231"/>
          <a:ext cx="6483926" cy="7547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0" kern="1200"/>
            <a:t>Good practice</a:t>
          </a:r>
          <a:r>
            <a:rPr lang="en-GB" sz="1900" b="0" i="0" kern="1200"/>
            <a:t> considers the application of our commitments to clients and ethics to our practice</a:t>
          </a:r>
          <a:endParaRPr lang="en-US" sz="1900" kern="1200"/>
        </a:p>
      </dsp:txBody>
      <dsp:txXfrm>
        <a:off x="36845" y="3143076"/>
        <a:ext cx="6410236" cy="6810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3/31/2025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3/31/2025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3/31/2025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3/31/2025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3/31/2025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3/31/2025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3/31/2025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3/31/2025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3/31/2025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hcpc-uk.org/standards/" TargetMode="External"/><Relationship Id="rId2" Type="http://schemas.openxmlformats.org/officeDocument/2006/relationships/image" Target="../media/image6.png"/><Relationship Id="rId1" Type="http://schemas.openxmlformats.org/officeDocument/2006/relationships/slideLayout" Target="../slideLayouts/slideLayout4.xml"/><Relationship Id="rId6" Type="http://schemas.openxmlformats.org/officeDocument/2006/relationships/hyperlink" Target="https://www.hcpc-uk.org/concerns/" TargetMode="External"/><Relationship Id="rId5" Type="http://schemas.openxmlformats.org/officeDocument/2006/relationships/hyperlink" Target="https://www.hcpc-uk.org/check-the-register/" TargetMode="External"/><Relationship Id="rId4" Type="http://schemas.openxmlformats.org/officeDocument/2006/relationships/hyperlink" Target="https://www.hcpc-uk.org/education/approved-programmes/"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mailto:https://www.healthcareers.nhs.uk/explore-roles/psychological-therapies/roles/psychological-wellbeing-practitioner" TargetMode="External"/><Relationship Id="rId2" Type="http://schemas.openxmlformats.org/officeDocument/2006/relationships/image" Target="../media/image7.png"/><Relationship Id="rId1" Type="http://schemas.openxmlformats.org/officeDocument/2006/relationships/slideLayout" Target="../slideLayouts/slideLayout4.xml"/><Relationship Id="rId6" Type="http://schemas.openxmlformats.org/officeDocument/2006/relationships/hyperlink" Target="mailto:https://www.bacp.co.uk/careers/careers-in-counselling/training/" TargetMode="External"/><Relationship Id="rId5" Type="http://schemas.openxmlformats.org/officeDocument/2006/relationships/hyperlink" Target="mailto:https://www.bacp.co.uk/careers/careers-in-counselling/" TargetMode="External"/><Relationship Id="rId4" Type="http://schemas.openxmlformats.org/officeDocument/2006/relationships/hyperlink" Target="mailto:https://www.bps.org.uk/qualification-counselling-psycholog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mailto:https://www.bps.org.uk/?gad_source=1&amp;gclid=CjwKCAjw-qi_BhBxEiwAkxvbkJP85TxKX-u9vV0nRoAwNR7i-g7Uq_DJJQforwlyiRBkCwF25jSaAxoCVxkQAvD_BwE"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mailto:https://www.bacp.co.uk/careers/careers-in-counselling/training/" TargetMode="External"/><Relationship Id="rId2" Type="http://schemas.openxmlformats.org/officeDocument/2006/relationships/hyperlink" Target="mailto:https://www.bacp.co.uk/events-and-resources/ethics-and-standards/competences-and-curricula/counselling-skills/" TargetMode="External"/><Relationship Id="rId1" Type="http://schemas.openxmlformats.org/officeDocument/2006/relationships/slideLayout" Target="../slideLayouts/slideLayout4.xml"/><Relationship Id="rId4" Type="http://schemas.openxmlformats.org/officeDocument/2006/relationships/hyperlink" Target="mailto:https://www.bacp.co.uk/search/Course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mailto:https://www.bacp.co.uk/media/14435/scoped-framework-january-2022.pdf" TargetMode="External"/><Relationship Id="rId2" Type="http://schemas.openxmlformats.org/officeDocument/2006/relationships/hyperlink" Target="mailto:https://youtu.be/mgAxst13CaU"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bacp.co.uk/news/news-from-bacp/2020/6-march-government-update-on-statutory-regulation-of-counsellors-and-psychotherapists/" TargetMode="External"/><Relationship Id="rId2" Type="http://schemas.openxmlformats.org/officeDocument/2006/relationships/hyperlink" Target="https://www.bacp.co.uk/events-and-resources/ethics-and-standards/ethical-framework-for-the-counselling-professions/" TargetMode="External"/><Relationship Id="rId1" Type="http://schemas.openxmlformats.org/officeDocument/2006/relationships/slideLayout" Target="../slideLayouts/slideLayout4.xml"/><Relationship Id="rId5" Type="http://schemas.openxmlformats.org/officeDocument/2006/relationships/hyperlink" Target="https://www.qaa.ac.uk/the-quality-code/subject-benchmark-statements/counselling-and-psychotherapy" TargetMode="External"/><Relationship Id="rId4" Type="http://schemas.openxmlformats.org/officeDocument/2006/relationships/hyperlink" Target="https://www.bps.org.uk/bps-membership?gad_source=1&amp;gclid=Cj0KCQjwy46_BhDOARIsAIvmcwMPlBxFWAza1FCJm-ac3RPbY811N121ZO5Z_jjsK6lnBWAPIYlKoNsaAkCnEALw_wc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a:bodyPr>
          <a:lstStyle/>
          <a:p>
            <a:r>
              <a:rPr lang="en-US" sz="4000" dirty="0">
                <a:solidFill>
                  <a:schemeClr val="accent1"/>
                </a:solidFill>
              </a:rPr>
              <a:t>ECCS6005: Counselling Skills</a:t>
            </a:r>
            <a:br>
              <a:rPr lang="en-US" sz="4000" dirty="0">
                <a:solidFill>
                  <a:schemeClr val="accent1"/>
                </a:solidFill>
              </a:rPr>
            </a:br>
            <a:r>
              <a:rPr lang="en-US" sz="2200" dirty="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457499" y="809105"/>
            <a:ext cx="8855826" cy="4927735"/>
          </a:xfrm>
          <a:prstGeom prst="cloud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a:solidFill>
                  <a:schemeClr val="accent1">
                    <a:lumMod val="75000"/>
                  </a:schemeClr>
                </a:solidFill>
              </a:rPr>
              <a:t>What is Counselling and Psychotherapy? are they the same and how do they differ to counselling skills?</a:t>
            </a:r>
            <a:endParaRPr lang="en-GB" sz="4400" b="1" dirty="0">
              <a:solidFill>
                <a:schemeClr val="accent1">
                  <a:lumMod val="75000"/>
                </a:schemeClr>
              </a:solidFill>
            </a:endParaRPr>
          </a:p>
        </p:txBody>
      </p:sp>
    </p:spTree>
    <p:extLst>
      <p:ext uri="{BB962C8B-B14F-4D97-AF65-F5344CB8AC3E}">
        <p14:creationId xmlns:p14="http://schemas.microsoft.com/office/powerpoint/2010/main" val="3360839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9ECB1B4-45AD-C3E7-7FB2-763E2A747F36}"/>
              </a:ext>
            </a:extLst>
          </p:cNvPr>
          <p:cNvSpPr>
            <a:spLocks noGrp="1"/>
          </p:cNvSpPr>
          <p:nvPr>
            <p:ph type="title"/>
          </p:nvPr>
        </p:nvSpPr>
        <p:spPr>
          <a:xfrm>
            <a:off x="1143001" y="1070335"/>
            <a:ext cx="5199926" cy="1443269"/>
          </a:xfrm>
        </p:spPr>
        <p:txBody>
          <a:bodyPr vert="horz" lIns="91440" tIns="45720" rIns="91440" bIns="45720" rtlCol="0" anchor="ctr">
            <a:normAutofit/>
          </a:bodyPr>
          <a:lstStyle/>
          <a:p>
            <a:r>
              <a:rPr lang="en-US" sz="4000" dirty="0">
                <a:solidFill>
                  <a:schemeClr val="accent4">
                    <a:lumMod val="75000"/>
                  </a:schemeClr>
                </a:solidFill>
              </a:rPr>
              <a:t>Mental Health is on the increase</a:t>
            </a:r>
          </a:p>
        </p:txBody>
      </p:sp>
      <p:sp>
        <p:nvSpPr>
          <p:cNvPr id="3" name="Content Placeholder 2">
            <a:extLst>
              <a:ext uri="{FF2B5EF4-FFF2-40B4-BE49-F238E27FC236}">
                <a16:creationId xmlns:a16="http://schemas.microsoft.com/office/drawing/2014/main" id="{5FBA5ECE-76AD-D2C2-C1F0-1BDD739DA5C7}"/>
              </a:ext>
            </a:extLst>
          </p:cNvPr>
          <p:cNvSpPr>
            <a:spLocks noGrp="1"/>
          </p:cNvSpPr>
          <p:nvPr>
            <p:ph sz="half" idx="1"/>
          </p:nvPr>
        </p:nvSpPr>
        <p:spPr>
          <a:xfrm>
            <a:off x="1143002" y="2546430"/>
            <a:ext cx="5084178" cy="3549570"/>
          </a:xfrm>
        </p:spPr>
        <p:txBody>
          <a:bodyPr vert="horz" lIns="91440" tIns="45720" rIns="91440" bIns="45720" rtlCol="0">
            <a:normAutofit/>
          </a:bodyPr>
          <a:lstStyle/>
          <a:p>
            <a:r>
              <a:rPr lang="en-US" sz="3200" dirty="0">
                <a:solidFill>
                  <a:schemeClr val="accent4">
                    <a:lumMod val="75000"/>
                  </a:schemeClr>
                </a:solidFill>
              </a:rPr>
              <a:t>According to recent statistics, approximately one in four people in the UK will experience a mental health issue each year. </a:t>
            </a:r>
          </a:p>
          <a:p>
            <a:r>
              <a:rPr lang="en-US" sz="3200" dirty="0">
                <a:solidFill>
                  <a:schemeClr val="accent4">
                    <a:lumMod val="75000"/>
                  </a:schemeClr>
                </a:solidFill>
              </a:rPr>
              <a:t>So, where do people go to if they need help?</a:t>
            </a:r>
          </a:p>
        </p:txBody>
      </p:sp>
      <p:pic>
        <p:nvPicPr>
          <p:cNvPr id="5" name="Picture 4" descr="A close-up of a head&#10;&#10;AI-generated content may be incorrect.">
            <a:extLst>
              <a:ext uri="{FF2B5EF4-FFF2-40B4-BE49-F238E27FC236}">
                <a16:creationId xmlns:a16="http://schemas.microsoft.com/office/drawing/2014/main" id="{1DC361F3-305D-6CA0-53EA-9EEAAB406A4F}"/>
              </a:ext>
            </a:extLst>
          </p:cNvPr>
          <p:cNvPicPr>
            <a:picLocks noChangeAspect="1"/>
          </p:cNvPicPr>
          <p:nvPr/>
        </p:nvPicPr>
        <p:blipFill>
          <a:blip r:embed="rId2"/>
          <a:srcRect t="1625" r="1" b="4029"/>
          <a:stretch/>
        </p:blipFill>
        <p:spPr>
          <a:xfrm>
            <a:off x="6636743" y="1238487"/>
            <a:ext cx="4741120" cy="4493060"/>
          </a:xfrm>
          <a:prstGeom prst="rect">
            <a:avLst/>
          </a:prstGeom>
        </p:spPr>
      </p:pic>
    </p:spTree>
    <p:extLst>
      <p:ext uri="{BB962C8B-B14F-4D97-AF65-F5344CB8AC3E}">
        <p14:creationId xmlns:p14="http://schemas.microsoft.com/office/powerpoint/2010/main" val="2569986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2ADB18-4E7C-4441-A89B-FC68F3D9C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tx2"/>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8" name="Picture 7" descr="Two people holding each other's hands">
            <a:extLst>
              <a:ext uri="{FF2B5EF4-FFF2-40B4-BE49-F238E27FC236}">
                <a16:creationId xmlns:a16="http://schemas.microsoft.com/office/drawing/2014/main" id="{4C8D68DC-7A6F-A1BD-7517-F397D1F6221C}"/>
              </a:ext>
            </a:extLst>
          </p:cNvPr>
          <p:cNvPicPr>
            <a:picLocks noChangeAspect="1"/>
          </p:cNvPicPr>
          <p:nvPr/>
        </p:nvPicPr>
        <p:blipFill>
          <a:blip r:embed="rId2">
            <a:duotone>
              <a:prstClr val="black"/>
              <a:schemeClr val="tx2">
                <a:tint val="45000"/>
                <a:satMod val="400000"/>
              </a:schemeClr>
            </a:duotone>
            <a:alphaModFix amt="35000"/>
          </a:blip>
          <a:srcRect t="7664" b="8067"/>
          <a:stretch/>
        </p:blipFill>
        <p:spPr>
          <a:xfrm>
            <a:off x="20" y="10"/>
            <a:ext cx="12191980" cy="6857990"/>
          </a:xfrm>
          <a:prstGeom prst="rect">
            <a:avLst/>
          </a:prstGeom>
        </p:spPr>
      </p:pic>
      <p:sp>
        <p:nvSpPr>
          <p:cNvPr id="2" name="Title 1">
            <a:extLst>
              <a:ext uri="{FF2B5EF4-FFF2-40B4-BE49-F238E27FC236}">
                <a16:creationId xmlns:a16="http://schemas.microsoft.com/office/drawing/2014/main" id="{E28B86ED-522B-4930-52C2-06A012E58FDB}"/>
              </a:ext>
            </a:extLst>
          </p:cNvPr>
          <p:cNvSpPr>
            <a:spLocks noGrp="1"/>
          </p:cNvSpPr>
          <p:nvPr>
            <p:ph type="title"/>
          </p:nvPr>
        </p:nvSpPr>
        <p:spPr>
          <a:xfrm>
            <a:off x="1143000" y="609600"/>
            <a:ext cx="9875520" cy="1356360"/>
          </a:xfrm>
        </p:spPr>
        <p:txBody>
          <a:bodyPr>
            <a:normAutofit/>
          </a:bodyPr>
          <a:lstStyle/>
          <a:p>
            <a:r>
              <a:rPr lang="en-GB">
                <a:solidFill>
                  <a:schemeClr val="bg1"/>
                </a:solidFill>
              </a:rPr>
              <a:t>Regulation</a:t>
            </a:r>
          </a:p>
        </p:txBody>
      </p:sp>
      <p:sp>
        <p:nvSpPr>
          <p:cNvPr id="6" name="Content Placeholder 5">
            <a:extLst>
              <a:ext uri="{FF2B5EF4-FFF2-40B4-BE49-F238E27FC236}">
                <a16:creationId xmlns:a16="http://schemas.microsoft.com/office/drawing/2014/main" id="{2AD0E844-8B29-5E09-8988-B4EF9B5D8A1B}"/>
              </a:ext>
            </a:extLst>
          </p:cNvPr>
          <p:cNvSpPr>
            <a:spLocks noGrp="1"/>
          </p:cNvSpPr>
          <p:nvPr>
            <p:ph idx="1"/>
          </p:nvPr>
        </p:nvSpPr>
        <p:spPr>
          <a:xfrm>
            <a:off x="1143000" y="2057400"/>
            <a:ext cx="9872871" cy="4038600"/>
          </a:xfrm>
        </p:spPr>
        <p:txBody>
          <a:bodyPr>
            <a:normAutofit/>
          </a:bodyPr>
          <a:lstStyle/>
          <a:p>
            <a:r>
              <a:rPr lang="en-GB">
                <a:solidFill>
                  <a:schemeClr val="bg1"/>
                </a:solidFill>
              </a:rPr>
              <a:t>To date, there is no legally enforced regulation of counselling and psychotherapy in the UK</a:t>
            </a:r>
          </a:p>
          <a:p>
            <a:r>
              <a:rPr lang="en-GB">
                <a:solidFill>
                  <a:schemeClr val="bg1"/>
                </a:solidFill>
              </a:rPr>
              <a:t>The titles "counsellor" and "psychotherapist" are not legally protected, meaning anyone can use them.</a:t>
            </a:r>
          </a:p>
          <a:p>
            <a:r>
              <a:rPr lang="en-GB">
                <a:solidFill>
                  <a:schemeClr val="bg1"/>
                </a:solidFill>
              </a:rPr>
              <a:t>However, professional bodies like the British Association for Counselling and Psychotherapy (BACP) and the UK Council for Psychotherapy (UKCP) offer voluntary accreditation underpinned by professional standards and an Ethical Framework for the Counselling Professions (2018) </a:t>
            </a:r>
          </a:p>
        </p:txBody>
      </p:sp>
    </p:spTree>
    <p:extLst>
      <p:ext uri="{BB962C8B-B14F-4D97-AF65-F5344CB8AC3E}">
        <p14:creationId xmlns:p14="http://schemas.microsoft.com/office/powerpoint/2010/main" val="2464298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A8C59D-09B0-26FB-13E2-D0244AA87803}"/>
              </a:ext>
            </a:extLst>
          </p:cNvPr>
          <p:cNvSpPr>
            <a:spLocks noGrp="1"/>
          </p:cNvSpPr>
          <p:nvPr>
            <p:ph type="title"/>
          </p:nvPr>
        </p:nvSpPr>
        <p:spPr/>
        <p:txBody>
          <a:bodyPr/>
          <a:lstStyle/>
          <a:p>
            <a:r>
              <a:rPr lang="en-GB" dirty="0"/>
              <a:t>Professional Standards</a:t>
            </a:r>
          </a:p>
        </p:txBody>
      </p:sp>
      <p:sp>
        <p:nvSpPr>
          <p:cNvPr id="5" name="Content Placeholder 4">
            <a:extLst>
              <a:ext uri="{FF2B5EF4-FFF2-40B4-BE49-F238E27FC236}">
                <a16:creationId xmlns:a16="http://schemas.microsoft.com/office/drawing/2014/main" id="{3B2C3BD8-35FD-055B-29E8-AC222A8E3EA4}"/>
              </a:ext>
            </a:extLst>
          </p:cNvPr>
          <p:cNvSpPr>
            <a:spLocks noGrp="1"/>
          </p:cNvSpPr>
          <p:nvPr>
            <p:ph sz="half" idx="1"/>
          </p:nvPr>
        </p:nvSpPr>
        <p:spPr>
          <a:xfrm>
            <a:off x="1143000" y="2057399"/>
            <a:ext cx="3345873" cy="4023360"/>
          </a:xfrm>
        </p:spPr>
        <p:txBody>
          <a:bodyPr>
            <a:noAutofit/>
          </a:bodyPr>
          <a:lstStyle/>
          <a:p>
            <a:r>
              <a:rPr lang="en-GB" sz="3200" dirty="0">
                <a:solidFill>
                  <a:schemeClr val="accent1">
                    <a:lumMod val="75000"/>
                  </a:schemeClr>
                </a:solidFill>
              </a:rPr>
              <a:t>BACP and UKCP members must work in accordance with the Ethical Framework and commit to complying with the Framework.</a:t>
            </a:r>
          </a:p>
        </p:txBody>
      </p:sp>
      <p:graphicFrame>
        <p:nvGraphicFramePr>
          <p:cNvPr id="10" name="Content Placeholder 5">
            <a:extLst>
              <a:ext uri="{FF2B5EF4-FFF2-40B4-BE49-F238E27FC236}">
                <a16:creationId xmlns:a16="http://schemas.microsoft.com/office/drawing/2014/main" id="{E09B2BF8-BE77-C376-3B1E-7CE97FB96208}"/>
              </a:ext>
            </a:extLst>
          </p:cNvPr>
          <p:cNvGraphicFramePr>
            <a:graphicFrameLocks noGrp="1"/>
          </p:cNvGraphicFramePr>
          <p:nvPr>
            <p:ph sz="half" idx="2"/>
            <p:extLst>
              <p:ext uri="{D42A27DB-BD31-4B8C-83A1-F6EECF244321}">
                <p14:modId xmlns:p14="http://schemas.microsoft.com/office/powerpoint/2010/main" val="3837499865"/>
              </p:ext>
            </p:extLst>
          </p:nvPr>
        </p:nvGraphicFramePr>
        <p:xfrm>
          <a:off x="5257801" y="1965961"/>
          <a:ext cx="6483926" cy="4538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4938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9BA58-0278-E548-A849-EB99B8DE4053}"/>
              </a:ext>
            </a:extLst>
          </p:cNvPr>
          <p:cNvSpPr>
            <a:spLocks noGrp="1"/>
          </p:cNvSpPr>
          <p:nvPr>
            <p:ph type="title"/>
          </p:nvPr>
        </p:nvSpPr>
        <p:spPr/>
        <p:txBody>
          <a:bodyPr>
            <a:noAutofit/>
          </a:bodyPr>
          <a:lstStyle/>
          <a:p>
            <a:pPr fontAlgn="base"/>
            <a:r>
              <a:rPr lang="en-GB" sz="2800" b="1" i="0" dirty="0">
                <a:solidFill>
                  <a:schemeClr val="accent1">
                    <a:lumMod val="75000"/>
                  </a:schemeClr>
                </a:solidFill>
                <a:effectLst/>
                <a:latin typeface="Lexia"/>
              </a:rPr>
              <a:t>Government update on statutory regulation of counsellors and psychotherapists (</a:t>
            </a:r>
            <a:r>
              <a:rPr lang="en-GB" sz="2800" b="0" i="0" dirty="0">
                <a:solidFill>
                  <a:schemeClr val="accent1">
                    <a:lumMod val="75000"/>
                  </a:schemeClr>
                </a:solidFill>
                <a:effectLst/>
                <a:latin typeface="Aller"/>
              </a:rPr>
              <a:t>6 March 2020)</a:t>
            </a:r>
            <a:br>
              <a:rPr lang="en-GB" sz="2800" b="0" i="0" dirty="0">
                <a:solidFill>
                  <a:schemeClr val="accent1">
                    <a:lumMod val="75000"/>
                  </a:schemeClr>
                </a:solidFill>
                <a:effectLst/>
                <a:latin typeface="Aller"/>
              </a:rPr>
            </a:br>
            <a:endParaRPr lang="en-GB" sz="2800" dirty="0">
              <a:solidFill>
                <a:schemeClr val="accent1">
                  <a:lumMod val="75000"/>
                </a:schemeClr>
              </a:solidFill>
            </a:endParaRPr>
          </a:p>
        </p:txBody>
      </p:sp>
      <p:sp>
        <p:nvSpPr>
          <p:cNvPr id="3" name="Content Placeholder 2">
            <a:extLst>
              <a:ext uri="{FF2B5EF4-FFF2-40B4-BE49-F238E27FC236}">
                <a16:creationId xmlns:a16="http://schemas.microsoft.com/office/drawing/2014/main" id="{C1C3F5BB-9DC7-C0FF-9545-CE24F18570D4}"/>
              </a:ext>
            </a:extLst>
          </p:cNvPr>
          <p:cNvSpPr>
            <a:spLocks noGrp="1"/>
          </p:cNvSpPr>
          <p:nvPr>
            <p:ph sz="half" idx="1"/>
          </p:nvPr>
        </p:nvSpPr>
        <p:spPr/>
        <p:txBody>
          <a:bodyPr>
            <a:noAutofit/>
          </a:bodyPr>
          <a:lstStyle/>
          <a:p>
            <a:r>
              <a:rPr lang="en-GB" sz="3600" dirty="0">
                <a:solidFill>
                  <a:schemeClr val="accent1">
                    <a:lumMod val="75000"/>
                  </a:schemeClr>
                </a:solidFill>
              </a:rPr>
              <a:t>The Government currently has no plans to introduce the statutory regulation of counsellors and psychotherapists, a Parliamentary debate heard. </a:t>
            </a:r>
          </a:p>
        </p:txBody>
      </p:sp>
      <p:pic>
        <p:nvPicPr>
          <p:cNvPr id="5" name="Content Placeholder 4">
            <a:extLst>
              <a:ext uri="{FF2B5EF4-FFF2-40B4-BE49-F238E27FC236}">
                <a16:creationId xmlns:a16="http://schemas.microsoft.com/office/drawing/2014/main" id="{4BD15914-F875-B0A6-5C71-8675DB244C65}"/>
              </a:ext>
            </a:extLst>
          </p:cNvPr>
          <p:cNvPicPr>
            <a:picLocks noGrp="1" noChangeAspect="1"/>
          </p:cNvPicPr>
          <p:nvPr>
            <p:ph sz="half" idx="2"/>
          </p:nvPr>
        </p:nvPicPr>
        <p:blipFill>
          <a:blip r:embed="rId2"/>
          <a:stretch>
            <a:fillRect/>
          </a:stretch>
        </p:blipFill>
        <p:spPr>
          <a:xfrm>
            <a:off x="6267450" y="2560785"/>
            <a:ext cx="4754563" cy="3015954"/>
          </a:xfrm>
          <a:prstGeom prst="rect">
            <a:avLst/>
          </a:prstGeom>
        </p:spPr>
      </p:pic>
    </p:spTree>
    <p:extLst>
      <p:ext uri="{BB962C8B-B14F-4D97-AF65-F5344CB8AC3E}">
        <p14:creationId xmlns:p14="http://schemas.microsoft.com/office/powerpoint/2010/main" val="3274696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41658-4D7B-D9BD-87A8-55531B41B2D8}"/>
              </a:ext>
            </a:extLst>
          </p:cNvPr>
          <p:cNvSpPr>
            <a:spLocks noGrp="1"/>
          </p:cNvSpPr>
          <p:nvPr>
            <p:ph type="title"/>
          </p:nvPr>
        </p:nvSpPr>
        <p:spPr/>
        <p:txBody>
          <a:bodyPr/>
          <a:lstStyle/>
          <a:p>
            <a:r>
              <a:rPr lang="en-GB" dirty="0">
                <a:solidFill>
                  <a:schemeClr val="accent1">
                    <a:lumMod val="75000"/>
                  </a:schemeClr>
                </a:solidFill>
              </a:rPr>
              <a:t>QAA Subject Benchmark Statement for Counselling and Psychotherapy (2022)</a:t>
            </a:r>
          </a:p>
        </p:txBody>
      </p:sp>
      <p:sp>
        <p:nvSpPr>
          <p:cNvPr id="3" name="Content Placeholder 2">
            <a:extLst>
              <a:ext uri="{FF2B5EF4-FFF2-40B4-BE49-F238E27FC236}">
                <a16:creationId xmlns:a16="http://schemas.microsoft.com/office/drawing/2014/main" id="{B53198C2-32AF-DF46-A873-A5E6EF679513}"/>
              </a:ext>
            </a:extLst>
          </p:cNvPr>
          <p:cNvSpPr>
            <a:spLocks noGrp="1"/>
          </p:cNvSpPr>
          <p:nvPr>
            <p:ph sz="half" idx="1"/>
          </p:nvPr>
        </p:nvSpPr>
        <p:spPr/>
        <p:txBody>
          <a:bodyPr>
            <a:noAutofit/>
          </a:bodyPr>
          <a:lstStyle/>
          <a:p>
            <a:r>
              <a:rPr lang="en-GB" sz="3600" dirty="0">
                <a:solidFill>
                  <a:schemeClr val="accent1">
                    <a:lumMod val="75000"/>
                  </a:schemeClr>
                </a:solidFill>
              </a:rPr>
              <a:t>The minimum threshold standards that a student will have demonstrated when they are awarded an honours degree in Counselling and Psychotherapy</a:t>
            </a:r>
          </a:p>
        </p:txBody>
      </p:sp>
      <p:pic>
        <p:nvPicPr>
          <p:cNvPr id="1026" name="Picture 2" descr="Subject Benchmark Statement ...">
            <a:extLst>
              <a:ext uri="{FF2B5EF4-FFF2-40B4-BE49-F238E27FC236}">
                <a16:creationId xmlns:a16="http://schemas.microsoft.com/office/drawing/2014/main" id="{BD699D37-EB6B-D878-0292-FB097DDC7B8E}"/>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982691" y="1965960"/>
            <a:ext cx="3332018" cy="4490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2421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9271C28-7496-4447-8541-7B39F5E94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Content Placeholder 4">
            <a:extLst>
              <a:ext uri="{FF2B5EF4-FFF2-40B4-BE49-F238E27FC236}">
                <a16:creationId xmlns:a16="http://schemas.microsoft.com/office/drawing/2014/main" id="{AFB22E16-154F-112C-D980-25A113A0A419}"/>
              </a:ext>
            </a:extLst>
          </p:cNvPr>
          <p:cNvPicPr>
            <a:picLocks noGrp="1" noChangeAspect="1"/>
          </p:cNvPicPr>
          <p:nvPr>
            <p:ph sz="half" idx="2"/>
          </p:nvPr>
        </p:nvPicPr>
        <p:blipFill>
          <a:blip r:embed="rId2"/>
          <a:stretch>
            <a:fillRect/>
          </a:stretch>
        </p:blipFill>
        <p:spPr>
          <a:xfrm>
            <a:off x="872064" y="1896771"/>
            <a:ext cx="4593715" cy="3062476"/>
          </a:xfrm>
          <a:prstGeom prst="rect">
            <a:avLst/>
          </a:prstGeom>
        </p:spPr>
      </p:pic>
      <p:sp>
        <p:nvSpPr>
          <p:cNvPr id="3" name="Content Placeholder 2">
            <a:extLst>
              <a:ext uri="{FF2B5EF4-FFF2-40B4-BE49-F238E27FC236}">
                <a16:creationId xmlns:a16="http://schemas.microsoft.com/office/drawing/2014/main" id="{ADCED5CF-3107-4E55-5B23-C4A14EA85668}"/>
              </a:ext>
            </a:extLst>
          </p:cNvPr>
          <p:cNvSpPr>
            <a:spLocks noGrp="1"/>
          </p:cNvSpPr>
          <p:nvPr>
            <p:ph sz="half" idx="1"/>
          </p:nvPr>
        </p:nvSpPr>
        <p:spPr>
          <a:xfrm>
            <a:off x="6106703" y="722167"/>
            <a:ext cx="5364444" cy="5855277"/>
          </a:xfrm>
        </p:spPr>
        <p:txBody>
          <a:bodyPr vert="horz" lIns="91440" tIns="45720" rIns="91440" bIns="45720" rtlCol="0">
            <a:normAutofit/>
          </a:bodyPr>
          <a:lstStyle/>
          <a:p>
            <a:pPr algn="l"/>
            <a:r>
              <a:rPr lang="en-GB" dirty="0">
                <a:solidFill>
                  <a:schemeClr val="accent4">
                    <a:lumMod val="50000"/>
                  </a:schemeClr>
                </a:solidFill>
              </a:rPr>
              <a:t>The HCPC</a:t>
            </a:r>
            <a:r>
              <a:rPr lang="en-GB" b="0" i="0" dirty="0">
                <a:solidFill>
                  <a:schemeClr val="accent4">
                    <a:lumMod val="50000"/>
                  </a:schemeClr>
                </a:solidFill>
                <a:effectLst/>
              </a:rPr>
              <a:t> protect the public by regulating 15 health and care professions in the UK</a:t>
            </a:r>
          </a:p>
          <a:p>
            <a:pPr algn="l">
              <a:lnSpc>
                <a:spcPts val="1950"/>
              </a:lnSpc>
              <a:buFont typeface="Arial" panose="020B0604020202020204" pitchFamily="34" charset="0"/>
              <a:buChar char="•"/>
            </a:pPr>
            <a:r>
              <a:rPr lang="en-GB" dirty="0">
                <a:solidFill>
                  <a:schemeClr val="accent4">
                    <a:lumMod val="50000"/>
                  </a:schemeClr>
                </a:solidFill>
                <a:hlinkClick r:id="rId3">
                  <a:extLst>
                    <a:ext uri="{A12FA001-AC4F-418D-AE19-62706E023703}">
                      <ahyp:hlinkClr xmlns:ahyp="http://schemas.microsoft.com/office/drawing/2018/hyperlinkcolor" val="tx"/>
                    </a:ext>
                  </a:extLst>
                </a:hlinkClick>
              </a:rPr>
              <a:t>S</a:t>
            </a:r>
            <a:r>
              <a:rPr lang="en-GB" b="0" i="0" u="none" strike="noStrike" dirty="0">
                <a:solidFill>
                  <a:schemeClr val="accent4">
                    <a:lumMod val="50000"/>
                  </a:schemeClr>
                </a:solidFill>
                <a:effectLst/>
                <a:hlinkClick r:id="rId3">
                  <a:extLst>
                    <a:ext uri="{A12FA001-AC4F-418D-AE19-62706E023703}">
                      <ahyp:hlinkClr xmlns:ahyp="http://schemas.microsoft.com/office/drawing/2018/hyperlinkcolor" val="tx"/>
                    </a:ext>
                  </a:extLst>
                </a:hlinkClick>
              </a:rPr>
              <a:t>et standards</a:t>
            </a:r>
            <a:r>
              <a:rPr lang="en-GB" b="0" i="0" dirty="0">
                <a:solidFill>
                  <a:schemeClr val="accent4">
                    <a:lumMod val="50000"/>
                  </a:schemeClr>
                </a:solidFill>
                <a:effectLst/>
              </a:rPr>
              <a:t> for professionals' education and training and practice;</a:t>
            </a:r>
          </a:p>
          <a:p>
            <a:pPr algn="l">
              <a:lnSpc>
                <a:spcPts val="1950"/>
              </a:lnSpc>
              <a:buFont typeface="Arial" panose="020B0604020202020204" pitchFamily="34" charset="0"/>
              <a:buChar char="•"/>
            </a:pPr>
            <a:r>
              <a:rPr lang="en-GB" dirty="0">
                <a:solidFill>
                  <a:schemeClr val="accent4">
                    <a:lumMod val="50000"/>
                  </a:schemeClr>
                </a:solidFill>
                <a:hlinkClick r:id="rId4">
                  <a:extLst>
                    <a:ext uri="{A12FA001-AC4F-418D-AE19-62706E023703}">
                      <ahyp:hlinkClr xmlns:ahyp="http://schemas.microsoft.com/office/drawing/2018/hyperlinkcolor" val="tx"/>
                    </a:ext>
                  </a:extLst>
                </a:hlinkClick>
              </a:rPr>
              <a:t>A</a:t>
            </a:r>
            <a:r>
              <a:rPr lang="en-GB" b="0" i="0" u="none" strike="noStrike" dirty="0">
                <a:solidFill>
                  <a:schemeClr val="accent4">
                    <a:lumMod val="50000"/>
                  </a:schemeClr>
                </a:solidFill>
                <a:effectLst/>
                <a:hlinkClick r:id="rId4">
                  <a:extLst>
                    <a:ext uri="{A12FA001-AC4F-418D-AE19-62706E023703}">
                      <ahyp:hlinkClr xmlns:ahyp="http://schemas.microsoft.com/office/drawing/2018/hyperlinkcolor" val="tx"/>
                    </a:ext>
                  </a:extLst>
                </a:hlinkClick>
              </a:rPr>
              <a:t>pprove programmes</a:t>
            </a:r>
            <a:r>
              <a:rPr lang="en-GB" b="0" i="0" dirty="0">
                <a:solidFill>
                  <a:schemeClr val="accent4">
                    <a:lumMod val="50000"/>
                  </a:schemeClr>
                </a:solidFill>
                <a:effectLst/>
              </a:rPr>
              <a:t> which professionals must complete to register with us;</a:t>
            </a:r>
          </a:p>
          <a:p>
            <a:pPr algn="l">
              <a:lnSpc>
                <a:spcPts val="1950"/>
              </a:lnSpc>
              <a:buFont typeface="Arial" panose="020B0604020202020204" pitchFamily="34" charset="0"/>
              <a:buChar char="•"/>
            </a:pPr>
            <a:r>
              <a:rPr lang="en-GB" dirty="0">
                <a:solidFill>
                  <a:schemeClr val="accent4">
                    <a:lumMod val="50000"/>
                  </a:schemeClr>
                </a:solidFill>
                <a:hlinkClick r:id="rId5">
                  <a:extLst>
                    <a:ext uri="{A12FA001-AC4F-418D-AE19-62706E023703}">
                      <ahyp:hlinkClr xmlns:ahyp="http://schemas.microsoft.com/office/drawing/2018/hyperlinkcolor" val="tx"/>
                    </a:ext>
                  </a:extLst>
                </a:hlinkClick>
              </a:rPr>
              <a:t>K</a:t>
            </a:r>
            <a:r>
              <a:rPr lang="en-GB" b="0" i="0" u="none" strike="noStrike" dirty="0">
                <a:solidFill>
                  <a:schemeClr val="accent4">
                    <a:lumMod val="50000"/>
                  </a:schemeClr>
                </a:solidFill>
                <a:effectLst/>
                <a:hlinkClick r:id="rId5">
                  <a:extLst>
                    <a:ext uri="{A12FA001-AC4F-418D-AE19-62706E023703}">
                      <ahyp:hlinkClr xmlns:ahyp="http://schemas.microsoft.com/office/drawing/2018/hyperlinkcolor" val="tx"/>
                    </a:ext>
                  </a:extLst>
                </a:hlinkClick>
              </a:rPr>
              <a:t>eep a register of professionals</a:t>
            </a:r>
            <a:r>
              <a:rPr lang="en-GB" b="0" i="0" dirty="0">
                <a:solidFill>
                  <a:schemeClr val="accent4">
                    <a:lumMod val="50000"/>
                  </a:schemeClr>
                </a:solidFill>
                <a:effectLst/>
              </a:rPr>
              <a:t>, known as 'registrants', who meet our standards; and</a:t>
            </a:r>
          </a:p>
          <a:p>
            <a:pPr algn="l">
              <a:lnSpc>
                <a:spcPts val="1950"/>
              </a:lnSpc>
              <a:buFont typeface="Arial" panose="020B0604020202020204" pitchFamily="34" charset="0"/>
              <a:buChar char="•"/>
            </a:pPr>
            <a:r>
              <a:rPr lang="en-GB" dirty="0">
                <a:solidFill>
                  <a:schemeClr val="accent4">
                    <a:lumMod val="50000"/>
                  </a:schemeClr>
                </a:solidFill>
                <a:hlinkClick r:id="rId6">
                  <a:extLst>
                    <a:ext uri="{A12FA001-AC4F-418D-AE19-62706E023703}">
                      <ahyp:hlinkClr xmlns:ahyp="http://schemas.microsoft.com/office/drawing/2018/hyperlinkcolor" val="tx"/>
                    </a:ext>
                  </a:extLst>
                </a:hlinkClick>
              </a:rPr>
              <a:t>T</a:t>
            </a:r>
            <a:r>
              <a:rPr lang="en-GB" b="0" i="0" u="none" strike="noStrike" dirty="0">
                <a:solidFill>
                  <a:schemeClr val="accent4">
                    <a:lumMod val="50000"/>
                  </a:schemeClr>
                </a:solidFill>
                <a:effectLst/>
                <a:hlinkClick r:id="rId6">
                  <a:extLst>
                    <a:ext uri="{A12FA001-AC4F-418D-AE19-62706E023703}">
                      <ahyp:hlinkClr xmlns:ahyp="http://schemas.microsoft.com/office/drawing/2018/hyperlinkcolor" val="tx"/>
                    </a:ext>
                  </a:extLst>
                </a:hlinkClick>
              </a:rPr>
              <a:t>ake action</a:t>
            </a:r>
            <a:r>
              <a:rPr lang="en-GB" b="0" i="0" dirty="0">
                <a:solidFill>
                  <a:schemeClr val="accent4">
                    <a:lumMod val="50000"/>
                  </a:schemeClr>
                </a:solidFill>
                <a:effectLst/>
              </a:rPr>
              <a:t> if professionals on our Register do not meet our standards.</a:t>
            </a:r>
          </a:p>
          <a:p>
            <a:pPr algn="l">
              <a:lnSpc>
                <a:spcPts val="1950"/>
              </a:lnSpc>
              <a:buFont typeface="Arial" panose="020B0604020202020204" pitchFamily="34" charset="0"/>
              <a:buChar char="•"/>
            </a:pPr>
            <a:r>
              <a:rPr lang="en-GB" b="0" i="0" dirty="0">
                <a:solidFill>
                  <a:schemeClr val="accent4">
                    <a:lumMod val="50000"/>
                  </a:schemeClr>
                </a:solidFill>
                <a:effectLst/>
              </a:rPr>
              <a:t>The professions we regulate have one or more designated titles that are protected by law and professionals must be registered to use them</a:t>
            </a:r>
          </a:p>
          <a:p>
            <a:pPr marL="45720" indent="0" algn="l">
              <a:lnSpc>
                <a:spcPts val="1950"/>
              </a:lnSpc>
              <a:buNone/>
            </a:pPr>
            <a:endParaRPr lang="en-GB" b="0" i="0" dirty="0">
              <a:solidFill>
                <a:schemeClr val="accent4">
                  <a:lumMod val="50000"/>
                </a:schemeClr>
              </a:solidFill>
              <a:effectLst/>
            </a:endParaRPr>
          </a:p>
        </p:txBody>
      </p:sp>
    </p:spTree>
    <p:extLst>
      <p:ext uri="{BB962C8B-B14F-4D97-AF65-F5344CB8AC3E}">
        <p14:creationId xmlns:p14="http://schemas.microsoft.com/office/powerpoint/2010/main" val="3085314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9E67D8B0-7112-93B2-F37A-47836B7AB0FC}"/>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01F84849-7BEF-FC89-F7F8-46444BF7C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A868823-A2A5-960C-C64E-52FD7D716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Content Placeholder 4">
            <a:extLst>
              <a:ext uri="{FF2B5EF4-FFF2-40B4-BE49-F238E27FC236}">
                <a16:creationId xmlns:a16="http://schemas.microsoft.com/office/drawing/2014/main" id="{4BC106C3-36E5-8111-A122-911105E8CA1E}"/>
              </a:ext>
            </a:extLst>
          </p:cNvPr>
          <p:cNvPicPr>
            <a:picLocks noGrp="1" noChangeAspect="1"/>
          </p:cNvPicPr>
          <p:nvPr>
            <p:ph sz="half" idx="2"/>
          </p:nvPr>
        </p:nvPicPr>
        <p:blipFill>
          <a:blip r:embed="rId2"/>
          <a:stretch>
            <a:fillRect/>
          </a:stretch>
        </p:blipFill>
        <p:spPr>
          <a:xfrm>
            <a:off x="872064" y="1896771"/>
            <a:ext cx="4593715" cy="3062476"/>
          </a:xfrm>
          <a:prstGeom prst="rect">
            <a:avLst/>
          </a:prstGeom>
        </p:spPr>
      </p:pic>
      <p:sp>
        <p:nvSpPr>
          <p:cNvPr id="3" name="Content Placeholder 2">
            <a:extLst>
              <a:ext uri="{FF2B5EF4-FFF2-40B4-BE49-F238E27FC236}">
                <a16:creationId xmlns:a16="http://schemas.microsoft.com/office/drawing/2014/main" id="{1696CC3D-ABD2-292B-3A1B-745952DAB55F}"/>
              </a:ext>
            </a:extLst>
          </p:cNvPr>
          <p:cNvSpPr>
            <a:spLocks noGrp="1"/>
          </p:cNvSpPr>
          <p:nvPr>
            <p:ph sz="half" idx="1"/>
          </p:nvPr>
        </p:nvSpPr>
        <p:spPr>
          <a:xfrm>
            <a:off x="6106703" y="722167"/>
            <a:ext cx="5364444" cy="5855277"/>
          </a:xfrm>
        </p:spPr>
        <p:txBody>
          <a:bodyPr vert="horz" lIns="91440" tIns="45720" rIns="91440" bIns="45720" rtlCol="0">
            <a:normAutofit/>
          </a:bodyPr>
          <a:lstStyle/>
          <a:p>
            <a:r>
              <a:rPr lang="en-US" sz="3200" b="0" i="0" dirty="0">
                <a:solidFill>
                  <a:schemeClr val="accent4">
                    <a:lumMod val="50000"/>
                  </a:schemeClr>
                </a:solidFill>
                <a:effectLst/>
              </a:rPr>
              <a:t>Practitioner psychologists are  skilled in working with complex issues such as bereavement and multiple mental health diagnoses and personality disorders. </a:t>
            </a:r>
          </a:p>
          <a:p>
            <a:r>
              <a:rPr lang="en-US" sz="3200" dirty="0">
                <a:solidFill>
                  <a:schemeClr val="accent4">
                    <a:lumMod val="50000"/>
                  </a:schemeClr>
                </a:solidFill>
              </a:rPr>
              <a:t>*Art therapists are a protected title</a:t>
            </a:r>
          </a:p>
          <a:p>
            <a:r>
              <a:rPr lang="en-US" sz="3200" dirty="0">
                <a:solidFill>
                  <a:schemeClr val="accent4">
                    <a:lumMod val="50000"/>
                  </a:schemeClr>
                </a:solidFill>
              </a:rPr>
              <a:t>Clinical Psychologist</a:t>
            </a:r>
          </a:p>
          <a:p>
            <a:r>
              <a:rPr lang="en-US" sz="3200" dirty="0">
                <a:solidFill>
                  <a:schemeClr val="accent4">
                    <a:lumMod val="50000"/>
                  </a:schemeClr>
                </a:solidFill>
              </a:rPr>
              <a:t>Counselling Psychologist</a:t>
            </a:r>
          </a:p>
          <a:p>
            <a:r>
              <a:rPr lang="en-US" sz="3200" dirty="0">
                <a:solidFill>
                  <a:schemeClr val="accent4">
                    <a:lumMod val="50000"/>
                  </a:schemeClr>
                </a:solidFill>
              </a:rPr>
              <a:t>Education Psychologist</a:t>
            </a:r>
          </a:p>
          <a:p>
            <a:endParaRPr lang="en-US" dirty="0">
              <a:solidFill>
                <a:schemeClr val="accent4">
                  <a:lumMod val="50000"/>
                </a:schemeClr>
              </a:solidFill>
            </a:endParaRPr>
          </a:p>
          <a:p>
            <a:pPr marL="45720" indent="0" algn="l">
              <a:lnSpc>
                <a:spcPts val="1950"/>
              </a:lnSpc>
              <a:buNone/>
            </a:pPr>
            <a:endParaRPr lang="en-GB" b="0" i="0" dirty="0">
              <a:solidFill>
                <a:schemeClr val="accent4">
                  <a:lumMod val="50000"/>
                </a:schemeClr>
              </a:solidFill>
              <a:effectLst/>
            </a:endParaRPr>
          </a:p>
        </p:txBody>
      </p:sp>
    </p:spTree>
    <p:extLst>
      <p:ext uri="{BB962C8B-B14F-4D97-AF65-F5344CB8AC3E}">
        <p14:creationId xmlns:p14="http://schemas.microsoft.com/office/powerpoint/2010/main" val="2866226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A2EA6A6-CD0C-4CFD-8EC2-AA44F9870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E8F1747-1075-A851-6311-6ED1500CE13D}"/>
              </a:ext>
            </a:extLst>
          </p:cNvPr>
          <p:cNvSpPr>
            <a:spLocks noGrp="1"/>
          </p:cNvSpPr>
          <p:nvPr>
            <p:ph type="title"/>
          </p:nvPr>
        </p:nvSpPr>
        <p:spPr>
          <a:xfrm>
            <a:off x="7558564" y="609600"/>
            <a:ext cx="3912583" cy="1356360"/>
          </a:xfrm>
        </p:spPr>
        <p:txBody>
          <a:bodyPr vert="horz" lIns="91440" tIns="45720" rIns="91440" bIns="45720" rtlCol="0" anchor="ctr">
            <a:normAutofit/>
          </a:bodyPr>
          <a:lstStyle/>
          <a:p>
            <a:r>
              <a:rPr lang="en-US" sz="3200"/>
              <a:t>Careers in Counselling</a:t>
            </a:r>
          </a:p>
        </p:txBody>
      </p:sp>
      <p:pic>
        <p:nvPicPr>
          <p:cNvPr id="5" name="Content Placeholder 4">
            <a:extLst>
              <a:ext uri="{FF2B5EF4-FFF2-40B4-BE49-F238E27FC236}">
                <a16:creationId xmlns:a16="http://schemas.microsoft.com/office/drawing/2014/main" id="{98CC18CA-AC63-72BC-8DB1-05B80437EBB4}"/>
              </a:ext>
            </a:extLst>
          </p:cNvPr>
          <p:cNvPicPr>
            <a:picLocks noGrp="1" noChangeAspect="1"/>
          </p:cNvPicPr>
          <p:nvPr>
            <p:ph sz="half" idx="2"/>
          </p:nvPr>
        </p:nvPicPr>
        <p:blipFill>
          <a:blip r:embed="rId2"/>
          <a:stretch>
            <a:fillRect/>
          </a:stretch>
        </p:blipFill>
        <p:spPr>
          <a:xfrm>
            <a:off x="872064" y="1115577"/>
            <a:ext cx="6045576" cy="4624865"/>
          </a:xfrm>
          <a:prstGeom prst="rect">
            <a:avLst/>
          </a:prstGeom>
        </p:spPr>
      </p:pic>
      <p:sp>
        <p:nvSpPr>
          <p:cNvPr id="3" name="Content Placeholder 2">
            <a:extLst>
              <a:ext uri="{FF2B5EF4-FFF2-40B4-BE49-F238E27FC236}">
                <a16:creationId xmlns:a16="http://schemas.microsoft.com/office/drawing/2014/main" id="{4008CFD7-B09F-29C7-3476-06F1432D2921}"/>
              </a:ext>
            </a:extLst>
          </p:cNvPr>
          <p:cNvSpPr>
            <a:spLocks noGrp="1"/>
          </p:cNvSpPr>
          <p:nvPr>
            <p:ph sz="half" idx="1"/>
          </p:nvPr>
        </p:nvSpPr>
        <p:spPr>
          <a:xfrm>
            <a:off x="7558564" y="2057400"/>
            <a:ext cx="3912583" cy="4038600"/>
          </a:xfrm>
        </p:spPr>
        <p:txBody>
          <a:bodyPr vert="horz" lIns="91440" tIns="45720" rIns="91440" bIns="45720" rtlCol="0">
            <a:normAutofit/>
          </a:bodyPr>
          <a:lstStyle/>
          <a:p>
            <a:r>
              <a:rPr lang="en-US" sz="1600"/>
              <a:t>Psychological Wellbeing Practitioner</a:t>
            </a:r>
            <a:r>
              <a:rPr lang="en-US" sz="1600">
                <a:hlinkClick r:id="rId3"/>
              </a:rPr>
              <a:t> NHS roles/psychological-wellbeing-practitioner</a:t>
            </a:r>
            <a:endParaRPr lang="en-US" sz="1600"/>
          </a:p>
          <a:p>
            <a:r>
              <a:rPr lang="en-US" sz="1600"/>
              <a:t>Counselling Psychologist</a:t>
            </a:r>
          </a:p>
          <a:p>
            <a:r>
              <a:rPr lang="en-US" sz="1600">
                <a:hlinkClick r:id="rId4"/>
              </a:rPr>
              <a:t>counselling-psychology</a:t>
            </a:r>
            <a:endParaRPr lang="en-US" sz="1600"/>
          </a:p>
          <a:p>
            <a:r>
              <a:rPr lang="en-US" sz="1600"/>
              <a:t>Counselling &amp; Psychotherapy</a:t>
            </a:r>
          </a:p>
          <a:p>
            <a:r>
              <a:rPr lang="en-US" sz="1600">
                <a:hlinkClick r:id="rId5"/>
              </a:rPr>
              <a:t>careers-in-counselling</a:t>
            </a:r>
            <a:endParaRPr lang="en-US" sz="1600"/>
          </a:p>
          <a:p>
            <a:r>
              <a:rPr lang="en-US" sz="1600"/>
              <a:t>Counselling and Psychotherapy Training </a:t>
            </a:r>
          </a:p>
          <a:p>
            <a:r>
              <a:rPr lang="en-US" sz="1600">
                <a:hlinkClick r:id="rId6"/>
              </a:rPr>
              <a:t>careers-in-counselling/training</a:t>
            </a:r>
            <a:endParaRPr lang="en-US" sz="1600"/>
          </a:p>
          <a:p>
            <a:endParaRPr lang="en-US" sz="1600"/>
          </a:p>
          <a:p>
            <a:endParaRPr lang="en-US" sz="1600"/>
          </a:p>
        </p:txBody>
      </p:sp>
    </p:spTree>
    <p:extLst>
      <p:ext uri="{BB962C8B-B14F-4D97-AF65-F5344CB8AC3E}">
        <p14:creationId xmlns:p14="http://schemas.microsoft.com/office/powerpoint/2010/main" val="1757853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2" name="Straight Connector 31">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B61BF403-C858-4A9F-81D1-22D551BE0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6" name="Straight Connector 35">
            <a:extLst>
              <a:ext uri="{FF2B5EF4-FFF2-40B4-BE49-F238E27FC236}">
                <a16:creationId xmlns:a16="http://schemas.microsoft.com/office/drawing/2014/main" id="{DD3A5B67-3501-4951-8D6C-C3805F6576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323114"/>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Title 1">
            <a:extLst>
              <a:ext uri="{FF2B5EF4-FFF2-40B4-BE49-F238E27FC236}">
                <a16:creationId xmlns:a16="http://schemas.microsoft.com/office/drawing/2014/main" id="{15FA4467-2307-B469-F945-B202475933AE}"/>
              </a:ext>
            </a:extLst>
          </p:cNvPr>
          <p:cNvSpPr>
            <a:spLocks noGrp="1"/>
          </p:cNvSpPr>
          <p:nvPr>
            <p:ph type="title"/>
          </p:nvPr>
        </p:nvSpPr>
        <p:spPr>
          <a:xfrm>
            <a:off x="1109980" y="3895344"/>
            <a:ext cx="9966960" cy="1490472"/>
          </a:xfrm>
        </p:spPr>
        <p:txBody>
          <a:bodyPr vert="horz" lIns="91440" tIns="45720" rIns="91440" bIns="45720" rtlCol="0" anchor="b">
            <a:normAutofit/>
          </a:bodyPr>
          <a:lstStyle/>
          <a:p>
            <a:pPr algn="ctr">
              <a:lnSpc>
                <a:spcPct val="85000"/>
              </a:lnSpc>
            </a:pPr>
            <a:r>
              <a:rPr lang="en-US" sz="6600" b="1" cap="all" dirty="0">
                <a:solidFill>
                  <a:srgbClr val="FFFFFF"/>
                </a:solidFill>
                <a:hlinkClick r:id="rId2"/>
              </a:rPr>
              <a:t>BPS </a:t>
            </a:r>
            <a:r>
              <a:rPr lang="en-US" sz="6600" b="1" cap="all" dirty="0" err="1">
                <a:solidFill>
                  <a:srgbClr val="FFFFFF"/>
                </a:solidFill>
                <a:hlinkClick r:id="rId2"/>
              </a:rPr>
              <a:t>WEbsite</a:t>
            </a:r>
            <a:endParaRPr lang="en-US" sz="6600" b="1" cap="all" dirty="0">
              <a:solidFill>
                <a:srgbClr val="FFFFFF"/>
              </a:solidFill>
            </a:endParaRPr>
          </a:p>
        </p:txBody>
      </p:sp>
      <p:pic>
        <p:nvPicPr>
          <p:cNvPr id="5" name="Content Placeholder 4">
            <a:extLst>
              <a:ext uri="{FF2B5EF4-FFF2-40B4-BE49-F238E27FC236}">
                <a16:creationId xmlns:a16="http://schemas.microsoft.com/office/drawing/2014/main" id="{7B7CC0A0-7F3D-F781-F28B-7D9BAF0F950E}"/>
              </a:ext>
            </a:extLst>
          </p:cNvPr>
          <p:cNvPicPr>
            <a:picLocks noGrp="1" noChangeAspect="1"/>
          </p:cNvPicPr>
          <p:nvPr>
            <p:ph sz="half" idx="2"/>
          </p:nvPr>
        </p:nvPicPr>
        <p:blipFill>
          <a:blip r:embed="rId3"/>
          <a:srcRect l="13747" r="3064" b="3"/>
          <a:stretch/>
        </p:blipFill>
        <p:spPr>
          <a:xfrm>
            <a:off x="3766820" y="838090"/>
            <a:ext cx="4653280" cy="2796733"/>
          </a:xfrm>
          <a:prstGeom prst="rect">
            <a:avLst/>
          </a:prstGeom>
        </p:spPr>
      </p:pic>
    </p:spTree>
    <p:extLst>
      <p:ext uri="{BB962C8B-B14F-4D97-AF65-F5344CB8AC3E}">
        <p14:creationId xmlns:p14="http://schemas.microsoft.com/office/powerpoint/2010/main" val="243109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6ABAC-0139-7293-7B16-03A6C85FEBAB}"/>
              </a:ext>
            </a:extLst>
          </p:cNvPr>
          <p:cNvSpPr>
            <a:spLocks noGrp="1"/>
          </p:cNvSpPr>
          <p:nvPr>
            <p:ph type="title"/>
          </p:nvPr>
        </p:nvSpPr>
        <p:spPr/>
        <p:txBody>
          <a:bodyPr/>
          <a:lstStyle/>
          <a:p>
            <a:r>
              <a:rPr lang="en-GB" dirty="0"/>
              <a:t>BACP – Practitioner Training</a:t>
            </a:r>
          </a:p>
        </p:txBody>
      </p:sp>
      <p:sp>
        <p:nvSpPr>
          <p:cNvPr id="3" name="Content Placeholder 2">
            <a:extLst>
              <a:ext uri="{FF2B5EF4-FFF2-40B4-BE49-F238E27FC236}">
                <a16:creationId xmlns:a16="http://schemas.microsoft.com/office/drawing/2014/main" id="{BCBABF50-3841-D0DA-B52C-B906FAF216D2}"/>
              </a:ext>
            </a:extLst>
          </p:cNvPr>
          <p:cNvSpPr>
            <a:spLocks noGrp="1"/>
          </p:cNvSpPr>
          <p:nvPr>
            <p:ph sz="half" idx="1"/>
          </p:nvPr>
        </p:nvSpPr>
        <p:spPr/>
        <p:txBody>
          <a:bodyPr>
            <a:normAutofit/>
          </a:bodyPr>
          <a:lstStyle/>
          <a:p>
            <a:r>
              <a:rPr lang="en-GB" dirty="0">
                <a:hlinkClick r:id="rId2"/>
              </a:rPr>
              <a:t>Skills Competency Framework</a:t>
            </a:r>
            <a:endParaRPr lang="en-GB" dirty="0"/>
          </a:p>
          <a:p>
            <a:pPr marL="45720" indent="0">
              <a:buNone/>
            </a:pPr>
            <a:r>
              <a:rPr lang="en-GB" dirty="0">
                <a:solidFill>
                  <a:schemeClr val="accent1">
                    <a:lumMod val="75000"/>
                  </a:schemeClr>
                </a:solidFill>
              </a:rPr>
              <a:t>Professional Counsellor Training</a:t>
            </a:r>
          </a:p>
          <a:p>
            <a:pPr marL="45720" indent="0">
              <a:buNone/>
            </a:pPr>
            <a:r>
              <a:rPr lang="en-GB" dirty="0">
                <a:hlinkClick r:id="rId3"/>
              </a:rPr>
              <a:t>Counselling and Psychotherapy training</a:t>
            </a:r>
            <a:endParaRPr lang="en-GB" dirty="0"/>
          </a:p>
          <a:p>
            <a:pPr marL="45720" indent="0">
              <a:buNone/>
            </a:pPr>
            <a:r>
              <a:rPr lang="en-GB" dirty="0"/>
              <a:t>BACP Accredited Training</a:t>
            </a:r>
          </a:p>
          <a:p>
            <a:pPr marL="45720" indent="0">
              <a:buNone/>
            </a:pPr>
            <a:r>
              <a:rPr lang="en-GB" dirty="0">
                <a:hlinkClick r:id="rId4"/>
              </a:rPr>
              <a:t>.BACP Courses</a:t>
            </a:r>
            <a:endParaRPr lang="en-GB" dirty="0"/>
          </a:p>
        </p:txBody>
      </p:sp>
      <p:sp>
        <p:nvSpPr>
          <p:cNvPr id="4" name="Content Placeholder 3">
            <a:extLst>
              <a:ext uri="{FF2B5EF4-FFF2-40B4-BE49-F238E27FC236}">
                <a16:creationId xmlns:a16="http://schemas.microsoft.com/office/drawing/2014/main" id="{17D3B2B0-BD65-F51B-E653-17C9C99C7CC6}"/>
              </a:ext>
            </a:extLst>
          </p:cNvPr>
          <p:cNvSpPr>
            <a:spLocks noGrp="1"/>
          </p:cNvSpPr>
          <p:nvPr>
            <p:ph sz="half" idx="2"/>
          </p:nvPr>
        </p:nvSpPr>
        <p:spPr/>
        <p:txBody>
          <a:bodyPr>
            <a:normAutofit/>
          </a:bodyPr>
          <a:lstStyle/>
          <a:p>
            <a:r>
              <a:rPr lang="en-GB" dirty="0">
                <a:solidFill>
                  <a:schemeClr val="accent1">
                    <a:lumMod val="50000"/>
                  </a:schemeClr>
                </a:solidFill>
              </a:rPr>
              <a:t>Stage 1: Introduction </a:t>
            </a:r>
          </a:p>
          <a:p>
            <a:r>
              <a:rPr lang="en-GB" dirty="0">
                <a:solidFill>
                  <a:schemeClr val="accent1">
                    <a:lumMod val="50000"/>
                  </a:schemeClr>
                </a:solidFill>
              </a:rPr>
              <a:t>Stage 2: Certificate courses</a:t>
            </a:r>
          </a:p>
          <a:p>
            <a:r>
              <a:rPr lang="en-GB" dirty="0">
                <a:solidFill>
                  <a:schemeClr val="accent1">
                    <a:lumMod val="50000"/>
                  </a:schemeClr>
                </a:solidFill>
              </a:rPr>
              <a:t>Stage 3: Core practitioner courses</a:t>
            </a:r>
          </a:p>
          <a:p>
            <a:r>
              <a:rPr lang="en-GB" dirty="0">
                <a:solidFill>
                  <a:schemeClr val="accent1">
                    <a:lumMod val="50000"/>
                  </a:schemeClr>
                </a:solidFill>
              </a:rPr>
              <a:t>Membership of a professional body</a:t>
            </a:r>
          </a:p>
          <a:p>
            <a:endParaRPr lang="en-GB" dirty="0">
              <a:solidFill>
                <a:schemeClr val="accent1">
                  <a:lumMod val="50000"/>
                </a:schemeClr>
              </a:solidFill>
            </a:endParaRPr>
          </a:p>
        </p:txBody>
      </p:sp>
    </p:spTree>
    <p:extLst>
      <p:ext uri="{BB962C8B-B14F-4D97-AF65-F5344CB8AC3E}">
        <p14:creationId xmlns:p14="http://schemas.microsoft.com/office/powerpoint/2010/main" val="3048913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263BA-DA5C-EA8C-92EF-DE998C79B6E9}"/>
              </a:ext>
            </a:extLst>
          </p:cNvPr>
          <p:cNvSpPr>
            <a:spLocks noGrp="1"/>
          </p:cNvSpPr>
          <p:nvPr>
            <p:ph type="title"/>
          </p:nvPr>
        </p:nvSpPr>
        <p:spPr/>
        <p:txBody>
          <a:bodyPr/>
          <a:lstStyle/>
          <a:p>
            <a:r>
              <a:rPr lang="en-GB" dirty="0" err="1"/>
              <a:t>SCoPEd</a:t>
            </a:r>
            <a:r>
              <a:rPr lang="en-GB" dirty="0"/>
              <a:t> (January 2022)</a:t>
            </a:r>
          </a:p>
        </p:txBody>
      </p:sp>
      <p:sp>
        <p:nvSpPr>
          <p:cNvPr id="3" name="Content Placeholder 2">
            <a:extLst>
              <a:ext uri="{FF2B5EF4-FFF2-40B4-BE49-F238E27FC236}">
                <a16:creationId xmlns:a16="http://schemas.microsoft.com/office/drawing/2014/main" id="{AF5737D2-480E-00B7-D0BE-2E187D78F50C}"/>
              </a:ext>
            </a:extLst>
          </p:cNvPr>
          <p:cNvSpPr>
            <a:spLocks noGrp="1"/>
          </p:cNvSpPr>
          <p:nvPr>
            <p:ph sz="half" idx="1"/>
          </p:nvPr>
        </p:nvSpPr>
        <p:spPr/>
        <p:txBody>
          <a:bodyPr>
            <a:normAutofit lnSpcReduction="10000"/>
          </a:bodyPr>
          <a:lstStyle/>
          <a:p>
            <a:r>
              <a:rPr lang="en-GB" dirty="0"/>
              <a:t>The Scope of Practice and Education (</a:t>
            </a:r>
            <a:r>
              <a:rPr lang="en-GB" dirty="0" err="1"/>
              <a:t>SCoPEd</a:t>
            </a:r>
            <a:r>
              <a:rPr lang="en-GB" dirty="0"/>
              <a:t>) framework transparently sets out the core training, practice and competence requirements for counsellors and psychotherapists working with adults.</a:t>
            </a:r>
          </a:p>
          <a:p>
            <a:endParaRPr lang="en-GB" dirty="0"/>
          </a:p>
          <a:p>
            <a:r>
              <a:rPr lang="en-GB" dirty="0"/>
              <a:t>It’s been collaboratively developed and adopted by six Professional Standards Authority accredited bodies across counselling and psychotherapy, including BACP. </a:t>
            </a:r>
          </a:p>
        </p:txBody>
      </p:sp>
      <p:sp>
        <p:nvSpPr>
          <p:cNvPr id="4" name="Content Placeholder 3">
            <a:extLst>
              <a:ext uri="{FF2B5EF4-FFF2-40B4-BE49-F238E27FC236}">
                <a16:creationId xmlns:a16="http://schemas.microsoft.com/office/drawing/2014/main" id="{73B8FD1B-46EB-4F06-C9FA-46EC9A76B3FD}"/>
              </a:ext>
            </a:extLst>
          </p:cNvPr>
          <p:cNvSpPr>
            <a:spLocks noGrp="1"/>
          </p:cNvSpPr>
          <p:nvPr>
            <p:ph sz="half" idx="2"/>
          </p:nvPr>
        </p:nvSpPr>
        <p:spPr/>
        <p:txBody>
          <a:bodyPr>
            <a:normAutofit lnSpcReduction="10000"/>
          </a:bodyPr>
          <a:lstStyle/>
          <a:p>
            <a:r>
              <a:rPr lang="en-GB" dirty="0">
                <a:hlinkClick r:id="rId2"/>
              </a:rPr>
              <a:t>Introduction to </a:t>
            </a:r>
            <a:r>
              <a:rPr lang="en-GB" dirty="0" err="1">
                <a:hlinkClick r:id="rId2"/>
              </a:rPr>
              <a:t>SCoPEd</a:t>
            </a:r>
            <a:endParaRPr lang="en-GB" dirty="0"/>
          </a:p>
          <a:p>
            <a:r>
              <a:rPr lang="en-GB" dirty="0" err="1">
                <a:hlinkClick r:id="rId3"/>
              </a:rPr>
              <a:t>SCoPEd</a:t>
            </a:r>
            <a:r>
              <a:rPr lang="en-GB" dirty="0">
                <a:hlinkClick r:id="rId3"/>
              </a:rPr>
              <a:t> </a:t>
            </a:r>
            <a:r>
              <a:rPr lang="en-GB" dirty="0" err="1">
                <a:hlinkClick r:id="rId3"/>
              </a:rPr>
              <a:t>FRamework</a:t>
            </a:r>
            <a:r>
              <a:rPr lang="en-GB" dirty="0">
                <a:hlinkClick r:id="rId3"/>
              </a:rPr>
              <a:t> 2022</a:t>
            </a:r>
            <a:endParaRPr lang="en-GB" dirty="0"/>
          </a:p>
        </p:txBody>
      </p:sp>
    </p:spTree>
    <p:extLst>
      <p:ext uri="{BB962C8B-B14F-4D97-AF65-F5344CB8AC3E}">
        <p14:creationId xmlns:p14="http://schemas.microsoft.com/office/powerpoint/2010/main" val="2668576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6BAE0A4-5676-6AD1-621E-506299090396}"/>
              </a:ext>
            </a:extLst>
          </p:cNvPr>
          <p:cNvSpPr>
            <a:spLocks noGrp="1"/>
          </p:cNvSpPr>
          <p:nvPr>
            <p:ph type="title"/>
          </p:nvPr>
        </p:nvSpPr>
        <p:spPr/>
        <p:txBody>
          <a:bodyPr/>
          <a:lstStyle/>
          <a:p>
            <a:endParaRPr lang="en-GB"/>
          </a:p>
        </p:txBody>
      </p:sp>
      <p:graphicFrame>
        <p:nvGraphicFramePr>
          <p:cNvPr id="7" name="Content Placeholder 6">
            <a:extLst>
              <a:ext uri="{FF2B5EF4-FFF2-40B4-BE49-F238E27FC236}">
                <a16:creationId xmlns:a16="http://schemas.microsoft.com/office/drawing/2014/main" id="{FC54336C-8A7F-FE13-2835-990BDB03BABE}"/>
              </a:ext>
            </a:extLst>
          </p:cNvPr>
          <p:cNvGraphicFramePr>
            <a:graphicFrameLocks noGrp="1"/>
          </p:cNvGraphicFramePr>
          <p:nvPr>
            <p:ph idx="1"/>
            <p:extLst>
              <p:ext uri="{D42A27DB-BD31-4B8C-83A1-F6EECF244321}">
                <p14:modId xmlns:p14="http://schemas.microsoft.com/office/powerpoint/2010/main" val="378548495"/>
              </p:ext>
            </p:extLst>
          </p:nvPr>
        </p:nvGraphicFramePr>
        <p:xfrm>
          <a:off x="-62345" y="1"/>
          <a:ext cx="12164290" cy="7144549"/>
        </p:xfrm>
        <a:graphic>
          <a:graphicData uri="http://schemas.openxmlformats.org/drawingml/2006/table">
            <a:tbl>
              <a:tblPr firstRow="1" firstCol="1" bandRow="1">
                <a:tableStyleId>{5C22544A-7EE6-4342-B048-85BDC9FD1C3A}</a:tableStyleId>
              </a:tblPr>
              <a:tblGrid>
                <a:gridCol w="1990385">
                  <a:extLst>
                    <a:ext uri="{9D8B030D-6E8A-4147-A177-3AD203B41FA5}">
                      <a16:colId xmlns:a16="http://schemas.microsoft.com/office/drawing/2014/main" val="2493617838"/>
                    </a:ext>
                  </a:extLst>
                </a:gridCol>
                <a:gridCol w="10173905">
                  <a:extLst>
                    <a:ext uri="{9D8B030D-6E8A-4147-A177-3AD203B41FA5}">
                      <a16:colId xmlns:a16="http://schemas.microsoft.com/office/drawing/2014/main" val="373131695"/>
                    </a:ext>
                  </a:extLst>
                </a:gridCol>
              </a:tblGrid>
              <a:tr h="257516">
                <a:tc>
                  <a:txBody>
                    <a:bodyPr/>
                    <a:lstStyle/>
                    <a:p>
                      <a:pPr>
                        <a:tabLst>
                          <a:tab pos="540385" algn="l"/>
                          <a:tab pos="900430" algn="l"/>
                        </a:tabLst>
                      </a:pPr>
                      <a:r>
                        <a:rPr lang="en-GB" sz="900">
                          <a:effectLst/>
                        </a:rPr>
                        <a:t>Therapist</a:t>
                      </a:r>
                      <a:endParaRPr lang="en-GB" sz="900" b="1">
                        <a:solidFill>
                          <a:srgbClr val="FFFFFF"/>
                        </a:solidFill>
                        <a:effectLst/>
                        <a:latin typeface="Verdana" panose="020B0604030504040204" pitchFamily="34" charset="0"/>
                        <a:ea typeface="Calibri" panose="020F0502020204030204" pitchFamily="34" charset="0"/>
                        <a:cs typeface="Times New Roman" panose="02020603050405020304" pitchFamily="18" charset="0"/>
                      </a:endParaRPr>
                    </a:p>
                  </a:txBody>
                  <a:tcPr marL="61828" marR="61828" marT="61828" marB="41098"/>
                </a:tc>
                <a:tc>
                  <a:txBody>
                    <a:bodyPr/>
                    <a:lstStyle/>
                    <a:p>
                      <a:pPr>
                        <a:tabLst>
                          <a:tab pos="540385" algn="l"/>
                          <a:tab pos="900430" algn="l"/>
                        </a:tabLst>
                      </a:pPr>
                      <a:r>
                        <a:rPr lang="en-GB" sz="900">
                          <a:effectLst/>
                        </a:rPr>
                        <a:t>Current membership categories</a:t>
                      </a:r>
                      <a:endParaRPr lang="en-GB" sz="900" b="1">
                        <a:solidFill>
                          <a:srgbClr val="FFFFFF"/>
                        </a:solidFill>
                        <a:effectLst/>
                        <a:latin typeface="Verdana" panose="020B0604030504040204" pitchFamily="34" charset="0"/>
                        <a:ea typeface="Calibri" panose="020F0502020204030204" pitchFamily="34" charset="0"/>
                        <a:cs typeface="Times New Roman" panose="02020603050405020304" pitchFamily="18" charset="0"/>
                      </a:endParaRPr>
                    </a:p>
                  </a:txBody>
                  <a:tcPr marL="61828" marR="61828" marT="61828" marB="41098"/>
                </a:tc>
                <a:extLst>
                  <a:ext uri="{0D108BD9-81ED-4DB2-BD59-A6C34878D82A}">
                    <a16:rowId xmlns:a16="http://schemas.microsoft.com/office/drawing/2014/main" val="1445405909"/>
                  </a:ext>
                </a:extLst>
              </a:tr>
              <a:tr h="2085204">
                <a:tc>
                  <a:txBody>
                    <a:bodyPr/>
                    <a:lstStyle/>
                    <a:p>
                      <a:pPr>
                        <a:lnSpc>
                          <a:spcPct val="150000"/>
                        </a:lnSpc>
                        <a:spcAft>
                          <a:spcPts val="1800"/>
                        </a:spcAft>
                        <a:tabLst>
                          <a:tab pos="540385" algn="l"/>
                          <a:tab pos="900430" algn="l"/>
                        </a:tabLst>
                      </a:pPr>
                      <a:r>
                        <a:rPr lang="en-GB" sz="800">
                          <a:effectLst/>
                        </a:rPr>
                        <a:t>Column A</a:t>
                      </a:r>
                      <a:endParaRPr lang="en-GB" sz="800">
                        <a:effectLst/>
                        <a:latin typeface="Verdana" panose="020B0604030504040204" pitchFamily="34" charset="0"/>
                        <a:ea typeface="Calibri" panose="020F0502020204030204" pitchFamily="34" charset="0"/>
                        <a:cs typeface="Times New Roman" panose="02020603050405020304" pitchFamily="18" charset="0"/>
                      </a:endParaRPr>
                    </a:p>
                  </a:txBody>
                  <a:tcPr marL="61828" marR="61828" marT="61828" marB="41098"/>
                </a:tc>
                <a:tc>
                  <a:txBody>
                    <a:bodyPr/>
                    <a:lstStyle/>
                    <a:p>
                      <a:pPr>
                        <a:lnSpc>
                          <a:spcPct val="150000"/>
                        </a:lnSpc>
                        <a:spcAft>
                          <a:spcPts val="1800"/>
                        </a:spcAft>
                        <a:tabLst>
                          <a:tab pos="540385" algn="l"/>
                          <a:tab pos="900430" algn="l"/>
                        </a:tabLst>
                      </a:pPr>
                      <a:r>
                        <a:rPr lang="en-GB" sz="1600" dirty="0">
                          <a:effectLst/>
                        </a:rPr>
                        <a:t>ACC registered member</a:t>
                      </a:r>
                    </a:p>
                    <a:p>
                      <a:pPr>
                        <a:lnSpc>
                          <a:spcPct val="150000"/>
                        </a:lnSpc>
                        <a:spcAft>
                          <a:spcPts val="1800"/>
                        </a:spcAft>
                        <a:tabLst>
                          <a:tab pos="540385" algn="l"/>
                          <a:tab pos="900430" algn="l"/>
                        </a:tabLst>
                      </a:pPr>
                      <a:r>
                        <a:rPr lang="en-GB" sz="1600" dirty="0">
                          <a:effectLst/>
                        </a:rPr>
                        <a:t>BACP registered member</a:t>
                      </a:r>
                    </a:p>
                    <a:p>
                      <a:pPr>
                        <a:lnSpc>
                          <a:spcPct val="150000"/>
                        </a:lnSpc>
                        <a:spcAft>
                          <a:spcPts val="1800"/>
                        </a:spcAft>
                        <a:tabLst>
                          <a:tab pos="540385" algn="l"/>
                          <a:tab pos="900430" algn="l"/>
                        </a:tabLst>
                      </a:pPr>
                      <a:r>
                        <a:rPr lang="en-GB" sz="1600" dirty="0">
                          <a:effectLst/>
                        </a:rPr>
                        <a:t>HGI registered member</a:t>
                      </a:r>
                    </a:p>
                    <a:p>
                      <a:pPr>
                        <a:lnSpc>
                          <a:spcPct val="150000"/>
                        </a:lnSpc>
                        <a:spcAft>
                          <a:spcPts val="1800"/>
                        </a:spcAft>
                        <a:tabLst>
                          <a:tab pos="540385" algn="l"/>
                          <a:tab pos="900430" algn="l"/>
                        </a:tabLst>
                      </a:pPr>
                      <a:r>
                        <a:rPr lang="en-GB" sz="1600" dirty="0">
                          <a:effectLst/>
                        </a:rPr>
                        <a:t>NCS accredited registrant</a:t>
                      </a:r>
                      <a:endParaRPr lang="en-GB" sz="1600" dirty="0">
                        <a:effectLst/>
                        <a:latin typeface="Verdana" panose="020B0604030504040204" pitchFamily="34" charset="0"/>
                        <a:ea typeface="Calibri" panose="020F0502020204030204" pitchFamily="34" charset="0"/>
                        <a:cs typeface="Times New Roman" panose="02020603050405020304" pitchFamily="18" charset="0"/>
                      </a:endParaRPr>
                    </a:p>
                  </a:txBody>
                  <a:tcPr marL="61828" marR="61828" marT="61828" marB="41098"/>
                </a:tc>
                <a:extLst>
                  <a:ext uri="{0D108BD9-81ED-4DB2-BD59-A6C34878D82A}">
                    <a16:rowId xmlns:a16="http://schemas.microsoft.com/office/drawing/2014/main" val="905523737"/>
                  </a:ext>
                </a:extLst>
              </a:tr>
              <a:tr h="2645620">
                <a:tc>
                  <a:txBody>
                    <a:bodyPr/>
                    <a:lstStyle/>
                    <a:p>
                      <a:pPr>
                        <a:lnSpc>
                          <a:spcPct val="150000"/>
                        </a:lnSpc>
                        <a:spcAft>
                          <a:spcPts val="1800"/>
                        </a:spcAft>
                        <a:tabLst>
                          <a:tab pos="540385" algn="l"/>
                          <a:tab pos="900430" algn="l"/>
                        </a:tabLst>
                      </a:pPr>
                      <a:r>
                        <a:rPr lang="en-GB" sz="800">
                          <a:effectLst/>
                        </a:rPr>
                        <a:t>Column B</a:t>
                      </a:r>
                      <a:endParaRPr lang="en-GB" sz="800">
                        <a:effectLst/>
                        <a:latin typeface="Verdana" panose="020B0604030504040204" pitchFamily="34" charset="0"/>
                        <a:ea typeface="Calibri" panose="020F0502020204030204" pitchFamily="34" charset="0"/>
                        <a:cs typeface="Times New Roman" panose="02020603050405020304" pitchFamily="18" charset="0"/>
                      </a:endParaRPr>
                    </a:p>
                  </a:txBody>
                  <a:tcPr marL="61828" marR="61828" marT="61828" marB="41098"/>
                </a:tc>
                <a:tc>
                  <a:txBody>
                    <a:bodyPr/>
                    <a:lstStyle/>
                    <a:p>
                      <a:pPr>
                        <a:lnSpc>
                          <a:spcPct val="150000"/>
                        </a:lnSpc>
                        <a:spcAft>
                          <a:spcPts val="1800"/>
                        </a:spcAft>
                        <a:tabLst>
                          <a:tab pos="540385" algn="l"/>
                          <a:tab pos="900430" algn="l"/>
                        </a:tabLst>
                      </a:pPr>
                      <a:r>
                        <a:rPr lang="en-GB" sz="1600" dirty="0">
                          <a:effectLst/>
                        </a:rPr>
                        <a:t>ACC accredited member </a:t>
                      </a:r>
                    </a:p>
                    <a:p>
                      <a:pPr>
                        <a:lnSpc>
                          <a:spcPct val="150000"/>
                        </a:lnSpc>
                        <a:spcAft>
                          <a:spcPts val="1800"/>
                        </a:spcAft>
                        <a:tabLst>
                          <a:tab pos="540385" algn="l"/>
                          <a:tab pos="900430" algn="l"/>
                        </a:tabLst>
                      </a:pPr>
                      <a:r>
                        <a:rPr lang="en-GB" sz="1600" dirty="0">
                          <a:effectLst/>
                        </a:rPr>
                        <a:t>BACP accredited member</a:t>
                      </a:r>
                    </a:p>
                    <a:p>
                      <a:pPr>
                        <a:lnSpc>
                          <a:spcPct val="150000"/>
                        </a:lnSpc>
                        <a:spcAft>
                          <a:spcPts val="1800"/>
                        </a:spcAft>
                        <a:tabLst>
                          <a:tab pos="540385" algn="l"/>
                          <a:tab pos="900430" algn="l"/>
                        </a:tabLst>
                      </a:pPr>
                      <a:r>
                        <a:rPr lang="en-GB" sz="1600" dirty="0">
                          <a:effectLst/>
                        </a:rPr>
                        <a:t>BPC psychodynamic counsellor</a:t>
                      </a:r>
                    </a:p>
                    <a:p>
                      <a:pPr>
                        <a:lnSpc>
                          <a:spcPct val="150000"/>
                        </a:lnSpc>
                        <a:spcAft>
                          <a:spcPts val="1800"/>
                        </a:spcAft>
                        <a:tabLst>
                          <a:tab pos="540385" algn="l"/>
                          <a:tab pos="900430" algn="l"/>
                        </a:tabLst>
                      </a:pPr>
                      <a:r>
                        <a:rPr lang="en-GB" sz="1600" dirty="0">
                          <a:effectLst/>
                        </a:rPr>
                        <a:t>NCS accredited professional registrant</a:t>
                      </a:r>
                    </a:p>
                    <a:p>
                      <a:pPr>
                        <a:lnSpc>
                          <a:spcPct val="150000"/>
                        </a:lnSpc>
                        <a:spcAft>
                          <a:spcPts val="1800"/>
                        </a:spcAft>
                        <a:tabLst>
                          <a:tab pos="540385" algn="l"/>
                          <a:tab pos="900430" algn="l"/>
                        </a:tabLst>
                      </a:pPr>
                      <a:r>
                        <a:rPr lang="en-GB" sz="1600" dirty="0">
                          <a:effectLst/>
                        </a:rPr>
                        <a:t>UKCP psychotherapeutic counsellor</a:t>
                      </a:r>
                      <a:endParaRPr lang="en-GB" sz="1600" dirty="0">
                        <a:effectLst/>
                        <a:latin typeface="Verdana" panose="020B0604030504040204" pitchFamily="34" charset="0"/>
                        <a:ea typeface="Calibri" panose="020F0502020204030204" pitchFamily="34" charset="0"/>
                        <a:cs typeface="Times New Roman" panose="02020603050405020304" pitchFamily="18" charset="0"/>
                      </a:endParaRPr>
                    </a:p>
                  </a:txBody>
                  <a:tcPr marL="61828" marR="61828" marT="61828" marB="41098"/>
                </a:tc>
                <a:extLst>
                  <a:ext uri="{0D108BD9-81ED-4DB2-BD59-A6C34878D82A}">
                    <a16:rowId xmlns:a16="http://schemas.microsoft.com/office/drawing/2014/main" val="2815750728"/>
                  </a:ext>
                </a:extLst>
              </a:tr>
              <a:tr h="1869659">
                <a:tc>
                  <a:txBody>
                    <a:bodyPr/>
                    <a:lstStyle/>
                    <a:p>
                      <a:pPr>
                        <a:lnSpc>
                          <a:spcPct val="150000"/>
                        </a:lnSpc>
                        <a:spcAft>
                          <a:spcPts val="1800"/>
                        </a:spcAft>
                        <a:tabLst>
                          <a:tab pos="540385" algn="l"/>
                          <a:tab pos="900430" algn="l"/>
                        </a:tabLst>
                      </a:pPr>
                      <a:r>
                        <a:rPr lang="en-GB" sz="800">
                          <a:effectLst/>
                        </a:rPr>
                        <a:t>Column C</a:t>
                      </a:r>
                      <a:endParaRPr lang="en-GB" sz="800">
                        <a:effectLst/>
                        <a:latin typeface="Verdana" panose="020B0604030504040204" pitchFamily="34" charset="0"/>
                        <a:ea typeface="Calibri" panose="020F0502020204030204" pitchFamily="34" charset="0"/>
                        <a:cs typeface="Times New Roman" panose="02020603050405020304" pitchFamily="18" charset="0"/>
                      </a:endParaRPr>
                    </a:p>
                  </a:txBody>
                  <a:tcPr marL="61828" marR="61828" marT="61828" marB="41098"/>
                </a:tc>
                <a:tc>
                  <a:txBody>
                    <a:bodyPr/>
                    <a:lstStyle/>
                    <a:p>
                      <a:pPr>
                        <a:lnSpc>
                          <a:spcPct val="150000"/>
                        </a:lnSpc>
                        <a:spcAft>
                          <a:spcPts val="1800"/>
                        </a:spcAft>
                        <a:tabLst>
                          <a:tab pos="540385" algn="l"/>
                          <a:tab pos="900430" algn="l"/>
                        </a:tabLst>
                      </a:pPr>
                      <a:r>
                        <a:rPr lang="en-GB" sz="1600" dirty="0">
                          <a:effectLst/>
                        </a:rPr>
                        <a:t>BPC psychotherapist</a:t>
                      </a:r>
                    </a:p>
                    <a:p>
                      <a:pPr>
                        <a:lnSpc>
                          <a:spcPct val="150000"/>
                        </a:lnSpc>
                        <a:spcAft>
                          <a:spcPts val="1800"/>
                        </a:spcAft>
                        <a:tabLst>
                          <a:tab pos="540385" algn="l"/>
                          <a:tab pos="900430" algn="l"/>
                        </a:tabLst>
                      </a:pPr>
                      <a:r>
                        <a:rPr lang="en-GB" sz="1600" dirty="0">
                          <a:effectLst/>
                        </a:rPr>
                        <a:t>UKCP psychotherapist</a:t>
                      </a:r>
                    </a:p>
                    <a:p>
                      <a:pPr>
                        <a:lnSpc>
                          <a:spcPct val="150000"/>
                        </a:lnSpc>
                        <a:spcAft>
                          <a:spcPts val="1800"/>
                        </a:spcAft>
                        <a:tabLst>
                          <a:tab pos="540385" algn="l"/>
                          <a:tab pos="900430" algn="l"/>
                        </a:tabLst>
                      </a:pPr>
                      <a:r>
                        <a:rPr lang="en-GB" sz="1600" dirty="0">
                          <a:effectLst/>
                        </a:rPr>
                        <a:t>(other partners have members who meet the standards of column C but do not have a separate membership category)</a:t>
                      </a:r>
                      <a:endParaRPr lang="en-GB" sz="1600" dirty="0">
                        <a:effectLst/>
                        <a:latin typeface="Verdana" panose="020B0604030504040204" pitchFamily="34" charset="0"/>
                        <a:ea typeface="Calibri" panose="020F0502020204030204" pitchFamily="34" charset="0"/>
                        <a:cs typeface="Times New Roman" panose="02020603050405020304" pitchFamily="18" charset="0"/>
                      </a:endParaRPr>
                    </a:p>
                  </a:txBody>
                  <a:tcPr marL="61828" marR="61828" marT="61828" marB="41098"/>
                </a:tc>
                <a:extLst>
                  <a:ext uri="{0D108BD9-81ED-4DB2-BD59-A6C34878D82A}">
                    <a16:rowId xmlns:a16="http://schemas.microsoft.com/office/drawing/2014/main" val="964745009"/>
                  </a:ext>
                </a:extLst>
              </a:tr>
            </a:tbl>
          </a:graphicData>
        </a:graphic>
      </p:graphicFrame>
    </p:spTree>
    <p:extLst>
      <p:ext uri="{BB962C8B-B14F-4D97-AF65-F5344CB8AC3E}">
        <p14:creationId xmlns:p14="http://schemas.microsoft.com/office/powerpoint/2010/main" val="3436765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036D0D5-3AA0-47FD-A83C-7A06CA2EE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80032338-A149-0085-87A8-02AB13BAFE81}"/>
              </a:ext>
            </a:extLst>
          </p:cNvPr>
          <p:cNvGraphicFramePr>
            <a:graphicFrameLocks noGrp="1"/>
          </p:cNvGraphicFramePr>
          <p:nvPr>
            <p:ph idx="1"/>
            <p:extLst>
              <p:ext uri="{D42A27DB-BD31-4B8C-83A1-F6EECF244321}">
                <p14:modId xmlns:p14="http://schemas.microsoft.com/office/powerpoint/2010/main" val="1187889782"/>
              </p:ext>
            </p:extLst>
          </p:nvPr>
        </p:nvGraphicFramePr>
        <p:xfrm>
          <a:off x="552872" y="1194791"/>
          <a:ext cx="11081176" cy="4476039"/>
        </p:xfrm>
        <a:graphic>
          <a:graphicData uri="http://schemas.openxmlformats.org/drawingml/2006/table">
            <a:tbl>
              <a:tblPr firstRow="1" firstCol="1" bandRow="1">
                <a:noFill/>
                <a:tableStyleId>{5C22544A-7EE6-4342-B048-85BDC9FD1C3A}</a:tableStyleId>
              </a:tblPr>
              <a:tblGrid>
                <a:gridCol w="2522376">
                  <a:extLst>
                    <a:ext uri="{9D8B030D-6E8A-4147-A177-3AD203B41FA5}">
                      <a16:colId xmlns:a16="http://schemas.microsoft.com/office/drawing/2014/main" val="2579820304"/>
                    </a:ext>
                  </a:extLst>
                </a:gridCol>
                <a:gridCol w="8558800">
                  <a:extLst>
                    <a:ext uri="{9D8B030D-6E8A-4147-A177-3AD203B41FA5}">
                      <a16:colId xmlns:a16="http://schemas.microsoft.com/office/drawing/2014/main" val="3885369578"/>
                    </a:ext>
                  </a:extLst>
                </a:gridCol>
              </a:tblGrid>
              <a:tr h="1375197">
                <a:tc>
                  <a:txBody>
                    <a:bodyPr/>
                    <a:lstStyle/>
                    <a:p>
                      <a:pPr algn="l">
                        <a:tabLst>
                          <a:tab pos="540385" algn="l"/>
                          <a:tab pos="900430" algn="l"/>
                        </a:tabLst>
                      </a:pPr>
                      <a:r>
                        <a:rPr lang="en-GB" sz="3300" b="0" cap="none" spc="0">
                          <a:solidFill>
                            <a:schemeClr val="tx1"/>
                          </a:solidFill>
                          <a:effectLst/>
                        </a:rPr>
                        <a:t>Therapist</a:t>
                      </a:r>
                      <a:endParaRPr lang="en-GB" sz="3300" b="0"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251056" marR="251056" marT="148862" marB="148862">
                    <a:lnL w="12700" cmpd="sng">
                      <a:noFill/>
                    </a:lnL>
                    <a:lnR w="12700" cmpd="sng">
                      <a:noFill/>
                    </a:lnR>
                    <a:lnT w="28575" cap="flat" cmpd="sng" algn="ctr">
                      <a:solidFill>
                        <a:schemeClr val="tx1"/>
                      </a:solidFill>
                      <a:prstDash val="solid"/>
                    </a:lnT>
                    <a:lnB w="38100" cmpd="sng">
                      <a:noFill/>
                    </a:lnB>
                    <a:noFill/>
                  </a:tcPr>
                </a:tc>
                <a:tc>
                  <a:txBody>
                    <a:bodyPr/>
                    <a:lstStyle/>
                    <a:p>
                      <a:pPr algn="l">
                        <a:tabLst>
                          <a:tab pos="540385" algn="l"/>
                          <a:tab pos="900430" algn="l"/>
                        </a:tabLst>
                      </a:pPr>
                      <a:r>
                        <a:rPr lang="en-GB" sz="3300" b="0" cap="none" spc="0">
                          <a:solidFill>
                            <a:schemeClr val="tx1"/>
                          </a:solidFill>
                          <a:effectLst/>
                        </a:rPr>
                        <a:t>Length of core training and (or) experience (minimum)</a:t>
                      </a:r>
                      <a:endParaRPr lang="en-GB" sz="3300" b="0"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251056" marR="251056" marT="148862" marB="148862">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1813453166"/>
                  </a:ext>
                </a:extLst>
              </a:tr>
              <a:tr h="1033614">
                <a:tc>
                  <a:txBody>
                    <a:bodyPr/>
                    <a:lstStyle/>
                    <a:p>
                      <a:pPr algn="l">
                        <a:lnSpc>
                          <a:spcPct val="150000"/>
                        </a:lnSpc>
                        <a:spcAft>
                          <a:spcPts val="1800"/>
                        </a:spcAft>
                        <a:tabLst>
                          <a:tab pos="540385" algn="l"/>
                          <a:tab pos="900430" algn="l"/>
                        </a:tabLst>
                      </a:pPr>
                      <a:r>
                        <a:rPr lang="en-GB" sz="3300" b="1" cap="none" spc="0">
                          <a:solidFill>
                            <a:schemeClr val="tx1"/>
                          </a:solidFill>
                          <a:effectLst/>
                        </a:rPr>
                        <a:t>Column A</a:t>
                      </a:r>
                      <a:endParaRPr lang="en-GB" sz="3300" b="1"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251056" marR="251056" marT="148862" marB="148862">
                    <a:lnL w="28575" cap="flat" cmpd="sng" algn="ctr">
                      <a:noFill/>
                      <a:prstDash val="solid"/>
                    </a:lnL>
                    <a:lnR w="12700" cmpd="sng">
                      <a:noFill/>
                      <a:prstDash val="solid"/>
                    </a:lnR>
                    <a:lnT w="38100" cmpd="sng">
                      <a:noFill/>
                    </a:lnT>
                    <a:lnB w="12700" cap="flat" cmpd="sng" algn="ctr">
                      <a:noFill/>
                      <a:prstDash val="solid"/>
                    </a:lnB>
                    <a:noFill/>
                  </a:tcPr>
                </a:tc>
                <a:tc>
                  <a:txBody>
                    <a:bodyPr/>
                    <a:lstStyle/>
                    <a:p>
                      <a:pPr algn="l">
                        <a:lnSpc>
                          <a:spcPct val="150000"/>
                        </a:lnSpc>
                        <a:spcAft>
                          <a:spcPts val="1800"/>
                        </a:spcAft>
                        <a:tabLst>
                          <a:tab pos="540385" algn="l"/>
                          <a:tab pos="900430" algn="l"/>
                        </a:tabLst>
                      </a:pPr>
                      <a:r>
                        <a:rPr lang="en-GB" sz="3300" cap="none" spc="0">
                          <a:solidFill>
                            <a:schemeClr val="tx1"/>
                          </a:solidFill>
                          <a:effectLst/>
                        </a:rPr>
                        <a:t>Average two years</a:t>
                      </a:r>
                      <a:endParaRPr lang="en-GB" sz="3300"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251056" marR="251056" marT="148862" marB="148862">
                    <a:lnL w="12700" cmpd="sng">
                      <a:noFill/>
                      <a:prstDash val="solid"/>
                    </a:lnL>
                    <a:lnR w="28575" cap="flat" cmpd="sng" algn="ctr">
                      <a:noFill/>
                      <a:prstDash val="solid"/>
                    </a:lnR>
                    <a:lnT w="38100" cmpd="sng">
                      <a:noFill/>
                    </a:lnT>
                    <a:lnB w="12700" cap="flat" cmpd="sng" algn="ctr">
                      <a:noFill/>
                      <a:prstDash val="solid"/>
                    </a:lnB>
                    <a:noFill/>
                  </a:tcPr>
                </a:tc>
                <a:extLst>
                  <a:ext uri="{0D108BD9-81ED-4DB2-BD59-A6C34878D82A}">
                    <a16:rowId xmlns:a16="http://schemas.microsoft.com/office/drawing/2014/main" val="3936850616"/>
                  </a:ext>
                </a:extLst>
              </a:tr>
              <a:tr h="1033614">
                <a:tc>
                  <a:txBody>
                    <a:bodyPr/>
                    <a:lstStyle/>
                    <a:p>
                      <a:pPr algn="l">
                        <a:lnSpc>
                          <a:spcPct val="150000"/>
                        </a:lnSpc>
                        <a:spcAft>
                          <a:spcPts val="1800"/>
                        </a:spcAft>
                        <a:tabLst>
                          <a:tab pos="540385" algn="l"/>
                          <a:tab pos="900430" algn="l"/>
                        </a:tabLst>
                      </a:pPr>
                      <a:r>
                        <a:rPr lang="en-GB" sz="3300" b="1" cap="none" spc="0">
                          <a:solidFill>
                            <a:schemeClr val="tx1"/>
                          </a:solidFill>
                          <a:effectLst/>
                        </a:rPr>
                        <a:t>Column B</a:t>
                      </a:r>
                      <a:endParaRPr lang="en-GB" sz="3300" b="1"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251056" marR="251056" marT="148862" marB="148862">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l">
                        <a:lnSpc>
                          <a:spcPct val="150000"/>
                        </a:lnSpc>
                        <a:spcAft>
                          <a:spcPts val="1800"/>
                        </a:spcAft>
                        <a:tabLst>
                          <a:tab pos="540385" algn="l"/>
                          <a:tab pos="900430" algn="l"/>
                        </a:tabLst>
                      </a:pPr>
                      <a:r>
                        <a:rPr lang="en-GB" sz="2800" cap="none" spc="0">
                          <a:solidFill>
                            <a:schemeClr val="tx1"/>
                          </a:solidFill>
                          <a:effectLst/>
                        </a:rPr>
                        <a:t>Three years</a:t>
                      </a:r>
                      <a:endParaRPr lang="en-GB" sz="2800"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251056" marR="251056" marT="148862" marB="148862">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171984843"/>
                  </a:ext>
                </a:extLst>
              </a:tr>
              <a:tr h="1033614">
                <a:tc>
                  <a:txBody>
                    <a:bodyPr/>
                    <a:lstStyle/>
                    <a:p>
                      <a:pPr algn="l">
                        <a:lnSpc>
                          <a:spcPct val="150000"/>
                        </a:lnSpc>
                        <a:spcAft>
                          <a:spcPts val="1800"/>
                        </a:spcAft>
                        <a:tabLst>
                          <a:tab pos="540385" algn="l"/>
                          <a:tab pos="900430" algn="l"/>
                        </a:tabLst>
                      </a:pPr>
                      <a:r>
                        <a:rPr lang="en-GB" sz="3300" b="1" cap="none" spc="0">
                          <a:solidFill>
                            <a:schemeClr val="tx1"/>
                          </a:solidFill>
                          <a:effectLst/>
                        </a:rPr>
                        <a:t>Column C</a:t>
                      </a:r>
                      <a:endParaRPr lang="en-GB" sz="3300" b="1"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251056" marR="251056" marT="148862" marB="148862">
                    <a:lnL w="28575" cap="flat" cmpd="sng" algn="ctr">
                      <a:noFill/>
                      <a:prstDash val="solid"/>
                    </a:lnL>
                    <a:lnR w="12700" cmpd="sng">
                      <a:noFill/>
                      <a:prstDash val="solid"/>
                    </a:lnR>
                    <a:lnT w="12700" cmpd="sng">
                      <a:noFill/>
                      <a:prstDash val="solid"/>
                    </a:lnT>
                    <a:lnB w="28575" cap="flat" cmpd="sng" algn="ctr">
                      <a:noFill/>
                      <a:prstDash val="solid"/>
                    </a:lnB>
                    <a:noFill/>
                  </a:tcPr>
                </a:tc>
                <a:tc>
                  <a:txBody>
                    <a:bodyPr/>
                    <a:lstStyle/>
                    <a:p>
                      <a:pPr algn="l">
                        <a:lnSpc>
                          <a:spcPct val="150000"/>
                        </a:lnSpc>
                        <a:spcAft>
                          <a:spcPts val="1800"/>
                        </a:spcAft>
                        <a:tabLst>
                          <a:tab pos="540385" algn="l"/>
                          <a:tab pos="900430" algn="l"/>
                        </a:tabLst>
                      </a:pPr>
                      <a:r>
                        <a:rPr lang="en-GB" sz="3300" cap="none" spc="0">
                          <a:solidFill>
                            <a:schemeClr val="tx1"/>
                          </a:solidFill>
                          <a:effectLst/>
                        </a:rPr>
                        <a:t>Four years</a:t>
                      </a:r>
                      <a:endParaRPr lang="en-GB" sz="3300"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251056" marR="251056" marT="148862" marB="148862">
                    <a:lnL w="12700" cmpd="sng">
                      <a:noFill/>
                      <a:prstDash val="solid"/>
                    </a:lnL>
                    <a:lnR w="28575" cap="flat" cmpd="sng" algn="ctr">
                      <a:noFill/>
                      <a:prstDash val="solid"/>
                    </a:lnR>
                    <a:lnT w="12700" cmpd="sng">
                      <a:noFill/>
                      <a:prstDash val="solid"/>
                    </a:lnT>
                    <a:lnB w="28575" cap="flat" cmpd="sng" algn="ctr">
                      <a:noFill/>
                      <a:prstDash val="solid"/>
                    </a:lnB>
                    <a:noFill/>
                  </a:tcPr>
                </a:tc>
                <a:extLst>
                  <a:ext uri="{0D108BD9-81ED-4DB2-BD59-A6C34878D82A}">
                    <a16:rowId xmlns:a16="http://schemas.microsoft.com/office/drawing/2014/main" val="3237710195"/>
                  </a:ext>
                </a:extLst>
              </a:tr>
            </a:tbl>
          </a:graphicData>
        </a:graphic>
      </p:graphicFrame>
    </p:spTree>
    <p:extLst>
      <p:ext uri="{BB962C8B-B14F-4D97-AF65-F5344CB8AC3E}">
        <p14:creationId xmlns:p14="http://schemas.microsoft.com/office/powerpoint/2010/main" val="772394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442B389-929D-706A-1EB4-1B95AEA51A4C}"/>
              </a:ext>
            </a:extLst>
          </p:cNvPr>
          <p:cNvGraphicFramePr>
            <a:graphicFrameLocks noGrp="1"/>
          </p:cNvGraphicFramePr>
          <p:nvPr>
            <p:extLst>
              <p:ext uri="{D42A27DB-BD31-4B8C-83A1-F6EECF244321}">
                <p14:modId xmlns:p14="http://schemas.microsoft.com/office/powerpoint/2010/main" val="3321589562"/>
              </p:ext>
            </p:extLst>
          </p:nvPr>
        </p:nvGraphicFramePr>
        <p:xfrm>
          <a:off x="552872" y="1303110"/>
          <a:ext cx="11081176" cy="4259400"/>
        </p:xfrm>
        <a:graphic>
          <a:graphicData uri="http://schemas.openxmlformats.org/drawingml/2006/table">
            <a:tbl>
              <a:tblPr firstRow="1" firstCol="1" bandRow="1"/>
              <a:tblGrid>
                <a:gridCol w="2620028">
                  <a:extLst>
                    <a:ext uri="{9D8B030D-6E8A-4147-A177-3AD203B41FA5}">
                      <a16:colId xmlns:a16="http://schemas.microsoft.com/office/drawing/2014/main" val="3082825639"/>
                    </a:ext>
                  </a:extLst>
                </a:gridCol>
                <a:gridCol w="8461148">
                  <a:extLst>
                    <a:ext uri="{9D8B030D-6E8A-4147-A177-3AD203B41FA5}">
                      <a16:colId xmlns:a16="http://schemas.microsoft.com/office/drawing/2014/main" val="187474576"/>
                    </a:ext>
                  </a:extLst>
                </a:gridCol>
              </a:tblGrid>
              <a:tr h="1296390">
                <a:tc>
                  <a:txBody>
                    <a:bodyPr/>
                    <a:lstStyle/>
                    <a:p>
                      <a:pPr algn="l" fontAlgn="t">
                        <a:buNone/>
                        <a:tabLst>
                          <a:tab pos="540385" algn="l"/>
                          <a:tab pos="900430" algn="l"/>
                        </a:tabLst>
                      </a:pPr>
                      <a:r>
                        <a:rPr lang="en-GB" sz="29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Therapist</a:t>
                      </a:r>
                      <a:endParaRPr lang="en-GB" sz="3300" b="0" i="0" u="none" strike="noStrike">
                        <a:effectLst/>
                        <a:latin typeface="Arial" panose="020B0604020202020204" pitchFamily="34" charset="0"/>
                      </a:endParaRPr>
                    </a:p>
                  </a:txBody>
                  <a:tcPr marL="198797" marR="198797" marT="198797" marB="132141">
                    <a:lnL w="19050" cap="flat" cmpd="sng" algn="ctr">
                      <a:solidFill>
                        <a:srgbClr val="196BAC"/>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tc>
                  <a:txBody>
                    <a:bodyPr/>
                    <a:lstStyle/>
                    <a:p>
                      <a:pPr algn="l" fontAlgn="t">
                        <a:buNone/>
                        <a:tabLst>
                          <a:tab pos="540385" algn="l"/>
                          <a:tab pos="900430" algn="l"/>
                        </a:tabLst>
                      </a:pPr>
                      <a:r>
                        <a:rPr lang="en-GB" sz="29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Client or patient practice hours (minimum)</a:t>
                      </a:r>
                      <a:endParaRPr lang="en-GB" sz="3300" b="0" i="0" u="none" strike="noStrike">
                        <a:effectLst/>
                        <a:latin typeface="Arial" panose="020B0604020202020204" pitchFamily="34" charset="0"/>
                      </a:endParaRPr>
                    </a:p>
                  </a:txBody>
                  <a:tcPr marL="198797" marR="198797" marT="198797" marB="132141">
                    <a:lnL w="19050" cap="flat" cmpd="sng" algn="ctr">
                      <a:solidFill>
                        <a:srgbClr val="FFFFFF"/>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extLst>
                  <a:ext uri="{0D108BD9-81ED-4DB2-BD59-A6C34878D82A}">
                    <a16:rowId xmlns:a16="http://schemas.microsoft.com/office/drawing/2014/main" val="3005276451"/>
                  </a:ext>
                </a:extLst>
              </a:tr>
              <a:tr h="987670">
                <a:tc>
                  <a:txBody>
                    <a:bodyPr/>
                    <a:lstStyle/>
                    <a:p>
                      <a:pPr algn="l" fontAlgn="t">
                        <a:lnSpc>
                          <a:spcPct val="150000"/>
                        </a:lnSpc>
                        <a:spcAft>
                          <a:spcPts val="1800"/>
                        </a:spcAft>
                        <a:buNone/>
                        <a:tabLst>
                          <a:tab pos="540385" algn="l"/>
                          <a:tab pos="900430" algn="l"/>
                        </a:tabLst>
                      </a:pPr>
                      <a:r>
                        <a:rPr lang="en-GB" sz="2600" b="0" i="0" u="none" strike="noStrike">
                          <a:effectLst/>
                          <a:latin typeface="Verdana" panose="020B0604030504040204" pitchFamily="34" charset="0"/>
                          <a:ea typeface="Calibri" panose="020F0502020204030204" pitchFamily="34" charset="0"/>
                          <a:cs typeface="Times New Roman" panose="02020603050405020304" pitchFamily="18" charset="0"/>
                        </a:rPr>
                        <a:t>Column A</a:t>
                      </a:r>
                      <a:endParaRPr lang="en-GB" sz="3300" b="0" i="0" u="none" strike="noStrike">
                        <a:effectLst/>
                        <a:latin typeface="Arial" panose="020B0604020202020204" pitchFamily="34" charset="0"/>
                      </a:endParaRPr>
                    </a:p>
                  </a:txBody>
                  <a:tcPr marL="198797" marR="198797" marT="198797" marB="1321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600" b="0" i="0" u="none" strike="noStrike">
                          <a:effectLst/>
                          <a:latin typeface="Verdana" panose="020B0604030504040204" pitchFamily="34" charset="0"/>
                          <a:ea typeface="Calibri" panose="020F0502020204030204" pitchFamily="34" charset="0"/>
                          <a:cs typeface="Times New Roman" panose="02020603050405020304" pitchFamily="18" charset="0"/>
                        </a:rPr>
                        <a:t>100</a:t>
                      </a:r>
                      <a:endParaRPr lang="en-GB" sz="3300" b="0" i="0" u="none" strike="noStrike">
                        <a:effectLst/>
                        <a:latin typeface="Arial" panose="020B0604020202020204" pitchFamily="34" charset="0"/>
                      </a:endParaRPr>
                    </a:p>
                  </a:txBody>
                  <a:tcPr marL="198797" marR="198797" marT="198797" marB="1321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1594859828"/>
                  </a:ext>
                </a:extLst>
              </a:tr>
              <a:tr h="987670">
                <a:tc>
                  <a:txBody>
                    <a:bodyPr/>
                    <a:lstStyle/>
                    <a:p>
                      <a:pPr algn="l" fontAlgn="t">
                        <a:lnSpc>
                          <a:spcPct val="150000"/>
                        </a:lnSpc>
                        <a:spcAft>
                          <a:spcPts val="1800"/>
                        </a:spcAft>
                        <a:buNone/>
                        <a:tabLst>
                          <a:tab pos="540385" algn="l"/>
                          <a:tab pos="900430" algn="l"/>
                        </a:tabLst>
                      </a:pPr>
                      <a:r>
                        <a:rPr lang="en-GB" sz="2600" b="0" i="0" u="none" strike="noStrike">
                          <a:effectLst/>
                          <a:latin typeface="Verdana" panose="020B0604030504040204" pitchFamily="34" charset="0"/>
                          <a:ea typeface="Calibri" panose="020F0502020204030204" pitchFamily="34" charset="0"/>
                          <a:cs typeface="Times New Roman" panose="02020603050405020304" pitchFamily="18" charset="0"/>
                        </a:rPr>
                        <a:t>Column B</a:t>
                      </a:r>
                      <a:endParaRPr lang="en-GB" sz="3300" b="0" i="0" u="none" strike="noStrike">
                        <a:effectLst/>
                        <a:latin typeface="Arial" panose="020B0604020202020204" pitchFamily="34" charset="0"/>
                      </a:endParaRPr>
                    </a:p>
                  </a:txBody>
                  <a:tcPr marL="198797" marR="198797" marT="198797" marB="1321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600" b="0" i="0" u="none" strike="noStrike">
                          <a:effectLst/>
                          <a:latin typeface="Verdana" panose="020B0604030504040204" pitchFamily="34" charset="0"/>
                          <a:ea typeface="Calibri" panose="020F0502020204030204" pitchFamily="34" charset="0"/>
                          <a:cs typeface="Times New Roman" panose="02020603050405020304" pitchFamily="18" charset="0"/>
                        </a:rPr>
                        <a:t>450 (including hours gained after core training)</a:t>
                      </a:r>
                      <a:endParaRPr lang="en-GB" sz="3300" b="0" i="0" u="none" strike="noStrike">
                        <a:effectLst/>
                        <a:latin typeface="Arial" panose="020B0604020202020204" pitchFamily="34" charset="0"/>
                      </a:endParaRPr>
                    </a:p>
                  </a:txBody>
                  <a:tcPr marL="198797" marR="198797" marT="198797" marB="1321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843021095"/>
                  </a:ext>
                </a:extLst>
              </a:tr>
              <a:tr h="987670">
                <a:tc>
                  <a:txBody>
                    <a:bodyPr/>
                    <a:lstStyle/>
                    <a:p>
                      <a:pPr algn="l" fontAlgn="t">
                        <a:lnSpc>
                          <a:spcPct val="150000"/>
                        </a:lnSpc>
                        <a:spcAft>
                          <a:spcPts val="1800"/>
                        </a:spcAft>
                        <a:buNone/>
                        <a:tabLst>
                          <a:tab pos="540385" algn="l"/>
                          <a:tab pos="900430" algn="l"/>
                        </a:tabLst>
                      </a:pPr>
                      <a:r>
                        <a:rPr lang="en-GB" sz="2600" b="0" i="0" u="none" strike="noStrike">
                          <a:effectLst/>
                          <a:latin typeface="Verdana" panose="020B0604030504040204" pitchFamily="34" charset="0"/>
                          <a:ea typeface="Calibri" panose="020F0502020204030204" pitchFamily="34" charset="0"/>
                          <a:cs typeface="Times New Roman" panose="02020603050405020304" pitchFamily="18" charset="0"/>
                        </a:rPr>
                        <a:t>Column C</a:t>
                      </a:r>
                      <a:endParaRPr lang="en-GB" sz="3300" b="0" i="0" u="none" strike="noStrike">
                        <a:effectLst/>
                        <a:latin typeface="Arial" panose="020B0604020202020204" pitchFamily="34" charset="0"/>
                      </a:endParaRPr>
                    </a:p>
                  </a:txBody>
                  <a:tcPr marL="198797" marR="198797" marT="198797" marB="1321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600" b="0" i="0" u="none" strike="noStrike" dirty="0">
                          <a:effectLst/>
                          <a:latin typeface="Verdana" panose="020B0604030504040204" pitchFamily="34" charset="0"/>
                          <a:ea typeface="Calibri" panose="020F0502020204030204" pitchFamily="34" charset="0"/>
                          <a:cs typeface="Times New Roman" panose="02020603050405020304" pitchFamily="18" charset="0"/>
                        </a:rPr>
                        <a:t>450 during training</a:t>
                      </a:r>
                      <a:endParaRPr lang="en-GB" sz="3300" b="0" i="0" u="none" strike="noStrike" dirty="0">
                        <a:effectLst/>
                        <a:latin typeface="Arial" panose="020B0604020202020204" pitchFamily="34" charset="0"/>
                      </a:endParaRPr>
                    </a:p>
                  </a:txBody>
                  <a:tcPr marL="198797" marR="198797" marT="198797" marB="1321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2292880734"/>
                  </a:ext>
                </a:extLst>
              </a:tr>
            </a:tbl>
          </a:graphicData>
        </a:graphic>
      </p:graphicFrame>
    </p:spTree>
    <p:extLst>
      <p:ext uri="{BB962C8B-B14F-4D97-AF65-F5344CB8AC3E}">
        <p14:creationId xmlns:p14="http://schemas.microsoft.com/office/powerpoint/2010/main" val="1053315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63635B-6532-470F-BD5C-CF4DB5FDE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FB804C-3CFB-42D1-A7D2-AC6F382D0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2A56FF0-72C9-4F01-8EBB-EEA8D0129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FD555280-9F43-E1DA-C424-1FF8471D47DC}"/>
              </a:ext>
            </a:extLst>
          </p:cNvPr>
          <p:cNvGraphicFramePr>
            <a:graphicFrameLocks noGrp="1"/>
          </p:cNvGraphicFramePr>
          <p:nvPr>
            <p:extLst>
              <p:ext uri="{D42A27DB-BD31-4B8C-83A1-F6EECF244321}">
                <p14:modId xmlns:p14="http://schemas.microsoft.com/office/powerpoint/2010/main" val="1862860699"/>
              </p:ext>
            </p:extLst>
          </p:nvPr>
        </p:nvGraphicFramePr>
        <p:xfrm>
          <a:off x="1459159" y="1123527"/>
          <a:ext cx="9273677" cy="4604802"/>
        </p:xfrm>
        <a:graphic>
          <a:graphicData uri="http://schemas.openxmlformats.org/drawingml/2006/table">
            <a:tbl>
              <a:tblPr firstRow="1" firstCol="1" bandRow="1"/>
              <a:tblGrid>
                <a:gridCol w="2202481">
                  <a:extLst>
                    <a:ext uri="{9D8B030D-6E8A-4147-A177-3AD203B41FA5}">
                      <a16:colId xmlns:a16="http://schemas.microsoft.com/office/drawing/2014/main" val="1322096758"/>
                    </a:ext>
                  </a:extLst>
                </a:gridCol>
                <a:gridCol w="7071196">
                  <a:extLst>
                    <a:ext uri="{9D8B030D-6E8A-4147-A177-3AD203B41FA5}">
                      <a16:colId xmlns:a16="http://schemas.microsoft.com/office/drawing/2014/main" val="1806847593"/>
                    </a:ext>
                  </a:extLst>
                </a:gridCol>
              </a:tblGrid>
              <a:tr h="669148">
                <a:tc>
                  <a:txBody>
                    <a:bodyPr/>
                    <a:lstStyle/>
                    <a:p>
                      <a:pPr algn="l" fontAlgn="t">
                        <a:buNone/>
                        <a:tabLst>
                          <a:tab pos="540385" algn="l"/>
                          <a:tab pos="900430" algn="l"/>
                        </a:tabLst>
                      </a:pPr>
                      <a:r>
                        <a:rPr lang="en-GB" sz="23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Therapist</a:t>
                      </a:r>
                      <a:endParaRPr lang="en-GB" sz="2600" b="0" i="0" u="none" strike="noStrike">
                        <a:effectLst/>
                        <a:latin typeface="Arial" panose="020B0604020202020204" pitchFamily="34" charset="0"/>
                      </a:endParaRPr>
                    </a:p>
                  </a:txBody>
                  <a:tcPr marL="156990" marR="156990" marT="156990" marB="104352">
                    <a:lnL w="19050" cap="flat" cmpd="sng" algn="ctr">
                      <a:solidFill>
                        <a:srgbClr val="196BAC"/>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tc>
                  <a:txBody>
                    <a:bodyPr/>
                    <a:lstStyle/>
                    <a:p>
                      <a:pPr algn="l" fontAlgn="t">
                        <a:buNone/>
                        <a:tabLst>
                          <a:tab pos="540385" algn="l"/>
                          <a:tab pos="900430" algn="l"/>
                        </a:tabLst>
                      </a:pPr>
                      <a:r>
                        <a:rPr lang="en-GB" sz="23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Level</a:t>
                      </a:r>
                      <a:endParaRPr lang="en-GB" sz="2600" b="0" i="0" u="none" strike="noStrike">
                        <a:effectLst/>
                        <a:latin typeface="Arial" panose="020B0604020202020204" pitchFamily="34" charset="0"/>
                      </a:endParaRPr>
                    </a:p>
                  </a:txBody>
                  <a:tcPr marL="156990" marR="156990" marT="156990" marB="104352">
                    <a:lnL w="19050" cap="flat" cmpd="sng" algn="ctr">
                      <a:solidFill>
                        <a:srgbClr val="FFFFFF"/>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extLst>
                  <a:ext uri="{0D108BD9-81ED-4DB2-BD59-A6C34878D82A}">
                    <a16:rowId xmlns:a16="http://schemas.microsoft.com/office/drawing/2014/main" val="2497526190"/>
                  </a:ext>
                </a:extLst>
              </a:tr>
              <a:tr h="779965">
                <a:tc>
                  <a:txBody>
                    <a:bodyPr/>
                    <a:lstStyle/>
                    <a:p>
                      <a:pPr algn="l" fontAlgn="t">
                        <a:lnSpc>
                          <a:spcPct val="150000"/>
                        </a:lnSpc>
                        <a:spcAft>
                          <a:spcPts val="1800"/>
                        </a:spcAft>
                        <a:buNone/>
                        <a:tabLst>
                          <a:tab pos="540385" algn="l"/>
                          <a:tab pos="900430" algn="l"/>
                        </a:tabLst>
                      </a:pPr>
                      <a:r>
                        <a:rPr lang="en-GB" sz="2000" b="0" i="0" u="none" strike="noStrike">
                          <a:effectLst/>
                          <a:latin typeface="Verdana" panose="020B0604030504040204" pitchFamily="34" charset="0"/>
                          <a:ea typeface="Calibri" panose="020F0502020204030204" pitchFamily="34" charset="0"/>
                          <a:cs typeface="Times New Roman" panose="02020603050405020304" pitchFamily="18" charset="0"/>
                        </a:rPr>
                        <a:t>Column A</a:t>
                      </a:r>
                      <a:endParaRPr lang="en-GB" sz="2600" b="0" i="0" u="none" strike="noStrike">
                        <a:effectLst/>
                        <a:latin typeface="Arial" panose="020B0604020202020204" pitchFamily="34" charset="0"/>
                      </a:endParaRPr>
                    </a:p>
                  </a:txBody>
                  <a:tcPr marL="156990" marR="156990" marT="156990" marB="104352">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000" b="0" i="0" u="none" strike="noStrike">
                          <a:effectLst/>
                          <a:latin typeface="Verdana" panose="020B0604030504040204" pitchFamily="34" charset="0"/>
                          <a:ea typeface="Calibri" panose="020F0502020204030204" pitchFamily="34" charset="0"/>
                          <a:cs typeface="Times New Roman" panose="02020603050405020304" pitchFamily="18" charset="0"/>
                        </a:rPr>
                        <a:t>Level 4 Diploma minimum</a:t>
                      </a:r>
                      <a:endParaRPr lang="en-GB" sz="2600" b="0" i="0" u="none" strike="noStrike">
                        <a:effectLst/>
                        <a:latin typeface="Arial" panose="020B0604020202020204" pitchFamily="34" charset="0"/>
                      </a:endParaRPr>
                    </a:p>
                  </a:txBody>
                  <a:tcPr marL="156990" marR="156990" marT="156990" marB="104352">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1151673290"/>
                  </a:ext>
                </a:extLst>
              </a:tr>
              <a:tr h="2375724">
                <a:tc>
                  <a:txBody>
                    <a:bodyPr/>
                    <a:lstStyle/>
                    <a:p>
                      <a:pPr algn="l" fontAlgn="t">
                        <a:lnSpc>
                          <a:spcPct val="150000"/>
                        </a:lnSpc>
                        <a:spcAft>
                          <a:spcPts val="1800"/>
                        </a:spcAft>
                        <a:buNone/>
                        <a:tabLst>
                          <a:tab pos="540385" algn="l"/>
                          <a:tab pos="900430" algn="l"/>
                        </a:tabLst>
                      </a:pPr>
                      <a:r>
                        <a:rPr lang="en-GB" sz="2000" b="0" i="0" u="none" strike="noStrike">
                          <a:effectLst/>
                          <a:latin typeface="Verdana" panose="020B0604030504040204" pitchFamily="34" charset="0"/>
                          <a:ea typeface="Calibri" panose="020F0502020204030204" pitchFamily="34" charset="0"/>
                          <a:cs typeface="Times New Roman" panose="02020603050405020304" pitchFamily="18" charset="0"/>
                        </a:rPr>
                        <a:t>Column B</a:t>
                      </a:r>
                      <a:endParaRPr lang="en-GB" sz="2600" b="0" i="0" u="none" strike="noStrike">
                        <a:effectLst/>
                        <a:latin typeface="Arial" panose="020B0604020202020204" pitchFamily="34" charset="0"/>
                      </a:endParaRPr>
                    </a:p>
                  </a:txBody>
                  <a:tcPr marL="156990" marR="156990" marT="156990" marB="104352">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000" b="0" i="0" u="none" strike="noStrike">
                          <a:effectLst/>
                          <a:latin typeface="Verdana" panose="020B0604030504040204" pitchFamily="34" charset="0"/>
                          <a:ea typeface="Calibri" panose="020F0502020204030204" pitchFamily="34" charset="0"/>
                          <a:cs typeface="Times New Roman" panose="02020603050405020304" pitchFamily="18" charset="0"/>
                        </a:rPr>
                        <a:t>Ranges from level 4 to level 7</a:t>
                      </a:r>
                      <a:endParaRPr lang="en-GB" sz="2600" b="0" i="0" u="none" strike="noStrike">
                        <a:effectLst/>
                        <a:latin typeface="Arial" panose="020B0604020202020204" pitchFamily="34" charset="0"/>
                      </a:endParaRPr>
                    </a:p>
                    <a:p>
                      <a:pPr algn="l" fontAlgn="t">
                        <a:lnSpc>
                          <a:spcPct val="150000"/>
                        </a:lnSpc>
                        <a:spcAft>
                          <a:spcPts val="1800"/>
                        </a:spcAft>
                        <a:buNone/>
                        <a:tabLst>
                          <a:tab pos="540385" algn="l"/>
                          <a:tab pos="900430" algn="l"/>
                        </a:tabLst>
                      </a:pPr>
                      <a:r>
                        <a:rPr lang="en-GB" sz="2000" b="0" i="0" u="none" strike="noStrike">
                          <a:effectLst/>
                          <a:latin typeface="Verdana" panose="020B0604030504040204" pitchFamily="34" charset="0"/>
                          <a:ea typeface="Calibri" panose="020F0502020204030204" pitchFamily="34" charset="0"/>
                          <a:cs typeface="Times New Roman" panose="02020603050405020304" pitchFamily="18" charset="0"/>
                        </a:rPr>
                        <a:t>BPC: Level 6 minimum</a:t>
                      </a:r>
                      <a:endParaRPr lang="en-GB" sz="2600" b="0" i="0" u="none" strike="noStrike">
                        <a:effectLst/>
                        <a:latin typeface="Arial" panose="020B0604020202020204" pitchFamily="34" charset="0"/>
                      </a:endParaRPr>
                    </a:p>
                    <a:p>
                      <a:pPr algn="l" fontAlgn="t">
                        <a:lnSpc>
                          <a:spcPct val="150000"/>
                        </a:lnSpc>
                        <a:spcAft>
                          <a:spcPts val="1800"/>
                        </a:spcAft>
                        <a:buNone/>
                        <a:tabLst>
                          <a:tab pos="540385" algn="l"/>
                          <a:tab pos="900430" algn="l"/>
                        </a:tabLst>
                      </a:pPr>
                      <a:r>
                        <a:rPr lang="en-GB" sz="2000" b="0" i="0" u="none" strike="noStrike">
                          <a:effectLst/>
                          <a:latin typeface="Verdana" panose="020B0604030504040204" pitchFamily="34" charset="0"/>
                          <a:ea typeface="Calibri" panose="020F0502020204030204" pitchFamily="34" charset="0"/>
                          <a:cs typeface="Times New Roman" panose="02020603050405020304" pitchFamily="18" charset="0"/>
                        </a:rPr>
                        <a:t>UKCP: Level 6 minimum</a:t>
                      </a:r>
                      <a:endParaRPr lang="en-GB" sz="2600" b="0" i="0" u="none" strike="noStrike">
                        <a:effectLst/>
                        <a:latin typeface="Arial" panose="020B0604020202020204" pitchFamily="34" charset="0"/>
                      </a:endParaRPr>
                    </a:p>
                  </a:txBody>
                  <a:tcPr marL="156990" marR="156990" marT="156990" marB="104352">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3100579904"/>
                  </a:ext>
                </a:extLst>
              </a:tr>
              <a:tr h="779965">
                <a:tc>
                  <a:txBody>
                    <a:bodyPr/>
                    <a:lstStyle/>
                    <a:p>
                      <a:pPr algn="l" fontAlgn="t">
                        <a:lnSpc>
                          <a:spcPct val="150000"/>
                        </a:lnSpc>
                        <a:spcAft>
                          <a:spcPts val="1800"/>
                        </a:spcAft>
                        <a:buNone/>
                        <a:tabLst>
                          <a:tab pos="540385" algn="l"/>
                          <a:tab pos="900430" algn="l"/>
                        </a:tabLst>
                      </a:pPr>
                      <a:r>
                        <a:rPr lang="en-GB" sz="2000" b="0" i="0" u="none" strike="noStrike">
                          <a:effectLst/>
                          <a:latin typeface="Verdana" panose="020B0604030504040204" pitchFamily="34" charset="0"/>
                          <a:ea typeface="Calibri" panose="020F0502020204030204" pitchFamily="34" charset="0"/>
                          <a:cs typeface="Times New Roman" panose="02020603050405020304" pitchFamily="18" charset="0"/>
                        </a:rPr>
                        <a:t>Column C</a:t>
                      </a:r>
                      <a:endParaRPr lang="en-GB" sz="2600" b="0" i="0" u="none" strike="noStrike">
                        <a:effectLst/>
                        <a:latin typeface="Arial" panose="020B0604020202020204" pitchFamily="34" charset="0"/>
                      </a:endParaRPr>
                    </a:p>
                  </a:txBody>
                  <a:tcPr marL="156990" marR="156990" marT="156990" marB="104352">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000" b="0" i="0" u="none" strike="noStrike" dirty="0">
                          <a:effectLst/>
                          <a:latin typeface="Verdana" panose="020B0604030504040204" pitchFamily="34" charset="0"/>
                          <a:ea typeface="Calibri" panose="020F0502020204030204" pitchFamily="34" charset="0"/>
                          <a:cs typeface="Times New Roman" panose="02020603050405020304" pitchFamily="18" charset="0"/>
                        </a:rPr>
                        <a:t>Level 7 minimum</a:t>
                      </a:r>
                      <a:endParaRPr lang="en-GB" sz="2600" b="0" i="0" u="none" strike="noStrike" dirty="0">
                        <a:effectLst/>
                        <a:latin typeface="Arial" panose="020B0604020202020204" pitchFamily="34" charset="0"/>
                      </a:endParaRPr>
                    </a:p>
                  </a:txBody>
                  <a:tcPr marL="156990" marR="156990" marT="156990" marB="104352">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1439621782"/>
                  </a:ext>
                </a:extLst>
              </a:tr>
            </a:tbl>
          </a:graphicData>
        </a:graphic>
      </p:graphicFrame>
    </p:spTree>
    <p:extLst>
      <p:ext uri="{BB962C8B-B14F-4D97-AF65-F5344CB8AC3E}">
        <p14:creationId xmlns:p14="http://schemas.microsoft.com/office/powerpoint/2010/main" val="2260563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65DA08BB-7968-22AA-1CD8-2BA6C48FDCDC}"/>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55C64CE-FEA0-5B57-CD03-CC47252A32C9}"/>
              </a:ext>
            </a:extLst>
          </p:cNvPr>
          <p:cNvGraphicFramePr>
            <a:graphicFrameLocks noGrp="1"/>
          </p:cNvGraphicFramePr>
          <p:nvPr>
            <p:extLst>
              <p:ext uri="{D42A27DB-BD31-4B8C-83A1-F6EECF244321}">
                <p14:modId xmlns:p14="http://schemas.microsoft.com/office/powerpoint/2010/main" val="907465716"/>
              </p:ext>
            </p:extLst>
          </p:nvPr>
        </p:nvGraphicFramePr>
        <p:xfrm>
          <a:off x="1365757" y="565573"/>
          <a:ext cx="9455406" cy="5734475"/>
        </p:xfrm>
        <a:graphic>
          <a:graphicData uri="http://schemas.openxmlformats.org/drawingml/2006/table">
            <a:tbl>
              <a:tblPr firstRow="1" firstCol="1" bandRow="1"/>
              <a:tblGrid>
                <a:gridCol w="1648375">
                  <a:extLst>
                    <a:ext uri="{9D8B030D-6E8A-4147-A177-3AD203B41FA5}">
                      <a16:colId xmlns:a16="http://schemas.microsoft.com/office/drawing/2014/main" val="3464442887"/>
                    </a:ext>
                  </a:extLst>
                </a:gridCol>
                <a:gridCol w="7807031">
                  <a:extLst>
                    <a:ext uri="{9D8B030D-6E8A-4147-A177-3AD203B41FA5}">
                      <a16:colId xmlns:a16="http://schemas.microsoft.com/office/drawing/2014/main" val="63651751"/>
                    </a:ext>
                  </a:extLst>
                </a:gridCol>
              </a:tblGrid>
              <a:tr h="1327676">
                <a:tc>
                  <a:txBody>
                    <a:bodyPr/>
                    <a:lstStyle/>
                    <a:p>
                      <a:pPr algn="l" fontAlgn="t">
                        <a:buNone/>
                        <a:tabLst>
                          <a:tab pos="540385" algn="l"/>
                          <a:tab pos="900430" algn="l"/>
                        </a:tabLst>
                      </a:pPr>
                      <a:r>
                        <a:rPr lang="en-GB" sz="19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Therapist</a:t>
                      </a:r>
                      <a:endParaRPr lang="en-GB" sz="2100" b="0" i="0" u="none" strike="noStrike">
                        <a:effectLst/>
                        <a:latin typeface="Arial" panose="020B0604020202020204" pitchFamily="34" charset="0"/>
                      </a:endParaRPr>
                    </a:p>
                  </a:txBody>
                  <a:tcPr marL="125072" marR="125072" marT="125072" marB="83136">
                    <a:lnL w="19050" cap="flat" cmpd="sng" algn="ctr">
                      <a:solidFill>
                        <a:srgbClr val="196BAC"/>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tc>
                  <a:txBody>
                    <a:bodyPr/>
                    <a:lstStyle/>
                    <a:p>
                      <a:pPr algn="l" fontAlgn="t">
                        <a:spcAft>
                          <a:spcPts val="600"/>
                        </a:spcAft>
                        <a:buNone/>
                        <a:tabLst>
                          <a:tab pos="540385" algn="l"/>
                          <a:tab pos="900430" algn="l"/>
                        </a:tabLst>
                      </a:pPr>
                      <a:r>
                        <a:rPr lang="en-GB" sz="19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Supervision during training </a:t>
                      </a:r>
                      <a:endParaRPr lang="en-GB" sz="2100" b="0" i="0" u="none" strike="noStrike">
                        <a:effectLst/>
                        <a:latin typeface="Arial" panose="020B0604020202020204" pitchFamily="34" charset="0"/>
                      </a:endParaRPr>
                    </a:p>
                    <a:p>
                      <a:pPr algn="l" fontAlgn="t">
                        <a:lnSpc>
                          <a:spcPts val="2400"/>
                        </a:lnSpc>
                        <a:buNone/>
                        <a:tabLst>
                          <a:tab pos="540385" algn="l"/>
                          <a:tab pos="900430" algn="l"/>
                        </a:tabLst>
                      </a:pPr>
                      <a:r>
                        <a:rPr lang="en-GB" sz="1900" b="0"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*ratio depicts supervision hours to client hours </a:t>
                      </a:r>
                      <a:br>
                        <a:rPr lang="en-GB" sz="1900" b="0"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br>
                      <a:r>
                        <a:rPr lang="en-GB" sz="1900" b="0"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e.g. 1 hour supervision for every 3 client or patient hours</a:t>
                      </a:r>
                      <a:endParaRPr lang="en-GB" sz="2100" b="0" i="0" u="none" strike="noStrike">
                        <a:effectLst/>
                        <a:latin typeface="Arial" panose="020B0604020202020204" pitchFamily="34" charset="0"/>
                      </a:endParaRPr>
                    </a:p>
                  </a:txBody>
                  <a:tcPr marL="125072" marR="125072" marT="125072" marB="83136">
                    <a:lnL w="19050" cap="flat" cmpd="sng" algn="ctr">
                      <a:solidFill>
                        <a:srgbClr val="FFFFFF"/>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extLst>
                  <a:ext uri="{0D108BD9-81ED-4DB2-BD59-A6C34878D82A}">
                    <a16:rowId xmlns:a16="http://schemas.microsoft.com/office/drawing/2014/main" val="2151487400"/>
                  </a:ext>
                </a:extLst>
              </a:tr>
              <a:tr h="621387">
                <a:tc>
                  <a:txBody>
                    <a:bodyPr/>
                    <a:lstStyle/>
                    <a:p>
                      <a:pPr algn="l" fontAlgn="t">
                        <a:lnSpc>
                          <a:spcPct val="150000"/>
                        </a:lnSpc>
                        <a:spcAft>
                          <a:spcPts val="1800"/>
                        </a:spcAft>
                        <a:buNone/>
                        <a:tabLst>
                          <a:tab pos="540385" algn="l"/>
                          <a:tab pos="900430" algn="l"/>
                        </a:tabLst>
                      </a:pPr>
                      <a:r>
                        <a:rPr lang="en-GB" sz="1600" b="0" i="0" u="none" strike="noStrike">
                          <a:effectLst/>
                          <a:latin typeface="Verdana" panose="020B0604030504040204" pitchFamily="34" charset="0"/>
                          <a:ea typeface="Calibri" panose="020F0502020204030204" pitchFamily="34" charset="0"/>
                          <a:cs typeface="Times New Roman" panose="02020603050405020304" pitchFamily="18" charset="0"/>
                        </a:rPr>
                        <a:t>Column A</a:t>
                      </a:r>
                      <a:endParaRPr lang="en-GB" sz="2100" b="0" i="0" u="none" strike="noStrike">
                        <a:effectLst/>
                        <a:latin typeface="Arial" panose="020B0604020202020204" pitchFamily="34" charset="0"/>
                      </a:endParaRPr>
                    </a:p>
                  </a:txBody>
                  <a:tcPr marL="125072" marR="125072" marT="125072" marB="83136">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1600" b="0" i="0" u="none" strike="noStrike">
                          <a:effectLst/>
                          <a:latin typeface="Verdana" panose="020B0604030504040204" pitchFamily="34" charset="0"/>
                          <a:ea typeface="Calibri" panose="020F0502020204030204" pitchFamily="34" charset="0"/>
                          <a:cs typeface="Times New Roman" panose="02020603050405020304" pitchFamily="18" charset="0"/>
                        </a:rPr>
                        <a:t>Average 1.5 hours per month</a:t>
                      </a:r>
                      <a:endParaRPr lang="en-GB" sz="2100" b="0" i="0" u="none" strike="noStrike">
                        <a:effectLst/>
                        <a:latin typeface="Arial" panose="020B0604020202020204" pitchFamily="34" charset="0"/>
                      </a:endParaRPr>
                    </a:p>
                  </a:txBody>
                  <a:tcPr marL="125072" marR="125072" marT="125072" marB="83136">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3402606262"/>
                  </a:ext>
                </a:extLst>
              </a:tr>
              <a:tr h="1892706">
                <a:tc>
                  <a:txBody>
                    <a:bodyPr/>
                    <a:lstStyle/>
                    <a:p>
                      <a:pPr algn="l" fontAlgn="t">
                        <a:lnSpc>
                          <a:spcPct val="150000"/>
                        </a:lnSpc>
                        <a:spcAft>
                          <a:spcPts val="1800"/>
                        </a:spcAft>
                        <a:buNone/>
                        <a:tabLst>
                          <a:tab pos="540385" algn="l"/>
                          <a:tab pos="900430" algn="l"/>
                        </a:tabLst>
                      </a:pPr>
                      <a:r>
                        <a:rPr lang="en-GB" sz="1600" b="0" i="0" u="none" strike="noStrike">
                          <a:effectLst/>
                          <a:latin typeface="Verdana" panose="020B0604030504040204" pitchFamily="34" charset="0"/>
                          <a:ea typeface="Calibri" panose="020F0502020204030204" pitchFamily="34" charset="0"/>
                          <a:cs typeface="Times New Roman" panose="02020603050405020304" pitchFamily="18" charset="0"/>
                        </a:rPr>
                        <a:t>Column B</a:t>
                      </a:r>
                      <a:endParaRPr lang="en-GB" sz="2100" b="0" i="0" u="none" strike="noStrike">
                        <a:effectLst/>
                        <a:latin typeface="Arial" panose="020B0604020202020204" pitchFamily="34" charset="0"/>
                      </a:endParaRPr>
                    </a:p>
                  </a:txBody>
                  <a:tcPr marL="125072" marR="125072" marT="125072" marB="83136">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1600" b="0" i="0" u="none" strike="noStrike">
                          <a:effectLst/>
                          <a:latin typeface="Verdana" panose="020B0604030504040204" pitchFamily="34" charset="0"/>
                          <a:ea typeface="Calibri" panose="020F0502020204030204" pitchFamily="34" charset="0"/>
                          <a:cs typeface="Times New Roman" panose="02020603050405020304" pitchFamily="18" charset="0"/>
                        </a:rPr>
                        <a:t>Average 1.5 hours per month minimum</a:t>
                      </a:r>
                      <a:endParaRPr lang="en-GB" sz="2100" b="0" i="0" u="none" strike="noStrike">
                        <a:effectLst/>
                        <a:latin typeface="Arial" panose="020B0604020202020204" pitchFamily="34" charset="0"/>
                      </a:endParaRPr>
                    </a:p>
                    <a:p>
                      <a:pPr algn="l" fontAlgn="t">
                        <a:lnSpc>
                          <a:spcPct val="150000"/>
                        </a:lnSpc>
                        <a:spcAft>
                          <a:spcPts val="1800"/>
                        </a:spcAft>
                        <a:buNone/>
                        <a:tabLst>
                          <a:tab pos="540385" algn="l"/>
                          <a:tab pos="900430" algn="l"/>
                        </a:tabLst>
                      </a:pPr>
                      <a:r>
                        <a:rPr lang="en-GB" sz="1600" b="0" i="0" u="none" strike="noStrike">
                          <a:effectLst/>
                          <a:latin typeface="Verdana" panose="020B0604030504040204" pitchFamily="34" charset="0"/>
                          <a:ea typeface="Calibri" panose="020F0502020204030204" pitchFamily="34" charset="0"/>
                          <a:cs typeface="Times New Roman" panose="02020603050405020304" pitchFamily="18" charset="0"/>
                        </a:rPr>
                        <a:t>BPC: 1:3*</a:t>
                      </a:r>
                      <a:endParaRPr lang="en-GB" sz="2100" b="0" i="0" u="none" strike="noStrike">
                        <a:effectLst/>
                        <a:latin typeface="Arial" panose="020B0604020202020204" pitchFamily="34" charset="0"/>
                      </a:endParaRPr>
                    </a:p>
                    <a:p>
                      <a:pPr algn="l" fontAlgn="t">
                        <a:lnSpc>
                          <a:spcPct val="150000"/>
                        </a:lnSpc>
                        <a:spcAft>
                          <a:spcPts val="1800"/>
                        </a:spcAft>
                        <a:buNone/>
                        <a:tabLst>
                          <a:tab pos="540385" algn="l"/>
                          <a:tab pos="900430" algn="l"/>
                        </a:tabLst>
                      </a:pPr>
                      <a:r>
                        <a:rPr lang="en-GB" sz="1600" b="0" i="0" u="none" strike="noStrike">
                          <a:effectLst/>
                          <a:latin typeface="Verdana" panose="020B0604030504040204" pitchFamily="34" charset="0"/>
                          <a:ea typeface="Calibri" panose="020F0502020204030204" pitchFamily="34" charset="0"/>
                          <a:cs typeface="Times New Roman" panose="02020603050405020304" pitchFamily="18" charset="0"/>
                        </a:rPr>
                        <a:t>UKCP: 1:6*</a:t>
                      </a:r>
                      <a:endParaRPr lang="en-GB" sz="2100" b="0" i="0" u="none" strike="noStrike">
                        <a:effectLst/>
                        <a:latin typeface="Arial" panose="020B0604020202020204" pitchFamily="34" charset="0"/>
                      </a:endParaRPr>
                    </a:p>
                  </a:txBody>
                  <a:tcPr marL="125072" marR="125072" marT="125072" marB="83136">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32118372"/>
                  </a:ext>
                </a:extLst>
              </a:tr>
              <a:tr h="1892706">
                <a:tc>
                  <a:txBody>
                    <a:bodyPr/>
                    <a:lstStyle/>
                    <a:p>
                      <a:pPr algn="l" fontAlgn="t">
                        <a:lnSpc>
                          <a:spcPct val="150000"/>
                        </a:lnSpc>
                        <a:spcAft>
                          <a:spcPts val="1800"/>
                        </a:spcAft>
                        <a:buNone/>
                        <a:tabLst>
                          <a:tab pos="540385" algn="l"/>
                          <a:tab pos="900430" algn="l"/>
                        </a:tabLst>
                      </a:pPr>
                      <a:r>
                        <a:rPr lang="en-GB" sz="1600" b="0" i="0" u="none" strike="noStrike">
                          <a:effectLst/>
                          <a:latin typeface="Verdana" panose="020B0604030504040204" pitchFamily="34" charset="0"/>
                          <a:ea typeface="Calibri" panose="020F0502020204030204" pitchFamily="34" charset="0"/>
                          <a:cs typeface="Times New Roman" panose="02020603050405020304" pitchFamily="18" charset="0"/>
                        </a:rPr>
                        <a:t>Column C</a:t>
                      </a:r>
                      <a:endParaRPr lang="en-GB" sz="2100" b="0" i="0" u="none" strike="noStrike">
                        <a:effectLst/>
                        <a:latin typeface="Arial" panose="020B0604020202020204" pitchFamily="34" charset="0"/>
                      </a:endParaRPr>
                    </a:p>
                  </a:txBody>
                  <a:tcPr marL="125072" marR="125072" marT="125072" marB="83136">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1600" b="0" i="0" u="none" strike="noStrike" dirty="0">
                          <a:effectLst/>
                          <a:latin typeface="Verdana" panose="020B0604030504040204" pitchFamily="34" charset="0"/>
                          <a:ea typeface="Calibri" panose="020F0502020204030204" pitchFamily="34" charset="0"/>
                          <a:cs typeface="Times New Roman" panose="02020603050405020304" pitchFamily="18" charset="0"/>
                        </a:rPr>
                        <a:t>Average 1.5 hours per month minimum</a:t>
                      </a:r>
                      <a:endParaRPr lang="en-GB" sz="2100" b="0" i="0" u="none" strike="noStrike" dirty="0">
                        <a:effectLst/>
                        <a:latin typeface="Arial" panose="020B0604020202020204" pitchFamily="34" charset="0"/>
                      </a:endParaRPr>
                    </a:p>
                    <a:p>
                      <a:pPr algn="l" fontAlgn="t">
                        <a:lnSpc>
                          <a:spcPct val="150000"/>
                        </a:lnSpc>
                        <a:spcAft>
                          <a:spcPts val="1800"/>
                        </a:spcAft>
                        <a:buNone/>
                        <a:tabLst>
                          <a:tab pos="540385" algn="l"/>
                          <a:tab pos="900430" algn="l"/>
                        </a:tabLst>
                      </a:pPr>
                      <a:r>
                        <a:rPr lang="en-GB" sz="1600" b="0" i="0" u="none" strike="noStrike" dirty="0">
                          <a:effectLst/>
                          <a:latin typeface="Verdana" panose="020B0604030504040204" pitchFamily="34" charset="0"/>
                          <a:ea typeface="Calibri" panose="020F0502020204030204" pitchFamily="34" charset="0"/>
                          <a:cs typeface="Times New Roman" panose="02020603050405020304" pitchFamily="18" charset="0"/>
                        </a:rPr>
                        <a:t>BPC: 1:3*</a:t>
                      </a:r>
                      <a:endParaRPr lang="en-GB" sz="2100" b="0" i="0" u="none" strike="noStrike" dirty="0">
                        <a:effectLst/>
                        <a:latin typeface="Arial" panose="020B0604020202020204" pitchFamily="34" charset="0"/>
                      </a:endParaRPr>
                    </a:p>
                    <a:p>
                      <a:pPr algn="l" fontAlgn="t">
                        <a:lnSpc>
                          <a:spcPct val="150000"/>
                        </a:lnSpc>
                        <a:spcAft>
                          <a:spcPts val="1800"/>
                        </a:spcAft>
                        <a:buNone/>
                        <a:tabLst>
                          <a:tab pos="540385" algn="l"/>
                          <a:tab pos="900430" algn="l"/>
                        </a:tabLst>
                      </a:pPr>
                      <a:r>
                        <a:rPr lang="en-GB" sz="1600" b="0" i="0" u="none" strike="noStrike" dirty="0">
                          <a:effectLst/>
                          <a:latin typeface="Verdana" panose="020B0604030504040204" pitchFamily="34" charset="0"/>
                          <a:ea typeface="Calibri" panose="020F0502020204030204" pitchFamily="34" charset="0"/>
                          <a:cs typeface="Times New Roman" panose="02020603050405020304" pitchFamily="18" charset="0"/>
                        </a:rPr>
                        <a:t>UKCP: Usually 1:6* but not specified by all colleges</a:t>
                      </a:r>
                      <a:endParaRPr lang="en-GB" sz="2100" b="0" i="0" u="none" strike="noStrike" dirty="0">
                        <a:effectLst/>
                        <a:latin typeface="Arial" panose="020B0604020202020204" pitchFamily="34" charset="0"/>
                      </a:endParaRPr>
                    </a:p>
                  </a:txBody>
                  <a:tcPr marL="125072" marR="125072" marT="125072" marB="83136">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3148968685"/>
                  </a:ext>
                </a:extLst>
              </a:tr>
            </a:tbl>
          </a:graphicData>
        </a:graphic>
      </p:graphicFrame>
    </p:spTree>
    <p:extLst>
      <p:ext uri="{BB962C8B-B14F-4D97-AF65-F5344CB8AC3E}">
        <p14:creationId xmlns:p14="http://schemas.microsoft.com/office/powerpoint/2010/main" val="2670427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7CE25185-B4EE-47AF-987C-4A388DE7F8D8}"/>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3BD28B09-C850-4EA4-8888-67416520F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E9D5BA-83AA-4459-83D3-20EC090C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3" name="Table 2">
            <a:extLst>
              <a:ext uri="{FF2B5EF4-FFF2-40B4-BE49-F238E27FC236}">
                <a16:creationId xmlns:a16="http://schemas.microsoft.com/office/drawing/2014/main" id="{6B233C77-7748-2ACD-BFD1-4FD3AAFEEC90}"/>
              </a:ext>
            </a:extLst>
          </p:cNvPr>
          <p:cNvGraphicFramePr>
            <a:graphicFrameLocks noGrp="1"/>
          </p:cNvGraphicFramePr>
          <p:nvPr>
            <p:extLst>
              <p:ext uri="{D42A27DB-BD31-4B8C-83A1-F6EECF244321}">
                <p14:modId xmlns:p14="http://schemas.microsoft.com/office/powerpoint/2010/main" val="2112744394"/>
              </p:ext>
            </p:extLst>
          </p:nvPr>
        </p:nvGraphicFramePr>
        <p:xfrm>
          <a:off x="552872" y="854324"/>
          <a:ext cx="11081175" cy="5156975"/>
        </p:xfrm>
        <a:graphic>
          <a:graphicData uri="http://schemas.openxmlformats.org/drawingml/2006/table">
            <a:tbl>
              <a:tblPr firstRow="1" firstCol="1" bandRow="1"/>
              <a:tblGrid>
                <a:gridCol w="2190619">
                  <a:extLst>
                    <a:ext uri="{9D8B030D-6E8A-4147-A177-3AD203B41FA5}">
                      <a16:colId xmlns:a16="http://schemas.microsoft.com/office/drawing/2014/main" val="429672695"/>
                    </a:ext>
                  </a:extLst>
                </a:gridCol>
                <a:gridCol w="8890556">
                  <a:extLst>
                    <a:ext uri="{9D8B030D-6E8A-4147-A177-3AD203B41FA5}">
                      <a16:colId xmlns:a16="http://schemas.microsoft.com/office/drawing/2014/main" val="1415629283"/>
                    </a:ext>
                  </a:extLst>
                </a:gridCol>
              </a:tblGrid>
              <a:tr h="708468">
                <a:tc>
                  <a:txBody>
                    <a:bodyPr/>
                    <a:lstStyle/>
                    <a:p>
                      <a:pPr algn="l" fontAlgn="t">
                        <a:buNone/>
                        <a:tabLst>
                          <a:tab pos="540385" algn="l"/>
                          <a:tab pos="900430" algn="l"/>
                        </a:tabLst>
                      </a:pPr>
                      <a:r>
                        <a:rPr lang="en-GB" sz="25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Therapist</a:t>
                      </a:r>
                      <a:endParaRPr lang="en-GB" sz="2800" b="0" i="0" u="none" strike="noStrike">
                        <a:effectLst/>
                        <a:latin typeface="Arial" panose="020B0604020202020204" pitchFamily="34" charset="0"/>
                      </a:endParaRPr>
                    </a:p>
                  </a:txBody>
                  <a:tcPr marL="166215" marR="166215" marT="166215" marB="110484">
                    <a:lnL w="19050" cap="flat" cmpd="sng" algn="ctr">
                      <a:solidFill>
                        <a:srgbClr val="196BAC"/>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tc>
                  <a:txBody>
                    <a:bodyPr/>
                    <a:lstStyle/>
                    <a:p>
                      <a:pPr algn="l" fontAlgn="t">
                        <a:buNone/>
                        <a:tabLst>
                          <a:tab pos="540385" algn="l"/>
                          <a:tab pos="900430" algn="l"/>
                        </a:tabLst>
                      </a:pPr>
                      <a:r>
                        <a:rPr lang="en-GB" sz="25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Placement type</a:t>
                      </a:r>
                      <a:endParaRPr lang="en-GB" sz="2800" b="0" i="0" u="none" strike="noStrike">
                        <a:effectLst/>
                        <a:latin typeface="Arial" panose="020B0604020202020204" pitchFamily="34" charset="0"/>
                      </a:endParaRPr>
                    </a:p>
                  </a:txBody>
                  <a:tcPr marL="166215" marR="166215" marT="166215" marB="110484">
                    <a:lnL w="19050" cap="flat" cmpd="sng" algn="ctr">
                      <a:solidFill>
                        <a:srgbClr val="FFFFFF"/>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extLst>
                  <a:ext uri="{0D108BD9-81ED-4DB2-BD59-A6C34878D82A}">
                    <a16:rowId xmlns:a16="http://schemas.microsoft.com/office/drawing/2014/main" val="2487090050"/>
                  </a:ext>
                </a:extLst>
              </a:tr>
              <a:tr h="825797">
                <a:tc>
                  <a:txBody>
                    <a:bodyPr/>
                    <a:lstStyle/>
                    <a:p>
                      <a:pPr algn="l" fontAlgn="t">
                        <a:lnSpc>
                          <a:spcPct val="150000"/>
                        </a:lnSpc>
                        <a:spcAft>
                          <a:spcPts val="1800"/>
                        </a:spcAft>
                        <a:buNone/>
                        <a:tabLst>
                          <a:tab pos="540385" algn="l"/>
                          <a:tab pos="900430" algn="l"/>
                        </a:tabLst>
                      </a:pPr>
                      <a:r>
                        <a:rPr lang="en-GB" sz="2200" b="0" i="0" u="none" strike="noStrike">
                          <a:effectLst/>
                          <a:latin typeface="Verdana" panose="020B0604030504040204" pitchFamily="34" charset="0"/>
                          <a:ea typeface="Calibri" panose="020F0502020204030204" pitchFamily="34" charset="0"/>
                          <a:cs typeface="Times New Roman" panose="02020603050405020304" pitchFamily="18" charset="0"/>
                        </a:rPr>
                        <a:t>Column A</a:t>
                      </a:r>
                      <a:endParaRPr lang="en-GB" sz="2800" b="0" i="0" u="none" strike="noStrike">
                        <a:effectLst/>
                        <a:latin typeface="Arial" panose="020B0604020202020204" pitchFamily="34" charset="0"/>
                      </a:endParaRPr>
                    </a:p>
                  </a:txBody>
                  <a:tcPr marL="166215" marR="166215" marT="166215" marB="110484">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200" b="0" i="0" u="none" strike="noStrike">
                          <a:effectLst/>
                          <a:latin typeface="Verdana" panose="020B0604030504040204" pitchFamily="34" charset="0"/>
                          <a:ea typeface="Calibri" panose="020F0502020204030204" pitchFamily="34" charset="0"/>
                          <a:cs typeface="Times New Roman" panose="02020603050405020304" pitchFamily="18" charset="0"/>
                        </a:rPr>
                        <a:t>Approved supervised placement</a:t>
                      </a:r>
                      <a:endParaRPr lang="en-GB" sz="2800" b="0" i="0" u="none" strike="noStrike">
                        <a:effectLst/>
                        <a:latin typeface="Arial" panose="020B0604020202020204" pitchFamily="34" charset="0"/>
                      </a:endParaRPr>
                    </a:p>
                  </a:txBody>
                  <a:tcPr marL="166215" marR="166215" marT="166215" marB="110484">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1444687565"/>
                  </a:ext>
                </a:extLst>
              </a:tr>
              <a:tr h="1811355">
                <a:tc>
                  <a:txBody>
                    <a:bodyPr/>
                    <a:lstStyle/>
                    <a:p>
                      <a:pPr algn="l" fontAlgn="t">
                        <a:lnSpc>
                          <a:spcPct val="150000"/>
                        </a:lnSpc>
                        <a:spcAft>
                          <a:spcPts val="1800"/>
                        </a:spcAft>
                        <a:buNone/>
                        <a:tabLst>
                          <a:tab pos="540385" algn="l"/>
                          <a:tab pos="900430" algn="l"/>
                        </a:tabLst>
                      </a:pPr>
                      <a:r>
                        <a:rPr lang="en-GB" sz="2200" b="0" i="0" u="none" strike="noStrike">
                          <a:effectLst/>
                          <a:latin typeface="Verdana" panose="020B0604030504040204" pitchFamily="34" charset="0"/>
                          <a:ea typeface="Calibri" panose="020F0502020204030204" pitchFamily="34" charset="0"/>
                          <a:cs typeface="Times New Roman" panose="02020603050405020304" pitchFamily="18" charset="0"/>
                        </a:rPr>
                        <a:t>Column B</a:t>
                      </a:r>
                      <a:endParaRPr lang="en-GB" sz="2800" b="0" i="0" u="none" strike="noStrike">
                        <a:effectLst/>
                        <a:latin typeface="Arial" panose="020B0604020202020204" pitchFamily="34" charset="0"/>
                      </a:endParaRPr>
                    </a:p>
                  </a:txBody>
                  <a:tcPr marL="166215" marR="166215" marT="166215" marB="110484">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200" b="1" i="0" u="none" strike="noStrike">
                          <a:effectLst/>
                          <a:latin typeface="Verdana" panose="020B0604030504040204" pitchFamily="34" charset="0"/>
                          <a:ea typeface="Calibri" panose="020F0502020204030204" pitchFamily="34" charset="0"/>
                          <a:cs typeface="Times New Roman" panose="02020603050405020304" pitchFamily="18" charset="0"/>
                        </a:rPr>
                        <a:t>The way this requirement can be met varies according to course modality, training organisation and (or) professional body</a:t>
                      </a:r>
                      <a:endParaRPr lang="en-GB" sz="2800" b="0" i="0" u="none" strike="noStrike">
                        <a:effectLst/>
                        <a:latin typeface="Arial" panose="020B0604020202020204" pitchFamily="34" charset="0"/>
                      </a:endParaRPr>
                    </a:p>
                  </a:txBody>
                  <a:tcPr marL="166215" marR="166215" marT="166215" marB="110484">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4104818447"/>
                  </a:ext>
                </a:extLst>
              </a:tr>
              <a:tr h="1811355">
                <a:tc>
                  <a:txBody>
                    <a:bodyPr/>
                    <a:lstStyle/>
                    <a:p>
                      <a:pPr algn="l" fontAlgn="t">
                        <a:lnSpc>
                          <a:spcPct val="150000"/>
                        </a:lnSpc>
                        <a:spcAft>
                          <a:spcPts val="1800"/>
                        </a:spcAft>
                        <a:buNone/>
                        <a:tabLst>
                          <a:tab pos="540385" algn="l"/>
                          <a:tab pos="900430" algn="l"/>
                        </a:tabLst>
                      </a:pPr>
                      <a:r>
                        <a:rPr lang="en-GB" sz="2200" b="0" i="0" u="none" strike="noStrike">
                          <a:effectLst/>
                          <a:latin typeface="Verdana" panose="020B0604030504040204" pitchFamily="34" charset="0"/>
                          <a:ea typeface="Calibri" panose="020F0502020204030204" pitchFamily="34" charset="0"/>
                          <a:cs typeface="Times New Roman" panose="02020603050405020304" pitchFamily="18" charset="0"/>
                        </a:rPr>
                        <a:t>Column C</a:t>
                      </a:r>
                      <a:endParaRPr lang="en-GB" sz="2800" b="0" i="0" u="none" strike="noStrike">
                        <a:effectLst/>
                        <a:latin typeface="Arial" panose="020B0604020202020204" pitchFamily="34" charset="0"/>
                      </a:endParaRPr>
                    </a:p>
                  </a:txBody>
                  <a:tcPr marL="166215" marR="166215" marT="166215" marB="110484">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200" b="1" i="0" u="none" strike="noStrike" dirty="0">
                          <a:effectLst/>
                          <a:latin typeface="Verdana" panose="020B0604030504040204" pitchFamily="34" charset="0"/>
                          <a:ea typeface="Calibri" panose="020F0502020204030204" pitchFamily="34" charset="0"/>
                          <a:cs typeface="Times New Roman" panose="02020603050405020304" pitchFamily="18" charset="0"/>
                        </a:rPr>
                        <a:t>The way this requirement can be met varies according to course modality, training organisation and (or) professional body</a:t>
                      </a:r>
                      <a:endParaRPr lang="en-GB" sz="2800" b="0" i="0" u="none" strike="noStrike" dirty="0">
                        <a:effectLst/>
                        <a:latin typeface="Arial" panose="020B0604020202020204" pitchFamily="34" charset="0"/>
                      </a:endParaRPr>
                    </a:p>
                  </a:txBody>
                  <a:tcPr marL="166215" marR="166215" marT="166215" marB="110484">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4039511204"/>
                  </a:ext>
                </a:extLst>
              </a:tr>
            </a:tbl>
          </a:graphicData>
        </a:graphic>
      </p:graphicFrame>
    </p:spTree>
    <p:extLst>
      <p:ext uri="{BB962C8B-B14F-4D97-AF65-F5344CB8AC3E}">
        <p14:creationId xmlns:p14="http://schemas.microsoft.com/office/powerpoint/2010/main" val="320654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2C54ABDF-77FF-84E0-4066-5577F5B0EADA}"/>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3BD28B09-C850-4EA4-8888-67416520F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DE9D5BA-83AA-4459-83D3-20EC090C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2" name="Table 1">
            <a:extLst>
              <a:ext uri="{FF2B5EF4-FFF2-40B4-BE49-F238E27FC236}">
                <a16:creationId xmlns:a16="http://schemas.microsoft.com/office/drawing/2014/main" id="{F4842BD0-B57B-2B0A-4807-A365987E8135}"/>
              </a:ext>
            </a:extLst>
          </p:cNvPr>
          <p:cNvGraphicFramePr>
            <a:graphicFrameLocks noGrp="1"/>
          </p:cNvGraphicFramePr>
          <p:nvPr>
            <p:extLst>
              <p:ext uri="{D42A27DB-BD31-4B8C-83A1-F6EECF244321}">
                <p14:modId xmlns:p14="http://schemas.microsoft.com/office/powerpoint/2010/main" val="1935233117"/>
              </p:ext>
            </p:extLst>
          </p:nvPr>
        </p:nvGraphicFramePr>
        <p:xfrm>
          <a:off x="552872" y="630123"/>
          <a:ext cx="11081176" cy="5605376"/>
        </p:xfrm>
        <a:graphic>
          <a:graphicData uri="http://schemas.openxmlformats.org/drawingml/2006/table">
            <a:tbl>
              <a:tblPr firstRow="1" firstCol="1" bandRow="1"/>
              <a:tblGrid>
                <a:gridCol w="2219505">
                  <a:extLst>
                    <a:ext uri="{9D8B030D-6E8A-4147-A177-3AD203B41FA5}">
                      <a16:colId xmlns:a16="http://schemas.microsoft.com/office/drawing/2014/main" val="1213653515"/>
                    </a:ext>
                  </a:extLst>
                </a:gridCol>
                <a:gridCol w="8861671">
                  <a:extLst>
                    <a:ext uri="{9D8B030D-6E8A-4147-A177-3AD203B41FA5}">
                      <a16:colId xmlns:a16="http://schemas.microsoft.com/office/drawing/2014/main" val="3937419288"/>
                    </a:ext>
                  </a:extLst>
                </a:gridCol>
              </a:tblGrid>
              <a:tr h="1098212">
                <a:tc>
                  <a:txBody>
                    <a:bodyPr/>
                    <a:lstStyle/>
                    <a:p>
                      <a:pPr algn="l" fontAlgn="t">
                        <a:buNone/>
                        <a:tabLst>
                          <a:tab pos="540385" algn="l"/>
                          <a:tab pos="900430" algn="l"/>
                        </a:tabLst>
                      </a:pPr>
                      <a:r>
                        <a:rPr lang="en-GB" sz="25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Therapist</a:t>
                      </a:r>
                      <a:endParaRPr lang="en-GB" sz="2800" b="0" i="0" u="none" strike="noStrike">
                        <a:effectLst/>
                        <a:latin typeface="Arial" panose="020B0604020202020204" pitchFamily="34" charset="0"/>
                      </a:endParaRPr>
                    </a:p>
                  </a:txBody>
                  <a:tcPr marL="168407" marR="168407" marT="168407" marB="111941">
                    <a:lnL w="19050" cap="flat" cmpd="sng" algn="ctr">
                      <a:solidFill>
                        <a:srgbClr val="196BAC"/>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tc>
                  <a:txBody>
                    <a:bodyPr/>
                    <a:lstStyle/>
                    <a:p>
                      <a:pPr algn="l" fontAlgn="t">
                        <a:buNone/>
                        <a:tabLst>
                          <a:tab pos="540385" algn="l"/>
                          <a:tab pos="900430" algn="l"/>
                        </a:tabLst>
                      </a:pPr>
                      <a:r>
                        <a:rPr lang="en-GB" sz="2500" b="1" i="0" u="none" strike="noStrike">
                          <a:solidFill>
                            <a:srgbClr val="FFFFFF"/>
                          </a:solidFill>
                          <a:effectLst/>
                          <a:latin typeface="Verdana" panose="020B0604030504040204" pitchFamily="34" charset="0"/>
                          <a:ea typeface="Calibri" panose="020F0502020204030204" pitchFamily="34" charset="0"/>
                          <a:cs typeface="Times New Roman" panose="02020603050405020304" pitchFamily="18" charset="0"/>
                        </a:rPr>
                        <a:t>Mental health familiarisation or mental health placement</a:t>
                      </a:r>
                      <a:endParaRPr lang="en-GB" sz="2800" b="0" i="0" u="none" strike="noStrike">
                        <a:effectLst/>
                        <a:latin typeface="Arial" panose="020B0604020202020204" pitchFamily="34" charset="0"/>
                      </a:endParaRPr>
                    </a:p>
                  </a:txBody>
                  <a:tcPr marL="168407" marR="168407" marT="168407" marB="111941">
                    <a:lnL w="19050" cap="flat" cmpd="sng" algn="ctr">
                      <a:solidFill>
                        <a:srgbClr val="FFFFFF"/>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solidFill>
                      <a:srgbClr val="196BAC"/>
                    </a:solidFill>
                  </a:tcPr>
                </a:tc>
                <a:extLst>
                  <a:ext uri="{0D108BD9-81ED-4DB2-BD59-A6C34878D82A}">
                    <a16:rowId xmlns:a16="http://schemas.microsoft.com/office/drawing/2014/main" val="3942922464"/>
                  </a:ext>
                </a:extLst>
              </a:tr>
              <a:tr h="836686">
                <a:tc>
                  <a:txBody>
                    <a:bodyPr/>
                    <a:lstStyle/>
                    <a:p>
                      <a:pPr algn="l" fontAlgn="t">
                        <a:lnSpc>
                          <a:spcPct val="150000"/>
                        </a:lnSpc>
                        <a:spcAft>
                          <a:spcPts val="1800"/>
                        </a:spcAft>
                        <a:buNone/>
                        <a:tabLst>
                          <a:tab pos="540385" algn="l"/>
                          <a:tab pos="900430" algn="l"/>
                        </a:tabLst>
                      </a:pPr>
                      <a:r>
                        <a:rPr lang="en-GB" sz="2200" b="0" i="0" u="none" strike="noStrike">
                          <a:effectLst/>
                          <a:latin typeface="Verdana" panose="020B0604030504040204" pitchFamily="34" charset="0"/>
                          <a:ea typeface="Calibri" panose="020F0502020204030204" pitchFamily="34" charset="0"/>
                          <a:cs typeface="Times New Roman" panose="02020603050405020304" pitchFamily="18" charset="0"/>
                        </a:rPr>
                        <a:t>Column A</a:t>
                      </a:r>
                      <a:endParaRPr lang="en-GB" sz="2800" b="0" i="0" u="none" strike="noStrike">
                        <a:effectLst/>
                        <a:latin typeface="Arial" panose="020B0604020202020204" pitchFamily="34" charset="0"/>
                      </a:endParaRPr>
                    </a:p>
                  </a:txBody>
                  <a:tcPr marL="168407" marR="168407" marT="168407" marB="1119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200" b="0" i="0" u="none" strike="noStrike">
                          <a:effectLst/>
                          <a:latin typeface="Verdana" panose="020B0604030504040204" pitchFamily="34" charset="0"/>
                          <a:ea typeface="Calibri" panose="020F0502020204030204" pitchFamily="34" charset="0"/>
                          <a:cs typeface="Times New Roman" panose="02020603050405020304" pitchFamily="18" charset="0"/>
                        </a:rPr>
                        <a:t>Not a specific requirement</a:t>
                      </a:r>
                      <a:endParaRPr lang="en-GB" sz="2800" b="0" i="0" u="none" strike="noStrike">
                        <a:effectLst/>
                        <a:latin typeface="Arial" panose="020B0604020202020204" pitchFamily="34" charset="0"/>
                      </a:endParaRPr>
                    </a:p>
                  </a:txBody>
                  <a:tcPr marL="168407" marR="168407" marT="168407" marB="1119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309639569"/>
                  </a:ext>
                </a:extLst>
              </a:tr>
              <a:tr h="1835239">
                <a:tc>
                  <a:txBody>
                    <a:bodyPr/>
                    <a:lstStyle/>
                    <a:p>
                      <a:pPr algn="l" fontAlgn="t">
                        <a:lnSpc>
                          <a:spcPct val="150000"/>
                        </a:lnSpc>
                        <a:spcAft>
                          <a:spcPts val="1800"/>
                        </a:spcAft>
                        <a:buNone/>
                        <a:tabLst>
                          <a:tab pos="540385" algn="l"/>
                          <a:tab pos="900430" algn="l"/>
                        </a:tabLst>
                      </a:pPr>
                      <a:r>
                        <a:rPr lang="en-GB" sz="2200" b="0" i="0" u="none" strike="noStrike">
                          <a:effectLst/>
                          <a:latin typeface="Verdana" panose="020B0604030504040204" pitchFamily="34" charset="0"/>
                          <a:ea typeface="Calibri" panose="020F0502020204030204" pitchFamily="34" charset="0"/>
                          <a:cs typeface="Times New Roman" panose="02020603050405020304" pitchFamily="18" charset="0"/>
                        </a:rPr>
                        <a:t>Column B</a:t>
                      </a:r>
                      <a:endParaRPr lang="en-GB" sz="2800" b="0" i="0" u="none" strike="noStrike">
                        <a:effectLst/>
                        <a:latin typeface="Arial" panose="020B0604020202020204" pitchFamily="34" charset="0"/>
                      </a:endParaRPr>
                    </a:p>
                  </a:txBody>
                  <a:tcPr marL="168407" marR="168407" marT="168407" marB="1119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200" b="0" i="0" u="none" strike="noStrike">
                          <a:effectLst/>
                          <a:latin typeface="Verdana" panose="020B0604030504040204" pitchFamily="34" charset="0"/>
                          <a:ea typeface="Calibri" panose="020F0502020204030204" pitchFamily="34" charset="0"/>
                          <a:cs typeface="Times New Roman" panose="02020603050405020304" pitchFamily="18" charset="0"/>
                        </a:rPr>
                        <a:t>The way this requirement can be met varies according to course modality, training organisation and (or) professional body</a:t>
                      </a:r>
                      <a:endParaRPr lang="en-GB" sz="2800" b="0" i="0" u="none" strike="noStrike">
                        <a:effectLst/>
                        <a:latin typeface="Arial" panose="020B0604020202020204" pitchFamily="34" charset="0"/>
                      </a:endParaRPr>
                    </a:p>
                  </a:txBody>
                  <a:tcPr marL="168407" marR="168407" marT="168407" marB="1119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3565530535"/>
                  </a:ext>
                </a:extLst>
              </a:tr>
              <a:tr h="1835239">
                <a:tc>
                  <a:txBody>
                    <a:bodyPr/>
                    <a:lstStyle/>
                    <a:p>
                      <a:pPr algn="l" fontAlgn="t">
                        <a:lnSpc>
                          <a:spcPct val="150000"/>
                        </a:lnSpc>
                        <a:spcAft>
                          <a:spcPts val="1800"/>
                        </a:spcAft>
                        <a:buNone/>
                        <a:tabLst>
                          <a:tab pos="540385" algn="l"/>
                          <a:tab pos="900430" algn="l"/>
                        </a:tabLst>
                      </a:pPr>
                      <a:r>
                        <a:rPr lang="en-GB" sz="2200" b="0" i="0" u="none" strike="noStrike">
                          <a:effectLst/>
                          <a:latin typeface="Verdana" panose="020B0604030504040204" pitchFamily="34" charset="0"/>
                          <a:ea typeface="Calibri" panose="020F0502020204030204" pitchFamily="34" charset="0"/>
                          <a:cs typeface="Times New Roman" panose="02020603050405020304" pitchFamily="18" charset="0"/>
                        </a:rPr>
                        <a:t>Column C</a:t>
                      </a:r>
                      <a:endParaRPr lang="en-GB" sz="2800" b="0" i="0" u="none" strike="noStrike">
                        <a:effectLst/>
                        <a:latin typeface="Arial" panose="020B0604020202020204" pitchFamily="34" charset="0"/>
                      </a:endParaRPr>
                    </a:p>
                  </a:txBody>
                  <a:tcPr marL="168407" marR="168407" marT="168407" marB="1119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tc>
                  <a:txBody>
                    <a:bodyPr/>
                    <a:lstStyle/>
                    <a:p>
                      <a:pPr algn="l" fontAlgn="t">
                        <a:lnSpc>
                          <a:spcPct val="150000"/>
                        </a:lnSpc>
                        <a:spcAft>
                          <a:spcPts val="1800"/>
                        </a:spcAft>
                        <a:buNone/>
                        <a:tabLst>
                          <a:tab pos="540385" algn="l"/>
                          <a:tab pos="900430" algn="l"/>
                        </a:tabLst>
                      </a:pPr>
                      <a:r>
                        <a:rPr lang="en-GB" sz="2200" b="0" i="0" u="none" strike="noStrike" dirty="0">
                          <a:effectLst/>
                          <a:latin typeface="Verdana" panose="020B0604030504040204" pitchFamily="34" charset="0"/>
                          <a:ea typeface="Calibri" panose="020F0502020204030204" pitchFamily="34" charset="0"/>
                          <a:cs typeface="Times New Roman" panose="02020603050405020304" pitchFamily="18" charset="0"/>
                        </a:rPr>
                        <a:t>The way this requirement can be met varies according to course modality, training organisation and (or) professional body</a:t>
                      </a:r>
                      <a:endParaRPr lang="en-GB" sz="2800" b="0" i="0" u="none" strike="noStrike" dirty="0">
                        <a:effectLst/>
                        <a:latin typeface="Arial" panose="020B0604020202020204" pitchFamily="34" charset="0"/>
                      </a:endParaRPr>
                    </a:p>
                  </a:txBody>
                  <a:tcPr marL="168407" marR="168407" marT="168407" marB="111941">
                    <a:lnL w="19050" cap="flat" cmpd="sng" algn="ctr">
                      <a:solidFill>
                        <a:srgbClr val="196BAC"/>
                      </a:solidFill>
                      <a:prstDash val="solid"/>
                      <a:round/>
                      <a:headEnd type="none" w="med" len="med"/>
                      <a:tailEnd type="none" w="med" len="med"/>
                    </a:lnL>
                    <a:lnR w="19050" cap="flat" cmpd="sng" algn="ctr">
                      <a:solidFill>
                        <a:srgbClr val="196BAC"/>
                      </a:solidFill>
                      <a:prstDash val="solid"/>
                      <a:round/>
                      <a:headEnd type="none" w="med" len="med"/>
                      <a:tailEnd type="none" w="med" len="med"/>
                    </a:lnR>
                    <a:lnT w="19050" cap="flat" cmpd="sng" algn="ctr">
                      <a:solidFill>
                        <a:srgbClr val="196BAC"/>
                      </a:solidFill>
                      <a:prstDash val="solid"/>
                      <a:round/>
                      <a:headEnd type="none" w="med" len="med"/>
                      <a:tailEnd type="none" w="med" len="med"/>
                    </a:lnT>
                    <a:lnB w="19050" cap="flat" cmpd="sng" algn="ctr">
                      <a:solidFill>
                        <a:srgbClr val="196BAC"/>
                      </a:solidFill>
                      <a:prstDash val="solid"/>
                      <a:round/>
                      <a:headEnd type="none" w="med" len="med"/>
                      <a:tailEnd type="none" w="med" len="med"/>
                    </a:lnB>
                    <a:noFill/>
                  </a:tcPr>
                </a:tc>
                <a:extLst>
                  <a:ext uri="{0D108BD9-81ED-4DB2-BD59-A6C34878D82A}">
                    <a16:rowId xmlns:a16="http://schemas.microsoft.com/office/drawing/2014/main" val="4096345341"/>
                  </a:ext>
                </a:extLst>
              </a:tr>
            </a:tbl>
          </a:graphicData>
        </a:graphic>
      </p:graphicFrame>
    </p:spTree>
    <p:extLst>
      <p:ext uri="{BB962C8B-B14F-4D97-AF65-F5344CB8AC3E}">
        <p14:creationId xmlns:p14="http://schemas.microsoft.com/office/powerpoint/2010/main" val="4107041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6F402721-4BA7-B180-338E-6D165D31905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BD28B09-C850-4EA4-8888-67416520F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DE9D5BA-83AA-4459-83D3-20EC090C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3" name="Table 2">
            <a:extLst>
              <a:ext uri="{FF2B5EF4-FFF2-40B4-BE49-F238E27FC236}">
                <a16:creationId xmlns:a16="http://schemas.microsoft.com/office/drawing/2014/main" id="{D24364ED-2664-35C0-5C3B-72F7F6DAC525}"/>
              </a:ext>
            </a:extLst>
          </p:cNvPr>
          <p:cNvGraphicFramePr>
            <a:graphicFrameLocks noGrp="1"/>
          </p:cNvGraphicFramePr>
          <p:nvPr>
            <p:extLst>
              <p:ext uri="{D42A27DB-BD31-4B8C-83A1-F6EECF244321}">
                <p14:modId xmlns:p14="http://schemas.microsoft.com/office/powerpoint/2010/main" val="2057460085"/>
              </p:ext>
            </p:extLst>
          </p:nvPr>
        </p:nvGraphicFramePr>
        <p:xfrm>
          <a:off x="231140" y="124691"/>
          <a:ext cx="11724640" cy="6489469"/>
        </p:xfrm>
        <a:graphic>
          <a:graphicData uri="http://schemas.openxmlformats.org/drawingml/2006/table">
            <a:tbl>
              <a:tblPr firstRow="1" firstCol="1" bandRow="1">
                <a:noFill/>
                <a:tableStyleId>{5C22544A-7EE6-4342-B048-85BDC9FD1C3A}</a:tableStyleId>
              </a:tblPr>
              <a:tblGrid>
                <a:gridCol w="2306172">
                  <a:extLst>
                    <a:ext uri="{9D8B030D-6E8A-4147-A177-3AD203B41FA5}">
                      <a16:colId xmlns:a16="http://schemas.microsoft.com/office/drawing/2014/main" val="227813929"/>
                    </a:ext>
                  </a:extLst>
                </a:gridCol>
                <a:gridCol w="9418468">
                  <a:extLst>
                    <a:ext uri="{9D8B030D-6E8A-4147-A177-3AD203B41FA5}">
                      <a16:colId xmlns:a16="http://schemas.microsoft.com/office/drawing/2014/main" val="600145956"/>
                    </a:ext>
                  </a:extLst>
                </a:gridCol>
              </a:tblGrid>
              <a:tr h="704026">
                <a:tc>
                  <a:txBody>
                    <a:bodyPr/>
                    <a:lstStyle/>
                    <a:p>
                      <a:pPr>
                        <a:tabLst>
                          <a:tab pos="540385" algn="l"/>
                          <a:tab pos="900430" algn="l"/>
                        </a:tabLst>
                      </a:pPr>
                      <a:r>
                        <a:rPr lang="en-GB" sz="1800" b="1" cap="none" spc="0">
                          <a:solidFill>
                            <a:schemeClr val="tx1"/>
                          </a:solidFill>
                          <a:effectLst/>
                        </a:rPr>
                        <a:t>Therapist</a:t>
                      </a:r>
                      <a:endParaRPr lang="en-GB" sz="1800" b="1"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73124" marR="160070" marT="20893" marB="156694"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noFill/>
                  </a:tcPr>
                </a:tc>
                <a:tc>
                  <a:txBody>
                    <a:bodyPr/>
                    <a:lstStyle/>
                    <a:p>
                      <a:pPr>
                        <a:tabLst>
                          <a:tab pos="540385" algn="l"/>
                          <a:tab pos="900430" algn="l"/>
                        </a:tabLst>
                      </a:pPr>
                      <a:r>
                        <a:rPr lang="en-GB" sz="1800" b="1" cap="none" spc="0">
                          <a:solidFill>
                            <a:schemeClr val="tx1"/>
                          </a:solidFill>
                          <a:effectLst/>
                        </a:rPr>
                        <a:t>Personal therapy</a:t>
                      </a:r>
                      <a:endParaRPr lang="en-GB" sz="1800" b="1"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73124" marR="160070" marT="20893" marB="156694" anchor="b">
                    <a:lnL w="12700" cmpd="sng">
                      <a:no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3657998589"/>
                  </a:ext>
                </a:extLst>
              </a:tr>
              <a:tr h="697668">
                <a:tc>
                  <a:txBody>
                    <a:bodyPr/>
                    <a:lstStyle/>
                    <a:p>
                      <a:pPr>
                        <a:lnSpc>
                          <a:spcPct val="150000"/>
                        </a:lnSpc>
                        <a:spcAft>
                          <a:spcPts val="1800"/>
                        </a:spcAft>
                        <a:tabLst>
                          <a:tab pos="540385" algn="l"/>
                          <a:tab pos="900430" algn="l"/>
                        </a:tabLst>
                      </a:pPr>
                      <a:r>
                        <a:rPr lang="en-GB" sz="1400" b="1" cap="none" spc="0">
                          <a:solidFill>
                            <a:schemeClr val="tx1"/>
                          </a:solidFill>
                          <a:effectLst/>
                        </a:rPr>
                        <a:t>Column A</a:t>
                      </a:r>
                      <a:endParaRPr lang="en-GB" sz="1400" b="1"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73124" marR="160070" marT="20893" marB="156694">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nSpc>
                          <a:spcPct val="150000"/>
                        </a:lnSpc>
                        <a:spcAft>
                          <a:spcPts val="1800"/>
                        </a:spcAft>
                        <a:tabLst>
                          <a:tab pos="540385" algn="l"/>
                          <a:tab pos="900430" algn="l"/>
                        </a:tabLst>
                      </a:pPr>
                      <a:r>
                        <a:rPr lang="en-GB" sz="1400" cap="none" spc="0">
                          <a:solidFill>
                            <a:schemeClr val="tx1"/>
                          </a:solidFill>
                          <a:effectLst/>
                        </a:rPr>
                        <a:t>This varies according to course modality, training organisation or professional body</a:t>
                      </a:r>
                      <a:endParaRPr lang="en-GB" sz="1400"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73124" marR="160070" marT="20893" marB="156694">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1359557231"/>
                  </a:ext>
                </a:extLst>
              </a:tr>
              <a:tr h="2765433">
                <a:tc>
                  <a:txBody>
                    <a:bodyPr/>
                    <a:lstStyle/>
                    <a:p>
                      <a:pPr>
                        <a:lnSpc>
                          <a:spcPct val="150000"/>
                        </a:lnSpc>
                        <a:spcAft>
                          <a:spcPts val="1800"/>
                        </a:spcAft>
                        <a:tabLst>
                          <a:tab pos="540385" algn="l"/>
                          <a:tab pos="900430" algn="l"/>
                        </a:tabLst>
                      </a:pPr>
                      <a:r>
                        <a:rPr lang="en-GB" sz="1400" b="1" cap="none" spc="0">
                          <a:solidFill>
                            <a:schemeClr val="tx1"/>
                          </a:solidFill>
                          <a:effectLst/>
                        </a:rPr>
                        <a:t>Column B</a:t>
                      </a:r>
                      <a:endParaRPr lang="en-GB" sz="1400" b="1"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73124" marR="160070" marT="20893" marB="156694">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nSpc>
                          <a:spcPct val="150000"/>
                        </a:lnSpc>
                        <a:spcAft>
                          <a:spcPts val="1800"/>
                        </a:spcAft>
                        <a:tabLst>
                          <a:tab pos="540385" algn="l"/>
                          <a:tab pos="900430" algn="l"/>
                        </a:tabLst>
                      </a:pPr>
                      <a:r>
                        <a:rPr lang="en-GB" sz="1400" cap="none" spc="0" dirty="0">
                          <a:solidFill>
                            <a:schemeClr val="tx1"/>
                          </a:solidFill>
                          <a:effectLst/>
                        </a:rPr>
                        <a:t>ACC, BACP, HGI, NCS: not mandatory but should be consistent with approach and evidence of personal awareness and (or) development needed for individual accreditation</a:t>
                      </a:r>
                    </a:p>
                    <a:p>
                      <a:pPr>
                        <a:lnSpc>
                          <a:spcPct val="150000"/>
                        </a:lnSpc>
                        <a:spcAft>
                          <a:spcPts val="1800"/>
                        </a:spcAft>
                        <a:tabLst>
                          <a:tab pos="540385" algn="l"/>
                          <a:tab pos="900430" algn="l"/>
                        </a:tabLst>
                      </a:pPr>
                      <a:r>
                        <a:rPr lang="en-GB" sz="1400" cap="none" spc="0" dirty="0">
                          <a:solidFill>
                            <a:schemeClr val="tx1"/>
                          </a:solidFill>
                          <a:effectLst/>
                        </a:rPr>
                        <a:t>BPC: 160 hours minimum of personal therapy</a:t>
                      </a:r>
                    </a:p>
                    <a:p>
                      <a:pPr>
                        <a:lnSpc>
                          <a:spcPct val="150000"/>
                        </a:lnSpc>
                        <a:spcAft>
                          <a:spcPts val="1800"/>
                        </a:spcAft>
                        <a:tabLst>
                          <a:tab pos="540385" algn="l"/>
                          <a:tab pos="900430" algn="l"/>
                        </a:tabLst>
                      </a:pPr>
                      <a:r>
                        <a:rPr lang="en-GB" sz="1400" cap="none" spc="0" dirty="0">
                          <a:solidFill>
                            <a:schemeClr val="tx1"/>
                          </a:solidFill>
                          <a:effectLst/>
                        </a:rPr>
                        <a:t>UKCP: 105 hours of personal therapy</a:t>
                      </a:r>
                      <a:endParaRPr lang="en-GB" sz="1400" cap="none" spc="0" dirty="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73124" marR="160070" marT="20893" marB="156694">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210454353"/>
                  </a:ext>
                </a:extLst>
              </a:tr>
              <a:tr h="2322342">
                <a:tc>
                  <a:txBody>
                    <a:bodyPr/>
                    <a:lstStyle/>
                    <a:p>
                      <a:pPr>
                        <a:lnSpc>
                          <a:spcPct val="150000"/>
                        </a:lnSpc>
                        <a:spcAft>
                          <a:spcPts val="1800"/>
                        </a:spcAft>
                        <a:tabLst>
                          <a:tab pos="540385" algn="l"/>
                          <a:tab pos="900430" algn="l"/>
                        </a:tabLst>
                      </a:pPr>
                      <a:r>
                        <a:rPr lang="en-GB" sz="1400" b="1" cap="none" spc="0">
                          <a:solidFill>
                            <a:schemeClr val="tx1"/>
                          </a:solidFill>
                          <a:effectLst/>
                        </a:rPr>
                        <a:t>Column C</a:t>
                      </a:r>
                      <a:endParaRPr lang="en-GB" sz="1400" b="1" cap="none" spc="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73124" marR="160070" marT="20893" marB="156694">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nSpc>
                          <a:spcPct val="150000"/>
                        </a:lnSpc>
                        <a:spcAft>
                          <a:spcPts val="1800"/>
                        </a:spcAft>
                        <a:tabLst>
                          <a:tab pos="540385" algn="l"/>
                          <a:tab pos="900430" algn="l"/>
                        </a:tabLst>
                      </a:pPr>
                      <a:r>
                        <a:rPr lang="en-GB" sz="1400" cap="none" spc="0" dirty="0">
                          <a:solidFill>
                            <a:schemeClr val="tx1"/>
                          </a:solidFill>
                          <a:effectLst/>
                        </a:rPr>
                        <a:t>This varies according to course modality, training organisation or professional body</a:t>
                      </a:r>
                    </a:p>
                    <a:p>
                      <a:pPr>
                        <a:lnSpc>
                          <a:spcPct val="150000"/>
                        </a:lnSpc>
                        <a:spcAft>
                          <a:spcPts val="1800"/>
                        </a:spcAft>
                        <a:tabLst>
                          <a:tab pos="540385" algn="l"/>
                          <a:tab pos="900430" algn="l"/>
                        </a:tabLst>
                      </a:pPr>
                      <a:r>
                        <a:rPr lang="en-GB" sz="1400" cap="none" spc="0" dirty="0">
                          <a:solidFill>
                            <a:schemeClr val="tx1"/>
                          </a:solidFill>
                          <a:effectLst/>
                        </a:rPr>
                        <a:t>BPC: 500 hours minimum of personal therapy</a:t>
                      </a:r>
                    </a:p>
                    <a:p>
                      <a:pPr>
                        <a:lnSpc>
                          <a:spcPct val="150000"/>
                        </a:lnSpc>
                        <a:spcAft>
                          <a:spcPts val="1800"/>
                        </a:spcAft>
                        <a:tabLst>
                          <a:tab pos="540385" algn="l"/>
                          <a:tab pos="900430" algn="l"/>
                        </a:tabLst>
                      </a:pPr>
                      <a:r>
                        <a:rPr lang="en-GB" sz="1400" cap="none" spc="0" dirty="0">
                          <a:solidFill>
                            <a:schemeClr val="tx1"/>
                          </a:solidFill>
                          <a:effectLst/>
                        </a:rPr>
                        <a:t>UKCP: Range 160 – 250 hours plus (as personal therapy and (or) personal development)</a:t>
                      </a:r>
                      <a:endParaRPr lang="en-GB" sz="1400" cap="none" spc="0" dirty="0">
                        <a:solidFill>
                          <a:schemeClr val="tx1"/>
                        </a:solidFill>
                        <a:effectLst/>
                        <a:latin typeface="Verdana" panose="020B0604030504040204" pitchFamily="34" charset="0"/>
                        <a:ea typeface="Calibri" panose="020F0502020204030204" pitchFamily="34" charset="0"/>
                        <a:cs typeface="Times New Roman" panose="02020603050405020304" pitchFamily="18" charset="0"/>
                      </a:endParaRPr>
                    </a:p>
                  </a:txBody>
                  <a:tcPr marL="73124" marR="160070" marT="20893" marB="156694">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796251843"/>
                  </a:ext>
                </a:extLst>
              </a:tr>
            </a:tbl>
          </a:graphicData>
        </a:graphic>
      </p:graphicFrame>
    </p:spTree>
    <p:extLst>
      <p:ext uri="{BB962C8B-B14F-4D97-AF65-F5344CB8AC3E}">
        <p14:creationId xmlns:p14="http://schemas.microsoft.com/office/powerpoint/2010/main" val="1322342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3B6D9-6339-53F3-09C6-C20084B5DF4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83247A1-1A61-4D43-E8BD-295228B7611A}"/>
              </a:ext>
            </a:extLst>
          </p:cNvPr>
          <p:cNvSpPr>
            <a:spLocks noGrp="1"/>
          </p:cNvSpPr>
          <p:nvPr>
            <p:ph sz="half" idx="1"/>
          </p:nvPr>
        </p:nvSpPr>
        <p:spPr/>
        <p:txBody>
          <a:bodyPr/>
          <a:lstStyle/>
          <a:p>
            <a:r>
              <a:rPr lang="en-GB" dirty="0"/>
              <a:t>Cardiff Vale College – Diploma in Therapeutic Counselling</a:t>
            </a:r>
          </a:p>
          <a:p>
            <a:r>
              <a:rPr lang="en-GB" dirty="0"/>
              <a:t>Coleg Sir Gar – Diploma and BA</a:t>
            </a:r>
          </a:p>
          <a:p>
            <a:r>
              <a:rPr lang="en-GB" dirty="0"/>
              <a:t>Adlerian Society</a:t>
            </a:r>
          </a:p>
          <a:p>
            <a:r>
              <a:rPr lang="en-GB" dirty="0"/>
              <a:t>Way Forward – </a:t>
            </a:r>
            <a:r>
              <a:rPr lang="en-GB" dirty="0" err="1"/>
              <a:t>Llansamlet</a:t>
            </a:r>
            <a:endParaRPr lang="en-GB" dirty="0"/>
          </a:p>
          <a:p>
            <a:r>
              <a:rPr lang="en-GB" dirty="0"/>
              <a:t>Ty Elis</a:t>
            </a:r>
          </a:p>
          <a:p>
            <a:r>
              <a:rPr lang="en-GB" dirty="0"/>
              <a:t>New Pathways</a:t>
            </a:r>
          </a:p>
          <a:p>
            <a:r>
              <a:rPr lang="en-GB" dirty="0"/>
              <a:t>Trauma Informed Wales</a:t>
            </a:r>
          </a:p>
        </p:txBody>
      </p:sp>
      <p:sp>
        <p:nvSpPr>
          <p:cNvPr id="4" name="Content Placeholder 3">
            <a:extLst>
              <a:ext uri="{FF2B5EF4-FFF2-40B4-BE49-F238E27FC236}">
                <a16:creationId xmlns:a16="http://schemas.microsoft.com/office/drawing/2014/main" id="{2AE36794-B19D-D296-4F30-300EEA43567C}"/>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547119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C0D8F-7F68-86C4-5291-A293F2471A6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C6CCE40-9E10-0280-6B2B-663F7F825BA0}"/>
              </a:ext>
            </a:extLst>
          </p:cNvPr>
          <p:cNvSpPr>
            <a:spLocks noGrp="1"/>
          </p:cNvSpPr>
          <p:nvPr>
            <p:ph sz="half" idx="1"/>
          </p:nvPr>
        </p:nvSpPr>
        <p:spPr>
          <a:xfrm>
            <a:off x="1142999" y="2057399"/>
            <a:ext cx="10281805" cy="4023360"/>
          </a:xfrm>
        </p:spPr>
        <p:txBody>
          <a:bodyPr>
            <a:normAutofit/>
          </a:bodyPr>
          <a:lstStyle/>
          <a:p>
            <a:r>
              <a:rPr lang="en-GB" sz="1800" dirty="0">
                <a:solidFill>
                  <a:schemeClr val="accent1">
                    <a:lumMod val="75000"/>
                  </a:schemeClr>
                </a:solidFill>
              </a:rPr>
              <a:t>BACP (2018) Ethical Framework for the Counselling Professions [Online]. Lutterworth: BACP. Available from: </a:t>
            </a:r>
            <a:r>
              <a:rPr lang="en-GB" sz="1800" dirty="0">
                <a:solidFill>
                  <a:schemeClr val="accent1">
                    <a:lumMod val="75000"/>
                  </a:schemeClr>
                </a:solidFill>
                <a:hlinkClick r:id="rId2"/>
              </a:rPr>
              <a:t>https://www.bacp.co.uk/events-and-resources/ethics-and-standards/ethical-framework-for-the-counselling-professions/</a:t>
            </a:r>
            <a:endParaRPr lang="en-GB" sz="1800" dirty="0">
              <a:solidFill>
                <a:schemeClr val="accent1">
                  <a:lumMod val="75000"/>
                </a:schemeClr>
              </a:solidFill>
            </a:endParaRPr>
          </a:p>
          <a:p>
            <a:r>
              <a:rPr lang="en-GB" sz="1800" dirty="0">
                <a:solidFill>
                  <a:schemeClr val="accent1">
                    <a:lumMod val="75000"/>
                  </a:schemeClr>
                </a:solidFill>
              </a:rPr>
              <a:t>BACP (2020) Government update on statutory regulation of counsellors and psychotherapists.  Available from: </a:t>
            </a:r>
            <a:r>
              <a:rPr lang="en-GB" sz="1800" dirty="0">
                <a:solidFill>
                  <a:schemeClr val="accent1">
                    <a:lumMod val="75000"/>
                  </a:schemeClr>
                </a:solidFill>
                <a:hlinkClick r:id="rId3"/>
              </a:rPr>
              <a:t>https://www.bacp.co.uk/news/news-from-bacp/2020/6-march-government-update-on-statutory-regulation-of-counsellors-and-psychotherapists/</a:t>
            </a:r>
            <a:endParaRPr lang="en-GB" sz="1800" dirty="0">
              <a:solidFill>
                <a:schemeClr val="accent1">
                  <a:lumMod val="75000"/>
                </a:schemeClr>
              </a:solidFill>
            </a:endParaRPr>
          </a:p>
          <a:p>
            <a:r>
              <a:rPr lang="en-GB" sz="1800" dirty="0">
                <a:solidFill>
                  <a:schemeClr val="accent1">
                    <a:lumMod val="75000"/>
                  </a:schemeClr>
                </a:solidFill>
              </a:rPr>
              <a:t>BPS Available at: </a:t>
            </a:r>
            <a:r>
              <a:rPr lang="en-GB" sz="1400" dirty="0">
                <a:hlinkClick r:id="rId4"/>
              </a:rPr>
              <a:t>BPS membership | BPS</a:t>
            </a:r>
            <a:endParaRPr lang="en-GB" sz="1800" dirty="0">
              <a:solidFill>
                <a:schemeClr val="accent1">
                  <a:lumMod val="75000"/>
                </a:schemeClr>
              </a:solidFill>
            </a:endParaRPr>
          </a:p>
          <a:p>
            <a:r>
              <a:rPr lang="en-GB" sz="1800" dirty="0">
                <a:solidFill>
                  <a:schemeClr val="accent1">
                    <a:lumMod val="75000"/>
                  </a:schemeClr>
                </a:solidFill>
              </a:rPr>
              <a:t>HCPC (2020) Why aren’t more professions regulated? Available from: https://www.hcpc-uk.org/news-and-events/blog/2020/why-arent-more-professions-regulated/</a:t>
            </a:r>
          </a:p>
          <a:p>
            <a:r>
              <a:rPr lang="en-GB" sz="1800" dirty="0">
                <a:solidFill>
                  <a:schemeClr val="accent1">
                    <a:lumMod val="75000"/>
                  </a:schemeClr>
                </a:solidFill>
              </a:rPr>
              <a:t>QAA (2022) Subject Benchmark Statement for Counselling and Psychotherapy.  Available at: </a:t>
            </a:r>
            <a:r>
              <a:rPr lang="en-GB" sz="1400" dirty="0">
                <a:hlinkClick r:id="rId5"/>
              </a:rPr>
              <a:t>Subject Benchmark Statement - Counselling and Psychotherapy (including Master's)</a:t>
            </a:r>
            <a:endParaRPr lang="en-GB" sz="1800" dirty="0">
              <a:solidFill>
                <a:schemeClr val="accent1">
                  <a:lumMod val="75000"/>
                </a:schemeClr>
              </a:solidFill>
            </a:endParaRPr>
          </a:p>
          <a:p>
            <a:endParaRPr lang="en-GB" sz="1800" dirty="0">
              <a:solidFill>
                <a:schemeClr val="accent1">
                  <a:lumMod val="75000"/>
                </a:schemeClr>
              </a:solidFill>
            </a:endParaRPr>
          </a:p>
        </p:txBody>
      </p:sp>
    </p:spTree>
    <p:extLst>
      <p:ext uri="{BB962C8B-B14F-4D97-AF65-F5344CB8AC3E}">
        <p14:creationId xmlns:p14="http://schemas.microsoft.com/office/powerpoint/2010/main" val="20572831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2.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1145</Words>
  <Application>Microsoft Office PowerPoint</Application>
  <PresentationFormat>Widescreen</PresentationFormat>
  <Paragraphs>152</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Aller</vt:lpstr>
      <vt:lpstr>Lexia</vt:lpstr>
      <vt:lpstr>Arial</vt:lpstr>
      <vt:lpstr>Calibri</vt:lpstr>
      <vt:lpstr>Corbel</vt:lpstr>
      <vt:lpstr>Verdana</vt:lpstr>
      <vt:lpstr>Basis</vt:lpstr>
      <vt:lpstr>ECCS6005: Counselling Skills Module Lead: Andrea Williams</vt:lpstr>
      <vt:lpstr>PowerPoint Presentation</vt:lpstr>
      <vt:lpstr>Mental Health is on the increase</vt:lpstr>
      <vt:lpstr>Regulation</vt:lpstr>
      <vt:lpstr>Professional Standards</vt:lpstr>
      <vt:lpstr>Government update on statutory regulation of counsellors and psychotherapists (6 March 2020) </vt:lpstr>
      <vt:lpstr>QAA Subject Benchmark Statement for Counselling and Psychotherapy (2022)</vt:lpstr>
      <vt:lpstr>PowerPoint Presentation</vt:lpstr>
      <vt:lpstr>PowerPoint Presentation</vt:lpstr>
      <vt:lpstr>Careers in Counselling</vt:lpstr>
      <vt:lpstr>BPS WEbsite</vt:lpstr>
      <vt:lpstr>BACP – Practitioner Training</vt:lpstr>
      <vt:lpstr>SCoPEd (January 2022)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2025-03-31T16:42:26Z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