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handoutMasterIdLst>
    <p:handoutMasterId r:id="rId35"/>
  </p:handoutMasterIdLst>
  <p:sldIdLst>
    <p:sldId id="317" r:id="rId3"/>
    <p:sldId id="268" r:id="rId4"/>
    <p:sldId id="285" r:id="rId5"/>
    <p:sldId id="291" r:id="rId6"/>
    <p:sldId id="292" r:id="rId7"/>
    <p:sldId id="290" r:id="rId8"/>
    <p:sldId id="288" r:id="rId9"/>
    <p:sldId id="293" r:id="rId10"/>
    <p:sldId id="289" r:id="rId11"/>
    <p:sldId id="287" r:id="rId12"/>
    <p:sldId id="286" r:id="rId13"/>
    <p:sldId id="299" r:id="rId14"/>
    <p:sldId id="300" r:id="rId15"/>
    <p:sldId id="298" r:id="rId16"/>
    <p:sldId id="297" r:id="rId17"/>
    <p:sldId id="296" r:id="rId18"/>
    <p:sldId id="295" r:id="rId19"/>
    <p:sldId id="305" r:id="rId20"/>
    <p:sldId id="311" r:id="rId21"/>
    <p:sldId id="310" r:id="rId22"/>
    <p:sldId id="312" r:id="rId23"/>
    <p:sldId id="313" r:id="rId24"/>
    <p:sldId id="314" r:id="rId25"/>
    <p:sldId id="294" r:id="rId26"/>
    <p:sldId id="301" r:id="rId27"/>
    <p:sldId id="302" r:id="rId28"/>
    <p:sldId id="316" r:id="rId29"/>
    <p:sldId id="306" r:id="rId30"/>
    <p:sldId id="303" r:id="rId31"/>
    <p:sldId id="304" r:id="rId32"/>
    <p:sldId id="31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OOK2i3mt/0sxG9x5qt+Kw==" hashData="YGpFMMhHrX2iopLiUf9mpZBWW7SHi5CsbZjPB+78qhOHIXI8Ko90u0eIN0xgtgWFZmRuoRyF/SWrU0XXGgxkh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3023" autoAdjust="0"/>
  </p:normalViewPr>
  <p:slideViewPr>
    <p:cSldViewPr snapToGrid="0">
      <p:cViewPr varScale="1">
        <p:scale>
          <a:sx n="30" d="100"/>
          <a:sy n="30" d="100"/>
        </p:scale>
        <p:origin x="2056" y="28"/>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session, learners will be able 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 the use of identification procedures, including: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Visual identification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Biometrics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PNC Facial Recognition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significant number of incidents that an officer attends will have been witnessed by members of the public.  In many cases the witness will be able to remember something about the suspect or suspects and be able to recognise them again.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During this session we are going to look at the different ways of identifying suspects.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73016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ltLang="en-US" sz="1100" dirty="0">
                <a:latin typeface="Arial" panose="020B0604020202020204" pitchFamily="34" charset="0"/>
                <a:cs typeface="Arial" panose="020B0604020202020204" pitchFamily="34" charset="0"/>
              </a:rPr>
              <a:t>The main legislation surrounding identification is Police and Criminal Evidence Act 1984 and PACE Code of Practice D. </a:t>
            </a:r>
          </a:p>
          <a:p>
            <a:pPr algn="just"/>
            <a:r>
              <a:rPr lang="en-GB" altLang="en-US" sz="1100" dirty="0">
                <a:latin typeface="Arial" panose="020B0604020202020204" pitchFamily="34" charset="0"/>
                <a:cs typeface="Arial" panose="020B0604020202020204" pitchFamily="34" charset="0"/>
              </a:rPr>
              <a:t>The PACE Codes of Practice outline a process to safeguard the rights of a possible suspect.  If the code is not followed it may lead to the suspect not being convicted at court.</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stated cases that have caused amendments to the legislation: </a:t>
            </a:r>
          </a:p>
          <a:p>
            <a:pPr>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Stott 2004 </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There is nothing in the codes that Compels us to favour one method of ID over another</a:t>
            </a:r>
          </a:p>
          <a:p>
            <a:pPr>
              <a:defRPr/>
            </a:pPr>
            <a:endPar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a:t>
            </a:r>
            <a:r>
              <a:rPr lang="en-GB" altLang="en-US" sz="1100" dirty="0" err="1">
                <a:solidFill>
                  <a:srgbClr val="FF0000"/>
                </a:solidFill>
                <a:latin typeface="Arial" panose="020B0604020202020204" pitchFamily="34" charset="0"/>
                <a:ea typeface="ＭＳ Ｐゴシック" panose="020B0600070205080204" pitchFamily="34" charset="-128"/>
                <a:cs typeface="Arial" panose="020B0604020202020204" pitchFamily="34" charset="0"/>
              </a:rPr>
              <a:t>Nunes</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2001</a:t>
            </a:r>
          </a:p>
          <a:p>
            <a:pPr>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Where a suspect disputes ID is known, formal ID procedure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be held</a:t>
            </a:r>
          </a:p>
          <a:p>
            <a:pPr>
              <a:defRPr/>
            </a:pPr>
            <a:endPar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Turnbull 1976</a:t>
            </a:r>
          </a:p>
          <a:p>
            <a:pPr>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Directed that there are several factors that determine the success/failure of an ID and also discusses direction a judge has to give to a jury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a:t>
            </a:r>
          </a:p>
          <a:p>
            <a:pPr>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discusses evidence that should be used throughout a witness statement. In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2009 the University of Portsmouth examined over 3000 ID cases – the average time the witness see’s a suspect is between 12 and 15 secs we do not put it in or statements we need to, WE DON’T CHECK – ADVOKATE</a:t>
            </a:r>
          </a:p>
          <a:p>
            <a:pPr>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 v Forbes 2001</a:t>
            </a:r>
          </a:p>
          <a:p>
            <a:pPr>
              <a:defRPr/>
            </a:pPr>
            <a:r>
              <a:rPr lang="en-GB" altLang="en-US" sz="1100"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Case of disputed ID</a:t>
            </a: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disputed hold and ID even if a street ID has been made. </a:t>
            </a: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The case that changed PACE Code D and introduced Video ID as a preferred option</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endParaRPr lang="en-US"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US"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McCartney 2003</a:t>
            </a:r>
          </a:p>
          <a:p>
            <a:pPr eaLnBrk="1" hangingPunct="1">
              <a:defRPr/>
            </a:pPr>
            <a:r>
              <a:rPr lang="en-US"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Where defense suggest ID should have been conducted as suspect disputed in court his presence at scene</a:t>
            </a:r>
          </a:p>
          <a:p>
            <a:pPr eaLnBrk="1" hangingPunct="1">
              <a:defRPr/>
            </a:pPr>
            <a:r>
              <a:rPr lang="en-US"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“A no comment interview does not by itself require an ID parade to be held. There must be some assertion by suspect that ID is an issue. No comment  means  no comment it is not a denial”</a:t>
            </a:r>
          </a:p>
          <a:p>
            <a:pPr eaLnBrk="1" hangingPunct="1">
              <a:defRPr/>
            </a:pPr>
            <a:endPar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George 2002</a:t>
            </a:r>
          </a:p>
          <a:p>
            <a:pPr eaLnBrk="1" hangingPunct="1">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Evidence of a partial ID where witness unable to make a positive ID ( e.g. I’m 40 % certain) is</a:t>
            </a:r>
            <a:r>
              <a:rPr lang="en-GB" altLang="en-US" sz="1100"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potentially admissible</a:t>
            </a:r>
            <a:r>
              <a:rPr lang="en-GB" altLang="en-US" sz="1100" dirty="0">
                <a:solidFill>
                  <a:schemeClr val="tx2"/>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if accompanied by other evidence.</a:t>
            </a:r>
          </a:p>
          <a:p>
            <a:pPr eaLnBrk="1" hangingPunct="1">
              <a:defRPr/>
            </a:pPr>
            <a:endPar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 v O'Brien 2003</a:t>
            </a:r>
          </a:p>
          <a:p>
            <a:pPr eaLnBrk="1" hangingPunct="1">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Appeal court stated that this was rightly put to the jury to decide on the reliability of the ID .</a:t>
            </a:r>
          </a:p>
          <a:p>
            <a:pPr eaLnBrk="1" hangingPunct="1">
              <a:defRPr/>
            </a:pPr>
            <a:endPar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defRPr/>
            </a:pP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 v Christie 2008</a:t>
            </a:r>
          </a:p>
          <a:p>
            <a:pPr>
              <a:defRPr/>
            </a:pPr>
            <a:r>
              <a:rPr lang="en-GB" sz="1100" dirty="0">
                <a:latin typeface="Arial" panose="020B0604020202020204" pitchFamily="34" charset="0"/>
                <a:cs typeface="Arial" panose="020B0604020202020204" pitchFamily="34" charset="0"/>
              </a:rPr>
              <a:t>Police officers/members of Police staff viewing this image must not discuss the viewing or the possible identity of subject(s) either at the time or after the viewing.  If you do recognize the person(s) in the image you must inform a supervisor and submit a witness statement including the time, date and place that the recognition was made and the reason for and manner of the recognition in line with the guidance R v Christie (2008) EWCA Crim. 1342.  Any identification must be reported immediately to the author and originator of the document.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24683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There are two kinds of suspect:  Those that are known and those that are unknown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343289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8046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charset="0"/>
              </a:rPr>
              <a:t>An unknown suspect then, is someone who a witness has seen but does not know personally and is not at the scene of the crime.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8817632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Before asking a person to pick out a particular person, a record should be made of the witness’s ‘first description’ of the suspect if this is practicable.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391794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It is important to obtain as best a description as possible.</a:t>
            </a:r>
          </a:p>
          <a:p>
            <a:r>
              <a:rPr lang="en-GB" altLang="en-US" sz="1100" dirty="0">
                <a:latin typeface="Arial" charset="0"/>
              </a:rPr>
              <a:t>Following the ABC of description can help with obtaining a detailed description.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250099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980068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itchFamily="34" charset="0"/>
                <a:ea typeface="ＭＳ Ｐゴシック" pitchFamily="-112" charset="-128"/>
                <a:cs typeface="ＭＳ Ｐゴシック" pitchFamily="-112" charset="-128"/>
              </a:rPr>
              <a:t>In 1976 the Court of Appeal considered the case of R v Turnbull and created guidelines on the subject of identification, which have been followed in subsequent cases. The points raised indicate the areas to which police officers must pay particular attention whenever they are involved in identification processes. </a:t>
            </a:r>
            <a:endParaRPr lang="en-GB" altLang="en-US" sz="1100" dirty="0">
              <a:latin typeface="Arial" charset="0"/>
            </a:endParaRPr>
          </a:p>
          <a:p>
            <a:r>
              <a:rPr lang="en-GB" altLang="en-US" sz="1100" dirty="0">
                <a:latin typeface="Arial" charset="0"/>
              </a:rPr>
              <a:t>The visual evidence from the witness’s first sighting is less likely to be disputed in court if the Turnbull guidelines are followed. </a:t>
            </a:r>
            <a:endParaRPr lang="en-GB" altLang="en-US" sz="1100" i="0" dirty="0">
              <a:latin typeface="Arial" charset="0"/>
            </a:endParaRPr>
          </a:p>
          <a:p>
            <a:r>
              <a:rPr lang="en-GB" altLang="en-US" sz="1100" dirty="0">
                <a:latin typeface="Arial" charset="0"/>
              </a:rPr>
              <a:t>ADVOKATE is a useful way to remember them:</a:t>
            </a:r>
          </a:p>
          <a:p>
            <a:r>
              <a:rPr lang="en-GB" altLang="en-US" sz="1100" dirty="0">
                <a:latin typeface="Arial" charset="0"/>
              </a:rPr>
              <a:t> </a:t>
            </a:r>
          </a:p>
          <a:p>
            <a:r>
              <a:rPr lang="en-GB" altLang="en-US" sz="1100" b="1" dirty="0">
                <a:latin typeface="Arial" charset="0"/>
              </a:rPr>
              <a:t>A </a:t>
            </a:r>
            <a:r>
              <a:rPr lang="en-GB" altLang="en-US" sz="1100" dirty="0">
                <a:latin typeface="Arial" charset="0"/>
              </a:rPr>
              <a:t>Amount of time under observation.</a:t>
            </a:r>
          </a:p>
          <a:p>
            <a:r>
              <a:rPr lang="en-GB" altLang="en-US" sz="1100" b="1" dirty="0">
                <a:latin typeface="Arial" charset="0"/>
              </a:rPr>
              <a:t>D </a:t>
            </a:r>
            <a:r>
              <a:rPr lang="en-GB" altLang="en-US" sz="1100" dirty="0">
                <a:latin typeface="Arial" charset="0"/>
              </a:rPr>
              <a:t>Distance from the eyewitness to the person or incident.</a:t>
            </a:r>
          </a:p>
          <a:p>
            <a:r>
              <a:rPr lang="en-GB" altLang="en-US" sz="1100" b="1" dirty="0">
                <a:latin typeface="Arial" charset="0"/>
              </a:rPr>
              <a:t>V </a:t>
            </a:r>
            <a:r>
              <a:rPr lang="en-GB" altLang="en-US" sz="1100" dirty="0">
                <a:latin typeface="Arial" charset="0"/>
              </a:rPr>
              <a:t>Visibility – including time of day, street lighting, weather conditions etc.</a:t>
            </a:r>
          </a:p>
          <a:p>
            <a:r>
              <a:rPr lang="en-GB" altLang="en-US" sz="1100" b="1" dirty="0">
                <a:latin typeface="Arial" charset="0"/>
              </a:rPr>
              <a:t>O </a:t>
            </a:r>
            <a:r>
              <a:rPr lang="en-GB" altLang="en-US" sz="1100" dirty="0">
                <a:latin typeface="Arial" charset="0"/>
              </a:rPr>
              <a:t>Obstructions – Was there anything obstructing the view? This should be described in as much detail as possible</a:t>
            </a:r>
          </a:p>
          <a:p>
            <a:r>
              <a:rPr lang="en-GB" altLang="en-US" sz="1100" b="1" dirty="0">
                <a:latin typeface="Arial" charset="0"/>
              </a:rPr>
              <a:t>K </a:t>
            </a:r>
            <a:r>
              <a:rPr lang="en-GB" altLang="en-US" sz="1100" dirty="0">
                <a:latin typeface="Arial" charset="0"/>
              </a:rPr>
              <a:t>Known or seen before – Did the witness know, or had they seen the suspect before?</a:t>
            </a:r>
          </a:p>
          <a:p>
            <a:r>
              <a:rPr lang="en-GB" altLang="en-US" sz="1100" b="1" dirty="0">
                <a:latin typeface="Arial" charset="0"/>
              </a:rPr>
              <a:t>A </a:t>
            </a:r>
            <a:r>
              <a:rPr lang="en-GB" altLang="en-US" sz="1100" dirty="0">
                <a:latin typeface="Arial" charset="0"/>
              </a:rPr>
              <a:t>Any reason to remember – This could be a distinguishing  feature, the nature of the incident, what has stuck in the mind?</a:t>
            </a:r>
          </a:p>
          <a:p>
            <a:r>
              <a:rPr lang="en-GB" altLang="en-US" sz="1100" b="1" dirty="0">
                <a:latin typeface="Arial" charset="0"/>
              </a:rPr>
              <a:t>T </a:t>
            </a:r>
            <a:r>
              <a:rPr lang="en-GB" altLang="en-US" sz="1100" dirty="0">
                <a:latin typeface="Arial" charset="0"/>
              </a:rPr>
              <a:t>Time lapse – How much time elapsed between first sighting and any subsequent identification to the police.</a:t>
            </a:r>
          </a:p>
          <a:p>
            <a:r>
              <a:rPr lang="en-GB" altLang="en-US" sz="1100" b="1" dirty="0">
                <a:latin typeface="Arial" charset="0"/>
              </a:rPr>
              <a:t>E </a:t>
            </a:r>
            <a:r>
              <a:rPr lang="en-GB" altLang="en-US" sz="1100" dirty="0">
                <a:latin typeface="Arial" charset="0"/>
              </a:rPr>
              <a:t>Errors between the </a:t>
            </a:r>
            <a:r>
              <a:rPr lang="en-GB" altLang="en-US" sz="1100" i="1" dirty="0">
                <a:latin typeface="Arial" charset="0"/>
              </a:rPr>
              <a:t>first recorded description </a:t>
            </a:r>
            <a:r>
              <a:rPr lang="en-GB" altLang="en-US" sz="1100" dirty="0">
                <a:latin typeface="Arial" charset="0"/>
              </a:rPr>
              <a:t>of the suspect given by the witness when first seen by them and their actual appearance. for example – the male now has a beard).</a:t>
            </a:r>
          </a:p>
          <a:p>
            <a:r>
              <a:rPr lang="en-GB" altLang="en-US" sz="1100" dirty="0">
                <a:latin typeface="Arial"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502326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00000"/>
              </a:lnSpc>
              <a:buFont typeface="Arial" panose="020B0604020202020204" pitchFamily="34" charset="0"/>
              <a:buChar char="•"/>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Street identification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(see next slides)</a:t>
            </a:r>
          </a:p>
          <a:p>
            <a:pPr marL="0" indent="0">
              <a:lnSpc>
                <a:spcPct val="100000"/>
              </a:lnSpc>
              <a:buFont typeface="Arial" panose="020B0604020202020204" pitchFamily="34" charset="0"/>
              <a:buNone/>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285750" marR="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Identification by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photograph</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can only be used when the identity of the suspect is unknown. Code D of the PACE codes (Annex E), says that an officer of the rank of sergeant or above shall be responsible for supervising and directing the showing of photographs, but the actual showing may be done by a constable, or police staff. Your sergeant will give you the necessary guidance if you need to use this method. The first description of a suspect must be recorded before any photographs are shown. If the supervising officer is unable to confirm that the description has been recorded, the photograph identification must be postponed. </a:t>
            </a:r>
            <a:r>
              <a:rPr lang="en-GB" sz="1100" b="0" i="0" u="none" strike="noStrike" baseline="0" dirty="0">
                <a:latin typeface="Arial" panose="020B0604020202020204" pitchFamily="34" charset="0"/>
              </a:rPr>
              <a:t>Code D of the PACE codes (Annex E), says that an officer of the rank of sergeant or above shall be responsible for supervising and directing the showing of photographs, but the actual showing may be done by a constable, or police staff. Your sergeant will give you the necessary guidance if you need to use this method. </a:t>
            </a:r>
            <a:r>
              <a:rPr lang="en-GB" altLang="en-US" sz="1100" dirty="0">
                <a:latin typeface="Arial" charset="0"/>
              </a:rPr>
              <a:t>If a suspect denies involvement in an offence then it will be necessary for the witness to visually identify the suspect.</a:t>
            </a:r>
          </a:p>
          <a:p>
            <a:pPr marL="0" indent="0">
              <a:lnSpc>
                <a:spcPct val="100000"/>
              </a:lnSpc>
              <a:buFont typeface="Arial" panose="020B0604020202020204" pitchFamily="34" charset="0"/>
              <a:buNone/>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The two main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facial composite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systems used by the police service are: E-Fit, Pro-Fit. These are operated by specialist staff, although some forces still rely on composite artists. </a:t>
            </a: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874972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 suspect is to be initially offered a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video identification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unless this is not practicable or another form of identification is considered to be more suitable. Video identification involves the witness being shown moving images of the suspect together with moving images of eight other people who resemble the suspect in terms of age, gender and general appearance.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Moving images must be used unless: </a:t>
            </a:r>
          </a:p>
          <a:p>
            <a:pPr marL="285750" indent="-285750">
              <a:buFontTx/>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the suspect is known but not available (see paragraph 3.21 of this Code); or </a:t>
            </a:r>
          </a:p>
          <a:p>
            <a:pPr marL="285750" indent="-285750">
              <a:buFontTx/>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if it is considered that the replication of a physical feature (such as a scar or tattoo) can not be achieved or that it is not possible to conceal the physical feature in question on the image of the suspect (Para 3.5 Code D). </a:t>
            </a:r>
          </a:p>
          <a:p>
            <a:pPr marL="285750" indent="-285750">
              <a:buFontTx/>
              <a:buChar char="-"/>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285750" indent="-285750">
              <a:buFont typeface="Arial" panose="020B0604020202020204" pitchFamily="34" charset="0"/>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an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identification parade</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the suspect stands in a line of people who are of similar appearance. The witness is asked to identify the suspect from those in the line. The arrangements for, and conduct of the identification procedures, including the circumstances in which an identification procedure must be held, are the responsibility of an officer of the rank of inspector or above </a:t>
            </a:r>
          </a:p>
          <a:p>
            <a:pPr marL="285750" indent="-285750">
              <a:buFont typeface="Arial" panose="020B0604020202020204" pitchFamily="34" charset="0"/>
              <a:buChar char="•"/>
            </a:pP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285750" indent="-285750">
              <a:buFont typeface="Arial" panose="020B0604020202020204" pitchFamily="34" charset="0"/>
              <a:buChar char="•"/>
            </a:pP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Group identification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is when the witness sees the suspect in an informal group of people. It can take place in locations such as railway stations or shopping centres where groups of people may gather. </a:t>
            </a: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659219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A street identification is used only when you have no suspect, but believe that the offender may be at a particular location or neighbourhood.  </a:t>
            </a:r>
          </a:p>
          <a:p>
            <a:r>
              <a:rPr lang="en-GB" altLang="en-US" sz="1100" dirty="0">
                <a:latin typeface="Arial" charset="0"/>
              </a:rPr>
              <a:t>The witness is taken to a location where the offender may be. </a:t>
            </a:r>
          </a:p>
          <a:p>
            <a:r>
              <a:rPr lang="en-GB" altLang="en-US" sz="1100" dirty="0">
                <a:latin typeface="Arial" charset="0"/>
              </a:rPr>
              <a:t>The attention of the witness should not be directed to any individual. However a witness can be asked to look at towards a group of people or in a particular direction.  </a:t>
            </a:r>
          </a:p>
          <a:p>
            <a:r>
              <a:rPr lang="en-GB" altLang="en-US" sz="1100" dirty="0">
                <a:latin typeface="Arial" charset="0"/>
              </a:rPr>
              <a:t>All details of this process must be recorded by the officer.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1351778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Before doing so, where practicable, a record must be made of any description (first or otherwise) given by the witness of the suspect.  </a:t>
            </a:r>
          </a:p>
          <a:p>
            <a:r>
              <a:rPr lang="en-GB" altLang="en-US" sz="1100" dirty="0">
                <a:latin typeface="Arial" charset="0"/>
              </a:rPr>
              <a:t> </a:t>
            </a:r>
          </a:p>
          <a:p>
            <a:r>
              <a:rPr lang="en-GB" altLang="en-US" sz="1100" dirty="0">
                <a:latin typeface="Arial" charset="0"/>
              </a:rPr>
              <a:t>You should inform your supervisor prior to carrying out a Street ID.</a:t>
            </a:r>
          </a:p>
          <a:p>
            <a:r>
              <a:rPr lang="en-GB" altLang="en-US" sz="1100" dirty="0">
                <a:latin typeface="Arial" charset="0"/>
              </a:rPr>
              <a:t>You then ask the witness if they can identify any person present as being the same person originally witnessed on the relevant occasion.  </a:t>
            </a:r>
          </a:p>
          <a:p>
            <a:r>
              <a:rPr lang="en-GB" altLang="en-US" sz="1100" dirty="0">
                <a:latin typeface="Arial" charset="0"/>
              </a:rPr>
              <a:t>You must not direct your witness to any individual unless, having regard to all the circumstances, this cannot be avoided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613275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If suspect is found then E-PNB entry is required stating: </a:t>
            </a:r>
          </a:p>
          <a:p>
            <a:r>
              <a:rPr lang="en-GB" altLang="en-US" sz="1100" dirty="0">
                <a:latin typeface="Arial" charset="0"/>
              </a:rPr>
              <a:t>Date, time and place of the relevant occasion the witness claims to have previously seen the suspect prior to ID being made</a:t>
            </a:r>
          </a:p>
          <a:p>
            <a:r>
              <a:rPr lang="en-GB" altLang="en-US" sz="1100" dirty="0">
                <a:latin typeface="Arial" charset="0"/>
              </a:rPr>
              <a:t>Where any ID made, how it was made and conditions at the time</a:t>
            </a:r>
          </a:p>
          <a:p>
            <a:r>
              <a:rPr lang="en-GB" altLang="en-US" sz="1100" dirty="0">
                <a:latin typeface="Arial" charset="0"/>
              </a:rPr>
              <a:t>ADVOKATE</a:t>
            </a:r>
          </a:p>
          <a:p>
            <a:r>
              <a:rPr lang="en-GB" altLang="en-US" sz="1100" dirty="0">
                <a:latin typeface="Arial" charset="0"/>
              </a:rPr>
              <a:t>If witness’s attention was drawn to the suspect and if so the reason for this.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461038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Video identification is now the preferred procedure.  </a:t>
            </a:r>
          </a:p>
          <a:p>
            <a:r>
              <a:rPr lang="en-GB" altLang="en-US" sz="1100" dirty="0">
                <a:latin typeface="Arial" panose="020B0604020202020204" pitchFamily="34" charset="0"/>
                <a:cs typeface="Arial" panose="020B0604020202020204" pitchFamily="34" charset="0"/>
              </a:rPr>
              <a:t>The witness is shown images of a known suspect together with images of other people who resemble the suspect.  </a:t>
            </a:r>
          </a:p>
          <a:p>
            <a:pPr marL="0" indent="0">
              <a:buFont typeface="Arial" panose="020B0604020202020204" pitchFamily="34" charset="0"/>
              <a:buNone/>
              <a:defRPr/>
            </a:pPr>
            <a:endParaRPr lang="en-GB" altLang="en-US" sz="11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altLang="en-US" sz="1100" dirty="0">
                <a:latin typeface="Arial" panose="020B0604020202020204" pitchFamily="34" charset="0"/>
                <a:cs typeface="Arial" panose="020B0604020202020204" pitchFamily="34" charset="0"/>
              </a:rPr>
              <a:t>A system called VIPER is used by a number of Forces, others using PROMAT, with some using both.</a:t>
            </a:r>
          </a:p>
          <a:p>
            <a:endParaRPr lang="en-GB" altLang="en-US"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manner in which a video identification should be conducted is set out in Annex A of PACE Code of Practice D.  The Annex is detailed and should be studied carefully.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April</a:t>
            </a:r>
            <a:r>
              <a:rPr lang="en-GB" sz="1100" baseline="0" dirty="0">
                <a:latin typeface="Arial" panose="020B0604020202020204" pitchFamily="34" charset="0"/>
                <a:cs typeface="Arial" panose="020B0604020202020204" pitchFamily="34" charset="0"/>
              </a:rPr>
              <a:t> 2002 Code ‘D’ allowed ID parade or video ID procedure to be the considered first choice formal method of identification. By April 2003, Code ‘D’ places Video ID as the first option in formal ID procedures </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It is currently estimated that 98% of formal ID procedures in England &amp; Wales are way of video ID.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413152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charset="0"/>
              </a:rPr>
              <a:t>PROMAT</a:t>
            </a:r>
          </a:p>
          <a:p>
            <a:r>
              <a:rPr lang="en-GB" altLang="en-US" sz="1100" dirty="0">
                <a:latin typeface="Arial" charset="0"/>
              </a:rPr>
              <a:t>Video Identification in the UK has moved from the traditional line-up parade and now makes extensive use of video technology. This speeds up the process dramatically and makes it easier on the witness who no longer needs to confront the suspect in the flesh, so to speak, but instead view the parade digitally.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2897582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charset="0"/>
              </a:rPr>
              <a:t>VIPER</a:t>
            </a:r>
          </a:p>
          <a:p>
            <a:r>
              <a:rPr lang="en-GB" altLang="en-US" sz="1100" dirty="0">
                <a:latin typeface="Arial" charset="0"/>
              </a:rPr>
              <a:t>There are over 20 police forces in the UK which rely on the National VIPER Bureau to produce their video ID parades. The system has been in use since 1997 and has been successfully and routinely presented at court for many years.</a:t>
            </a:r>
          </a:p>
          <a:p>
            <a:endParaRPr lang="en-GB" altLang="en-US" sz="1100" dirty="0">
              <a:latin typeface="Arial" charset="0"/>
            </a:endParaRPr>
          </a:p>
          <a:p>
            <a:r>
              <a:rPr lang="en-GB" altLang="en-US" sz="1100" dirty="0">
                <a:latin typeface="Arial" charset="0"/>
              </a:rPr>
              <a:t>The aim of VIPER is to provide an effective method of editing high volumes of video ID parades whilst adhering to current legislation and promoting fairness and practicality. The system boasts a number of features that increase the speed and reduce the cost of the identification process. The National VIPER Bureau produces approximately 30,000 video ID parades per year for this purpose.</a:t>
            </a:r>
          </a:p>
          <a:p>
            <a:endParaRPr lang="en-GB" altLang="en-US" sz="1100" dirty="0">
              <a:latin typeface="Arial" charset="0"/>
            </a:endParaRPr>
          </a:p>
          <a:p>
            <a:r>
              <a:rPr lang="en-GB" altLang="en-US" sz="1100" dirty="0">
                <a:latin typeface="Arial" charset="0"/>
              </a:rPr>
              <a:t>All UK Police forces utilise video for their ID parades, and VIPER has enabled them to take advantage of national standards, streamline their processes and access an extensive database of images to be used as volunteers within ID parades.</a:t>
            </a:r>
          </a:p>
          <a:p>
            <a:endParaRPr lang="en-GB" altLang="en-US" sz="1100" dirty="0">
              <a:latin typeface="Arial" charset="0"/>
            </a:endParaRPr>
          </a:p>
          <a:p>
            <a:r>
              <a:rPr lang="en-GB" altLang="en-US" sz="1100" dirty="0">
                <a:latin typeface="Arial" charset="0"/>
              </a:rPr>
              <a:t>The following benefits demonstrate the effectiveness of VIPER:</a:t>
            </a:r>
          </a:p>
          <a:p>
            <a:r>
              <a:rPr lang="en-GB" altLang="en-US" sz="1100" dirty="0">
                <a:latin typeface="Arial" charset="0"/>
              </a:rPr>
              <a:t>•Compliant with national standards for ID parades</a:t>
            </a:r>
          </a:p>
          <a:p>
            <a:r>
              <a:rPr lang="en-GB" altLang="en-US" sz="1100" dirty="0">
                <a:latin typeface="Arial" charset="0"/>
              </a:rPr>
              <a:t>•Extensive database of volunteers with a diverse range of appearances</a:t>
            </a:r>
          </a:p>
          <a:p>
            <a:r>
              <a:rPr lang="en-GB" altLang="en-US" sz="1100" dirty="0">
                <a:latin typeface="Arial" charset="0"/>
              </a:rPr>
              <a:t>•Simple and efficient production process</a:t>
            </a:r>
          </a:p>
          <a:p>
            <a:r>
              <a:rPr lang="en-GB" altLang="en-US" sz="1100" dirty="0">
                <a:latin typeface="Arial" charset="0"/>
              </a:rPr>
              <a:t>•Suspect (or accused) does not come into contact with the witness</a:t>
            </a:r>
          </a:p>
          <a:p>
            <a:r>
              <a:rPr lang="en-GB" altLang="en-US" sz="1100" dirty="0">
                <a:latin typeface="Arial" charset="0"/>
              </a:rPr>
              <a:t>•Positively acknowledged within the academic community</a:t>
            </a:r>
          </a:p>
          <a:p>
            <a:r>
              <a:rPr lang="en-GB" altLang="en-US" sz="1100" dirty="0">
                <a:latin typeface="Arial" charset="0"/>
              </a:rPr>
              <a:t>•Large database of appearances ensures ID parades take place as planned</a:t>
            </a:r>
          </a:p>
          <a:p>
            <a:endParaRPr lang="en-GB" altLang="en-US" sz="1100" dirty="0">
              <a:latin typeface="Arial" charset="0"/>
            </a:endParaRPr>
          </a:p>
          <a:p>
            <a:r>
              <a:rPr lang="en-GB" altLang="en-US" sz="1100" dirty="0">
                <a:latin typeface="Arial" charset="0"/>
              </a:rPr>
              <a:t>Over 30,000 ID parades are produced each year for over 20 police forces in England, Wales, Scotland, Northern Ireland and the Royal Military Police in Germany. The use of VIPER increases the ability of a police force to conduct a video ID parade. VIPER ensures that there are sufficient volunteers available to appear alongside a suspect (or accused) at all times and that the material being used complies with national standards.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637087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defRPr/>
            </a:pPr>
            <a:r>
              <a:rPr lang="en-GB" altLang="en-US" sz="1100" dirty="0">
                <a:latin typeface="Arial" panose="020B0604020202020204" pitchFamily="34" charset="0"/>
                <a:cs typeface="Arial" panose="020B0604020202020204" pitchFamily="34" charset="0"/>
              </a:rPr>
              <a:t>E-Fit is the world’s premier, feature based composite system.</a:t>
            </a:r>
          </a:p>
          <a:p>
            <a:pPr marL="0" indent="0">
              <a:lnSpc>
                <a:spcPct val="100000"/>
              </a:lnSpc>
              <a:buNone/>
              <a:defRPr/>
            </a:pPr>
            <a:endParaRPr lang="en-GB" altLang="en-US" sz="1100" dirty="0">
              <a:latin typeface="Arial" panose="020B0604020202020204" pitchFamily="34" charset="0"/>
              <a:cs typeface="Arial" panose="020B0604020202020204" pitchFamily="34" charset="0"/>
            </a:endParaRPr>
          </a:p>
          <a:p>
            <a:pPr eaLnBrk="1" hangingPunct="1">
              <a:lnSpc>
                <a:spcPct val="100000"/>
              </a:lnSpc>
              <a:defRPr/>
            </a:pPr>
            <a:r>
              <a:rPr lang="en-GB" altLang="en-US" sz="1100" dirty="0">
                <a:latin typeface="Arial" panose="020B0604020202020204" pitchFamily="34" charset="0"/>
                <a:cs typeface="Arial" panose="020B0604020202020204" pitchFamily="34" charset="0"/>
              </a:rPr>
              <a:t>It enables trained operator to produce an accurate “type likeness” of a criminal suspect based upon a witness description of facial features.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4835828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Facial recognition is what humans use to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recognise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one another and have been doing so for hundreds of thousands of years</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Our eyes see a person, we look at their face, we intuitively compare this face to others which we have seen before, and we can say with a good level of certainty that we do / do-not know the person in front of us.</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lvl="1"/>
            <a:r>
              <a:rPr lang="en-US" altLang="en-US" sz="1100" dirty="0">
                <a:latin typeface="Arial" panose="020B0604020202020204" pitchFamily="34" charset="0"/>
                <a:ea typeface="ＭＳ Ｐゴシック" panose="020B0600070205080204" pitchFamily="34" charset="-128"/>
                <a:cs typeface="Arial" panose="020B0604020202020204" pitchFamily="34" charset="0"/>
              </a:rPr>
              <a:t>Quick / Contactless / Convenient / Natural / Intuitive</a:t>
            </a:r>
          </a:p>
          <a:p>
            <a:pPr lvl="1"/>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Even after hundreds of thousands of years of human evolution, it is still not perfect.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We often see someone in a supermarket and think we know them, only to later realize that as we get closer we become less sure… is that really Sally?</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the pictures on the right, is that really Tom Hanks?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41417992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CAPTURE</a:t>
            </a:r>
          </a:p>
          <a:p>
            <a:pPr>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system takes real time video from one or many IP address, CCTV, pre-recorded videos &amp; images.</a:t>
            </a:r>
          </a:p>
          <a:p>
            <a:pPr>
              <a:spcBef>
                <a:spcPct val="0"/>
              </a:spcBef>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ASSESS</a:t>
            </a:r>
          </a:p>
          <a:p>
            <a:pPr>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system turns each image or frame into a mathematical representation of the image or frame and compares the probe to the database. Upside down house represents the area of the face for the measurements to be undertaken by the system.</a:t>
            </a:r>
          </a:p>
          <a:p>
            <a:pPr>
              <a:spcBef>
                <a:spcPct val="0"/>
              </a:spcBef>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MATCH</a:t>
            </a:r>
          </a:p>
          <a:p>
            <a:pPr>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system will return a matching score for every record in the database, the operator will then review the returns and confirm the possible match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5740318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cap="all" dirty="0">
                <a:latin typeface="Arial" panose="020B0604020202020204" pitchFamily="34" charset="0"/>
                <a:cs typeface="Arial" panose="020B0604020202020204" pitchFamily="34" charset="0"/>
              </a:rPr>
              <a:t>Theft – Costco Cardiff</a:t>
            </a:r>
          </a:p>
          <a:p>
            <a:pPr>
              <a:defRPr/>
            </a:pPr>
            <a:endParaRPr lang="en-GB" sz="1100" cap="all" dirty="0">
              <a:latin typeface="Arial" panose="020B0604020202020204" pitchFamily="34" charset="0"/>
              <a:cs typeface="Arial" panose="020B0604020202020204" pitchFamily="34" charset="0"/>
            </a:endParaRPr>
          </a:p>
          <a:p>
            <a:pPr>
              <a:defRPr/>
            </a:pPr>
            <a:r>
              <a:rPr lang="en-GB" sz="1100" cap="all" dirty="0">
                <a:latin typeface="Arial" panose="020B0604020202020204" pitchFamily="34" charset="0"/>
                <a:cs typeface="Arial" panose="020B0604020202020204" pitchFamily="34" charset="0"/>
              </a:rPr>
              <a:t>London criminal living in the Western BCU after detailed research by the operator, it was found that the subject had intelligence relating to the theft of high quality goods in Haverford West, Dyfed Powys Force area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4802608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Arrested for serious historic sexual offences up to date niche image taken.</a:t>
            </a:r>
          </a:p>
          <a:p>
            <a:pPr>
              <a:defRPr/>
            </a:pPr>
            <a:endParaRPr lang="en-US" altLang="en-US" sz="1100" cap="all"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Requested that a photograph from the time of the offence was supplied which the suspect agreed to and a ID parade was completed and he was picked out by the witness and has been charged.</a:t>
            </a:r>
          </a:p>
          <a:p>
            <a:pPr>
              <a:defRPr/>
            </a:pP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To test the system we entered the probe image of the supplied picture and the system identified the suspects current image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711702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Arrested for historic RAPE up to date niche image taken.</a:t>
            </a:r>
          </a:p>
          <a:p>
            <a:pPr>
              <a:defRPr/>
            </a:pPr>
            <a:endParaRPr lang="en-US" altLang="en-US" sz="1100" cap="all"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Requested that a photograph from the time of the offence OBTAINED THROUGH A </a:t>
            </a:r>
            <a:r>
              <a:rPr lang="en-US" altLang="en-US" sz="1100" cap="all" dirty="0" err="1">
                <a:latin typeface="Arial" panose="020B0604020202020204" pitchFamily="34" charset="0"/>
                <a:ea typeface="ＭＳ Ｐゴシック" panose="020B0600070205080204" pitchFamily="34" charset="-128"/>
                <a:cs typeface="Arial" panose="020B0604020202020204" pitchFamily="34" charset="0"/>
              </a:rPr>
              <a:t>DATa</a:t>
            </a: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 Protection application to the DVLA a ID parade was completed and he was picked out by the witness and has been charged.</a:t>
            </a:r>
          </a:p>
          <a:p>
            <a:pPr>
              <a:defRPr/>
            </a:pPr>
            <a:endParaRPr lang="en-US" altLang="en-US" sz="1100" cap="all"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US" altLang="en-US" sz="1100" cap="all" dirty="0">
                <a:latin typeface="Arial" panose="020B0604020202020204" pitchFamily="34" charset="0"/>
                <a:ea typeface="ＭＳ Ｐゴシック" panose="020B0600070205080204" pitchFamily="34" charset="-128"/>
                <a:cs typeface="Arial" panose="020B0604020202020204" pitchFamily="34" charset="0"/>
              </a:rPr>
              <a:t>To test the system we entered the probe image of the supplied picture and the system identified the suspects current image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334632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charset="0"/>
              </a:rPr>
              <a:t>ID parades are rarely used now</a:t>
            </a:r>
            <a:r>
              <a:rPr lang="en-GB" altLang="en-US" sz="1100" dirty="0">
                <a:latin typeface="Arial" charset="0"/>
              </a:rPr>
              <a:t>. </a:t>
            </a:r>
          </a:p>
          <a:p>
            <a:r>
              <a:rPr lang="en-GB" altLang="en-US" sz="1100" dirty="0">
                <a:latin typeface="Arial" charset="0"/>
              </a:rPr>
              <a:t>The identification parade shall consist of at least </a:t>
            </a:r>
            <a:r>
              <a:rPr lang="en-GB" altLang="en-US" sz="1100" b="1" dirty="0">
                <a:latin typeface="Arial" charset="0"/>
              </a:rPr>
              <a:t>eight</a:t>
            </a:r>
            <a:r>
              <a:rPr lang="en-GB" altLang="en-US" sz="1100" dirty="0">
                <a:latin typeface="Arial" charset="0"/>
              </a:rPr>
              <a:t> people (in addition to the suspect) who, so far as possible, resemble the suspect in age, height, general appearance and position in life. </a:t>
            </a:r>
          </a:p>
          <a:p>
            <a:r>
              <a:rPr lang="en-GB" altLang="en-US" sz="1100" dirty="0">
                <a:latin typeface="Arial" charset="0"/>
              </a:rPr>
              <a:t>Only one suspect shall be included in an identification parade unless there are two suspects of roughly similar appearance, in which case they may be paraded together with at least twelve other people. </a:t>
            </a:r>
          </a:p>
          <a:p>
            <a:r>
              <a:rPr lang="en-GB" altLang="en-US" sz="1100" dirty="0">
                <a:latin typeface="Arial" charset="0"/>
              </a:rPr>
              <a:t>Under no circumstances shall more than two suspects be included in one identification parade and where there are separate identification parades, they shall be made up of different people.</a:t>
            </a: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2876345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Group identifications take place in locations such as railway stations or shopping centres where groups of people may gather.  </a:t>
            </a:r>
          </a:p>
          <a:p>
            <a:r>
              <a:rPr lang="en-GB" altLang="en-US" sz="1100" dirty="0">
                <a:latin typeface="Arial" charset="0"/>
              </a:rPr>
              <a:t>The suspect may join a group of people within the location in order to be seen by the witness.  </a:t>
            </a:r>
          </a:p>
          <a:p>
            <a:r>
              <a:rPr lang="en-GB" altLang="en-US" sz="1100" dirty="0">
                <a:latin typeface="Arial" charset="0"/>
              </a:rPr>
              <a:t>The place of the group identification is elected by the identification officer although he or she may take into account any representations made by the suspect’s solicitor or other representative.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9676235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Identification of suspects can also be made using samples found at the scene of a crime.  </a:t>
            </a:r>
          </a:p>
          <a:p>
            <a:r>
              <a:rPr lang="en-GB" altLang="en-US" sz="1100" dirty="0">
                <a:latin typeface="Arial" charset="0"/>
              </a:rPr>
              <a:t> </a:t>
            </a:r>
          </a:p>
          <a:p>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Fingerprints</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are defined in the PACE Code of Practice D as “any record, produced by any method, of the skin pattern and other physical characteristics or features of a person’s fingers or palms” </a:t>
            </a:r>
            <a:r>
              <a:rPr lang="en-GB" altLang="en-US" sz="1100" dirty="0">
                <a:latin typeface="Arial" charset="0"/>
              </a:rPr>
              <a:t>Finger/palm prints</a:t>
            </a:r>
          </a:p>
          <a:p>
            <a:r>
              <a:rPr lang="en-GB" altLang="en-US" sz="1100" dirty="0">
                <a:latin typeface="Arial" charset="0"/>
              </a:rPr>
              <a:t>DNA evidence (Intimate and non-intimate body samples)</a:t>
            </a:r>
          </a:p>
          <a:p>
            <a:endParaRPr lang="en-GB" altLang="en-US" sz="1100" dirty="0">
              <a:latin typeface="Arial" charset="0"/>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Fingerprints may be taken in connection with: </a:t>
            </a:r>
          </a:p>
          <a:p>
            <a:pPr marL="285750" indent="-285750">
              <a:buFontTx/>
              <a:buChar char="-"/>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 criminal investigation</a:t>
            </a:r>
            <a:r>
              <a:rPr lang="en-GB" sz="1100" b="0" i="0" u="none" strike="noStrike" baseline="0" dirty="0">
                <a:latin typeface="Arial" panose="020B0604020202020204" pitchFamily="34" charset="0"/>
              </a:rPr>
              <a:t> </a:t>
            </a:r>
          </a:p>
          <a:p>
            <a:pPr marL="285750" indent="-285750">
              <a:buFontTx/>
              <a:buChar char="-"/>
            </a:pPr>
            <a:r>
              <a:rPr lang="en-GB" sz="1100" b="0" i="0" u="none" strike="noStrike" baseline="0" dirty="0">
                <a:latin typeface="Arial" panose="020B0604020202020204" pitchFamily="34" charset="0"/>
              </a:rPr>
              <a:t>identification </a:t>
            </a:r>
          </a:p>
          <a:p>
            <a:pPr marL="285750" indent="-285750">
              <a:buFontTx/>
              <a:buChar char="-"/>
            </a:pPr>
            <a:r>
              <a:rPr lang="en-GB" sz="1100" b="0" i="0" u="none" strike="noStrike" baseline="0" dirty="0">
                <a:latin typeface="Arial" panose="020B0604020202020204" pitchFamily="34" charset="0"/>
              </a:rPr>
              <a:t>immigration enquiries. </a:t>
            </a:r>
          </a:p>
          <a:p>
            <a:endParaRPr lang="en-GB" sz="1100" b="0" i="0" u="none" strike="noStrike" baseline="0" dirty="0">
              <a:latin typeface="Arial" panose="020B0604020202020204" pitchFamily="34" charset="0"/>
            </a:endParaRPr>
          </a:p>
          <a:p>
            <a:r>
              <a:rPr lang="en-GB" sz="1100" b="0" i="0" u="none" strike="noStrike" baseline="0" dirty="0">
                <a:latin typeface="Arial" panose="020B0604020202020204" pitchFamily="34" charset="0"/>
              </a:rPr>
              <a:t>Fingerprints can be taken in order to: </a:t>
            </a:r>
          </a:p>
          <a:p>
            <a:pPr marL="285750" indent="-285750">
              <a:buFontTx/>
              <a:buChar char="-"/>
            </a:pPr>
            <a:r>
              <a:rPr lang="en-GB" sz="1100" b="0" i="0" u="none" strike="noStrike" baseline="0" dirty="0">
                <a:latin typeface="Arial" panose="020B0604020202020204" pitchFamily="34" charset="0"/>
              </a:rPr>
              <a:t>compare with fingerprints found at the scene of a crime </a:t>
            </a:r>
          </a:p>
          <a:p>
            <a:pPr marL="285750" indent="-285750">
              <a:buFontTx/>
              <a:buChar char="-"/>
            </a:pPr>
            <a:r>
              <a:rPr lang="en-GB" sz="1100" b="0" i="0" u="none" strike="noStrike" baseline="0" dirty="0">
                <a:latin typeface="Arial" panose="020B0604020202020204" pitchFamily="34" charset="0"/>
              </a:rPr>
              <a:t>check and prove convictions </a:t>
            </a:r>
          </a:p>
          <a:p>
            <a:pPr marL="285750" indent="-285750">
              <a:buFontTx/>
              <a:buChar char="-"/>
            </a:pPr>
            <a:r>
              <a:rPr lang="en-GB" sz="1100" b="0" i="0" u="none" strike="noStrike" baseline="0" dirty="0">
                <a:latin typeface="Arial" panose="020B0604020202020204" pitchFamily="34" charset="0"/>
              </a:rPr>
              <a:t>help to ascertain a person’s identity. </a:t>
            </a:r>
          </a:p>
          <a:p>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 person’s fingerprints may be taken in connection with the investigation of an offence only with their consent. If the person is at a police station the consent must be in writing. </a:t>
            </a:r>
          </a:p>
          <a:p>
            <a:endParaRPr lang="en-GB" altLang="en-US" sz="1100" dirty="0">
              <a:latin typeface="Arial" charset="0"/>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The power to take fingerprints from a person without their consent implies that reasonable force may be used to do so. </a:t>
            </a:r>
          </a:p>
          <a:p>
            <a:endParaRPr lang="en-GB" altLang="en-US" sz="1100" b="0" i="0" u="none" strike="noStrike" kern="1200" baseline="0" dirty="0">
              <a:solidFill>
                <a:schemeClr val="tx1"/>
              </a:solidFill>
              <a:latin typeface="Arial" pitchFamily="34" charset="0"/>
              <a:ea typeface="ＭＳ Ｐゴシック" pitchFamily="-112" charset="-128"/>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Impressions of the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footwear</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of a suspect may be taken in order to compare them with impressions found at the scene of a crime.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Similar to fingerprints, impressions of a person’s footwear may be taken in connection with the investigation of an offence only with their consent. If the person is at a police station the consent must be in writing. However, the Police and Criminal Evidence Act 1984 section 61A and Code D provide power for a police officer to take footwear impressions without consent from any person over the age of ten years who is detained at a police station if he or she: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is being arrested for, or charged with, a recordable offence or informed they will be reported for a recordable offence and </a:t>
            </a: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 if the detainee has not had an impression of their footwear taken in the course of the investigation of the offence or the previously taken impression is not complete or is not of sufficient quality to allow satisfactory analysis, comparison or matching (whether in the case in question or generally). </a:t>
            </a:r>
          </a:p>
          <a:p>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Reasonable force may be used, if necessary, to take a footwear impression from a detainee without consent.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6317211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A biometric is a measurement of a biological characteristic such as fingerprint, iris pattern, retina image, face or hand geometry; or a behavioural characteristic such as voice, gait or signature.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Biometric technology uses these characteristics to identify individuals automatically.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Ideally the characteristic should be universally present, unique to the individual, stable over time and easily measurable.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No biometric characteristics have been formally proven to be unique, although they are usually sufficiently distinct for practical uses.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Different biometrics will be more suitable for different applications depending, for example, on whether the aim is to identify someone with their co-operation or from a distance without their knowledge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546442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IDENT1 replaced the National Automated Fingerprint Identification System (NAFIS) of England and Wales, as well as the electronic fingerprint identification system used by the Scottish police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IDENT1 enables the forces to search and compare fingerprints and crime scene marks in a single database, providing a unified collection of finger and palm prints managed by England, Wales and Scotland.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As of June 2012, the IDENT1 database consists of ten-prints of 8.9 million individuals, 21.8 million sets of ten-prints, 12 million palm print pairs and plain impressions, 1.9 million unidentified crime scene marks and 75,583 crime scene mark identifications.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Biometric fusion technology ensures the highest possible accuracy for the fingerprint officers (FPOs) and police officers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3188002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DNA</a:t>
            </a: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 testing and blood tests where a sample needs to be provided for comparison to blood etc. found at a crime scene </a:t>
            </a:r>
            <a:endParaRPr lang="en-GB" altLang="en-US"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Intimate samples may only be taken on the authority of a police officer of the rank of inspector or above with the suspect’s written consent. Before giving authority, the inspector must have reasonable grounds for believing that the sample will confirm or disprove the suspect’s involvement in a recordable offence. </a:t>
            </a:r>
          </a:p>
          <a:p>
            <a:pPr>
              <a:lnSpc>
                <a:spcPct val="100000"/>
              </a:lnSpc>
            </a:pPr>
            <a:endPar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When clothing, other than outer clothing, such as a jacket, needs to be removed no person of the opposite sex who is not a registered medical practitioner or registered health care professional should be present. </a:t>
            </a:r>
          </a:p>
          <a:p>
            <a:pPr>
              <a:lnSpc>
                <a:spcPct val="100000"/>
              </a:lnSpc>
            </a:pPr>
            <a:endPar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Taking </a:t>
            </a:r>
            <a:r>
              <a:rPr lang="en-GB" sz="1100" b="1"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intimate samples </a:t>
            </a: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without the relevant authority may amount to a criminal offence of assault or inhuman or degrading treatment under article 3 of the European Convention on Human rights. Police officers should not take intimate samples and should contact the relevant qualified people in their force. </a:t>
            </a:r>
          </a:p>
          <a:p>
            <a:pPr>
              <a:lnSpc>
                <a:spcPct val="100000"/>
              </a:lnSpc>
            </a:pPr>
            <a:endPar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non-intimate sample </a:t>
            </a: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may be taken from a person only with written consent. However, samples may be taken without consent if they: </a:t>
            </a:r>
          </a:p>
          <a:p>
            <a:pPr>
              <a:lnSpc>
                <a:spcPct val="100000"/>
              </a:lnSpc>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 are in police detention following an arrest for a recordable offence </a:t>
            </a:r>
          </a:p>
          <a:p>
            <a:pPr marL="285750" indent="-285750">
              <a:lnSpc>
                <a:spcPct val="100000"/>
              </a:lnSpc>
              <a:buFontTx/>
              <a:buChar char="-"/>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are being held in custody by the police on the authority of a court if an inspector or above gives authority for a non-intimate sample </a:t>
            </a:r>
          </a:p>
          <a:p>
            <a:pPr marL="285750" indent="-285750">
              <a:lnSpc>
                <a:spcPct val="100000"/>
              </a:lnSpc>
              <a:buFontTx/>
              <a:buChar char="-"/>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 have been arrested and released e.g. on bail </a:t>
            </a:r>
          </a:p>
          <a:p>
            <a:pPr marL="285750" indent="-285750">
              <a:lnSpc>
                <a:spcPct val="100000"/>
              </a:lnSpc>
              <a:buFontTx/>
              <a:buChar char="-"/>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have been charged with or reported for a recordable offence </a:t>
            </a:r>
          </a:p>
          <a:p>
            <a:pPr marL="285750" indent="-285750">
              <a:lnSpc>
                <a:spcPct val="100000"/>
              </a:lnSpc>
              <a:buFontTx/>
              <a:buChar char="-"/>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have been convicted or cautioned in respect of a recordable offence </a:t>
            </a:r>
          </a:p>
          <a:p>
            <a:pPr marL="285750" indent="-285750">
              <a:lnSpc>
                <a:spcPct val="100000"/>
              </a:lnSpc>
              <a:buFontTx/>
              <a:buChar char="-"/>
            </a:pPr>
            <a:r>
              <a:rPr lang="en-GB" sz="1100" b="0" i="0" u="none" strike="noStrike" kern="1200" baseline="0" dirty="0">
                <a:solidFill>
                  <a:schemeClr val="tx1"/>
                </a:solidFill>
                <a:latin typeface="Arial" panose="020B0604020202020204" pitchFamily="34" charset="0"/>
                <a:ea typeface="ＭＳ Ｐゴシック" pitchFamily="-112" charset="-128"/>
                <a:cs typeface="Arial" panose="020B0604020202020204" pitchFamily="34" charset="0"/>
              </a:rPr>
              <a:t>where, under any of the above circumstances, no non-intimate sample has previously been given or has been given and is unsuitable or insufficient.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6840263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charset="0"/>
              </a:rPr>
              <a:t>Most procedures involving identification are voluntary and are carried out with the defence solicitor present. </a:t>
            </a:r>
          </a:p>
          <a:p>
            <a:r>
              <a:rPr lang="en-GB" altLang="en-US" sz="1100" dirty="0">
                <a:latin typeface="Arial" charset="0"/>
              </a:rPr>
              <a:t>An officer of the rank of Inspector must authorise all ID procedures.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6618543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982065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502570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211571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31576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8525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23188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20106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30472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9544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993536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7439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86209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364739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5.gif"/></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0" y="2066401"/>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Identification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54556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Client\R$\SWPKDIVLDSEPF\Shared\Pre-join\Images\legislation.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5531" y="392267"/>
            <a:ext cx="3628523" cy="5529178"/>
          </a:xfrm>
          <a:prstGeom prst="rect">
            <a:avLst/>
          </a:prstGeom>
          <a:noFill/>
          <a:ln>
            <a:noFill/>
          </a:ln>
          <a:effectLst>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1"/>
          <p:cNvSpPr txBox="1">
            <a:spLocks noChangeArrowheads="1"/>
          </p:cNvSpPr>
          <p:nvPr/>
        </p:nvSpPr>
        <p:spPr bwMode="auto">
          <a:xfrm>
            <a:off x="5644054" y="1140920"/>
            <a:ext cx="4761187"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chemeClr val="tx1"/>
                </a:solidFill>
              </a:rPr>
              <a:t>Police &amp; Criminal Evidence Act 1984</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Codes of Practice</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Code D</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CKP Images\RIPA\Intrusive Surveillanc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6369" y="476672"/>
            <a:ext cx="7031421" cy="5273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9"/>
          <p:cNvSpPr txBox="1">
            <a:spLocks noChangeArrowheads="1"/>
          </p:cNvSpPr>
          <p:nvPr/>
        </p:nvSpPr>
        <p:spPr bwMode="auto">
          <a:xfrm>
            <a:off x="7115515" y="697389"/>
            <a:ext cx="33845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5400" u="sng" dirty="0">
                <a:solidFill>
                  <a:srgbClr val="0033CC"/>
                </a:solidFill>
              </a:rPr>
              <a:t>Suspect</a:t>
            </a:r>
          </a:p>
        </p:txBody>
      </p:sp>
      <p:sp>
        <p:nvSpPr>
          <p:cNvPr id="5" name="TextBox 10"/>
          <p:cNvSpPr txBox="1">
            <a:spLocks noChangeArrowheads="1"/>
          </p:cNvSpPr>
          <p:nvPr/>
        </p:nvSpPr>
        <p:spPr bwMode="auto">
          <a:xfrm>
            <a:off x="1892820" y="1754924"/>
            <a:ext cx="3960813"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4000" dirty="0">
                <a:solidFill>
                  <a:schemeClr val="tx1"/>
                </a:solidFill>
              </a:rPr>
              <a:t>Known</a:t>
            </a:r>
          </a:p>
          <a:p>
            <a:pPr eaLnBrk="1" hangingPunct="1">
              <a:spcBef>
                <a:spcPct val="0"/>
              </a:spcBef>
              <a:buFontTx/>
              <a:buNone/>
            </a:pPr>
            <a:endParaRPr lang="en-GB" altLang="en-US" sz="3600" dirty="0">
              <a:solidFill>
                <a:schemeClr val="tx1"/>
              </a:solidFill>
            </a:endParaRPr>
          </a:p>
          <a:p>
            <a:pPr eaLnBrk="1" hangingPunct="1">
              <a:spcBef>
                <a:spcPct val="0"/>
              </a:spcBef>
              <a:buFontTx/>
              <a:buNone/>
            </a:pPr>
            <a:endParaRPr lang="en-GB" altLang="en-US" sz="3600" dirty="0">
              <a:solidFill>
                <a:schemeClr val="tx1"/>
              </a:solidFill>
            </a:endParaRPr>
          </a:p>
          <a:p>
            <a:pPr eaLnBrk="1" hangingPunct="1">
              <a:spcBef>
                <a:spcPct val="0"/>
              </a:spcBef>
              <a:buFontTx/>
              <a:buNone/>
            </a:pPr>
            <a:endParaRPr lang="en-GB" altLang="en-US" sz="3600" dirty="0">
              <a:solidFill>
                <a:schemeClr val="tx1"/>
              </a:solidFill>
            </a:endParaRPr>
          </a:p>
          <a:p>
            <a:pPr algn="ctr" eaLnBrk="1" hangingPunct="1">
              <a:spcBef>
                <a:spcPct val="0"/>
              </a:spcBef>
              <a:buFontTx/>
              <a:buNone/>
            </a:pPr>
            <a:endParaRPr lang="en-GB" altLang="en-US" sz="3600" dirty="0">
              <a:solidFill>
                <a:schemeClr val="tx1"/>
              </a:solidFill>
            </a:endParaRPr>
          </a:p>
          <a:p>
            <a:pPr algn="ctr" eaLnBrk="1" hangingPunct="1">
              <a:spcBef>
                <a:spcPct val="0"/>
              </a:spcBef>
              <a:buFontTx/>
              <a:buNone/>
            </a:pPr>
            <a:r>
              <a:rPr lang="en-GB" altLang="en-US" sz="3600" dirty="0">
                <a:solidFill>
                  <a:schemeClr val="tx1"/>
                </a:solidFill>
              </a:rPr>
              <a:t>Unknown</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5" end="5"/>
                                            </p:txEl>
                                          </p:spTgt>
                                        </p:tgtEl>
                                        <p:attrNameLst>
                                          <p:attrName>style.visibility</p:attrName>
                                        </p:attrNameLst>
                                      </p:cBhvr>
                                      <p:to>
                                        <p:strVal val="visible"/>
                                      </p:to>
                                    </p:set>
                                    <p:animEffect transition="in" filter="fade">
                                      <p:cBhvr>
                                        <p:cTn id="1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1991836" y="982091"/>
            <a:ext cx="8276936" cy="4966162"/>
          </a:xfrm>
          <a:prstGeom prst="rect">
            <a:avLst/>
          </a:prstGeom>
          <a:effectLst>
            <a:softEdge rad="317500"/>
          </a:effectLst>
        </p:spPr>
      </p:pic>
      <p:sp>
        <p:nvSpPr>
          <p:cNvPr id="3" name="TextBox 3"/>
          <p:cNvSpPr txBox="1">
            <a:spLocks noChangeArrowheads="1"/>
          </p:cNvSpPr>
          <p:nvPr/>
        </p:nvSpPr>
        <p:spPr bwMode="auto">
          <a:xfrm>
            <a:off x="4185616" y="213054"/>
            <a:ext cx="388937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altLang="en-US" sz="3200" b="1" i="0" u="none" strike="noStrike" kern="0" cap="none" spc="0" normalizeH="0" baseline="0" noProof="0" dirty="0">
                <a:ln>
                  <a:noFill/>
                </a:ln>
                <a:solidFill>
                  <a:srgbClr val="0033CC"/>
                </a:solidFill>
                <a:effectLst/>
                <a:uLnTx/>
                <a:uFillTx/>
                <a:latin typeface="Verdana" pitchFamily="34" charset="0"/>
                <a:ea typeface="ＭＳ Ｐゴシック" pitchFamily="-112" charset="-128"/>
              </a:rPr>
              <a:t>Known Suspect</a:t>
            </a:r>
          </a:p>
        </p:txBody>
      </p:sp>
      <p:sp>
        <p:nvSpPr>
          <p:cNvPr id="4" name="TextBox 4"/>
          <p:cNvSpPr txBox="1">
            <a:spLocks noChangeArrowheads="1"/>
          </p:cNvSpPr>
          <p:nvPr/>
        </p:nvSpPr>
        <p:spPr bwMode="auto">
          <a:xfrm>
            <a:off x="1829950" y="1302791"/>
            <a:ext cx="8281168"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i="1" dirty="0">
                <a:solidFill>
                  <a:schemeClr val="tx1"/>
                </a:solidFill>
              </a:rPr>
              <a:t>“There is sufficient information known to the police to justify the arrest of a particular person for suspected involvement in the offence”</a:t>
            </a:r>
          </a:p>
          <a:p>
            <a:pPr eaLnBrk="1" hangingPunct="1">
              <a:spcBef>
                <a:spcPct val="0"/>
              </a:spcBef>
              <a:buFontTx/>
              <a:buNone/>
            </a:pPr>
            <a:endParaRPr lang="en-GB" altLang="en-US" sz="3200" b="0" i="1" dirty="0">
              <a:solidFill>
                <a:schemeClr val="tx1"/>
              </a:solidFill>
            </a:endParaRPr>
          </a:p>
          <a:p>
            <a:pPr algn="r" eaLnBrk="1" hangingPunct="1">
              <a:spcBef>
                <a:spcPct val="0"/>
              </a:spcBef>
              <a:buNone/>
            </a:pPr>
            <a:endParaRPr lang="en-GB" altLang="en-US" sz="3200" b="0" dirty="0">
              <a:solidFill>
                <a:srgbClr val="0033CC"/>
              </a:solidFill>
            </a:endParaRPr>
          </a:p>
          <a:p>
            <a:pPr algn="r" eaLnBrk="1" hangingPunct="1">
              <a:spcBef>
                <a:spcPct val="0"/>
              </a:spcBef>
              <a:buNone/>
            </a:pPr>
            <a:endParaRPr lang="en-GB" altLang="en-US" sz="3200" b="0" dirty="0">
              <a:solidFill>
                <a:srgbClr val="0033CC"/>
              </a:solidFill>
            </a:endParaRPr>
          </a:p>
          <a:p>
            <a:pPr algn="ctr" eaLnBrk="1" hangingPunct="1">
              <a:spcBef>
                <a:spcPct val="0"/>
              </a:spcBef>
              <a:buNone/>
            </a:pPr>
            <a:r>
              <a:rPr lang="en-GB" altLang="en-US" sz="3200" b="0" dirty="0">
                <a:solidFill>
                  <a:srgbClr val="0033CC"/>
                </a:solidFill>
              </a:rPr>
              <a:t>Code D PACE -</a:t>
            </a:r>
            <a:r>
              <a:rPr lang="en-GB" altLang="en-US" sz="3200" b="0" dirty="0">
                <a:solidFill>
                  <a:schemeClr val="tx1"/>
                </a:solidFill>
              </a:rPr>
              <a:t> Code of Practice  </a:t>
            </a:r>
            <a:endParaRPr lang="en-GB" altLang="en-US" sz="3200" dirty="0">
              <a:solidFill>
                <a:srgbClr val="0033CC"/>
              </a:solidFill>
            </a:endParaRPr>
          </a:p>
        </p:txBody>
      </p:sp>
    </p:spTree>
    <p:extLst>
      <p:ext uri="{BB962C8B-B14F-4D97-AF65-F5344CB8AC3E}">
        <p14:creationId xmlns:p14="http://schemas.microsoft.com/office/powerpoint/2010/main" val="845224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2559269" y="522890"/>
            <a:ext cx="7038428" cy="5278821"/>
          </a:xfrm>
          <a:prstGeom prst="rect">
            <a:avLst/>
          </a:prstGeom>
          <a:effectLst>
            <a:softEdge rad="317500"/>
          </a:effectLst>
        </p:spPr>
      </p:pic>
      <p:sp>
        <p:nvSpPr>
          <p:cNvPr id="3" name="TextBox 3"/>
          <p:cNvSpPr txBox="1">
            <a:spLocks noChangeArrowheads="1"/>
          </p:cNvSpPr>
          <p:nvPr/>
        </p:nvSpPr>
        <p:spPr bwMode="auto">
          <a:xfrm>
            <a:off x="3774226" y="230790"/>
            <a:ext cx="46085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0033CC"/>
                </a:solidFill>
              </a:rPr>
              <a:t>Unknown Suspect</a:t>
            </a:r>
          </a:p>
        </p:txBody>
      </p:sp>
      <p:sp>
        <p:nvSpPr>
          <p:cNvPr id="4" name="TextBox 4"/>
          <p:cNvSpPr txBox="1">
            <a:spLocks noChangeArrowheads="1"/>
          </p:cNvSpPr>
          <p:nvPr/>
        </p:nvSpPr>
        <p:spPr bwMode="auto">
          <a:xfrm>
            <a:off x="2478082" y="1822121"/>
            <a:ext cx="7200800"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i="1" dirty="0">
                <a:solidFill>
                  <a:schemeClr val="tx1"/>
                </a:solidFill>
              </a:rPr>
              <a:t>“Someone who a witness has seen but does not know personally and is not at the scene of the crime”</a:t>
            </a:r>
          </a:p>
          <a:p>
            <a:pPr eaLnBrk="1" hangingPunct="1">
              <a:spcBef>
                <a:spcPct val="0"/>
              </a:spcBef>
              <a:buFontTx/>
              <a:buNone/>
            </a:pPr>
            <a:endParaRPr lang="en-GB" altLang="en-US" sz="3200" b="0" i="1" dirty="0">
              <a:solidFill>
                <a:schemeClr val="tx1"/>
              </a:solidFill>
            </a:endParaRPr>
          </a:p>
          <a:p>
            <a:pPr eaLnBrk="1" hangingPunct="1">
              <a:spcBef>
                <a:spcPct val="0"/>
              </a:spcBef>
              <a:buFontTx/>
              <a:buNone/>
            </a:pPr>
            <a:endParaRPr lang="en-GB" altLang="en-US" sz="3200" b="0" i="1" dirty="0">
              <a:solidFill>
                <a:schemeClr val="tx1"/>
              </a:solidFill>
            </a:endParaRPr>
          </a:p>
          <a:p>
            <a:pPr algn="r" eaLnBrk="1" hangingPunct="1">
              <a:spcBef>
                <a:spcPct val="0"/>
              </a:spcBef>
              <a:buNone/>
            </a:pPr>
            <a:r>
              <a:rPr lang="en-GB" altLang="en-US" sz="3200" b="0" dirty="0">
                <a:solidFill>
                  <a:srgbClr val="0033CC"/>
                </a:solidFill>
              </a:rPr>
              <a:t>Code D PACE -</a:t>
            </a:r>
            <a:r>
              <a:rPr lang="en-GB" altLang="en-US" sz="3200" b="0" dirty="0">
                <a:solidFill>
                  <a:schemeClr val="tx1"/>
                </a:solidFill>
              </a:rPr>
              <a:t> Code of Practice  </a:t>
            </a:r>
            <a:endParaRPr lang="en-GB" altLang="en-US" sz="3200" dirty="0">
              <a:solidFill>
                <a:srgbClr val="0033CC"/>
              </a:solidFill>
            </a:endParaRPr>
          </a:p>
        </p:txBody>
      </p:sp>
    </p:spTree>
    <p:extLst>
      <p:ext uri="{BB962C8B-B14F-4D97-AF65-F5344CB8AC3E}">
        <p14:creationId xmlns:p14="http://schemas.microsoft.com/office/powerpoint/2010/main" val="82806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R$\SWPKDIVLDSEPF\Shared\Pre-join\Images\PN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7106" y="867104"/>
            <a:ext cx="3004207" cy="4729655"/>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5646622" y="723552"/>
            <a:ext cx="4753223"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0" dirty="0">
                <a:solidFill>
                  <a:schemeClr val="tx1"/>
                </a:solidFill>
              </a:rPr>
              <a:t>A record MUST be made of the witness’s</a:t>
            </a:r>
          </a:p>
          <a:p>
            <a:pPr algn="ctr" eaLnBrk="1" hangingPunct="1">
              <a:spcBef>
                <a:spcPct val="0"/>
              </a:spcBef>
              <a:buFontTx/>
              <a:buNone/>
            </a:pPr>
            <a:r>
              <a:rPr lang="en-GB" altLang="en-US" sz="3200" b="0" dirty="0">
                <a:solidFill>
                  <a:schemeClr val="tx1"/>
                </a:solidFill>
              </a:rPr>
              <a:t> </a:t>
            </a:r>
            <a:r>
              <a:rPr lang="en-GB" altLang="en-US" sz="3200" dirty="0">
                <a:solidFill>
                  <a:schemeClr val="tx1"/>
                </a:solidFill>
              </a:rPr>
              <a:t>first description</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 </a:t>
            </a:r>
            <a:endParaRPr lang="en-GB" altLang="en-US" sz="3200" b="0" dirty="0">
              <a:solidFill>
                <a:schemeClr val="tx1"/>
              </a:solidFill>
            </a:endParaRPr>
          </a:p>
          <a:p>
            <a:pPr algn="ctr" eaLnBrk="1" hangingPunct="1">
              <a:spcBef>
                <a:spcPct val="0"/>
              </a:spcBef>
              <a:buFontTx/>
              <a:buNone/>
            </a:pPr>
            <a:r>
              <a:rPr lang="en-GB" altLang="en-US" sz="3200" b="0" dirty="0">
                <a:solidFill>
                  <a:schemeClr val="tx1"/>
                </a:solidFill>
              </a:rPr>
              <a:t>This description should be recorded in the officer’s</a:t>
            </a:r>
          </a:p>
          <a:p>
            <a:pPr algn="ctr" eaLnBrk="1" hangingPunct="1">
              <a:spcBef>
                <a:spcPct val="0"/>
              </a:spcBef>
              <a:buFontTx/>
              <a:buNone/>
            </a:pPr>
            <a:r>
              <a:rPr lang="en-GB" altLang="en-US" sz="3200" dirty="0">
                <a:solidFill>
                  <a:schemeClr val="tx1"/>
                </a:solidFill>
              </a:rPr>
              <a:t> </a:t>
            </a:r>
            <a:r>
              <a:rPr lang="en-GB" altLang="en-US" sz="3200" dirty="0">
                <a:solidFill>
                  <a:srgbClr val="0033CC"/>
                </a:solidFill>
              </a:rPr>
              <a:t>Electronic Pocket Note Book</a:t>
            </a:r>
          </a:p>
        </p:txBody>
      </p:sp>
    </p:spTree>
    <p:extLst>
      <p:ext uri="{BB962C8B-B14F-4D97-AF65-F5344CB8AC3E}">
        <p14:creationId xmlns:p14="http://schemas.microsoft.com/office/powerpoint/2010/main" val="3524180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494331" y="434383"/>
            <a:ext cx="52578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ABC of Description</a:t>
            </a:r>
          </a:p>
        </p:txBody>
      </p:sp>
      <p:sp>
        <p:nvSpPr>
          <p:cNvPr id="3" name="TextBox 4"/>
          <p:cNvSpPr txBox="1">
            <a:spLocks noChangeArrowheads="1"/>
          </p:cNvSpPr>
          <p:nvPr/>
        </p:nvSpPr>
        <p:spPr bwMode="auto">
          <a:xfrm>
            <a:off x="1902206" y="1497982"/>
            <a:ext cx="5183808"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a:solidFill>
                  <a:schemeClr val="tx1"/>
                </a:solidFill>
              </a:rPr>
              <a:t>A - age</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B - build</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C – clothing</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D – distinguishing marks</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E – ethnicity</a:t>
            </a:r>
          </a:p>
          <a:p>
            <a:pPr eaLnBrk="1" hangingPunct="1">
              <a:spcBef>
                <a:spcPct val="0"/>
              </a:spcBef>
              <a:buFontTx/>
              <a:buNone/>
            </a:pPr>
            <a:endParaRPr lang="en-GB" altLang="en-US" sz="2800" dirty="0">
              <a:solidFill>
                <a:schemeClr val="tx1"/>
              </a:solidFill>
            </a:endParaRPr>
          </a:p>
        </p:txBody>
      </p:sp>
      <p:pic>
        <p:nvPicPr>
          <p:cNvPr id="4" name="Picture 2" descr="\\Client\R$\SWPKDIVLDSEPF\Shared\Pre-join\Images\evalua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6511" y="1813891"/>
            <a:ext cx="2611239" cy="3769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28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494331" y="434383"/>
            <a:ext cx="52578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ABC of Description</a:t>
            </a:r>
          </a:p>
        </p:txBody>
      </p:sp>
      <p:pic>
        <p:nvPicPr>
          <p:cNvPr id="4" name="Picture 2" descr="\\Client\R$\SWPKDIVLDSEPF\Shared\Pre-join\Images\evalua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6511" y="1813891"/>
            <a:ext cx="2611239" cy="3769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318882" y="1673530"/>
            <a:ext cx="720080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a:solidFill>
                  <a:schemeClr val="tx1"/>
                </a:solidFill>
              </a:rPr>
              <a:t>F – face (colour &amp; complexion)</a:t>
            </a:r>
          </a:p>
          <a:p>
            <a:pPr eaLnBrk="1" hangingPunct="1">
              <a:spcBef>
                <a:spcPct val="0"/>
              </a:spcBef>
              <a:buFontTx/>
              <a:buNone/>
            </a:pPr>
            <a:r>
              <a:rPr lang="en-GB" altLang="en-US" sz="2800" dirty="0">
                <a:solidFill>
                  <a:schemeClr val="tx1"/>
                </a:solidFill>
              </a:rPr>
              <a:t> </a:t>
            </a:r>
          </a:p>
          <a:p>
            <a:pPr eaLnBrk="1" hangingPunct="1">
              <a:spcBef>
                <a:spcPct val="0"/>
              </a:spcBef>
              <a:buFontTx/>
              <a:buNone/>
            </a:pPr>
            <a:r>
              <a:rPr lang="en-GB" altLang="en-US" sz="2800" dirty="0">
                <a:solidFill>
                  <a:schemeClr val="tx1"/>
                </a:solidFill>
              </a:rPr>
              <a:t>G - gender</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H – height &amp; hair (style</a:t>
            </a:r>
          </a:p>
          <a:p>
            <a:pPr eaLnBrk="1" hangingPunct="1">
              <a:spcBef>
                <a:spcPct val="0"/>
              </a:spcBef>
              <a:buFontTx/>
              <a:buNone/>
            </a:pPr>
            <a:r>
              <a:rPr lang="en-GB" altLang="en-US" sz="2800" dirty="0">
                <a:solidFill>
                  <a:schemeClr val="tx1"/>
                </a:solidFill>
              </a:rPr>
              <a:t>                              &amp; colour)</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I – if carrying anything</a:t>
            </a:r>
          </a:p>
          <a:p>
            <a:pPr eaLnBrk="1" hangingPunct="1">
              <a:spcBef>
                <a:spcPct val="0"/>
              </a:spcBef>
              <a:buFontTx/>
              <a:buNone/>
            </a:pP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a:p>
            <a:pPr eaLnBrk="1" hangingPunct="1">
              <a:spcBef>
                <a:spcPct val="0"/>
              </a:spcBef>
              <a:buFontTx/>
              <a:buNone/>
            </a:pPr>
            <a:endParaRPr lang="en-GB" altLang="en-US" sz="2800" dirty="0">
              <a:solidFill>
                <a:schemeClr val="tx1"/>
              </a:solidFill>
            </a:endParaRPr>
          </a:p>
        </p:txBody>
      </p:sp>
    </p:spTree>
    <p:extLst>
      <p:ext uri="{BB962C8B-B14F-4D97-AF65-F5344CB8AC3E}">
        <p14:creationId xmlns:p14="http://schemas.microsoft.com/office/powerpoint/2010/main" val="3364314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902568" y="7773"/>
            <a:ext cx="43926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1" dirty="0">
                <a:solidFill>
                  <a:srgbClr val="0033CC"/>
                </a:solidFill>
              </a:rPr>
              <a:t>R v Turnbull 1976</a:t>
            </a:r>
          </a:p>
        </p:txBody>
      </p:sp>
      <p:sp>
        <p:nvSpPr>
          <p:cNvPr id="3" name="TextBox 4"/>
          <p:cNvSpPr txBox="1">
            <a:spLocks noChangeArrowheads="1"/>
          </p:cNvSpPr>
          <p:nvPr/>
        </p:nvSpPr>
        <p:spPr bwMode="auto">
          <a:xfrm>
            <a:off x="2274121" y="1052513"/>
            <a:ext cx="647700"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600" dirty="0">
                <a:solidFill>
                  <a:srgbClr val="C00000"/>
                </a:solidFill>
              </a:rPr>
              <a:t>A</a:t>
            </a:r>
          </a:p>
          <a:p>
            <a:pPr eaLnBrk="1" hangingPunct="1">
              <a:spcBef>
                <a:spcPct val="0"/>
              </a:spcBef>
              <a:buFontTx/>
              <a:buNone/>
            </a:pPr>
            <a:r>
              <a:rPr lang="en-GB" altLang="en-US" sz="3600" dirty="0">
                <a:solidFill>
                  <a:srgbClr val="C00000"/>
                </a:solidFill>
              </a:rPr>
              <a:t>D</a:t>
            </a:r>
          </a:p>
          <a:p>
            <a:pPr eaLnBrk="1" hangingPunct="1">
              <a:spcBef>
                <a:spcPct val="0"/>
              </a:spcBef>
              <a:buFontTx/>
              <a:buNone/>
            </a:pPr>
            <a:r>
              <a:rPr lang="en-GB" altLang="en-US" sz="3600" dirty="0">
                <a:solidFill>
                  <a:srgbClr val="C00000"/>
                </a:solidFill>
              </a:rPr>
              <a:t>V</a:t>
            </a:r>
          </a:p>
          <a:p>
            <a:pPr eaLnBrk="1" hangingPunct="1">
              <a:spcBef>
                <a:spcPct val="0"/>
              </a:spcBef>
              <a:buFontTx/>
              <a:buNone/>
            </a:pPr>
            <a:r>
              <a:rPr lang="en-GB" altLang="en-US" sz="3600" dirty="0">
                <a:solidFill>
                  <a:srgbClr val="C00000"/>
                </a:solidFill>
              </a:rPr>
              <a:t>O</a:t>
            </a:r>
          </a:p>
          <a:p>
            <a:pPr eaLnBrk="1" hangingPunct="1">
              <a:spcBef>
                <a:spcPct val="0"/>
              </a:spcBef>
              <a:buFontTx/>
              <a:buNone/>
            </a:pPr>
            <a:r>
              <a:rPr lang="en-GB" altLang="en-US" sz="3600" dirty="0">
                <a:solidFill>
                  <a:srgbClr val="C00000"/>
                </a:solidFill>
              </a:rPr>
              <a:t>K</a:t>
            </a:r>
          </a:p>
          <a:p>
            <a:pPr eaLnBrk="1" hangingPunct="1">
              <a:spcBef>
                <a:spcPct val="0"/>
              </a:spcBef>
              <a:buFontTx/>
              <a:buNone/>
            </a:pPr>
            <a:r>
              <a:rPr lang="en-GB" altLang="en-US" sz="3600" dirty="0">
                <a:solidFill>
                  <a:srgbClr val="C00000"/>
                </a:solidFill>
              </a:rPr>
              <a:t>A</a:t>
            </a:r>
          </a:p>
          <a:p>
            <a:pPr eaLnBrk="1" hangingPunct="1">
              <a:spcBef>
                <a:spcPct val="0"/>
              </a:spcBef>
              <a:buFontTx/>
              <a:buNone/>
            </a:pPr>
            <a:r>
              <a:rPr lang="en-GB" altLang="en-US" sz="3600" dirty="0">
                <a:solidFill>
                  <a:srgbClr val="C00000"/>
                </a:solidFill>
              </a:rPr>
              <a:t>T</a:t>
            </a:r>
          </a:p>
          <a:p>
            <a:pPr eaLnBrk="1" hangingPunct="1">
              <a:spcBef>
                <a:spcPct val="0"/>
              </a:spcBef>
              <a:buFontTx/>
              <a:buNone/>
            </a:pPr>
            <a:r>
              <a:rPr lang="en-GB" altLang="en-US" sz="3600" dirty="0">
                <a:solidFill>
                  <a:srgbClr val="C00000"/>
                </a:solidFill>
              </a:rPr>
              <a:t>E</a:t>
            </a:r>
          </a:p>
        </p:txBody>
      </p:sp>
      <p:sp>
        <p:nvSpPr>
          <p:cNvPr id="4" name="TextBox 6"/>
          <p:cNvSpPr txBox="1">
            <a:spLocks noChangeArrowheads="1"/>
          </p:cNvSpPr>
          <p:nvPr/>
        </p:nvSpPr>
        <p:spPr bwMode="auto">
          <a:xfrm>
            <a:off x="2779932" y="1178637"/>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a:solidFill>
                  <a:schemeClr val="tx1"/>
                </a:solidFill>
              </a:rPr>
              <a:t>mount of time under observation</a:t>
            </a:r>
          </a:p>
        </p:txBody>
      </p:sp>
      <p:sp>
        <p:nvSpPr>
          <p:cNvPr id="5" name="TextBox 8"/>
          <p:cNvSpPr txBox="1">
            <a:spLocks noChangeArrowheads="1"/>
          </p:cNvSpPr>
          <p:nvPr/>
        </p:nvSpPr>
        <p:spPr bwMode="auto">
          <a:xfrm>
            <a:off x="2779932" y="1698240"/>
            <a:ext cx="72358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istance</a:t>
            </a:r>
            <a:r>
              <a:rPr lang="en-GB" altLang="en-US" sz="2800" dirty="0">
                <a:solidFill>
                  <a:schemeClr val="tx1"/>
                </a:solidFill>
              </a:rPr>
              <a:t> from the witness</a:t>
            </a:r>
          </a:p>
        </p:txBody>
      </p:sp>
      <p:sp>
        <p:nvSpPr>
          <p:cNvPr id="6" name="TextBox 9"/>
          <p:cNvSpPr txBox="1">
            <a:spLocks noChangeArrowheads="1"/>
          </p:cNvSpPr>
          <p:nvPr/>
        </p:nvSpPr>
        <p:spPr bwMode="auto">
          <a:xfrm>
            <a:off x="2779931" y="2217842"/>
            <a:ext cx="72358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isibility</a:t>
            </a:r>
            <a:endParaRPr lang="en-GB" altLang="en-US" sz="2800" dirty="0">
              <a:solidFill>
                <a:schemeClr val="tx1"/>
              </a:solidFill>
            </a:endParaRPr>
          </a:p>
        </p:txBody>
      </p:sp>
      <p:sp>
        <p:nvSpPr>
          <p:cNvPr id="7" name="TextBox 10"/>
          <p:cNvSpPr txBox="1">
            <a:spLocks noChangeArrowheads="1"/>
          </p:cNvSpPr>
          <p:nvPr/>
        </p:nvSpPr>
        <p:spPr bwMode="auto">
          <a:xfrm>
            <a:off x="2779930" y="2790795"/>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bstructions</a:t>
            </a:r>
            <a:endParaRPr lang="en-GB" altLang="en-US" sz="2800" dirty="0">
              <a:solidFill>
                <a:schemeClr val="tx1"/>
              </a:solidFill>
            </a:endParaRPr>
          </a:p>
        </p:txBody>
      </p:sp>
      <p:sp>
        <p:nvSpPr>
          <p:cNvPr id="8" name="TextBox 11"/>
          <p:cNvSpPr txBox="1">
            <a:spLocks noChangeArrowheads="1"/>
          </p:cNvSpPr>
          <p:nvPr/>
        </p:nvSpPr>
        <p:spPr bwMode="auto">
          <a:xfrm>
            <a:off x="2779929" y="3335049"/>
            <a:ext cx="72358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nown</a:t>
            </a:r>
            <a:r>
              <a:rPr lang="en-GB" altLang="en-US" sz="2800" dirty="0">
                <a:solidFill>
                  <a:schemeClr val="tx1"/>
                </a:solidFill>
              </a:rPr>
              <a:t> or seen before</a:t>
            </a:r>
          </a:p>
        </p:txBody>
      </p:sp>
      <p:sp>
        <p:nvSpPr>
          <p:cNvPr id="9" name="TextBox 12"/>
          <p:cNvSpPr txBox="1">
            <a:spLocks noChangeArrowheads="1"/>
          </p:cNvSpPr>
          <p:nvPr/>
        </p:nvSpPr>
        <p:spPr bwMode="auto">
          <a:xfrm>
            <a:off x="2779928" y="3877715"/>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ny</a:t>
            </a:r>
            <a:r>
              <a:rPr lang="en-GB" altLang="en-US" sz="2800" dirty="0">
                <a:solidFill>
                  <a:schemeClr val="tx1"/>
                </a:solidFill>
              </a:rPr>
              <a:t> reason to remember</a:t>
            </a:r>
          </a:p>
        </p:txBody>
      </p:sp>
      <p:sp>
        <p:nvSpPr>
          <p:cNvPr id="10" name="TextBox 13"/>
          <p:cNvSpPr txBox="1">
            <a:spLocks noChangeArrowheads="1"/>
          </p:cNvSpPr>
          <p:nvPr/>
        </p:nvSpPr>
        <p:spPr bwMode="auto">
          <a:xfrm>
            <a:off x="2779927" y="4440760"/>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ime</a:t>
            </a:r>
            <a:r>
              <a:rPr lang="en-GB" altLang="en-US" sz="2800" dirty="0">
                <a:solidFill>
                  <a:schemeClr val="tx1"/>
                </a:solidFill>
              </a:rPr>
              <a:t> lapse</a:t>
            </a:r>
          </a:p>
        </p:txBody>
      </p:sp>
      <p:sp>
        <p:nvSpPr>
          <p:cNvPr id="11" name="TextBox 14"/>
          <p:cNvSpPr txBox="1">
            <a:spLocks noChangeArrowheads="1"/>
          </p:cNvSpPr>
          <p:nvPr/>
        </p:nvSpPr>
        <p:spPr bwMode="auto">
          <a:xfrm>
            <a:off x="2921821" y="4959225"/>
            <a:ext cx="72358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err="1">
                <a:solidFill>
                  <a:schemeClr val="tx1"/>
                </a:solidFill>
              </a:rPr>
              <a:t>rrors</a:t>
            </a:r>
            <a:r>
              <a:rPr lang="en-GB" altLang="en-US" sz="2800" dirty="0">
                <a:solidFill>
                  <a:schemeClr val="tx1"/>
                </a:solidFill>
              </a:rPr>
              <a:t> or material discrepancy</a:t>
            </a:r>
          </a:p>
        </p:txBody>
      </p:sp>
    </p:spTree>
    <p:extLst>
      <p:ext uri="{BB962C8B-B14F-4D97-AF65-F5344CB8AC3E}">
        <p14:creationId xmlns:p14="http://schemas.microsoft.com/office/powerpoint/2010/main" val="387241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441435" y="519989"/>
            <a:ext cx="11430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Methods of Identification of </a:t>
            </a:r>
            <a:r>
              <a:rPr lang="en-GB" altLang="en-US" sz="3200" u="sng" dirty="0">
                <a:solidFill>
                  <a:srgbClr val="0033CC"/>
                </a:solidFill>
              </a:rPr>
              <a:t>unknown suspects</a:t>
            </a:r>
          </a:p>
        </p:txBody>
      </p:sp>
      <p:sp>
        <p:nvSpPr>
          <p:cNvPr id="3" name="TextBox 4"/>
          <p:cNvSpPr txBox="1">
            <a:spLocks noChangeArrowheads="1"/>
          </p:cNvSpPr>
          <p:nvPr/>
        </p:nvSpPr>
        <p:spPr bwMode="auto">
          <a:xfrm>
            <a:off x="2231999" y="1979722"/>
            <a:ext cx="7848872"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None/>
            </a:pPr>
            <a:r>
              <a:rPr lang="en-GB" altLang="en-US" sz="3200" dirty="0">
                <a:solidFill>
                  <a:schemeClr val="tx1"/>
                </a:solidFill>
              </a:rPr>
              <a:t>Street Identification</a:t>
            </a:r>
          </a:p>
          <a:p>
            <a:pPr algn="ctr" eaLnBrk="1" hangingPunct="1">
              <a:spcBef>
                <a:spcPct val="0"/>
              </a:spcBef>
              <a:buNone/>
            </a:pPr>
            <a:endParaRPr lang="en-GB" altLang="en-US" sz="3200" dirty="0">
              <a:solidFill>
                <a:schemeClr val="tx1"/>
              </a:solidFill>
            </a:endParaRPr>
          </a:p>
          <a:p>
            <a:pPr algn="ctr" eaLnBrk="1" hangingPunct="1">
              <a:spcBef>
                <a:spcPct val="0"/>
              </a:spcBef>
              <a:buNone/>
            </a:pPr>
            <a:r>
              <a:rPr lang="en-GB" altLang="en-US" sz="3200" dirty="0">
                <a:solidFill>
                  <a:schemeClr val="tx1"/>
                </a:solidFill>
              </a:rPr>
              <a:t>Identification by photograph</a:t>
            </a:r>
          </a:p>
          <a:p>
            <a:pPr algn="ctr" eaLnBrk="1" hangingPunct="1">
              <a:spcBef>
                <a:spcPct val="0"/>
              </a:spcBef>
              <a:buNone/>
            </a:pPr>
            <a:endParaRPr lang="en-GB" altLang="en-US" sz="3200" dirty="0">
              <a:solidFill>
                <a:schemeClr val="tx1"/>
              </a:solidFill>
            </a:endParaRPr>
          </a:p>
          <a:p>
            <a:pPr algn="ctr" eaLnBrk="1" hangingPunct="1">
              <a:spcBef>
                <a:spcPct val="0"/>
              </a:spcBef>
              <a:buNone/>
            </a:pPr>
            <a:r>
              <a:rPr lang="en-GB" altLang="en-US" sz="3200" dirty="0">
                <a:solidFill>
                  <a:schemeClr val="tx1"/>
                </a:solidFill>
              </a:rPr>
              <a:t>Facial composite technique</a:t>
            </a:r>
          </a:p>
          <a:p>
            <a:pPr eaLnBrk="1" hangingPunct="1">
              <a:spcBef>
                <a:spcPct val="0"/>
              </a:spcBef>
              <a:buNone/>
            </a:pPr>
            <a:endParaRPr lang="en-GB" altLang="en-US" sz="3200" dirty="0">
              <a:solidFill>
                <a:schemeClr val="tx1"/>
              </a:solidFill>
            </a:endParaRPr>
          </a:p>
          <a:p>
            <a:pPr eaLnBrk="1" hangingPunct="1">
              <a:spcBef>
                <a:spcPct val="0"/>
              </a:spcBef>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p:txBody>
      </p:sp>
    </p:spTree>
    <p:extLst>
      <p:ext uri="{BB962C8B-B14F-4D97-AF65-F5344CB8AC3E}">
        <p14:creationId xmlns:p14="http://schemas.microsoft.com/office/powerpoint/2010/main" val="269180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78373" y="803769"/>
            <a:ext cx="1144576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Methods of Identification of </a:t>
            </a:r>
            <a:r>
              <a:rPr lang="en-GB" altLang="en-US" sz="3200" u="sng" dirty="0">
                <a:solidFill>
                  <a:srgbClr val="0033CC"/>
                </a:solidFill>
              </a:rPr>
              <a:t>known suspects</a:t>
            </a:r>
          </a:p>
        </p:txBody>
      </p:sp>
      <p:sp>
        <p:nvSpPr>
          <p:cNvPr id="3" name="TextBox 4"/>
          <p:cNvSpPr txBox="1">
            <a:spLocks noChangeArrowheads="1"/>
          </p:cNvSpPr>
          <p:nvPr/>
        </p:nvSpPr>
        <p:spPr bwMode="auto">
          <a:xfrm>
            <a:off x="2572864" y="1782734"/>
            <a:ext cx="70567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Video Identification</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Identification Parade</a:t>
            </a:r>
          </a:p>
          <a:p>
            <a:pPr algn="ctr" eaLnBrk="1" hangingPunct="1">
              <a:spcBef>
                <a:spcPct val="0"/>
              </a:spcBef>
              <a:buFontTx/>
              <a:buNone/>
            </a:pPr>
            <a:endParaRPr lang="en-GB" altLang="en-US" sz="3200" dirty="0">
              <a:solidFill>
                <a:schemeClr val="tx1"/>
              </a:solidFill>
            </a:endParaRPr>
          </a:p>
          <a:p>
            <a:pPr algn="ctr" eaLnBrk="1" hangingPunct="1">
              <a:spcBef>
                <a:spcPct val="0"/>
              </a:spcBef>
              <a:buFontTx/>
              <a:buNone/>
            </a:pPr>
            <a:r>
              <a:rPr lang="en-GB" altLang="en-US" sz="3200" dirty="0">
                <a:solidFill>
                  <a:schemeClr val="tx1"/>
                </a:solidFill>
              </a:rPr>
              <a:t>Group Identification</a:t>
            </a:r>
          </a:p>
          <a:p>
            <a:pPr eaLnBrk="1" hangingPunct="1">
              <a:spcBef>
                <a:spcPct val="0"/>
              </a:spcBef>
              <a:buFontTx/>
              <a:buNone/>
            </a:pPr>
            <a:endParaRPr lang="en-GB" altLang="en-US" sz="3200" dirty="0">
              <a:solidFill>
                <a:schemeClr val="tx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Roger Images\Images\text graphic\tg_building_ludgate_hill.jpg"/>
          <p:cNvPicPr>
            <a:picLocks noChangeAspect="1" noChangeArrowheads="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849016" y="441435"/>
            <a:ext cx="7035964" cy="5292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3926591" y="520263"/>
            <a:ext cx="48808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u="sng" dirty="0">
                <a:solidFill>
                  <a:srgbClr val="FF0000"/>
                </a:solidFill>
              </a:rPr>
              <a:t>Street Identification</a:t>
            </a:r>
          </a:p>
        </p:txBody>
      </p:sp>
      <p:sp>
        <p:nvSpPr>
          <p:cNvPr id="4" name="TextBox 3"/>
          <p:cNvSpPr txBox="1">
            <a:spLocks noChangeArrowheads="1"/>
          </p:cNvSpPr>
          <p:nvPr/>
        </p:nvSpPr>
        <p:spPr bwMode="auto">
          <a:xfrm>
            <a:off x="2253462" y="1873317"/>
            <a:ext cx="8227070"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spcAft>
                <a:spcPts val="5400"/>
              </a:spcAft>
            </a:pPr>
            <a:r>
              <a:rPr lang="en-GB" altLang="en-US" dirty="0">
                <a:solidFill>
                  <a:schemeClr val="tx1"/>
                </a:solidFill>
              </a:rPr>
              <a:t>Used when the suspect is unknown</a:t>
            </a:r>
          </a:p>
          <a:p>
            <a:pPr algn="ctr" eaLnBrk="1" hangingPunct="1">
              <a:spcAft>
                <a:spcPts val="5400"/>
              </a:spcAft>
            </a:pPr>
            <a:r>
              <a:rPr lang="en-GB" altLang="en-US" dirty="0">
                <a:solidFill>
                  <a:schemeClr val="tx1"/>
                </a:solidFill>
              </a:rPr>
              <a:t>Believed that the offender may be in a particular area</a:t>
            </a:r>
          </a:p>
          <a:p>
            <a:pPr algn="ctr" eaLnBrk="1" hangingPunct="1">
              <a:spcAft>
                <a:spcPts val="5400"/>
              </a:spcAft>
            </a:pPr>
            <a:r>
              <a:rPr lang="en-GB" altLang="en-US" dirty="0">
                <a:solidFill>
                  <a:schemeClr val="tx1"/>
                </a:solidFill>
              </a:rPr>
              <a:t>Witness can be taken to location</a:t>
            </a:r>
          </a:p>
        </p:txBody>
      </p:sp>
    </p:spTree>
    <p:extLst>
      <p:ext uri="{BB962C8B-B14F-4D97-AF65-F5344CB8AC3E}">
        <p14:creationId xmlns:p14="http://schemas.microsoft.com/office/powerpoint/2010/main" val="283595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Roger Images\Images\text graphic\tg_building_ludgate_hill.jpg"/>
          <p:cNvPicPr>
            <a:picLocks noChangeAspect="1" noChangeArrowheads="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849016" y="441435"/>
            <a:ext cx="7035964" cy="5292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3926591" y="520263"/>
            <a:ext cx="48808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u="sng" dirty="0">
                <a:solidFill>
                  <a:srgbClr val="FF0000"/>
                </a:solidFill>
              </a:rPr>
              <a:t>Street Identification</a:t>
            </a:r>
          </a:p>
        </p:txBody>
      </p:sp>
      <p:sp>
        <p:nvSpPr>
          <p:cNvPr id="5" name="TextBox 4"/>
          <p:cNvSpPr txBox="1">
            <a:spLocks noChangeArrowheads="1"/>
          </p:cNvSpPr>
          <p:nvPr/>
        </p:nvSpPr>
        <p:spPr bwMode="auto">
          <a:xfrm>
            <a:off x="2298545" y="1873317"/>
            <a:ext cx="8136904"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spcAft>
                <a:spcPts val="5400"/>
              </a:spcAft>
            </a:pPr>
            <a:r>
              <a:rPr lang="en-GB" altLang="en-US" dirty="0">
                <a:solidFill>
                  <a:schemeClr val="tx1"/>
                </a:solidFill>
              </a:rPr>
              <a:t>First description </a:t>
            </a:r>
            <a:r>
              <a:rPr lang="en-GB" altLang="en-US" u="sng" dirty="0">
                <a:solidFill>
                  <a:srgbClr val="FF0000"/>
                </a:solidFill>
              </a:rPr>
              <a:t>MUST</a:t>
            </a:r>
            <a:r>
              <a:rPr lang="en-GB" altLang="en-US" dirty="0">
                <a:solidFill>
                  <a:schemeClr val="tx1"/>
                </a:solidFill>
              </a:rPr>
              <a:t> be recorded in PNB</a:t>
            </a:r>
          </a:p>
          <a:p>
            <a:pPr algn="ctr" eaLnBrk="1" hangingPunct="1">
              <a:spcAft>
                <a:spcPts val="5400"/>
              </a:spcAft>
            </a:pPr>
            <a:r>
              <a:rPr lang="en-GB" altLang="en-US" dirty="0">
                <a:solidFill>
                  <a:schemeClr val="tx1"/>
                </a:solidFill>
              </a:rPr>
              <a:t>Supervisor </a:t>
            </a:r>
            <a:r>
              <a:rPr lang="en-GB" altLang="en-US" u="sng" dirty="0">
                <a:solidFill>
                  <a:srgbClr val="FF0000"/>
                </a:solidFill>
              </a:rPr>
              <a:t>MUST</a:t>
            </a:r>
            <a:r>
              <a:rPr lang="en-GB" altLang="en-US" dirty="0">
                <a:solidFill>
                  <a:schemeClr val="tx1"/>
                </a:solidFill>
              </a:rPr>
              <a:t> be informed</a:t>
            </a:r>
          </a:p>
          <a:p>
            <a:pPr algn="ctr" eaLnBrk="1" hangingPunct="1">
              <a:spcAft>
                <a:spcPts val="5400"/>
              </a:spcAft>
            </a:pPr>
            <a:r>
              <a:rPr lang="en-GB" altLang="en-US" dirty="0">
                <a:solidFill>
                  <a:schemeClr val="tx1"/>
                </a:solidFill>
              </a:rPr>
              <a:t>Witness cannot be directed towards any individual</a:t>
            </a:r>
          </a:p>
        </p:txBody>
      </p:sp>
    </p:spTree>
    <p:extLst>
      <p:ext uri="{BB962C8B-B14F-4D97-AF65-F5344CB8AC3E}">
        <p14:creationId xmlns:p14="http://schemas.microsoft.com/office/powerpoint/2010/main" val="1736377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13887" y="413845"/>
            <a:ext cx="11526016"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rgbClr val="0033CC"/>
                </a:solidFill>
              </a:rPr>
              <a:t>Street I.D. – Positive Identification</a:t>
            </a:r>
          </a:p>
        </p:txBody>
      </p:sp>
      <p:sp>
        <p:nvSpPr>
          <p:cNvPr id="3" name="TextBox 2"/>
          <p:cNvSpPr txBox="1">
            <a:spLocks noChangeArrowheads="1"/>
          </p:cNvSpPr>
          <p:nvPr/>
        </p:nvSpPr>
        <p:spPr bwMode="auto">
          <a:xfrm>
            <a:off x="3124938" y="1291295"/>
            <a:ext cx="59039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PNB entry must include:</a:t>
            </a:r>
          </a:p>
        </p:txBody>
      </p:sp>
      <p:sp>
        <p:nvSpPr>
          <p:cNvPr id="4" name="TextBox 3"/>
          <p:cNvSpPr txBox="1">
            <a:spLocks noChangeArrowheads="1"/>
          </p:cNvSpPr>
          <p:nvPr/>
        </p:nvSpPr>
        <p:spPr bwMode="auto">
          <a:xfrm>
            <a:off x="1864586" y="2756502"/>
            <a:ext cx="842461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sz="2000" dirty="0">
                <a:solidFill>
                  <a:schemeClr val="tx1"/>
                </a:solidFill>
              </a:rPr>
              <a:t>Date, time and place suspect previously seen</a:t>
            </a:r>
          </a:p>
          <a:p>
            <a:pPr algn="ctr" eaLnBrk="1" hangingPunct="1"/>
            <a:endParaRPr lang="en-GB" altLang="en-US" sz="2000" dirty="0">
              <a:solidFill>
                <a:schemeClr val="tx1"/>
              </a:solidFill>
            </a:endParaRPr>
          </a:p>
          <a:p>
            <a:pPr algn="ctr" eaLnBrk="1" hangingPunct="1"/>
            <a:r>
              <a:rPr lang="en-GB" altLang="en-US" sz="2000" dirty="0">
                <a:solidFill>
                  <a:schemeClr val="tx1"/>
                </a:solidFill>
              </a:rPr>
              <a:t>Location where the identification was made</a:t>
            </a:r>
          </a:p>
          <a:p>
            <a:pPr algn="ctr" eaLnBrk="1" hangingPunct="1"/>
            <a:endParaRPr lang="en-GB" altLang="en-US" sz="2000" dirty="0">
              <a:solidFill>
                <a:schemeClr val="tx1"/>
              </a:solidFill>
            </a:endParaRPr>
          </a:p>
          <a:p>
            <a:pPr algn="ctr" eaLnBrk="1" hangingPunct="1"/>
            <a:r>
              <a:rPr lang="en-GB" altLang="en-US" sz="2000" dirty="0">
                <a:solidFill>
                  <a:schemeClr val="tx1"/>
                </a:solidFill>
              </a:rPr>
              <a:t>Conditions at the time (ADVOKATE)</a:t>
            </a:r>
          </a:p>
          <a:p>
            <a:pPr algn="ctr" eaLnBrk="1" hangingPunct="1"/>
            <a:endParaRPr lang="en-GB" altLang="en-US" sz="2000" dirty="0">
              <a:solidFill>
                <a:schemeClr val="tx1"/>
              </a:solidFill>
            </a:endParaRPr>
          </a:p>
          <a:p>
            <a:pPr algn="ctr" eaLnBrk="1" hangingPunct="1"/>
            <a:r>
              <a:rPr lang="en-GB" altLang="en-US" sz="2000" dirty="0">
                <a:solidFill>
                  <a:schemeClr val="tx1"/>
                </a:solidFill>
              </a:rPr>
              <a:t>Whether witness’ attention was drawn</a:t>
            </a:r>
          </a:p>
          <a:p>
            <a:pPr algn="ctr" eaLnBrk="1" hangingPunct="1"/>
            <a:r>
              <a:rPr lang="en-GB" altLang="en-US" sz="2000" dirty="0">
                <a:solidFill>
                  <a:schemeClr val="tx1"/>
                </a:solidFill>
              </a:rPr>
              <a:t>to the suspect and if so, why</a:t>
            </a:r>
          </a:p>
        </p:txBody>
      </p:sp>
    </p:spTree>
    <p:extLst>
      <p:ext uri="{BB962C8B-B14F-4D97-AF65-F5344CB8AC3E}">
        <p14:creationId xmlns:p14="http://schemas.microsoft.com/office/powerpoint/2010/main" val="12141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9"/>
          <p:cNvSpPr txBox="1">
            <a:spLocks noChangeArrowheads="1"/>
          </p:cNvSpPr>
          <p:nvPr/>
        </p:nvSpPr>
        <p:spPr bwMode="auto">
          <a:xfrm>
            <a:off x="457202" y="393865"/>
            <a:ext cx="1125657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dirty="0">
                <a:solidFill>
                  <a:srgbClr val="0033CC"/>
                </a:solidFill>
              </a:rPr>
              <a:t>Video Identification</a:t>
            </a:r>
          </a:p>
        </p:txBody>
      </p:sp>
      <p:sp>
        <p:nvSpPr>
          <p:cNvPr id="3" name="TextBox 10"/>
          <p:cNvSpPr txBox="1">
            <a:spLocks noChangeArrowheads="1"/>
          </p:cNvSpPr>
          <p:nvPr/>
        </p:nvSpPr>
        <p:spPr bwMode="auto">
          <a:xfrm>
            <a:off x="1503880" y="1709702"/>
            <a:ext cx="770408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dirty="0">
                <a:solidFill>
                  <a:schemeClr val="tx1"/>
                </a:solidFill>
              </a:rPr>
              <a:t>Witness is shown: </a:t>
            </a:r>
          </a:p>
          <a:p>
            <a:pPr eaLnBrk="1" hangingPunct="1">
              <a:spcBef>
                <a:spcPct val="0"/>
              </a:spcBef>
              <a:buFontTx/>
              <a:buNone/>
            </a:pPr>
            <a:endParaRPr lang="en-GB" altLang="en-US" dirty="0">
              <a:solidFill>
                <a:schemeClr val="tx1"/>
              </a:solidFill>
            </a:endParaRPr>
          </a:p>
          <a:p>
            <a:pPr eaLnBrk="1" hangingPunct="1">
              <a:spcBef>
                <a:spcPct val="0"/>
              </a:spcBef>
              <a:buFontTx/>
              <a:buNone/>
            </a:pPr>
            <a:r>
              <a:rPr lang="en-GB" altLang="en-US" dirty="0">
                <a:solidFill>
                  <a:schemeClr val="tx1"/>
                </a:solidFill>
              </a:rPr>
              <a:t>Images of suspect </a:t>
            </a:r>
          </a:p>
          <a:p>
            <a:pPr eaLnBrk="1" hangingPunct="1">
              <a:spcBef>
                <a:spcPct val="0"/>
              </a:spcBef>
              <a:buFontTx/>
              <a:buNone/>
            </a:pPr>
            <a:endParaRPr lang="en-GB" altLang="en-US" dirty="0">
              <a:solidFill>
                <a:schemeClr val="tx1"/>
              </a:solidFill>
            </a:endParaRPr>
          </a:p>
          <a:p>
            <a:pPr eaLnBrk="1" hangingPunct="1">
              <a:spcBef>
                <a:spcPct val="0"/>
              </a:spcBef>
              <a:buFontTx/>
              <a:buNone/>
            </a:pPr>
            <a:r>
              <a:rPr lang="en-GB" altLang="en-US" dirty="0">
                <a:solidFill>
                  <a:schemeClr val="tx1"/>
                </a:solidFill>
              </a:rPr>
              <a:t>Images of persons who resemble the suspect</a:t>
            </a:r>
          </a:p>
          <a:p>
            <a:pPr eaLnBrk="1" hangingPunct="1">
              <a:spcBef>
                <a:spcPct val="0"/>
              </a:spcBef>
              <a:buFontTx/>
              <a:buNone/>
            </a:pPr>
            <a:endParaRPr lang="en-GB" altLang="en-US" dirty="0">
              <a:solidFill>
                <a:schemeClr val="tx1"/>
              </a:solidFill>
            </a:endParaRPr>
          </a:p>
          <a:p>
            <a:pPr eaLnBrk="1" hangingPunct="1">
              <a:spcBef>
                <a:spcPct val="0"/>
              </a:spcBef>
              <a:buFontTx/>
              <a:buNone/>
            </a:pPr>
            <a:r>
              <a:rPr lang="en-GB" altLang="en-US" dirty="0">
                <a:solidFill>
                  <a:srgbClr val="FF0000"/>
                </a:solidFill>
              </a:rPr>
              <a:t>VIPER/PROMAT</a:t>
            </a:r>
          </a:p>
          <a:p>
            <a:pPr eaLnBrk="1" hangingPunct="1">
              <a:spcBef>
                <a:spcPct val="0"/>
              </a:spcBef>
              <a:buFontTx/>
              <a:buNone/>
            </a:pPr>
            <a:endParaRPr lang="en-GB" altLang="en-US" dirty="0">
              <a:solidFill>
                <a:srgbClr val="0033CC"/>
              </a:solidFill>
            </a:endParaRPr>
          </a:p>
          <a:p>
            <a:pPr eaLnBrk="1" hangingPunct="1">
              <a:spcBef>
                <a:spcPct val="0"/>
              </a:spcBef>
              <a:buFontTx/>
              <a:buNone/>
            </a:pPr>
            <a:r>
              <a:rPr lang="en-GB" altLang="en-US" dirty="0">
                <a:solidFill>
                  <a:schemeClr val="tx1"/>
                </a:solidFill>
              </a:rPr>
              <a:t>PACE – Code D Annex A</a:t>
            </a:r>
          </a:p>
        </p:txBody>
      </p:sp>
      <p:pic>
        <p:nvPicPr>
          <p:cNvPr id="4" name="Picture 9" descr="\\Client\G$\CKP Images\Identification\video id 8.png"/>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884280" y="1709702"/>
            <a:ext cx="2634719" cy="2988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4338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467544" y="393700"/>
            <a:ext cx="835362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FF0000"/>
                </a:solidFill>
              </a:rPr>
              <a:t>What is PROMAT?  </a:t>
            </a:r>
          </a:p>
        </p:txBody>
      </p:sp>
      <p:sp>
        <p:nvSpPr>
          <p:cNvPr id="3" name="TextBox 2"/>
          <p:cNvSpPr txBox="1">
            <a:spLocks noChangeArrowheads="1"/>
          </p:cNvSpPr>
          <p:nvPr/>
        </p:nvSpPr>
        <p:spPr bwMode="auto">
          <a:xfrm>
            <a:off x="1415241" y="1372299"/>
            <a:ext cx="7405926" cy="4416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In 1997, PROMAT live video identification parade system was introduced</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Revolutionised the way the police service did traditional line-up parades</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Currently produce over 60,000 identification parades per year. </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Police forces offer a quick and efficient service with “live” Video ID Parades conveniently taking place soon after an incident occurs and while the image is still fresh in the witness’s memory.</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Can hold a very large and diverse database and compare suspect details with like images to produce a “live” video ID parade in a matter of minutes.</a:t>
            </a:r>
          </a:p>
          <a:p>
            <a:pPr eaLnBrk="1" hangingPunct="1"/>
            <a:r>
              <a:rPr lang="en-GB" altLang="en-US" sz="1100" dirty="0">
                <a:solidFill>
                  <a:srgbClr val="FF0000"/>
                </a:solidFill>
              </a:rPr>
              <a:t> </a:t>
            </a:r>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4559" y="2153170"/>
            <a:ext cx="1829317" cy="20701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3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467544" y="393700"/>
            <a:ext cx="835362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FF0000"/>
                </a:solidFill>
              </a:rPr>
              <a:t>What is VIPER? </a:t>
            </a:r>
          </a:p>
        </p:txBody>
      </p:sp>
      <p:sp>
        <p:nvSpPr>
          <p:cNvPr id="3" name="TextBox 2"/>
          <p:cNvSpPr txBox="1">
            <a:spLocks noChangeArrowheads="1"/>
          </p:cNvSpPr>
          <p:nvPr/>
        </p:nvSpPr>
        <p:spPr bwMode="auto">
          <a:xfrm>
            <a:off x="1304882" y="1116500"/>
            <a:ext cx="7405926"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endParaRPr lang="en-GB" altLang="en-US" sz="1800" b="0" dirty="0">
              <a:solidFill>
                <a:srgbClr val="FF0000"/>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The National VIPER Bureau is utilised by the UK police to produce video identification (ID) parades. </a:t>
            </a:r>
          </a:p>
          <a:p>
            <a:pPr marL="171450" indent="-171450" eaLnBrk="1" hangingPunct="1">
              <a:buFont typeface="Arial" panose="020B0604020202020204" pitchFamily="34" charset="0"/>
              <a:buChar char="•"/>
            </a:pPr>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Over 20 Police Forces in the UK use VIPER</a:t>
            </a:r>
          </a:p>
          <a:p>
            <a:pPr eaLnBrk="1" hangingPunct="1"/>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Video ID parades are shown to witnesses and replace the old fashioned line-ups of suspects. </a:t>
            </a:r>
          </a:p>
          <a:p>
            <a:pPr eaLnBrk="1" hangingPunct="1"/>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It allows the witnesses to identify a suspect without the need to confront them face to face. </a:t>
            </a:r>
          </a:p>
          <a:p>
            <a:pPr eaLnBrk="1" hangingPunct="1"/>
            <a:endParaRPr lang="en-GB" altLang="en-US" sz="1800" b="0" dirty="0">
              <a:solidFill>
                <a:schemeClr val="tx1"/>
              </a:solidFill>
              <a:latin typeface="Arial" panose="020B0604020202020204" pitchFamily="34" charset="0"/>
              <a:cs typeface="Arial" panose="020B0604020202020204" pitchFamily="34" charset="0"/>
            </a:endParaRP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The video ID parade can be played from a DVD onto a television which can be located in a police station or even at their home on a laptop to promote witness care.</a:t>
            </a:r>
          </a:p>
          <a:p>
            <a:pPr eaLnBrk="1" hangingPunct="1"/>
            <a:r>
              <a:rPr lang="en-GB" altLang="en-US" sz="1800" b="0" dirty="0">
                <a:solidFill>
                  <a:schemeClr val="tx1"/>
                </a:solidFill>
                <a:latin typeface="Arial" panose="020B0604020202020204" pitchFamily="34" charset="0"/>
                <a:cs typeface="Arial" panose="020B0604020202020204" pitchFamily="34" charset="0"/>
              </a:rPr>
              <a:t> </a:t>
            </a:r>
          </a:p>
          <a:p>
            <a:pPr marL="171450" indent="-171450" eaLnBrk="1" hangingPunct="1">
              <a:buFont typeface="Arial" panose="020B0604020202020204" pitchFamily="34" charset="0"/>
              <a:buChar char="•"/>
            </a:pPr>
            <a:r>
              <a:rPr lang="en-GB" altLang="en-US" sz="1800" b="0" dirty="0">
                <a:solidFill>
                  <a:schemeClr val="tx1"/>
                </a:solidFill>
                <a:latin typeface="Arial" panose="020B0604020202020204" pitchFamily="34" charset="0"/>
                <a:cs typeface="Arial" panose="020B0604020202020204" pitchFamily="34" charset="0"/>
              </a:rPr>
              <a:t>The service allows forces to conduct parades quickly and effectively.</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66762" y="2509124"/>
            <a:ext cx="1784866" cy="2016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064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097280" y="894331"/>
            <a:ext cx="10058400" cy="104144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28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WHAT IS E-FIT ?</a:t>
            </a:r>
          </a:p>
        </p:txBody>
      </p:sp>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6285" y="2180713"/>
            <a:ext cx="4172005" cy="2750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6327830" y="1580549"/>
            <a:ext cx="4572000" cy="1200329"/>
          </a:xfrm>
          <a:prstGeom prst="rect">
            <a:avLst/>
          </a:prstGeom>
        </p:spPr>
        <p:txBody>
          <a:bodyPr>
            <a:spAutoFit/>
          </a:bodyPr>
          <a:lstStyle/>
          <a:p>
            <a:pPr marL="342900" indent="-342900">
              <a:buFont typeface="Arial" panose="020B0604020202020204" pitchFamily="34" charset="0"/>
              <a:buChar char="•"/>
              <a:defRPr/>
            </a:pPr>
            <a:r>
              <a:rPr lang="en-US" sz="2000" dirty="0"/>
              <a:t>Originally produced in collaboration with the UK Home Office. </a:t>
            </a:r>
          </a:p>
          <a:p>
            <a:pPr>
              <a:defRPr/>
            </a:pPr>
            <a:endParaRPr lang="en-US" sz="1200" dirty="0"/>
          </a:p>
          <a:p>
            <a:pPr marL="342900" indent="-342900">
              <a:buFont typeface="Arial" panose="020B0604020202020204" pitchFamily="34" charset="0"/>
              <a:buChar char="•"/>
              <a:defRPr/>
            </a:pPr>
            <a:r>
              <a:rPr lang="en-US" sz="2000" dirty="0"/>
              <a:t>A proven and highly effective product. </a:t>
            </a:r>
          </a:p>
        </p:txBody>
      </p:sp>
      <p:sp>
        <p:nvSpPr>
          <p:cNvPr id="5" name="Rectangle 4"/>
          <p:cNvSpPr/>
          <p:nvPr/>
        </p:nvSpPr>
        <p:spPr>
          <a:xfrm>
            <a:off x="6327830" y="3175565"/>
            <a:ext cx="4827850" cy="2431435"/>
          </a:xfrm>
          <a:prstGeom prst="rect">
            <a:avLst/>
          </a:prstGeom>
        </p:spPr>
        <p:txBody>
          <a:bodyPr wrap="square">
            <a:spAutoFit/>
          </a:bodyPr>
          <a:lstStyle/>
          <a:p>
            <a:pPr marL="342900" indent="-342900">
              <a:buFont typeface="Arial" panose="020B0604020202020204" pitchFamily="34" charset="0"/>
              <a:buChar char="•"/>
              <a:defRPr/>
            </a:pPr>
            <a:r>
              <a:rPr lang="en-US" sz="2000" dirty="0"/>
              <a:t>E-FIT has now been installed in 45 British Police services.</a:t>
            </a:r>
          </a:p>
          <a:p>
            <a:pPr>
              <a:defRPr/>
            </a:pPr>
            <a:endParaRPr lang="en-GB" sz="1200" dirty="0"/>
          </a:p>
          <a:p>
            <a:pPr marL="342900" indent="-342900">
              <a:buFont typeface="Arial" panose="020B0604020202020204" pitchFamily="34" charset="0"/>
              <a:buChar char="•"/>
              <a:defRPr/>
            </a:pPr>
            <a:r>
              <a:rPr lang="en-US" sz="2000" dirty="0"/>
              <a:t>The E-FIT approach is based on proven psychological research and has been demonstrated to be a highly effective method for feature-based retrieval and construction.</a:t>
            </a:r>
            <a:endParaRPr lang="en-GB" sz="2000" dirty="0"/>
          </a:p>
        </p:txBody>
      </p:sp>
    </p:spTree>
    <p:extLst>
      <p:ext uri="{BB962C8B-B14F-4D97-AF65-F5344CB8AC3E}">
        <p14:creationId xmlns:p14="http://schemas.microsoft.com/office/powerpoint/2010/main" val="129800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1034218" y="889845"/>
            <a:ext cx="10058400" cy="62364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mn-lt"/>
              </a:rPr>
              <a:t>Automated Facial Recognition (A.F.R) </a:t>
            </a:r>
          </a:p>
        </p:txBody>
      </p:sp>
      <p:sp>
        <p:nvSpPr>
          <p:cNvPr id="3" name="Content Placeholder 2"/>
          <p:cNvSpPr txBox="1">
            <a:spLocks/>
          </p:cNvSpPr>
          <p:nvPr/>
        </p:nvSpPr>
        <p:spPr>
          <a:xfrm>
            <a:off x="1239170" y="2474156"/>
            <a:ext cx="10058400" cy="360332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US" sz="2400" dirty="0"/>
              <a:t>Facial recognition is what humans use to </a:t>
            </a:r>
            <a:r>
              <a:rPr lang="en-GB" sz="2400" dirty="0"/>
              <a:t>recognise</a:t>
            </a:r>
            <a:r>
              <a:rPr lang="en-US" sz="2400" dirty="0"/>
              <a:t> one another and have been doing so for hundreds of thousands of years</a:t>
            </a:r>
          </a:p>
          <a:p>
            <a:pPr marL="0" indent="0" algn="ctr">
              <a:buNone/>
              <a:defRPr/>
            </a:pPr>
            <a:endParaRPr lang="en-US" sz="2400" dirty="0"/>
          </a:p>
          <a:p>
            <a:pPr marL="0" indent="0" algn="ctr">
              <a:buNone/>
              <a:defRPr/>
            </a:pPr>
            <a:r>
              <a:rPr lang="en-US" sz="2400" dirty="0"/>
              <a:t>Our eyes see a person</a:t>
            </a:r>
          </a:p>
          <a:p>
            <a:pPr marL="457200" lvl="1" indent="0" algn="ctr">
              <a:buNone/>
              <a:defRPr/>
            </a:pPr>
            <a:endParaRPr lang="en-US" dirty="0"/>
          </a:p>
          <a:p>
            <a:pPr marL="0" indent="0" algn="ctr">
              <a:buNone/>
              <a:defRPr/>
            </a:pPr>
            <a:r>
              <a:rPr lang="en-US" sz="2400" dirty="0"/>
              <a:t>Even after hundreds of thousands of years of human evolution, it is still not perfect.</a:t>
            </a:r>
          </a:p>
          <a:p>
            <a:pPr marL="0" indent="0">
              <a:buFont typeface="Arial" panose="020B0604020202020204" pitchFamily="34" charset="0"/>
              <a:buNone/>
              <a:defRPr/>
            </a:pPr>
            <a:endParaRPr lang="en-US" dirty="0"/>
          </a:p>
          <a:p>
            <a:pPr>
              <a:defRPr/>
            </a:pPr>
            <a:endParaRPr lang="en-US" dirty="0"/>
          </a:p>
          <a:p>
            <a:pPr>
              <a:defRPr/>
            </a:pPr>
            <a:endParaRPr lang="en-US" dirty="0"/>
          </a:p>
        </p:txBody>
      </p:sp>
      <p:pic>
        <p:nvPicPr>
          <p:cNvPr id="4" name="Picture 2" descr="https://s-media-cache-ak0.pinimg.com/236x/f1/ec/e4/f1ece422f803514f5ee5c18f81a6f0f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91319" y="366149"/>
            <a:ext cx="1666832" cy="1714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2738" y="253557"/>
            <a:ext cx="1649806" cy="1696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6555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097280" y="894331"/>
            <a:ext cx="10058400" cy="104144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altLang="en-US" sz="2800" b="1">
                <a:latin typeface="Arial" panose="020B0604020202020204" pitchFamily="34" charset="0"/>
                <a:ea typeface="ＭＳ Ｐゴシック" panose="020B0600070205080204" pitchFamily="34" charset="-128"/>
                <a:cs typeface="Arial" panose="020B0604020202020204" pitchFamily="34" charset="0"/>
              </a:rPr>
              <a:t>AFR- </a:t>
            </a:r>
            <a:r>
              <a:rPr lang="en-US" sz="2800" b="1">
                <a:latin typeface="Arial" panose="020B0604020202020204" pitchFamily="34" charset="0"/>
                <a:cs typeface="Arial" panose="020B0604020202020204" pitchFamily="34" charset="0"/>
              </a:rPr>
              <a:t>How does computer based facial recognition work?</a:t>
            </a:r>
            <a:endParaRPr lang="en-GB" altLang="en-US" sz="2800" b="1" dirty="0">
              <a:latin typeface="Arial" panose="020B0604020202020204" pitchFamily="34" charset="0"/>
              <a:ea typeface="ＭＳ Ｐゴシック" panose="020B0600070205080204" pitchFamily="34" charset="-128"/>
              <a:cs typeface="Arial" panose="020B0604020202020204" pitchFamily="34" charset="0"/>
            </a:endParaRPr>
          </a:p>
        </p:txBody>
      </p:sp>
      <p:grpSp>
        <p:nvGrpSpPr>
          <p:cNvPr id="3" name="Group 2"/>
          <p:cNvGrpSpPr/>
          <p:nvPr/>
        </p:nvGrpSpPr>
        <p:grpSpPr>
          <a:xfrm>
            <a:off x="3594538" y="1792805"/>
            <a:ext cx="6897054" cy="3933318"/>
            <a:chOff x="1935322" y="1259443"/>
            <a:chExt cx="7704932" cy="4939645"/>
          </a:xfrm>
        </p:grpSpPr>
        <p:sp>
          <p:nvSpPr>
            <p:cNvPr id="4" name="TextBox 3"/>
            <p:cNvSpPr txBox="1">
              <a:spLocks noChangeArrowheads="1"/>
            </p:cNvSpPr>
            <p:nvPr/>
          </p:nvSpPr>
          <p:spPr bwMode="auto">
            <a:xfrm>
              <a:off x="4853941" y="1985364"/>
              <a:ext cx="47736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400">
                  <a:solidFill>
                    <a:schemeClr val="tx1"/>
                  </a:solidFill>
                </a:rPr>
                <a:t>CAPTURE</a:t>
              </a:r>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5322" y="1259443"/>
              <a:ext cx="2674938"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41672" y="2937727"/>
              <a:ext cx="2674938"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41672" y="4657625"/>
              <a:ext cx="2674938" cy="154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4866641" y="3582389"/>
              <a:ext cx="47736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400">
                  <a:solidFill>
                    <a:schemeClr val="tx1"/>
                  </a:solidFill>
                </a:rPr>
                <a:t>ASSESS</a:t>
              </a:r>
            </a:p>
          </p:txBody>
        </p:sp>
        <p:sp>
          <p:nvSpPr>
            <p:cNvPr id="9" name="TextBox 8"/>
            <p:cNvSpPr txBox="1">
              <a:spLocks noChangeArrowheads="1"/>
            </p:cNvSpPr>
            <p:nvPr/>
          </p:nvSpPr>
          <p:spPr bwMode="auto">
            <a:xfrm>
              <a:off x="4866641" y="5179414"/>
              <a:ext cx="47736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400" dirty="0">
                  <a:solidFill>
                    <a:schemeClr val="tx1"/>
                  </a:solidFill>
                </a:rPr>
                <a:t>MATCH</a:t>
              </a:r>
            </a:p>
          </p:txBody>
        </p:sp>
      </p:grpSp>
    </p:spTree>
    <p:extLst>
      <p:ext uri="{BB962C8B-B14F-4D97-AF65-F5344CB8AC3E}">
        <p14:creationId xmlns:p14="http://schemas.microsoft.com/office/powerpoint/2010/main" val="2776647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4337" y="1110210"/>
            <a:ext cx="6480175" cy="424815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74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rcRect r="1492" b="6235"/>
          <a:stretch>
            <a:fillRect/>
          </a:stretch>
        </p:blipFill>
        <p:spPr bwMode="auto">
          <a:xfrm>
            <a:off x="2518379" y="926783"/>
            <a:ext cx="6727825" cy="4473575"/>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8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lient\F$\Reverse search.JPG"/>
          <p:cNvPicPr>
            <a:picLocks noChangeAspect="1" noChangeArrowheads="1"/>
          </p:cNvPicPr>
          <p:nvPr/>
        </p:nvPicPr>
        <p:blipFill>
          <a:blip r:embed="rId3">
            <a:extLst>
              <a:ext uri="{28A0092B-C50C-407E-A947-70E740481C1C}">
                <a14:useLocalDpi xmlns:a14="http://schemas.microsoft.com/office/drawing/2010/main" val="0"/>
              </a:ext>
            </a:extLst>
          </a:blip>
          <a:srcRect l="-2" t="362" b="1096"/>
          <a:stretch>
            <a:fillRect/>
          </a:stretch>
        </p:blipFill>
        <p:spPr bwMode="auto">
          <a:xfrm>
            <a:off x="2788089" y="974079"/>
            <a:ext cx="6264275" cy="453548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196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222515" y="320840"/>
            <a:ext cx="59769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algn="ctr" eaLnBrk="1" hangingPunct="1">
              <a:spcBef>
                <a:spcPct val="0"/>
              </a:spcBef>
              <a:buFontTx/>
              <a:buNone/>
            </a:pPr>
            <a:r>
              <a:rPr lang="en-GB" altLang="en-US" sz="3200" b="1">
                <a:solidFill>
                  <a:srgbClr val="0033CC"/>
                </a:solidFill>
              </a:rPr>
              <a:t>Identification Parade</a:t>
            </a:r>
          </a:p>
        </p:txBody>
      </p:sp>
      <p:pic>
        <p:nvPicPr>
          <p:cNvPr id="3" name="Picture 2" descr="\\Client\G$\CKP Images\Identification\ID para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3941" y="1322770"/>
            <a:ext cx="6654085" cy="4037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2883941" y="5360275"/>
            <a:ext cx="7993063"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chemeClr val="tx1"/>
                </a:solidFill>
              </a:rPr>
              <a:t>What’s wrong with this picture?</a:t>
            </a:r>
          </a:p>
        </p:txBody>
      </p:sp>
    </p:spTree>
    <p:extLst>
      <p:ext uri="{BB962C8B-B14F-4D97-AF65-F5344CB8AC3E}">
        <p14:creationId xmlns:p14="http://schemas.microsoft.com/office/powerpoint/2010/main" val="369332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3135313" y="437005"/>
            <a:ext cx="57610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rgbClr val="0033CC"/>
                </a:solidFill>
              </a:rPr>
              <a:t>Group Identification</a:t>
            </a:r>
          </a:p>
        </p:txBody>
      </p:sp>
      <p:sp>
        <p:nvSpPr>
          <p:cNvPr id="3" name="TextBox 2"/>
          <p:cNvSpPr txBox="1">
            <a:spLocks noChangeArrowheads="1"/>
          </p:cNvSpPr>
          <p:nvPr/>
        </p:nvSpPr>
        <p:spPr bwMode="auto">
          <a:xfrm>
            <a:off x="2307431" y="1617288"/>
            <a:ext cx="7416800"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b="0" dirty="0">
                <a:solidFill>
                  <a:schemeClr val="tx1"/>
                </a:solidFill>
              </a:rPr>
              <a:t>Takes place in locations where groups of people gather</a:t>
            </a:r>
          </a:p>
          <a:p>
            <a:pPr algn="ctr" eaLnBrk="1" hangingPunct="1"/>
            <a:endParaRPr lang="en-GB" altLang="en-US" b="0" dirty="0">
              <a:solidFill>
                <a:schemeClr val="tx1"/>
              </a:solidFill>
            </a:endParaRPr>
          </a:p>
          <a:p>
            <a:pPr algn="ctr" eaLnBrk="1" hangingPunct="1"/>
            <a:r>
              <a:rPr lang="en-GB" altLang="en-US" b="0" dirty="0">
                <a:solidFill>
                  <a:schemeClr val="tx1"/>
                </a:solidFill>
              </a:rPr>
              <a:t>Suspect joins a group of people at the location</a:t>
            </a:r>
          </a:p>
          <a:p>
            <a:pPr algn="ctr" eaLnBrk="1" hangingPunct="1"/>
            <a:endParaRPr lang="en-GB" altLang="en-US" b="0" dirty="0">
              <a:solidFill>
                <a:schemeClr val="tx1"/>
              </a:solidFill>
            </a:endParaRPr>
          </a:p>
          <a:p>
            <a:pPr algn="ctr" eaLnBrk="1" hangingPunct="1"/>
            <a:r>
              <a:rPr lang="en-GB" altLang="en-US" b="0" dirty="0">
                <a:solidFill>
                  <a:schemeClr val="tx1"/>
                </a:solidFill>
              </a:rPr>
              <a:t>Location identified by the identification officer</a:t>
            </a:r>
          </a:p>
        </p:txBody>
      </p:sp>
    </p:spTree>
    <p:extLst>
      <p:ext uri="{BB962C8B-B14F-4D97-AF65-F5344CB8AC3E}">
        <p14:creationId xmlns:p14="http://schemas.microsoft.com/office/powerpoint/2010/main" val="420038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Identification\Fingerprint 1.png"/>
          <p:cNvPicPr>
            <a:picLocks noChangeAspect="1" noChangeArrowheads="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14434" y="1022419"/>
            <a:ext cx="2829502" cy="4590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a:spLocks noChangeArrowheads="1"/>
          </p:cNvSpPr>
          <p:nvPr/>
        </p:nvSpPr>
        <p:spPr bwMode="auto">
          <a:xfrm>
            <a:off x="3384164" y="644047"/>
            <a:ext cx="835362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Identification can also be made using samples found at the scene of a crime</a:t>
            </a:r>
          </a:p>
        </p:txBody>
      </p:sp>
      <p:sp>
        <p:nvSpPr>
          <p:cNvPr id="4" name="TextBox 3"/>
          <p:cNvSpPr txBox="1">
            <a:spLocks noChangeArrowheads="1"/>
          </p:cNvSpPr>
          <p:nvPr/>
        </p:nvSpPr>
        <p:spPr bwMode="auto">
          <a:xfrm>
            <a:off x="4225193" y="2778862"/>
            <a:ext cx="37449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FF0000"/>
                </a:solidFill>
              </a:rPr>
              <a:t>Fingerprints</a:t>
            </a:r>
          </a:p>
          <a:p>
            <a:pPr eaLnBrk="1" hangingPunct="1"/>
            <a:endParaRPr lang="en-GB" altLang="en-US" dirty="0">
              <a:solidFill>
                <a:srgbClr val="FF0000"/>
              </a:solidFill>
            </a:endParaRPr>
          </a:p>
        </p:txBody>
      </p:sp>
      <p:sp>
        <p:nvSpPr>
          <p:cNvPr id="5" name="TextBox 4"/>
          <p:cNvSpPr txBox="1">
            <a:spLocks noChangeArrowheads="1"/>
          </p:cNvSpPr>
          <p:nvPr/>
        </p:nvSpPr>
        <p:spPr bwMode="auto">
          <a:xfrm>
            <a:off x="5454216" y="3655069"/>
            <a:ext cx="37449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FF0000"/>
                </a:solidFill>
              </a:rPr>
              <a:t>Footprints</a:t>
            </a:r>
          </a:p>
          <a:p>
            <a:pPr eaLnBrk="1" hangingPunct="1"/>
            <a:endParaRPr lang="en-GB" altLang="en-US" dirty="0">
              <a:solidFill>
                <a:srgbClr val="FF0000"/>
              </a:solidFill>
            </a:endParaRPr>
          </a:p>
        </p:txBody>
      </p:sp>
      <p:sp>
        <p:nvSpPr>
          <p:cNvPr id="6" name="TextBox 5"/>
          <p:cNvSpPr txBox="1">
            <a:spLocks noChangeArrowheads="1"/>
          </p:cNvSpPr>
          <p:nvPr/>
        </p:nvSpPr>
        <p:spPr bwMode="auto">
          <a:xfrm>
            <a:off x="6373102" y="4584606"/>
            <a:ext cx="37449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rgbClr val="FF0000"/>
                </a:solidFill>
              </a:rPr>
              <a:t>DNA samples</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9742683" y="2223167"/>
            <a:ext cx="1370936" cy="2370733"/>
          </a:xfrm>
          <a:prstGeom prst="rect">
            <a:avLst/>
          </a:prstGeom>
          <a:effectLst>
            <a:softEdge rad="317500"/>
          </a:effectLst>
        </p:spPr>
      </p:pic>
    </p:spTree>
    <p:extLst>
      <p:ext uri="{BB962C8B-B14F-4D97-AF65-F5344CB8AC3E}">
        <p14:creationId xmlns:p14="http://schemas.microsoft.com/office/powerpoint/2010/main" val="2857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19752" y="2538249"/>
            <a:ext cx="3954929" cy="923330"/>
          </a:xfrm>
          <a:prstGeom prst="rect">
            <a:avLst/>
          </a:prstGeom>
          <a:noFill/>
        </p:spPr>
        <p:txBody>
          <a:bodyPr wrap="none" rtlCol="0">
            <a:spAutoFit/>
          </a:bodyPr>
          <a:lstStyle/>
          <a:p>
            <a:r>
              <a:rPr lang="en-GB" sz="5400" b="1" dirty="0">
                <a:latin typeface="Arial" panose="020B0604020202020204" pitchFamily="34" charset="0"/>
                <a:cs typeface="Arial" panose="020B0604020202020204" pitchFamily="34" charset="0"/>
              </a:rPr>
              <a:t>Biometrics </a:t>
            </a:r>
          </a:p>
        </p:txBody>
      </p:sp>
    </p:spTree>
    <p:extLst>
      <p:ext uri="{BB962C8B-B14F-4D97-AF65-F5344CB8AC3E}">
        <p14:creationId xmlns:p14="http://schemas.microsoft.com/office/powerpoint/2010/main" val="3833454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1242" y="2091554"/>
            <a:ext cx="5580993" cy="1938992"/>
          </a:xfrm>
          <a:prstGeom prst="rect">
            <a:avLst/>
          </a:prstGeom>
          <a:noFill/>
        </p:spPr>
        <p:txBody>
          <a:bodyPr wrap="square" rtlCol="0">
            <a:spAutoFit/>
          </a:bodyPr>
          <a:lstStyle/>
          <a:p>
            <a:pPr algn="ctr"/>
            <a:r>
              <a:rPr lang="en-GB" sz="2400" dirty="0"/>
              <a:t>IDENT1 is the national automated fingerprint system that provides biometric services to the police forces and law enforcement agencies throughout England, Scotland and Wales.</a:t>
            </a:r>
            <a:endParaRPr lang="en-GB" sz="2400" b="1"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14339" y="1789299"/>
            <a:ext cx="3815255" cy="2543503"/>
          </a:xfrm>
          <a:prstGeom prst="rect">
            <a:avLst/>
          </a:prstGeom>
        </p:spPr>
      </p:pic>
    </p:spTree>
    <p:extLst>
      <p:ext uri="{BB962C8B-B14F-4D97-AF65-F5344CB8AC3E}">
        <p14:creationId xmlns:p14="http://schemas.microsoft.com/office/powerpoint/2010/main" val="815436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43955" y="252248"/>
            <a:ext cx="8229600" cy="5492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a:solidFill>
                  <a:srgbClr val="FF0000"/>
                </a:solidFill>
              </a:rPr>
              <a:t>Identification of Body Samples </a:t>
            </a:r>
            <a:endParaRPr lang="en-GB" b="1" u="sng" dirty="0">
              <a:solidFill>
                <a:srgbClr val="FF0000"/>
              </a:solidFill>
            </a:endParaRPr>
          </a:p>
        </p:txBody>
      </p:sp>
      <p:sp>
        <p:nvSpPr>
          <p:cNvPr id="3" name="Content Placeholder 2"/>
          <p:cNvSpPr txBox="1">
            <a:spLocks/>
          </p:cNvSpPr>
          <p:nvPr/>
        </p:nvSpPr>
        <p:spPr>
          <a:xfrm>
            <a:off x="1568348" y="1357784"/>
            <a:ext cx="3963221" cy="4278094"/>
          </a:xfrm>
          <a:prstGeom prst="rect">
            <a:avLst/>
          </a:prstGeom>
          <a:ln>
            <a:solidFill>
              <a:srgbClr val="0033CC"/>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u="sng" dirty="0">
                <a:solidFill>
                  <a:srgbClr val="0033CC"/>
                </a:solidFill>
              </a:rPr>
              <a:t>Intimate Samples </a:t>
            </a:r>
            <a:endParaRPr lang="en-GB" dirty="0">
              <a:solidFill>
                <a:srgbClr val="0033CC"/>
              </a:solidFill>
            </a:endParaRPr>
          </a:p>
          <a:p>
            <a:r>
              <a:rPr lang="en-GB" sz="1800" dirty="0">
                <a:solidFill>
                  <a:srgbClr val="0033CC"/>
                </a:solidFill>
              </a:rPr>
              <a:t>Dental impressions. </a:t>
            </a:r>
          </a:p>
          <a:p>
            <a:r>
              <a:rPr lang="en-GB" sz="1800" dirty="0">
                <a:solidFill>
                  <a:srgbClr val="0033CC"/>
                </a:solidFill>
              </a:rPr>
              <a:t>A sample of blood, semen or any other tissue fluid. </a:t>
            </a:r>
          </a:p>
          <a:p>
            <a:r>
              <a:rPr lang="en-GB" sz="1800" dirty="0">
                <a:solidFill>
                  <a:srgbClr val="0033CC"/>
                </a:solidFill>
              </a:rPr>
              <a:t>Urine. </a:t>
            </a:r>
          </a:p>
          <a:p>
            <a:r>
              <a:rPr lang="en-GB" sz="1800" dirty="0">
                <a:solidFill>
                  <a:srgbClr val="0033CC"/>
                </a:solidFill>
              </a:rPr>
              <a:t>Pubic hair. </a:t>
            </a:r>
          </a:p>
          <a:p>
            <a:r>
              <a:rPr lang="en-GB" sz="1800" dirty="0">
                <a:solidFill>
                  <a:srgbClr val="0033CC"/>
                </a:solidFill>
              </a:rPr>
              <a:t>A swab taken from any part of a person’s genitals or from a person’s body orifice other than the mouth. </a:t>
            </a:r>
            <a:r>
              <a:rPr lang="en-GB" sz="1600" dirty="0">
                <a:solidFill>
                  <a:srgbClr val="0033CC"/>
                </a:solidFill>
              </a:rPr>
              <a:t>	</a:t>
            </a:r>
          </a:p>
          <a:p>
            <a:pPr marL="0" indent="0">
              <a:buFont typeface="Arial" panose="020B0604020202020204" pitchFamily="34" charset="0"/>
              <a:buNone/>
            </a:pPr>
            <a:endParaRPr lang="en-GB" sz="1600" dirty="0"/>
          </a:p>
        </p:txBody>
      </p:sp>
      <p:sp>
        <p:nvSpPr>
          <p:cNvPr id="4" name="TextBox 3"/>
          <p:cNvSpPr txBox="1"/>
          <p:nvPr/>
        </p:nvSpPr>
        <p:spPr>
          <a:xfrm>
            <a:off x="5962531" y="1357784"/>
            <a:ext cx="4911024" cy="4278094"/>
          </a:xfrm>
          <a:prstGeom prst="rect">
            <a:avLst/>
          </a:prstGeom>
          <a:noFill/>
          <a:ln>
            <a:solidFill>
              <a:srgbClr val="0033CC"/>
            </a:solidFill>
          </a:ln>
        </p:spPr>
        <p:txBody>
          <a:bodyPr wrap="square" rtlCol="0">
            <a:spAutoFit/>
          </a:bodyPr>
          <a:lstStyle/>
          <a:p>
            <a:pPr algn="ctr"/>
            <a:r>
              <a:rPr lang="en-GB" sz="2400" b="1" u="sng" dirty="0">
                <a:solidFill>
                  <a:srgbClr val="0033CC"/>
                </a:solidFill>
              </a:rPr>
              <a:t>Non- Intimate Samples</a:t>
            </a:r>
          </a:p>
          <a:p>
            <a:endParaRPr lang="en-GB" sz="1400" b="0" dirty="0">
              <a:solidFill>
                <a:srgbClr val="0033CC"/>
              </a:solidFill>
            </a:endParaRPr>
          </a:p>
          <a:p>
            <a:pPr marL="285750" indent="-285750">
              <a:buFont typeface="Arial" panose="020B0604020202020204" pitchFamily="34" charset="0"/>
              <a:buChar char="•"/>
            </a:pPr>
            <a:r>
              <a:rPr lang="en-GB" b="0" dirty="0">
                <a:solidFill>
                  <a:srgbClr val="0033CC"/>
                </a:solidFill>
              </a:rPr>
              <a:t>A sample of hair, other than pubic hair, which includes hair plucked with the root. </a:t>
            </a:r>
          </a:p>
          <a:p>
            <a:pPr marL="285750" indent="-285750">
              <a:buFont typeface="Arial" panose="020B0604020202020204" pitchFamily="34" charset="0"/>
              <a:buChar char="•"/>
            </a:pPr>
            <a:r>
              <a:rPr lang="en-GB" b="0" dirty="0">
                <a:solidFill>
                  <a:srgbClr val="0033CC"/>
                </a:solidFill>
              </a:rPr>
              <a:t>A sample taken from a nail or from under a nail. </a:t>
            </a:r>
          </a:p>
          <a:p>
            <a:pPr marL="285750" indent="-285750">
              <a:buFont typeface="Arial" panose="020B0604020202020204" pitchFamily="34" charset="0"/>
              <a:buChar char="•"/>
            </a:pPr>
            <a:r>
              <a:rPr lang="en-GB" b="0" dirty="0">
                <a:solidFill>
                  <a:srgbClr val="0033CC"/>
                </a:solidFill>
              </a:rPr>
              <a:t>A swab taken from any part of a person’s body other than a part from which a swab taken would be an intimate sample. </a:t>
            </a:r>
          </a:p>
          <a:p>
            <a:pPr marL="285750" indent="-285750">
              <a:buFont typeface="Arial" panose="020B0604020202020204" pitchFamily="34" charset="0"/>
              <a:buChar char="•"/>
            </a:pPr>
            <a:r>
              <a:rPr lang="en-GB" b="0" dirty="0">
                <a:solidFill>
                  <a:srgbClr val="0033CC"/>
                </a:solidFill>
              </a:rPr>
              <a:t>Saliva. </a:t>
            </a:r>
          </a:p>
          <a:p>
            <a:pPr marL="285750" indent="-285750">
              <a:buFont typeface="Arial" panose="020B0604020202020204" pitchFamily="34" charset="0"/>
              <a:buChar char="•"/>
            </a:pPr>
            <a:r>
              <a:rPr lang="en-GB" b="0" dirty="0">
                <a:solidFill>
                  <a:srgbClr val="0033CC"/>
                </a:solidFill>
              </a:rPr>
              <a:t>A skin impression which means any record, other than a fingerprint, which is a record, in any form and produced by any method, of the skin pattern and other physical characteristics or features of the whole, or any part of, a person’s foot or of any other part of their body.</a:t>
            </a:r>
          </a:p>
        </p:txBody>
      </p:sp>
    </p:spTree>
    <p:extLst>
      <p:ext uri="{BB962C8B-B14F-4D97-AF65-F5344CB8AC3E}">
        <p14:creationId xmlns:p14="http://schemas.microsoft.com/office/powerpoint/2010/main" val="378467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p:cNvSpPr txBox="1">
            <a:spLocks noChangeArrowheads="1"/>
          </p:cNvSpPr>
          <p:nvPr/>
        </p:nvSpPr>
        <p:spPr bwMode="auto">
          <a:xfrm>
            <a:off x="3727340" y="354943"/>
            <a:ext cx="4824413"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a:solidFill>
                  <a:srgbClr val="0033CC"/>
                </a:solidFill>
              </a:rPr>
              <a:t>Identification</a:t>
            </a:r>
          </a:p>
        </p:txBody>
      </p:sp>
      <p:pic>
        <p:nvPicPr>
          <p:cNvPr id="3" name="Picture 3" descr="\\Client\G$\CKP Images\RIPA\Insp.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036" y="1149658"/>
            <a:ext cx="3117930" cy="4320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4186338" y="1539947"/>
            <a:ext cx="583289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b="0" dirty="0">
                <a:solidFill>
                  <a:schemeClr val="tx1"/>
                </a:solidFill>
              </a:rPr>
              <a:t>Most identification procedures are voluntary</a:t>
            </a:r>
          </a:p>
          <a:p>
            <a:pPr algn="ctr" eaLnBrk="1" hangingPunct="1"/>
            <a:endParaRPr lang="en-GB" altLang="en-US" b="0" dirty="0">
              <a:solidFill>
                <a:schemeClr val="tx1"/>
              </a:solidFill>
            </a:endParaRPr>
          </a:p>
          <a:p>
            <a:pPr algn="ctr" eaLnBrk="1" hangingPunct="1"/>
            <a:r>
              <a:rPr lang="en-GB" altLang="en-US" b="0" dirty="0">
                <a:solidFill>
                  <a:schemeClr val="tx1"/>
                </a:solidFill>
              </a:rPr>
              <a:t>Defence solicitor present</a:t>
            </a:r>
          </a:p>
          <a:p>
            <a:pPr algn="ctr" eaLnBrk="1" hangingPunct="1"/>
            <a:endParaRPr lang="en-GB" altLang="en-US" b="0" dirty="0">
              <a:solidFill>
                <a:schemeClr val="tx1"/>
              </a:solidFill>
            </a:endParaRPr>
          </a:p>
          <a:p>
            <a:pPr algn="ctr" eaLnBrk="1" hangingPunct="1"/>
            <a:r>
              <a:rPr lang="en-GB" altLang="en-US" b="0" dirty="0">
                <a:solidFill>
                  <a:schemeClr val="tx1"/>
                </a:solidFill>
              </a:rPr>
              <a:t>All procedures </a:t>
            </a:r>
            <a:r>
              <a:rPr lang="en-GB" altLang="en-US" b="0" u="sng" dirty="0">
                <a:solidFill>
                  <a:srgbClr val="FF0000"/>
                </a:solidFill>
              </a:rPr>
              <a:t>MUST</a:t>
            </a:r>
            <a:r>
              <a:rPr lang="en-GB" altLang="en-US" b="0" dirty="0">
                <a:solidFill>
                  <a:schemeClr val="tx1"/>
                </a:solidFill>
              </a:rPr>
              <a:t> be authorise by Inspector</a:t>
            </a:r>
          </a:p>
        </p:txBody>
      </p:sp>
    </p:spTree>
    <p:extLst>
      <p:ext uri="{BB962C8B-B14F-4D97-AF65-F5344CB8AC3E}">
        <p14:creationId xmlns:p14="http://schemas.microsoft.com/office/powerpoint/2010/main" val="236214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19752" y="2538249"/>
            <a:ext cx="4185761" cy="923330"/>
          </a:xfrm>
          <a:prstGeom prst="rect">
            <a:avLst/>
          </a:prstGeom>
          <a:noFill/>
        </p:spPr>
        <p:txBody>
          <a:bodyPr wrap="none" rtlCol="0">
            <a:spAutoFit/>
          </a:bodyPr>
          <a:lstStyle/>
          <a:p>
            <a:r>
              <a:rPr lang="en-GB" sz="5400" b="1" dirty="0">
                <a:latin typeface="Arial" panose="020B0604020202020204" pitchFamily="34" charset="0"/>
                <a:cs typeface="Arial" panose="020B0604020202020204" pitchFamily="34" charset="0"/>
              </a:rPr>
              <a:t>Questions? </a:t>
            </a:r>
          </a:p>
        </p:txBody>
      </p:sp>
    </p:spTree>
    <p:extLst>
      <p:ext uri="{BB962C8B-B14F-4D97-AF65-F5344CB8AC3E}">
        <p14:creationId xmlns:p14="http://schemas.microsoft.com/office/powerpoint/2010/main" val="604747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229</TotalTime>
  <Words>4636</Words>
  <Application>Microsoft Office PowerPoint</Application>
  <PresentationFormat>Widescreen</PresentationFormat>
  <Paragraphs>430</Paragraphs>
  <Slides>31</Slides>
  <Notes>31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Arial</vt:lpstr>
      <vt:lpstr>Arial Nova</vt:lpstr>
      <vt:lpstr>Arial Nova Cond</vt:lpstr>
      <vt:lpstr>Calibri</vt:lpstr>
      <vt:lpstr>Calibri Light</vt:lpstr>
      <vt:lpstr>Microsoft Sans Serif</vt:lpstr>
      <vt:lpstr>Tahoma</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67</cp:revision>
  <dcterms:created xsi:type="dcterms:W3CDTF">2018-01-30T11:09:50Z</dcterms:created>
  <dcterms:modified xsi:type="dcterms:W3CDTF">2022-06-30T10:46:02Z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2022-06-22T08:14:28Z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e3d9bd97-9d02-44cd-a389-36ef6e089cc0</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