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8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0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2.xml" ContentType="application/vnd.openxmlformats-officedocument.theme+xml"/>
  <Override PartName="/ppt/slideLayouts/slideLayout27.xml" ContentType="application/vnd.openxmlformats-officedocument.presentationml.slideLayout+xml"/>
  <Override PartName="/ppt/theme/theme1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14.xml" ContentType="application/vnd.openxmlformats-officedocument.theme+xml"/>
  <Override PartName="/ppt/slideLayouts/slideLayout36.xml" ContentType="application/vnd.openxmlformats-officedocument.presentationml.slideLayout+xml"/>
  <Override PartName="/ppt/theme/theme15.xml" ContentType="application/vnd.openxmlformats-officedocument.theme+xml"/>
  <Override PartName="/ppt/slideLayouts/slideLayout37.xml" ContentType="application/vnd.openxmlformats-officedocument.presentationml.slideLayout+xml"/>
  <Override PartName="/ppt/theme/theme16.xml" ContentType="application/vnd.openxmlformats-officedocument.theme+xml"/>
  <Override PartName="/ppt/slideLayouts/slideLayout38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6" r:id="rId10"/>
    <p:sldMasterId id="2147483658" r:id="rId11"/>
    <p:sldMasterId id="2147483659" r:id="rId12"/>
    <p:sldMasterId id="2147483662" r:id="rId13"/>
    <p:sldMasterId id="2147483663" r:id="rId14"/>
    <p:sldMasterId id="2147483664" r:id="rId15"/>
    <p:sldMasterId id="2147483665" r:id="rId16"/>
    <p:sldMasterId id="2147483666" r:id="rId17"/>
    <p:sldMasterId id="2147483673" r:id="rId18"/>
    <p:sldMasterId id="2147483670" r:id="rId19"/>
    <p:sldMasterId id="2147483671" r:id="rId20"/>
  </p:sldMasterIdLst>
  <p:notesMasterIdLst>
    <p:notesMasterId r:id="rId38"/>
  </p:notesMasterIdLst>
  <p:sldIdLst>
    <p:sldId id="256" r:id="rId21"/>
    <p:sldId id="257" r:id="rId22"/>
    <p:sldId id="451" r:id="rId23"/>
    <p:sldId id="499" r:id="rId24"/>
    <p:sldId id="523" r:id="rId25"/>
    <p:sldId id="295" r:id="rId26"/>
    <p:sldId id="500" r:id="rId27"/>
    <p:sldId id="502" r:id="rId28"/>
    <p:sldId id="504" r:id="rId29"/>
    <p:sldId id="524" r:id="rId30"/>
    <p:sldId id="525" r:id="rId31"/>
    <p:sldId id="526" r:id="rId32"/>
    <p:sldId id="527" r:id="rId33"/>
    <p:sldId id="528" r:id="rId34"/>
    <p:sldId id="529" r:id="rId35"/>
    <p:sldId id="514" r:id="rId36"/>
    <p:sldId id="52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6487873-C578-AD48-47BB-53C029B459C4}" name="Laurence Thomas" initials="LT" userId="S::laurence.thomas@uwtsd.ac.uk::c79bbd7f-f93a-4619-8652-1aa89ca46a2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385" autoAdjust="0"/>
  </p:normalViewPr>
  <p:slideViewPr>
    <p:cSldViewPr snapToGrid="0">
      <p:cViewPr varScale="1">
        <p:scale>
          <a:sx n="62" d="100"/>
          <a:sy n="62" d="100"/>
        </p:scale>
        <p:origin x="1026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6.xml"/><Relationship Id="rId39" Type="http://schemas.openxmlformats.org/officeDocument/2006/relationships/presProps" Target="presProps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9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microsoft.com/office/2018/10/relationships/authors" Target="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594905-F67E-43B8-8A23-8E8D0C62D3C6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7D8C71-DDDC-4CDD-8C04-B43B65C6D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11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newid</a:t>
            </a:r>
            <a:r>
              <a:rPr lang="en-GB" dirty="0"/>
              <a:t> y </a:t>
            </a:r>
            <a:r>
              <a:rPr lang="en-GB" dirty="0" err="1"/>
              <a:t>Gymraeg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53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6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Dyma</a:t>
            </a:r>
            <a:r>
              <a:rPr lang="en-GB" dirty="0"/>
              <a:t> </a:t>
            </a:r>
            <a:r>
              <a:rPr lang="en-GB" dirty="0" err="1"/>
              <a:t>sleid</a:t>
            </a:r>
            <a:r>
              <a:rPr lang="en-GB" dirty="0"/>
              <a:t> a </a:t>
            </a:r>
            <a:r>
              <a:rPr lang="en-GB" dirty="0" err="1"/>
              <a:t>rannwyd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BA2 </a:t>
            </a:r>
            <a:r>
              <a:rPr lang="en-GB" dirty="0" err="1"/>
              <a:t>cyfredol</a:t>
            </a:r>
            <a:r>
              <a:rPr lang="en-GB" dirty="0"/>
              <a:t> yn </a:t>
            </a:r>
            <a:r>
              <a:rPr lang="en-GB" dirty="0" err="1"/>
              <a:t>sesiwn</a:t>
            </a:r>
            <a:r>
              <a:rPr lang="en-GB" dirty="0"/>
              <a:t> 3 yn </a:t>
            </a:r>
            <a:r>
              <a:rPr lang="en-GB" dirty="0" err="1"/>
              <a:t>ystod</a:t>
            </a:r>
            <a:r>
              <a:rPr lang="en-GB" dirty="0"/>
              <a:t> Bl. 1 .</a:t>
            </a:r>
          </a:p>
          <a:p>
            <a:endParaRPr lang="en-GB" dirty="0"/>
          </a:p>
          <a:p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ofynnol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bob </a:t>
            </a:r>
            <a:r>
              <a:rPr lang="en-GB" dirty="0" err="1"/>
              <a:t>darpar</a:t>
            </a:r>
            <a:r>
              <a:rPr lang="en-GB" dirty="0"/>
              <a:t> </a:t>
            </a:r>
            <a:r>
              <a:rPr lang="en-GB" dirty="0" err="1"/>
              <a:t>athro</a:t>
            </a:r>
            <a:r>
              <a:rPr lang="en-GB" dirty="0"/>
              <a:t> </a:t>
            </a:r>
            <a:r>
              <a:rPr lang="en-GB" dirty="0" err="1"/>
              <a:t>gwblhau’r</a:t>
            </a:r>
            <a:r>
              <a:rPr lang="en-GB" dirty="0"/>
              <a:t> grid </a:t>
            </a:r>
            <a:r>
              <a:rPr lang="en-GB" dirty="0" err="1"/>
              <a:t>hwn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PAP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o’u</a:t>
            </a:r>
            <a:r>
              <a:rPr lang="en-GB" dirty="0"/>
              <a:t> ‘</a:t>
            </a:r>
            <a:r>
              <a:rPr lang="en-GB" dirty="0" err="1"/>
              <a:t>Hadroddiad</a:t>
            </a:r>
            <a:r>
              <a:rPr lang="en-GB" dirty="0"/>
              <a:t> </a:t>
            </a:r>
            <a:r>
              <a:rPr lang="en-GB" dirty="0" err="1"/>
              <a:t>Diwedd</a:t>
            </a:r>
            <a:r>
              <a:rPr lang="en-GB" dirty="0"/>
              <a:t> </a:t>
            </a:r>
            <a:r>
              <a:rPr lang="en-GB" dirty="0" err="1"/>
              <a:t>Lleoliad</a:t>
            </a:r>
            <a:r>
              <a:rPr lang="en-GB" dirty="0"/>
              <a:t>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EE3F3C-945D-47E2-A118-BD2C03FDC1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490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Trafoder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newid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‘odd’ </a:t>
            </a:r>
            <a:r>
              <a:rPr lang="en-GB" dirty="0" err="1"/>
              <a:t>i</a:t>
            </a:r>
            <a:r>
              <a:rPr lang="en-GB" dirty="0"/>
              <a:t> ‘ais’ ac ‘</a:t>
            </a:r>
            <a:r>
              <a:rPr lang="en-GB" dirty="0" err="1"/>
              <a:t>Roedd</a:t>
            </a:r>
            <a:r>
              <a:rPr lang="en-GB" dirty="0"/>
              <a:t> X’ </a:t>
            </a:r>
            <a:r>
              <a:rPr lang="en-GB" dirty="0" err="1"/>
              <a:t>i</a:t>
            </a:r>
            <a:r>
              <a:rPr lang="en-GB" dirty="0"/>
              <a:t> ‘</a:t>
            </a:r>
            <a:r>
              <a:rPr lang="en-GB" dirty="0" err="1"/>
              <a:t>Roeddwn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’ ac ‘</a:t>
            </a:r>
            <a:r>
              <a:rPr lang="en-GB" dirty="0" err="1"/>
              <a:t>Aeth</a:t>
            </a:r>
            <a:r>
              <a:rPr lang="en-GB" dirty="0"/>
              <a:t>’ </a:t>
            </a:r>
            <a:r>
              <a:rPr lang="en-GB" dirty="0" err="1"/>
              <a:t>i</a:t>
            </a:r>
            <a:r>
              <a:rPr lang="en-GB" dirty="0"/>
              <a:t> ‘Es’ </a:t>
            </a:r>
            <a:r>
              <a:rPr lang="en-GB" dirty="0" err="1"/>
              <a:t>h.y</a:t>
            </a:r>
            <a:r>
              <a:rPr lang="en-GB" dirty="0"/>
              <a:t>. person 1af y </a:t>
            </a:r>
            <a:r>
              <a:rPr lang="en-GB" dirty="0" err="1"/>
              <a:t>ferf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Hefyd</a:t>
            </a:r>
            <a:r>
              <a:rPr lang="en-GB" dirty="0"/>
              <a:t> </a:t>
            </a:r>
            <a:r>
              <a:rPr lang="en-GB" dirty="0" err="1"/>
              <a:t>noder</a:t>
            </a:r>
            <a:r>
              <a:rPr lang="en-GB" dirty="0"/>
              <a:t> y </a:t>
            </a:r>
            <a:r>
              <a:rPr lang="en-GB" dirty="0" err="1"/>
              <a:t>lliw</a:t>
            </a:r>
            <a:r>
              <a:rPr lang="en-GB" dirty="0"/>
              <a:t> </a:t>
            </a:r>
            <a:r>
              <a:rPr lang="en-GB" dirty="0" err="1"/>
              <a:t>uchod</a:t>
            </a:r>
            <a:r>
              <a:rPr lang="en-GB" dirty="0"/>
              <a:t>.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iddynt</a:t>
            </a:r>
            <a:r>
              <a:rPr lang="en-GB" dirty="0"/>
              <a:t> </a:t>
            </a:r>
            <a:r>
              <a:rPr lang="en-GB" dirty="0" err="1"/>
              <a:t>ddarllen</a:t>
            </a:r>
            <a:r>
              <a:rPr lang="en-GB" dirty="0"/>
              <a:t> y </a:t>
            </a:r>
            <a:r>
              <a:rPr lang="en-GB" dirty="0" err="1"/>
              <a:t>dystiolaeth</a:t>
            </a:r>
            <a:r>
              <a:rPr lang="en-GB" dirty="0"/>
              <a:t> a </a:t>
            </a:r>
            <a:r>
              <a:rPr lang="en-GB" dirty="0" err="1"/>
              <a:t>gwneud</a:t>
            </a:r>
            <a:r>
              <a:rPr lang="en-GB" dirty="0"/>
              <a:t> yn </a:t>
            </a:r>
            <a:r>
              <a:rPr lang="en-GB" dirty="0" err="1"/>
              <a:t>siwr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yn </a:t>
            </a:r>
            <a:r>
              <a:rPr lang="en-GB" dirty="0" err="1"/>
              <a:t>perthyn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llinynnau</a:t>
            </a:r>
            <a:r>
              <a:rPr lang="en-GB" dirty="0"/>
              <a:t> o </a:t>
            </a:r>
            <a:r>
              <a:rPr lang="en-GB" dirty="0" err="1"/>
              <a:t>fewn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safon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 err="1"/>
              <a:t>Ewch</a:t>
            </a:r>
            <a:r>
              <a:rPr lang="en-GB" dirty="0"/>
              <a:t> </a:t>
            </a:r>
            <a:r>
              <a:rPr lang="en-GB" dirty="0" err="1"/>
              <a:t>i’ch</a:t>
            </a:r>
            <a:r>
              <a:rPr lang="en-GB" dirty="0"/>
              <a:t> </a:t>
            </a:r>
            <a:r>
              <a:rPr lang="en-GB" dirty="0" err="1"/>
              <a:t>Adroddiad</a:t>
            </a:r>
            <a:r>
              <a:rPr lang="en-GB" dirty="0"/>
              <a:t> </a:t>
            </a:r>
            <a:r>
              <a:rPr lang="en-GB" dirty="0" err="1"/>
              <a:t>Diwedd</a:t>
            </a:r>
            <a:r>
              <a:rPr lang="en-GB" dirty="0"/>
              <a:t> </a:t>
            </a:r>
            <a:r>
              <a:rPr lang="en-GB" dirty="0" err="1"/>
              <a:t>Lleoliad</a:t>
            </a:r>
            <a:r>
              <a:rPr lang="en-GB" dirty="0"/>
              <a:t> a </a:t>
            </a:r>
            <a:r>
              <a:rPr lang="en-GB" dirty="0" err="1"/>
              <a:t>chynnwys</a:t>
            </a:r>
            <a:r>
              <a:rPr lang="en-GB" dirty="0"/>
              <a:t> y </a:t>
            </a:r>
            <a:r>
              <a:rPr lang="en-GB" dirty="0" err="1"/>
              <a:t>sylwadau</a:t>
            </a:r>
            <a:r>
              <a:rPr lang="en-GB" dirty="0"/>
              <a:t> </a:t>
            </a:r>
            <a:r>
              <a:rPr lang="en-GB" dirty="0" err="1"/>
              <a:t>cadarnhaol</a:t>
            </a:r>
            <a:r>
              <a:rPr lang="en-GB" dirty="0"/>
              <a:t> a </a:t>
            </a:r>
            <a:r>
              <a:rPr lang="en-GB" dirty="0" err="1"/>
              <a:t>nodwyd</a:t>
            </a:r>
            <a:r>
              <a:rPr lang="en-GB" dirty="0"/>
              <a:t> yn </a:t>
            </a:r>
            <a:r>
              <a:rPr lang="en-GB" dirty="0" err="1"/>
              <a:t>gryfder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safon</a:t>
            </a:r>
            <a:r>
              <a:rPr lang="en-GB" dirty="0"/>
              <a:t> yn y </a:t>
            </a:r>
            <a:r>
              <a:rPr lang="en-GB" dirty="0" err="1"/>
              <a:t>golofn</a:t>
            </a:r>
            <a:r>
              <a:rPr lang="en-GB" dirty="0"/>
              <a:t> hon.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94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i’w</a:t>
            </a:r>
            <a:r>
              <a:rPr lang="en-GB" dirty="0"/>
              <a:t> </a:t>
            </a:r>
            <a:r>
              <a:rPr lang="en-GB" dirty="0" err="1"/>
              <a:t>datblygu</a:t>
            </a:r>
            <a:r>
              <a:rPr lang="en-GB" dirty="0"/>
              <a:t> = </a:t>
            </a:r>
            <a:r>
              <a:rPr lang="en-GB" dirty="0" err="1"/>
              <a:t>targedau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18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Cam 1af: </a:t>
            </a:r>
            <a:r>
              <a:rPr lang="en-GB" dirty="0" err="1"/>
              <a:t>Nodi’r</a:t>
            </a:r>
            <a:r>
              <a:rPr lang="en-GB" dirty="0"/>
              <a:t> </a:t>
            </a:r>
            <a:r>
              <a:rPr lang="en-GB" dirty="0" err="1"/>
              <a:t>llinyn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905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2il gam: </a:t>
            </a:r>
            <a:r>
              <a:rPr lang="en-GB" dirty="0" err="1"/>
              <a:t>Nodwch</a:t>
            </a:r>
            <a:r>
              <a:rPr lang="en-GB" dirty="0"/>
              <a:t> y </a:t>
            </a:r>
            <a:r>
              <a:rPr lang="en-GB" dirty="0" err="1"/>
              <a:t>targed</a:t>
            </a:r>
            <a:r>
              <a:rPr lang="en-GB" dirty="0"/>
              <a:t> </a:t>
            </a:r>
            <a:r>
              <a:rPr lang="en-GB" dirty="0" err="1"/>
              <a:t>cysylltiedig</a:t>
            </a:r>
            <a:r>
              <a:rPr lang="en-GB" dirty="0"/>
              <a:t> [o </a:t>
            </a:r>
            <a:r>
              <a:rPr lang="en-GB" dirty="0" err="1"/>
              <a:t>Adroddiad</a:t>
            </a:r>
            <a:r>
              <a:rPr lang="en-GB" dirty="0"/>
              <a:t> </a:t>
            </a:r>
            <a:r>
              <a:rPr lang="en-GB" dirty="0" err="1"/>
              <a:t>Diwedd</a:t>
            </a:r>
            <a:r>
              <a:rPr lang="en-GB" dirty="0"/>
              <a:t> </a:t>
            </a:r>
            <a:r>
              <a:rPr lang="en-GB" dirty="0" err="1"/>
              <a:t>Lleoliad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SWWCTE]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530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3ydd cam: </a:t>
            </a:r>
            <a:r>
              <a:rPr lang="en-GB" dirty="0" err="1"/>
              <a:t>Sylwch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cynllun</a:t>
            </a:r>
            <a:r>
              <a:rPr lang="en-GB" dirty="0"/>
              <a:t> </a:t>
            </a:r>
            <a:r>
              <a:rPr lang="en-GB" dirty="0" err="1"/>
              <a:t>gweithredu</a:t>
            </a:r>
            <a:r>
              <a:rPr lang="en-GB" dirty="0"/>
              <a:t> [a </a:t>
            </a:r>
            <a:r>
              <a:rPr lang="en-GB" dirty="0" err="1"/>
              <a:t>ddylai</a:t>
            </a:r>
            <a:r>
              <a:rPr lang="en-GB" dirty="0"/>
              <a:t> bob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gynnwys</a:t>
            </a:r>
            <a:r>
              <a:rPr lang="en-GB" dirty="0"/>
              <a:t> </a:t>
            </a:r>
            <a:r>
              <a:rPr lang="en-GB" dirty="0" err="1"/>
              <a:t>cyfair</a:t>
            </a:r>
            <a:r>
              <a:rPr lang="en-GB" dirty="0"/>
              <a:t> at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cysylltiedig</a:t>
            </a:r>
            <a:r>
              <a:rPr lang="en-GB" dirty="0"/>
              <a:t> neu </a:t>
            </a:r>
            <a:r>
              <a:rPr lang="en-GB" dirty="0" err="1"/>
              <a:t>ddarllen</a:t>
            </a:r>
            <a:r>
              <a:rPr lang="en-GB" dirty="0"/>
              <a:t> </a:t>
            </a:r>
            <a:r>
              <a:rPr lang="en-GB" dirty="0" err="1"/>
              <a:t>pellach</a:t>
            </a:r>
            <a:r>
              <a:rPr lang="en-GB" dirty="0"/>
              <a:t>. Gallant/</a:t>
            </a:r>
            <a:r>
              <a:rPr lang="en-GB" dirty="0" err="1"/>
              <a:t>dylent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</a:t>
            </a:r>
            <a:r>
              <a:rPr lang="en-GB" dirty="0" err="1"/>
              <a:t>gyfeirio</a:t>
            </a:r>
            <a:r>
              <a:rPr lang="en-GB" dirty="0"/>
              <a:t> at </a:t>
            </a:r>
            <a:r>
              <a:rPr lang="en-GB" dirty="0" err="1"/>
              <a:t>ddarlithoedd</a:t>
            </a:r>
            <a:r>
              <a:rPr lang="en-GB" dirty="0"/>
              <a:t> y </a:t>
            </a:r>
            <a:r>
              <a:rPr lang="en-GB" dirty="0" err="1"/>
              <a:t>Brifysgol</a:t>
            </a:r>
            <a:r>
              <a:rPr lang="en-GB" dirty="0"/>
              <a:t> ac </a:t>
            </a:r>
            <a:r>
              <a:rPr lang="en-GB" dirty="0" err="1"/>
              <a:t>ati</a:t>
            </a:r>
            <a:r>
              <a:rPr lang="en-GB" dirty="0"/>
              <a:t>.]</a:t>
            </a:r>
          </a:p>
          <a:p>
            <a:endParaRPr lang="en-GB" dirty="0"/>
          </a:p>
          <a:p>
            <a:r>
              <a:rPr lang="en-GB" dirty="0"/>
              <a:t>EFFAITH </a:t>
            </a:r>
            <a:r>
              <a:rPr lang="en-GB" dirty="0" err="1"/>
              <a:t>gweithredu</a:t>
            </a:r>
            <a:r>
              <a:rPr lang="en-GB" dirty="0"/>
              <a:t>:</a:t>
            </a:r>
          </a:p>
          <a:p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gwella’r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wyf</a:t>
            </a:r>
            <a:r>
              <a:rPr lang="en-GB" dirty="0"/>
              <a:t> yn </a:t>
            </a:r>
            <a:r>
              <a:rPr lang="en-GB" dirty="0" err="1"/>
              <a:t>delio</a:t>
            </a:r>
            <a:r>
              <a:rPr lang="en-GB" dirty="0"/>
              <a:t> ag </a:t>
            </a:r>
            <a:r>
              <a:rPr lang="en-GB" dirty="0" err="1"/>
              <a:t>ymddygiad</a:t>
            </a:r>
            <a:r>
              <a:rPr lang="en-GB" dirty="0"/>
              <a:t> </a:t>
            </a:r>
            <a:r>
              <a:rPr lang="en-GB" dirty="0" err="1"/>
              <a:t>heriol</a:t>
            </a:r>
            <a:r>
              <a:rPr lang="en-GB" dirty="0"/>
              <a:t> o </a:t>
            </a:r>
            <a:r>
              <a:rPr lang="en-GB" dirty="0" err="1"/>
              <a:t>fudd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mi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hun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y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ymgysylltu</a:t>
            </a:r>
            <a:r>
              <a:rPr lang="en-GB" dirty="0"/>
              <a:t> </a:t>
            </a:r>
            <a:r>
              <a:rPr lang="en-GB" dirty="0" err="1"/>
              <a:t>â’r</a:t>
            </a:r>
            <a:r>
              <a:rPr lang="en-GB" dirty="0"/>
              <a:t> </a:t>
            </a:r>
            <a:r>
              <a:rPr lang="en-GB" dirty="0" err="1"/>
              <a:t>dosbarth</a:t>
            </a:r>
            <a:r>
              <a:rPr lang="en-GB" dirty="0"/>
              <a:t>, </a:t>
            </a:r>
            <a:r>
              <a:rPr lang="en-GB" dirty="0" err="1"/>
              <a:t>amgylchedd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gwell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mi </a:t>
            </a:r>
            <a:r>
              <a:rPr lang="en-GB" dirty="0" err="1"/>
              <a:t>a’r</a:t>
            </a:r>
            <a:r>
              <a:rPr lang="en-GB" dirty="0"/>
              <a:t> </a:t>
            </a:r>
            <a:r>
              <a:rPr lang="en-GB" dirty="0" err="1"/>
              <a:t>holl</a:t>
            </a:r>
            <a:r>
              <a:rPr lang="en-GB" dirty="0"/>
              <a:t> </a:t>
            </a:r>
            <a:r>
              <a:rPr lang="en-GB" dirty="0" err="1"/>
              <a:t>ddisgyblion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nosbarth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ganiatáu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 ac </a:t>
            </a:r>
            <a:r>
              <a:rPr lang="en-GB" dirty="0" err="1"/>
              <a:t>addysgu</a:t>
            </a:r>
            <a:r>
              <a:rPr lang="en-GB" dirty="0"/>
              <a:t> </a:t>
            </a:r>
            <a:r>
              <a:rPr lang="en-GB" dirty="0" err="1"/>
              <a:t>gwell</a:t>
            </a:r>
            <a:r>
              <a:rPr lang="en-GB" dirty="0"/>
              <a:t> </a:t>
            </a:r>
            <a:r>
              <a:rPr lang="en-GB" dirty="0" err="1"/>
              <a:t>ddigwydd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nosbarth</a:t>
            </a:r>
            <a:r>
              <a:rPr lang="en-GB" dirty="0"/>
              <a:t>.</a:t>
            </a:r>
          </a:p>
          <a:p>
            <a:r>
              <a:rPr lang="en-GB" dirty="0"/>
              <a:t>Er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mesur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nghynnydd</a:t>
            </a:r>
            <a:r>
              <a:rPr lang="en-GB" dirty="0"/>
              <a:t>, </a:t>
            </a:r>
            <a:r>
              <a:rPr lang="en-GB" dirty="0" err="1"/>
              <a:t>gallai</a:t>
            </a:r>
            <a:r>
              <a:rPr lang="en-GB" dirty="0"/>
              <a:t> </a:t>
            </a:r>
            <a:r>
              <a:rPr lang="en-GB" dirty="0" err="1"/>
              <a:t>cymorth</a:t>
            </a:r>
            <a:r>
              <a:rPr lang="en-GB" dirty="0"/>
              <a:t> </a:t>
            </a:r>
            <a:r>
              <a:rPr lang="en-GB" dirty="0" err="1"/>
              <a:t>cyfoedion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yn </a:t>
            </a:r>
            <a:r>
              <a:rPr lang="en-GB" dirty="0" err="1"/>
              <a:t>hanfodol</a:t>
            </a:r>
            <a:r>
              <a:rPr lang="en-GB" dirty="0"/>
              <a:t>,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arsylwi</a:t>
            </a:r>
            <a:r>
              <a:rPr lang="en-GB" dirty="0"/>
              <a:t> a nodi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i'n</a:t>
            </a:r>
            <a:r>
              <a:rPr lang="en-GB" dirty="0"/>
              <a:t> </a:t>
            </a:r>
            <a:r>
              <a:rPr lang="en-GB" dirty="0" err="1"/>
              <a:t>delio</a:t>
            </a:r>
            <a:r>
              <a:rPr lang="en-GB" dirty="0"/>
              <a:t> â </a:t>
            </a:r>
            <a:r>
              <a:rPr lang="en-GB" dirty="0" err="1"/>
              <a:t>rheolaeth</a:t>
            </a:r>
            <a:r>
              <a:rPr lang="en-GB" dirty="0"/>
              <a:t> </a:t>
            </a:r>
            <a:r>
              <a:rPr lang="en-GB" dirty="0" err="1"/>
              <a:t>ystafell</a:t>
            </a:r>
            <a:r>
              <a:rPr lang="en-GB" dirty="0"/>
              <a:t> </a:t>
            </a:r>
            <a:r>
              <a:rPr lang="en-GB" dirty="0" err="1"/>
              <a:t>ddosbarth</a:t>
            </a:r>
            <a:r>
              <a:rPr lang="en-GB" dirty="0"/>
              <a:t> ac </a:t>
            </a:r>
            <a:r>
              <a:rPr lang="en-GB" dirty="0" err="1"/>
              <a:t>ymddygiad</a:t>
            </a:r>
            <a:r>
              <a:rPr lang="en-GB" dirty="0"/>
              <a:t> </a:t>
            </a:r>
            <a:r>
              <a:rPr lang="en-GB" dirty="0" err="1"/>
              <a:t>heriol</a:t>
            </a:r>
            <a:r>
              <a:rPr lang="en-GB" dirty="0"/>
              <a:t>.</a:t>
            </a:r>
          </a:p>
          <a:p>
            <a:r>
              <a:rPr lang="en-GB" dirty="0" err="1"/>
              <a:t>Byddaf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yn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myfyrdodau</a:t>
            </a:r>
            <a:r>
              <a:rPr lang="en-GB" dirty="0"/>
              <a:t> </a:t>
            </a:r>
            <a:r>
              <a:rPr lang="en-GB" dirty="0" err="1"/>
              <a:t>addysgu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nyddiadur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ganolbwyntio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wyf</a:t>
            </a:r>
            <a:r>
              <a:rPr lang="en-GB" dirty="0"/>
              <a:t> yn </a:t>
            </a:r>
            <a:r>
              <a:rPr lang="en-GB" dirty="0" err="1"/>
              <a:t>gweithio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nhargedau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914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Angen</a:t>
            </a:r>
            <a:r>
              <a:rPr lang="en-GB" dirty="0"/>
              <a:t> bod y </a:t>
            </a:r>
            <a:r>
              <a:rPr lang="en-GB" dirty="0" err="1"/>
              <a:t>gweithredu</a:t>
            </a:r>
            <a:r>
              <a:rPr lang="en-GB" dirty="0"/>
              <a:t> yn ‘</a:t>
            </a:r>
            <a:r>
              <a:rPr lang="en-GB" dirty="0" err="1"/>
              <a:t>benodol</a:t>
            </a:r>
            <a:r>
              <a:rPr lang="en-GB" dirty="0"/>
              <a:t>’ / specific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08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699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Yma</a:t>
            </a:r>
            <a:r>
              <a:rPr lang="en-GB" dirty="0"/>
              <a:t>, </a:t>
            </a:r>
            <a:r>
              <a:rPr lang="en-GB" dirty="0" err="1"/>
              <a:t>nodir</a:t>
            </a:r>
            <a:r>
              <a:rPr lang="en-GB" dirty="0"/>
              <a:t> </a:t>
            </a:r>
            <a:r>
              <a:rPr lang="en-GB" dirty="0" err="1"/>
              <a:t>polisi</a:t>
            </a:r>
            <a:r>
              <a:rPr lang="en-GB" dirty="0"/>
              <a:t> </a:t>
            </a:r>
            <a:r>
              <a:rPr lang="en-GB" dirty="0" err="1"/>
              <a:t>penodol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218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EFFAITH </a:t>
            </a:r>
            <a:r>
              <a:rPr lang="en-GB" dirty="0" err="1"/>
              <a:t>gweithredu</a:t>
            </a:r>
            <a:r>
              <a:rPr lang="en-GB" dirty="0"/>
              <a:t>:</a:t>
            </a:r>
          </a:p>
          <a:p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gwella’r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wyf</a:t>
            </a:r>
            <a:r>
              <a:rPr lang="en-GB" dirty="0"/>
              <a:t> yn </a:t>
            </a:r>
            <a:r>
              <a:rPr lang="en-GB" dirty="0" err="1"/>
              <a:t>delio</a:t>
            </a:r>
            <a:r>
              <a:rPr lang="en-GB" dirty="0"/>
              <a:t> ag </a:t>
            </a:r>
            <a:r>
              <a:rPr lang="en-GB" dirty="0" err="1"/>
              <a:t>ymddygiad</a:t>
            </a:r>
            <a:r>
              <a:rPr lang="en-GB" dirty="0"/>
              <a:t> </a:t>
            </a:r>
            <a:r>
              <a:rPr lang="en-GB" dirty="0" err="1"/>
              <a:t>heriol</a:t>
            </a:r>
            <a:r>
              <a:rPr lang="en-GB" dirty="0"/>
              <a:t> o </a:t>
            </a:r>
            <a:r>
              <a:rPr lang="en-GB" dirty="0" err="1"/>
              <a:t>fudd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mi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hun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y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ymgysylltu</a:t>
            </a:r>
            <a:r>
              <a:rPr lang="en-GB" dirty="0"/>
              <a:t> </a:t>
            </a:r>
            <a:r>
              <a:rPr lang="en-GB" dirty="0" err="1"/>
              <a:t>â’r</a:t>
            </a:r>
            <a:r>
              <a:rPr lang="en-GB" dirty="0"/>
              <a:t> </a:t>
            </a:r>
            <a:r>
              <a:rPr lang="en-GB" dirty="0" err="1"/>
              <a:t>dosbarth</a:t>
            </a:r>
            <a:r>
              <a:rPr lang="en-GB" dirty="0"/>
              <a:t>, </a:t>
            </a:r>
            <a:r>
              <a:rPr lang="en-GB" dirty="0" err="1"/>
              <a:t>amgylchedd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gwell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mi </a:t>
            </a:r>
            <a:r>
              <a:rPr lang="en-GB" dirty="0" err="1"/>
              <a:t>a’r</a:t>
            </a:r>
            <a:r>
              <a:rPr lang="en-GB" dirty="0"/>
              <a:t> </a:t>
            </a:r>
            <a:r>
              <a:rPr lang="en-GB" dirty="0" err="1"/>
              <a:t>holl</a:t>
            </a:r>
            <a:r>
              <a:rPr lang="en-GB" dirty="0"/>
              <a:t> </a:t>
            </a:r>
            <a:r>
              <a:rPr lang="en-GB" dirty="0" err="1"/>
              <a:t>ddisgyblion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nosbarth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ganiatáu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 ac </a:t>
            </a:r>
            <a:r>
              <a:rPr lang="en-GB" dirty="0" err="1"/>
              <a:t>addysgu</a:t>
            </a:r>
            <a:r>
              <a:rPr lang="en-GB" dirty="0"/>
              <a:t> </a:t>
            </a:r>
            <a:r>
              <a:rPr lang="en-GB" dirty="0" err="1"/>
              <a:t>gwell</a:t>
            </a:r>
            <a:r>
              <a:rPr lang="en-GB" dirty="0"/>
              <a:t> </a:t>
            </a:r>
            <a:r>
              <a:rPr lang="en-GB" dirty="0" err="1"/>
              <a:t>ddigwydd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nosbarth</a:t>
            </a:r>
            <a:r>
              <a:rPr lang="en-GB" dirty="0"/>
              <a:t>.</a:t>
            </a:r>
          </a:p>
          <a:p>
            <a:r>
              <a:rPr lang="en-GB" dirty="0"/>
              <a:t>Er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mesur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nghynnydd</a:t>
            </a:r>
            <a:r>
              <a:rPr lang="en-GB" dirty="0"/>
              <a:t>, </a:t>
            </a:r>
            <a:r>
              <a:rPr lang="en-GB" dirty="0" err="1"/>
              <a:t>gallai</a:t>
            </a:r>
            <a:r>
              <a:rPr lang="en-GB" dirty="0"/>
              <a:t> </a:t>
            </a:r>
            <a:r>
              <a:rPr lang="en-GB" dirty="0" err="1"/>
              <a:t>cymorth</a:t>
            </a:r>
            <a:r>
              <a:rPr lang="en-GB" dirty="0"/>
              <a:t> </a:t>
            </a:r>
            <a:r>
              <a:rPr lang="en-GB" dirty="0" err="1"/>
              <a:t>cyfoedion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yn </a:t>
            </a:r>
            <a:r>
              <a:rPr lang="en-GB" dirty="0" err="1"/>
              <a:t>hanfodol</a:t>
            </a:r>
            <a:r>
              <a:rPr lang="en-GB" dirty="0"/>
              <a:t>,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arsylwi</a:t>
            </a:r>
            <a:r>
              <a:rPr lang="en-GB" dirty="0"/>
              <a:t> a nodi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i'n</a:t>
            </a:r>
            <a:r>
              <a:rPr lang="en-GB" dirty="0"/>
              <a:t> </a:t>
            </a:r>
            <a:r>
              <a:rPr lang="en-GB" dirty="0" err="1"/>
              <a:t>delio</a:t>
            </a:r>
            <a:r>
              <a:rPr lang="en-GB" dirty="0"/>
              <a:t> â </a:t>
            </a:r>
            <a:r>
              <a:rPr lang="en-GB" dirty="0" err="1"/>
              <a:t>rheolaeth</a:t>
            </a:r>
            <a:r>
              <a:rPr lang="en-GB" dirty="0"/>
              <a:t> </a:t>
            </a:r>
            <a:r>
              <a:rPr lang="en-GB" dirty="0" err="1"/>
              <a:t>ystafell</a:t>
            </a:r>
            <a:r>
              <a:rPr lang="en-GB" dirty="0"/>
              <a:t> </a:t>
            </a:r>
            <a:r>
              <a:rPr lang="en-GB" dirty="0" err="1"/>
              <a:t>ddosbarth</a:t>
            </a:r>
            <a:r>
              <a:rPr lang="en-GB" dirty="0"/>
              <a:t> ac </a:t>
            </a:r>
            <a:r>
              <a:rPr lang="en-GB" dirty="0" err="1"/>
              <a:t>ymddygiad</a:t>
            </a:r>
            <a:r>
              <a:rPr lang="en-GB" dirty="0"/>
              <a:t> </a:t>
            </a:r>
            <a:r>
              <a:rPr lang="en-GB" dirty="0" err="1"/>
              <a:t>heriol</a:t>
            </a:r>
            <a:r>
              <a:rPr lang="en-GB" dirty="0"/>
              <a:t>.</a:t>
            </a:r>
          </a:p>
          <a:p>
            <a:r>
              <a:rPr lang="en-GB" dirty="0" err="1"/>
              <a:t>Byddaf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yn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myfyrdodau</a:t>
            </a:r>
            <a:r>
              <a:rPr lang="en-GB" dirty="0"/>
              <a:t> </a:t>
            </a:r>
            <a:r>
              <a:rPr lang="en-GB" dirty="0" err="1"/>
              <a:t>addysgu</a:t>
            </a:r>
            <a:r>
              <a:rPr lang="en-GB" dirty="0"/>
              <a:t> yn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nyddiadur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ganolbwyntio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wyf</a:t>
            </a:r>
            <a:r>
              <a:rPr lang="en-GB" dirty="0"/>
              <a:t> yn </a:t>
            </a:r>
            <a:r>
              <a:rPr lang="en-GB" dirty="0" err="1"/>
              <a:t>gweithio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nhargedau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7D8C71-DDDC-4CDD-8C04-B43B65C6DF5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75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Pwysleisier</a:t>
            </a:r>
            <a:r>
              <a:rPr lang="en-GB" dirty="0"/>
              <a:t> bod </a:t>
            </a:r>
            <a:r>
              <a:rPr lang="en-GB" dirty="0" err="1"/>
              <a:t>hyn</a:t>
            </a:r>
            <a:r>
              <a:rPr lang="en-GB" dirty="0"/>
              <a:t> yn </a:t>
            </a:r>
            <a:r>
              <a:rPr lang="en-GB" dirty="0" err="1"/>
              <a:t>orfodol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Dewch</a:t>
            </a:r>
            <a:r>
              <a:rPr lang="en-GB" dirty="0"/>
              <a:t> â </a:t>
            </a:r>
            <a:r>
              <a:rPr lang="en-GB" dirty="0" err="1"/>
              <a:t>dyfais</a:t>
            </a:r>
            <a:r>
              <a:rPr lang="en-GB" dirty="0"/>
              <a:t> </a:t>
            </a:r>
            <a:r>
              <a:rPr lang="en-GB" dirty="0" err="1"/>
              <a:t>electronig</a:t>
            </a:r>
            <a:r>
              <a:rPr lang="en-GB" dirty="0"/>
              <a:t> </a:t>
            </a:r>
            <a:r>
              <a:rPr lang="en-GB" dirty="0" err="1"/>
              <a:t>i'r</a:t>
            </a:r>
            <a:r>
              <a:rPr lang="en-GB" dirty="0"/>
              <a:t> </a:t>
            </a:r>
            <a:r>
              <a:rPr lang="en-GB" dirty="0" err="1"/>
              <a:t>sesiwn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4.10.22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gyfeirio</a:t>
            </a:r>
            <a:r>
              <a:rPr lang="en-GB" dirty="0"/>
              <a:t> at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cynlluniau</a:t>
            </a:r>
            <a:r>
              <a:rPr lang="en-GB" dirty="0"/>
              <a:t> </a:t>
            </a:r>
            <a:r>
              <a:rPr lang="en-GB" dirty="0" err="1"/>
              <a:t>gweithredu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Noder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y </a:t>
            </a:r>
            <a:r>
              <a:rPr lang="en-GB" dirty="0" err="1"/>
              <a:t>byddwn</a:t>
            </a:r>
            <a:r>
              <a:rPr lang="en-GB" dirty="0"/>
              <a:t> yn </a:t>
            </a:r>
            <a:r>
              <a:rPr lang="en-GB" dirty="0" err="1"/>
              <a:t>hysbysu</a:t>
            </a:r>
            <a:r>
              <a:rPr lang="en-GB" dirty="0"/>
              <a:t> </a:t>
            </a:r>
            <a:r>
              <a:rPr lang="en-GB" dirty="0" err="1"/>
              <a:t>Mentoriaid</a:t>
            </a:r>
            <a:r>
              <a:rPr lang="en-GB" dirty="0"/>
              <a:t> Dosbarth ac </a:t>
            </a:r>
            <a:r>
              <a:rPr lang="en-GB" dirty="0" err="1"/>
              <a:t>Uwch</a:t>
            </a:r>
            <a:r>
              <a:rPr lang="en-GB" dirty="0"/>
              <a:t> </a:t>
            </a:r>
            <a:r>
              <a:rPr lang="en-GB" dirty="0" err="1"/>
              <a:t>Fentoriaid</a:t>
            </a:r>
            <a:r>
              <a:rPr lang="en-GB" dirty="0"/>
              <a:t> </a:t>
            </a:r>
            <a:r>
              <a:rPr lang="en-GB" dirty="0" err="1"/>
              <a:t>o'r</a:t>
            </a:r>
            <a:r>
              <a:rPr lang="en-GB" dirty="0"/>
              <a:t> </a:t>
            </a:r>
            <a:r>
              <a:rPr lang="en-GB" dirty="0" err="1"/>
              <a:t>targedau</a:t>
            </a:r>
            <a:r>
              <a:rPr lang="en-GB" dirty="0"/>
              <a:t> </a:t>
            </a:r>
            <a:r>
              <a:rPr lang="en-GB" dirty="0" err="1"/>
              <a:t>a'r</a:t>
            </a:r>
            <a:r>
              <a:rPr lang="en-GB" dirty="0"/>
              <a:t> </a:t>
            </a:r>
            <a:r>
              <a:rPr lang="en-GB" dirty="0" err="1"/>
              <a:t>cynlluniau</a:t>
            </a:r>
            <a:r>
              <a:rPr lang="en-GB" dirty="0"/>
              <a:t> </a:t>
            </a:r>
            <a:r>
              <a:rPr lang="en-GB" dirty="0" err="1"/>
              <a:t>gweithredu</a:t>
            </a:r>
            <a:r>
              <a:rPr lang="en-GB" dirty="0"/>
              <a:t> </a:t>
            </a:r>
            <a:r>
              <a:rPr lang="en-GB" dirty="0" err="1"/>
              <a:t>cysylltiedig</a:t>
            </a:r>
            <a:r>
              <a:rPr lang="en-GB" dirty="0"/>
              <a:t> yn </a:t>
            </a:r>
            <a:r>
              <a:rPr lang="en-GB" dirty="0" err="1"/>
              <a:t>ystod</a:t>
            </a:r>
            <a:r>
              <a:rPr lang="en-GB" dirty="0"/>
              <a:t> y </a:t>
            </a:r>
            <a:r>
              <a:rPr lang="en-GB" dirty="0" err="1"/>
              <a:t>sesiwn</a:t>
            </a:r>
            <a:r>
              <a:rPr lang="en-GB" dirty="0"/>
              <a:t> </a:t>
            </a:r>
            <a:r>
              <a:rPr lang="en-GB" dirty="0" err="1"/>
              <a:t>friffio</a:t>
            </a:r>
            <a:r>
              <a:rPr lang="en-GB" dirty="0"/>
              <a:t> PAP </a:t>
            </a:r>
            <a:r>
              <a:rPr lang="en-GB" dirty="0" err="1"/>
              <a:t>cyn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lleoliad</a:t>
            </a:r>
            <a:r>
              <a:rPr lang="en-GB" dirty="0"/>
              <a:t>. </a:t>
            </a:r>
            <a:r>
              <a:rPr lang="en-GB" dirty="0" err="1"/>
              <a:t>Dyma</a:t>
            </a:r>
            <a:r>
              <a:rPr lang="en-GB" dirty="0"/>
              <a:t> </a:t>
            </a:r>
            <a:r>
              <a:rPr lang="en-GB" dirty="0" err="1"/>
              <a:t>neges</a:t>
            </a:r>
            <a:r>
              <a:rPr lang="en-GB" dirty="0"/>
              <a:t> </a:t>
            </a:r>
            <a:r>
              <a:rPr lang="en-GB" dirty="0" err="1"/>
              <a:t>I’ch</a:t>
            </a:r>
            <a:r>
              <a:rPr lang="en-GB" dirty="0"/>
              <a:t> </a:t>
            </a:r>
            <a:r>
              <a:rPr lang="en-GB" dirty="0" err="1"/>
              <a:t>atogffa</a:t>
            </a:r>
            <a:r>
              <a:rPr lang="en-GB" dirty="0"/>
              <a:t> felly am ‘</a:t>
            </a:r>
            <a:r>
              <a:rPr lang="en-GB" dirty="0" err="1"/>
              <a:t>Broffesiynoldeb</a:t>
            </a:r>
            <a:r>
              <a:rPr lang="en-GB" dirty="0"/>
              <a:t>’ – </a:t>
            </a:r>
            <a:r>
              <a:rPr lang="en-GB" dirty="0" err="1"/>
              <a:t>cofiwch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, ac </a:t>
            </a:r>
            <a:r>
              <a:rPr lang="en-GB" dirty="0" err="1"/>
              <a:t>arwyddocad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cwblhau</a:t>
            </a:r>
            <a:r>
              <a:rPr lang="en-GB" dirty="0"/>
              <a:t> </a:t>
            </a:r>
            <a:r>
              <a:rPr lang="en-GB" dirty="0" err="1"/>
              <a:t>ymlaen</a:t>
            </a:r>
            <a:r>
              <a:rPr lang="en-GB" dirty="0"/>
              <a:t> </a:t>
            </a:r>
            <a:r>
              <a:rPr lang="en-GB" dirty="0" err="1"/>
              <a:t>llaw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EE3F3C-945D-47E2-A118-BD2C03FDC18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528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lnSpc>
                <a:spcPct val="150000"/>
              </a:lnSpc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ing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lnSpc>
                <a:spcPct val="150000"/>
              </a:lnSpc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lnSpc>
                <a:spcPct val="150000"/>
              </a:lnSpc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5F9E7EE-6D8B-454C-990A-433887FA1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390621"/>
            <a:ext cx="11481847" cy="6945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 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8BD2DF2-7B24-EF41-8FD7-2F7484C46B3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2256090"/>
            <a:ext cx="11481847" cy="309357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>
              <a:lnSpc>
                <a:spcPct val="150000"/>
              </a:lnSpc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5F9E7EE-6D8B-454C-990A-433887FA1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390621"/>
            <a:ext cx="11481847" cy="6945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 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8BD2DF2-7B24-EF41-8FD7-2F7484C46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2256090"/>
            <a:ext cx="11481847" cy="3093577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>
              <a:lnSpc>
                <a:spcPct val="150000"/>
              </a:lnSpc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784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5F9E7EE-6D8B-454C-990A-433887FA1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390621"/>
            <a:ext cx="11481847" cy="6945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 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617A82F-9AE8-094C-BE95-51E9F565B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2264636"/>
            <a:ext cx="5564016" cy="3070934"/>
          </a:xfrm>
          <a:prstGeom prst="rect">
            <a:avLst/>
          </a:prstGeom>
        </p:spPr>
        <p:txBody>
          <a:bodyPr vert="horz" wrap="none" lIns="0" tIns="0" rIns="0" bIns="0" numCol="2" rtlCol="0" anchor="t" anchorCtr="0">
            <a:no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68D13FE-D995-C348-B25B-7AC54A48597C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68340" y="2264636"/>
            <a:ext cx="5564016" cy="3070934"/>
          </a:xfrm>
          <a:prstGeom prst="rect">
            <a:avLst/>
          </a:prstGeom>
        </p:spPr>
        <p:txBody>
          <a:bodyPr vert="horz" wrap="none" lIns="0" tIns="0" rIns="0" bIns="0" numCol="2" rtlCol="0" anchor="t" anchorCtr="0">
            <a:no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214471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sz="2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1461331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266F50A3-3F45-C749-8B72-B1A7848A1E1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64774" y="1461331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89467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5789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E3120BAC-8BB6-8D48-AEA4-9B5FFDB10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BDC37EA-7DCE-E848-AFB4-62911D37D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61331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3" rtlCol="0">
            <a:normAutofit/>
          </a:bodyPr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9695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59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654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1A672C8-C6E9-DB40-B41B-4DA95BF3B5A0}"/>
              </a:ext>
            </a:extLst>
          </p:cNvPr>
          <p:cNvSpPr txBox="1">
            <a:spLocks/>
          </p:cNvSpPr>
          <p:nvPr userDrawn="1"/>
        </p:nvSpPr>
        <p:spPr>
          <a:xfrm>
            <a:off x="355076" y="2427005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1A672C8-C6E9-DB40-B41B-4DA95BF3B5A0}"/>
              </a:ext>
            </a:extLst>
          </p:cNvPr>
          <p:cNvSpPr txBox="1">
            <a:spLocks/>
          </p:cNvSpPr>
          <p:nvPr userDrawn="1"/>
        </p:nvSpPr>
        <p:spPr>
          <a:xfrm>
            <a:off x="355076" y="2427005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55359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1A672C8-C6E9-DB40-B41B-4DA95BF3B5A0}"/>
              </a:ext>
            </a:extLst>
          </p:cNvPr>
          <p:cNvSpPr txBox="1">
            <a:spLocks/>
          </p:cNvSpPr>
          <p:nvPr userDrawn="1"/>
        </p:nvSpPr>
        <p:spPr>
          <a:xfrm>
            <a:off x="355076" y="2427005"/>
            <a:ext cx="11481847" cy="3940228"/>
          </a:xfrm>
          <a:prstGeom prst="rect">
            <a:avLst/>
          </a:prstGeom>
        </p:spPr>
        <p:txBody>
          <a:bodyPr vert="horz" lIns="91440" tIns="45720" rIns="91440" bIns="45720" numCol="3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58195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E60C73-4261-B74E-BF8B-6B66F39390A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8219" y="2503918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5C33459-AD9D-944E-9761-1B674CB6D13D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64774" y="2503918"/>
            <a:ext cx="5569009" cy="394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08603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5E9C8F47-570C-1145-97D0-56E081D67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966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3D3DDF15-7026-0445-A974-9959229CC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966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5E9C8F47-570C-1145-97D0-56E081D67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966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3D3DDF15-7026-0445-A974-9959229CC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966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50512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174C34E4-0ECB-E341-95B5-1E2C353C0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966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AC11C8F-2B85-4346-8F0A-EB630D40F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966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174C34E4-0ECB-E341-95B5-1E2C353C0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966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AC11C8F-2B85-4346-8F0A-EB630D40F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966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7891B86-FE8F-6745-8177-3D09B13ABC8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351934" y="1461331"/>
            <a:ext cx="2912559" cy="5031544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5787316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lit image 2 c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174C34E4-0ECB-E341-95B5-1E2C353C0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966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AC11C8F-2B85-4346-8F0A-EB630D40F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966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7891B86-FE8F-6745-8177-3D09B13ABC8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351934" y="1461331"/>
            <a:ext cx="2912559" cy="5031544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3933384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B1BB4B68-E1E7-9144-B1F1-49E95DC3A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377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B0E8DC2-EB37-9643-9BDC-BDCEFE68A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377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B1BB4B68-E1E7-9144-B1F1-49E95DC3A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377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B0E8DC2-EB37-9643-9BDC-BDCEFE68A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377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036411D-5BDF-3E46-BF19-B9D5A835113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682527" y="365125"/>
            <a:ext cx="3159096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8026387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55354159-3CF1-6048-ADC9-27260C97F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377" y="365125"/>
            <a:ext cx="8114100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50000"/>
              </a:lnSpc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643DC8F-E148-B847-A2F7-055E5BB8A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377" y="1461331"/>
            <a:ext cx="8114100" cy="5031544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0" indent="0">
              <a:lnSpc>
                <a:spcPct val="150000"/>
              </a:lnSpc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0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7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Relationship Id="rId9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3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37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A2E05995-1A0A-EE46-B8A7-948610CE7D5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7C7000E2-8224-D648-82AF-A176F6588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05090118-CB8B-AE45-AFF7-04F2397CE62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5E6D1E-DBE0-404C-B538-E4FD2463620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76BC57CB-0823-2D4A-9D38-0DDBB0AA49A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A234961A-4646-3842-A00E-EB21D1638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390621"/>
            <a:ext cx="11481847" cy="6945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 </a:t>
            </a:r>
            <a:endParaRPr lang="en-US"/>
          </a:p>
        </p:txBody>
      </p:sp>
      <p:pic>
        <p:nvPicPr>
          <p:cNvPr id="3" name="Picture 2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C8947104-17EE-AA4F-A4A4-EA48FA82FFB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22" r:id="rId2"/>
    <p:sldLayoutId id="214748372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picture containing chart&#10;&#10;Description automatically generated">
            <a:extLst>
              <a:ext uri="{FF2B5EF4-FFF2-40B4-BE49-F238E27FC236}">
                <a16:creationId xmlns:a16="http://schemas.microsoft.com/office/drawing/2014/main" id="{3972F5A7-F5D8-5E4D-A41B-C078E72B92C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CDF4B5A-5BC9-DF46-98BB-700999D8212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08" r:id="rId2"/>
    <p:sldLayoutId id="2147483706" r:id="rId3"/>
    <p:sldLayoutId id="2147483707" r:id="rId4"/>
    <p:sldLayoutId id="2147483726" r:id="rId5"/>
    <p:sldLayoutId id="2147483727" r:id="rId6"/>
  </p:sldLayoutIdLst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28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7B12EA8C-2F87-A64C-86E7-7614C5B3C9DF}"/>
              </a:ext>
            </a:extLst>
          </p:cNvPr>
          <p:cNvSpPr txBox="1">
            <a:spLocks/>
          </p:cNvSpPr>
          <p:nvPr userDrawn="1"/>
        </p:nvSpPr>
        <p:spPr>
          <a:xfrm>
            <a:off x="355076" y="1330799"/>
            <a:ext cx="11481847" cy="959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Click to edit Master title style</a:t>
            </a:r>
            <a:endParaRPr lang="en-US" sz="2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D803F06-DF0D-F24F-AC01-8BF8B1CA259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11" r:id="rId2"/>
    <p:sldLayoutId id="2147483712" r:id="rId3"/>
    <p:sldLayoutId id="214748371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CC1A67B6-BB88-C146-881D-3F8A23FCBA8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71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9B5E0547-8B33-1047-A79B-361CEE0EAEB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19" r:id="rId2"/>
    <p:sldLayoutId id="214748372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7DD38B9-A499-B04D-9875-FB9454006A6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2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A95FC50A-354B-4A4A-946A-0429974AA7B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6392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eacher Education Courses | University of Wales Trinity Saint David">
            <a:extLst>
              <a:ext uri="{FF2B5EF4-FFF2-40B4-BE49-F238E27FC236}">
                <a16:creationId xmlns:a16="http://schemas.microsoft.com/office/drawing/2014/main" id="{B8F8CC77-F27D-28BB-B7E3-2A488A9AD4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64" y="1556390"/>
            <a:ext cx="4949107" cy="357985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57ED6D5D-E07C-2A2E-1770-B082DB384717}"/>
              </a:ext>
            </a:extLst>
          </p:cNvPr>
          <p:cNvSpPr txBox="1">
            <a:spLocks/>
          </p:cNvSpPr>
          <p:nvPr/>
        </p:nvSpPr>
        <p:spPr>
          <a:xfrm>
            <a:off x="7330133" y="2652734"/>
            <a:ext cx="3944003" cy="173772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 err="1">
                <a:solidFill>
                  <a:schemeClr val="tx1"/>
                </a:solidFill>
              </a:rPr>
              <a:t>Sesiwn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Anwytho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27.9.22</a:t>
            </a: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Induction Session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92DA600-8D01-FC6B-936A-266F26A023C7}"/>
              </a:ext>
            </a:extLst>
          </p:cNvPr>
          <p:cNvSpPr txBox="1">
            <a:spLocks/>
          </p:cNvSpPr>
          <p:nvPr/>
        </p:nvSpPr>
        <p:spPr>
          <a:xfrm>
            <a:off x="6494970" y="661040"/>
            <a:ext cx="5242866" cy="8953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GB" sz="6000" b="1" dirty="0"/>
              <a:t>LLWYBR SAC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EE5ABC-A754-5F27-D59F-73F57DE7B004}"/>
              </a:ext>
            </a:extLst>
          </p:cNvPr>
          <p:cNvSpPr txBox="1">
            <a:spLocks/>
          </p:cNvSpPr>
          <p:nvPr/>
        </p:nvSpPr>
        <p:spPr>
          <a:xfrm>
            <a:off x="6630944" y="4887175"/>
            <a:ext cx="5242866" cy="8953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GB" sz="6000" b="1" i="1" dirty="0"/>
              <a:t>QTS PATHWAY</a:t>
            </a:r>
          </a:p>
        </p:txBody>
      </p:sp>
    </p:spTree>
    <p:extLst>
      <p:ext uri="{BB962C8B-B14F-4D97-AF65-F5344CB8AC3E}">
        <p14:creationId xmlns:p14="http://schemas.microsoft.com/office/powerpoint/2010/main" val="1508176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86782" y="157688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7350" dirty="0" err="1">
                <a:solidFill>
                  <a:srgbClr val="00B050"/>
                </a:solidFill>
                <a:latin typeface="+mn-lt"/>
              </a:rPr>
              <a:t>Croeso</a:t>
            </a:r>
            <a:r>
              <a:rPr lang="en-GB" sz="7350" dirty="0">
                <a:solidFill>
                  <a:srgbClr val="00B050"/>
                </a:solidFill>
                <a:latin typeface="+mn-lt"/>
              </a:rPr>
              <a:t> </a:t>
            </a:r>
            <a:r>
              <a:rPr lang="en-GB" sz="7350" dirty="0" err="1">
                <a:solidFill>
                  <a:srgbClr val="00B050"/>
                </a:solidFill>
                <a:latin typeface="+mn-lt"/>
              </a:rPr>
              <a:t>nôl</a:t>
            </a:r>
            <a:br>
              <a:rPr lang="en-GB" sz="7350" dirty="0">
                <a:solidFill>
                  <a:srgbClr val="00B050"/>
                </a:solidFill>
                <a:latin typeface="+mn-lt"/>
              </a:rPr>
            </a:br>
            <a:r>
              <a:rPr lang="en-GB" sz="7200" dirty="0">
                <a:latin typeface="+mn-lt"/>
              </a:rPr>
              <a:t>  </a:t>
            </a:r>
            <a:r>
              <a:rPr lang="en-GB" sz="7200" dirty="0">
                <a:solidFill>
                  <a:schemeClr val="accent1"/>
                </a:solidFill>
                <a:latin typeface="+mn-lt"/>
              </a:rPr>
              <a:t>Welcome back</a:t>
            </a:r>
          </a:p>
        </p:txBody>
      </p:sp>
    </p:spTree>
    <p:extLst>
      <p:ext uri="{BB962C8B-B14F-4D97-AF65-F5344CB8AC3E}">
        <p14:creationId xmlns:p14="http://schemas.microsoft.com/office/powerpoint/2010/main" val="2063675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7C37D2-A737-7B2A-59C0-14967AEFFF30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935420" y="651610"/>
            <a:ext cx="4535079" cy="3864989"/>
          </a:xfrm>
        </p:spPr>
        <p:txBody>
          <a:bodyPr/>
          <a:lstStyle/>
          <a:p>
            <a:r>
              <a:rPr lang="en-GB" dirty="0">
                <a:latin typeface="Arial"/>
                <a:cs typeface="Arial"/>
              </a:rPr>
              <a:t>AD: </a:t>
            </a:r>
            <a:r>
              <a:rPr lang="en-GB" dirty="0" err="1">
                <a:latin typeface="Arial"/>
                <a:cs typeface="Arial"/>
              </a:rPr>
              <a:t>Datblygu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eich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dealltwriaeth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o'r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Safonau</a:t>
            </a:r>
            <a:r>
              <a:rPr lang="en-GB" dirty="0">
                <a:latin typeface="Arial"/>
                <a:cs typeface="Arial"/>
              </a:rPr>
              <a:t> SAC </a:t>
            </a:r>
            <a:r>
              <a:rPr lang="en-GB" dirty="0" err="1">
                <a:latin typeface="Arial"/>
                <a:cs typeface="Arial"/>
              </a:rPr>
              <a:t>a'r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effaith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ar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eich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addysgu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a'ch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dysgu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i="1" dirty="0">
                <a:latin typeface="Arial"/>
                <a:cs typeface="Arial"/>
              </a:rPr>
              <a:t>LO: Develop your understanding of the QTS Standards and the impact on your teaching and learning</a:t>
            </a:r>
          </a:p>
        </p:txBody>
      </p:sp>
      <p:pic>
        <p:nvPicPr>
          <p:cNvPr id="4" name="Picture 2" descr="Teacher Education Courses | University of Wales Trinity Saint David">
            <a:extLst>
              <a:ext uri="{FF2B5EF4-FFF2-40B4-BE49-F238E27FC236}">
                <a16:creationId xmlns:a16="http://schemas.microsoft.com/office/drawing/2014/main" id="{65E73AD4-606A-492B-E3BE-99BA8A68A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64" y="1556390"/>
            <a:ext cx="4949107" cy="35798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39147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B019432-F0E9-E765-2264-935D414F17CB}"/>
              </a:ext>
            </a:extLst>
          </p:cNvPr>
          <p:cNvSpPr txBox="1"/>
          <p:nvPr/>
        </p:nvSpPr>
        <p:spPr>
          <a:xfrm>
            <a:off x="643080" y="1468189"/>
            <a:ext cx="10784869" cy="4655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525">
              <a:spcBef>
                <a:spcPts val="1515"/>
              </a:spcBef>
            </a:pPr>
            <a:r>
              <a:rPr lang="en-GB" sz="2400" b="1" spc="-15" dirty="0" err="1">
                <a:latin typeface="Calibri"/>
                <a:cs typeface="Calibri"/>
              </a:rPr>
              <a:t>Erbyn</a:t>
            </a:r>
            <a:r>
              <a:rPr lang="en-GB" sz="2400" b="1" spc="-15" dirty="0">
                <a:latin typeface="Calibri"/>
                <a:cs typeface="Calibri"/>
              </a:rPr>
              <a:t> </a:t>
            </a:r>
            <a:r>
              <a:rPr lang="en-GB" sz="2400" b="1" spc="-15" dirty="0" err="1">
                <a:latin typeface="Calibri"/>
                <a:cs typeface="Calibri"/>
              </a:rPr>
              <a:t>diwedd</a:t>
            </a:r>
            <a:r>
              <a:rPr lang="en-GB" sz="2400" b="1" spc="-15" dirty="0">
                <a:latin typeface="Calibri"/>
                <a:cs typeface="Calibri"/>
              </a:rPr>
              <a:t> y </a:t>
            </a:r>
            <a:r>
              <a:rPr lang="en-GB" sz="2400" b="1" spc="-15" dirty="0" err="1">
                <a:latin typeface="Calibri"/>
                <a:cs typeface="Calibri"/>
              </a:rPr>
              <a:t>sesiwn</a:t>
            </a:r>
            <a:r>
              <a:rPr lang="en-GB" sz="2400" b="1" spc="-15" dirty="0">
                <a:latin typeface="Calibri"/>
                <a:cs typeface="Calibri"/>
              </a:rPr>
              <a:t> </a:t>
            </a:r>
            <a:r>
              <a:rPr lang="en-GB" sz="2400" b="1" spc="-15" dirty="0" err="1">
                <a:latin typeface="Calibri"/>
                <a:cs typeface="Calibri"/>
              </a:rPr>
              <a:t>byddwch</a:t>
            </a:r>
            <a:r>
              <a:rPr lang="en-GB" sz="2400" b="1" spc="-15" dirty="0">
                <a:latin typeface="Calibri"/>
                <a:cs typeface="Calibri"/>
              </a:rPr>
              <a:t> </a:t>
            </a:r>
            <a:r>
              <a:rPr lang="en-GB" sz="2400" b="1" spc="-15" dirty="0" err="1">
                <a:latin typeface="Calibri"/>
                <a:cs typeface="Calibri"/>
              </a:rPr>
              <a:t>wedi</a:t>
            </a:r>
            <a:r>
              <a:rPr lang="en-GB" sz="2400" b="1" spc="-15" dirty="0">
                <a:latin typeface="Calibri"/>
                <a:cs typeface="Calibri"/>
              </a:rPr>
              <a:t>...</a:t>
            </a:r>
          </a:p>
          <a:p>
            <a:pPr marL="466725" indent="-457200">
              <a:spcBef>
                <a:spcPts val="1515"/>
              </a:spcBef>
              <a:buFont typeface="Arial" panose="020B0604020202020204" pitchFamily="34" charset="0"/>
              <a:buChar char="•"/>
            </a:pPr>
            <a:r>
              <a:rPr lang="en-GB" sz="3200" dirty="0" err="1">
                <a:latin typeface="Arial"/>
                <a:cs typeface="Arial"/>
              </a:rPr>
              <a:t>Wedi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adolygu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eich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targedau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personol</a:t>
            </a:r>
            <a:r>
              <a:rPr lang="en-GB" sz="3200" dirty="0">
                <a:latin typeface="Arial"/>
                <a:cs typeface="Arial"/>
              </a:rPr>
              <a:t> o ‘PAP’ </a:t>
            </a:r>
            <a:r>
              <a:rPr lang="en-GB" sz="3200" dirty="0" err="1">
                <a:latin typeface="Arial"/>
                <a:cs typeface="Arial"/>
              </a:rPr>
              <a:t>blaenorol</a:t>
            </a:r>
            <a:endParaRPr lang="en-GB" sz="3200" dirty="0">
              <a:latin typeface="Arial"/>
              <a:cs typeface="Arial"/>
            </a:endParaRPr>
          </a:p>
          <a:p>
            <a:pPr marL="466725" indent="-457200">
              <a:spcBef>
                <a:spcPts val="1515"/>
              </a:spcBef>
              <a:buFont typeface="Arial" panose="020B0604020202020204" pitchFamily="34" charset="0"/>
              <a:buChar char="•"/>
            </a:pPr>
            <a:r>
              <a:rPr lang="en-GB" sz="3200" dirty="0" err="1">
                <a:latin typeface="Arial"/>
                <a:cs typeface="Arial"/>
              </a:rPr>
              <a:t>Wedi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cysylltu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eich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targedau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â’r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Safonau’r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Proff</a:t>
            </a:r>
            <a:r>
              <a:rPr lang="en-GB" sz="3200" dirty="0">
                <a:latin typeface="Arial"/>
                <a:cs typeface="Arial"/>
              </a:rPr>
              <a:t>.</a:t>
            </a:r>
          </a:p>
          <a:p>
            <a:pPr marL="466725" indent="-457200">
              <a:spcBef>
                <a:spcPts val="1515"/>
              </a:spcBef>
              <a:buFont typeface="Arial" panose="020B0604020202020204" pitchFamily="34" charset="0"/>
              <a:buChar char="•"/>
            </a:pPr>
            <a:r>
              <a:rPr lang="en-GB" sz="3200" dirty="0" err="1">
                <a:latin typeface="Arial"/>
                <a:cs typeface="Arial"/>
              </a:rPr>
              <a:t>Deall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pwysigrwydd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cynllun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gweithredu</a:t>
            </a:r>
            <a:r>
              <a:rPr lang="en-GB" sz="3200" dirty="0">
                <a:latin typeface="Arial"/>
                <a:cs typeface="Arial"/>
              </a:rPr>
              <a:t> a </a:t>
            </a:r>
            <a:r>
              <a:rPr lang="en-GB" sz="3200" dirty="0" err="1">
                <a:latin typeface="Arial"/>
                <a:cs typeface="Arial"/>
              </a:rPr>
              <a:t>sut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i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strwythuro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eich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cynllun</a:t>
            </a:r>
            <a:r>
              <a:rPr lang="en-GB" sz="3200" dirty="0">
                <a:latin typeface="Arial"/>
                <a:cs typeface="Arial"/>
              </a:rPr>
              <a:t> </a:t>
            </a:r>
            <a:r>
              <a:rPr lang="en-GB" sz="3200" dirty="0" err="1">
                <a:latin typeface="Arial"/>
                <a:cs typeface="Arial"/>
              </a:rPr>
              <a:t>personol</a:t>
            </a:r>
            <a:endParaRPr lang="en-GB" sz="2400" dirty="0">
              <a:latin typeface="Calibri"/>
              <a:cs typeface="Calibri"/>
            </a:endParaRPr>
          </a:p>
          <a:p>
            <a:pPr marL="171450" indent="-161925">
              <a:spcBef>
                <a:spcPts val="1440"/>
              </a:spcBef>
              <a:buFontTx/>
              <a:buChar char="-"/>
              <a:tabLst>
                <a:tab pos="171926" algn="l"/>
              </a:tabLst>
            </a:pPr>
            <a:endParaRPr lang="en-GB" sz="2400" spc="-4" dirty="0">
              <a:latin typeface="Calibri"/>
              <a:cs typeface="Calibri"/>
            </a:endParaRPr>
          </a:p>
          <a:p>
            <a:pPr marL="171450" indent="-161925">
              <a:spcBef>
                <a:spcPts val="1440"/>
              </a:spcBef>
              <a:buFontTx/>
              <a:buChar char="-"/>
              <a:tabLst>
                <a:tab pos="171926" algn="l"/>
              </a:tabLst>
            </a:pPr>
            <a:endParaRPr lang="en-GB" sz="2400" dirty="0">
              <a:latin typeface="Calibri"/>
              <a:cs typeface="Calibri"/>
            </a:endParaRPr>
          </a:p>
          <a:p>
            <a:pPr marL="171450" indent="-161925">
              <a:spcBef>
                <a:spcPts val="1440"/>
              </a:spcBef>
              <a:buChar char="-"/>
              <a:tabLst>
                <a:tab pos="171926" algn="l"/>
              </a:tabLst>
            </a:pPr>
            <a:endParaRPr lang="en-GB" sz="2400" dirty="0">
              <a:latin typeface="Calibri"/>
              <a:cs typeface="Calibri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0A49D13F-A02B-34DF-3E84-B90D79FF944D}"/>
              </a:ext>
            </a:extLst>
          </p:cNvPr>
          <p:cNvSpPr txBox="1">
            <a:spLocks/>
          </p:cNvSpPr>
          <p:nvPr/>
        </p:nvSpPr>
        <p:spPr>
          <a:xfrm>
            <a:off x="707476" y="505453"/>
            <a:ext cx="4270105" cy="516969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525">
              <a:lnSpc>
                <a:spcPct val="100000"/>
              </a:lnSpc>
              <a:spcBef>
                <a:spcPts val="71"/>
              </a:spcBef>
            </a:pPr>
            <a:r>
              <a:rPr lang="en-GB" sz="3300" b="1" spc="-4" dirty="0" err="1"/>
              <a:t>Meini</a:t>
            </a:r>
            <a:r>
              <a:rPr lang="en-GB" sz="3300" b="1" spc="-4" dirty="0"/>
              <a:t> </a:t>
            </a:r>
            <a:r>
              <a:rPr lang="en-GB" sz="3300" b="1" spc="-4" dirty="0" err="1"/>
              <a:t>prawf</a:t>
            </a:r>
            <a:r>
              <a:rPr lang="en-GB" sz="3300" b="1" spc="-4" dirty="0"/>
              <a:t> </a:t>
            </a:r>
            <a:r>
              <a:rPr lang="en-GB" sz="3300" b="1" spc="-4" dirty="0" err="1"/>
              <a:t>llwyddiant</a:t>
            </a:r>
            <a:endParaRPr lang="en-GB" sz="3300" b="1" spc="-11" dirty="0"/>
          </a:p>
        </p:txBody>
      </p:sp>
      <p:pic>
        <p:nvPicPr>
          <p:cNvPr id="4" name="Picture 2" descr="Teacher Education Courses | University of Wales Trinity Saint David">
            <a:extLst>
              <a:ext uri="{FF2B5EF4-FFF2-40B4-BE49-F238E27FC236}">
                <a16:creationId xmlns:a16="http://schemas.microsoft.com/office/drawing/2014/main" id="{62C12048-9EEC-ED59-A247-0AA3AAC3E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630" y="6070117"/>
            <a:ext cx="999526" cy="72299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708219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896" y="1366068"/>
            <a:ext cx="7946811" cy="563783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Tab 3:  </a:t>
            </a:r>
            <a:r>
              <a:rPr lang="en-GB" sz="3200" dirty="0" err="1"/>
              <a:t>Cynnydd</a:t>
            </a:r>
            <a:r>
              <a:rPr lang="en-GB" sz="3200" dirty="0"/>
              <a:t> </a:t>
            </a:r>
            <a:r>
              <a:rPr lang="en-GB" sz="3200" dirty="0" err="1"/>
              <a:t>Proffesiynol</a:t>
            </a:r>
            <a:r>
              <a:rPr lang="en-GB" sz="3200" dirty="0"/>
              <a:t>: </a:t>
            </a:r>
            <a:r>
              <a:rPr lang="cy-GB" sz="3200" b="1" dirty="0">
                <a:highlight>
                  <a:srgbClr val="00FF00"/>
                </a:highlight>
              </a:rPr>
              <a:t>GORFODOL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4475748" y="3433011"/>
            <a:ext cx="737937" cy="17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4" name="Rectangle 3"/>
          <p:cNvSpPr/>
          <p:nvPr/>
        </p:nvSpPr>
        <p:spPr>
          <a:xfrm>
            <a:off x="6577262" y="2952149"/>
            <a:ext cx="1058780" cy="320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1" name="Rectangle 10"/>
          <p:cNvSpPr/>
          <p:nvPr/>
        </p:nvSpPr>
        <p:spPr>
          <a:xfrm>
            <a:off x="6577263" y="2952149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2" name="Rectangle 11"/>
          <p:cNvSpPr/>
          <p:nvPr/>
        </p:nvSpPr>
        <p:spPr>
          <a:xfrm>
            <a:off x="6577263" y="3657268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3" name="Rectangle 12"/>
          <p:cNvSpPr/>
          <p:nvPr/>
        </p:nvSpPr>
        <p:spPr>
          <a:xfrm>
            <a:off x="6657471" y="4323614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4" name="Rectangle 13"/>
          <p:cNvSpPr/>
          <p:nvPr/>
        </p:nvSpPr>
        <p:spPr>
          <a:xfrm>
            <a:off x="6673513" y="5011957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587" t="30393" r="17327" b="33748"/>
          <a:stretch/>
        </p:blipFill>
        <p:spPr>
          <a:xfrm>
            <a:off x="737345" y="2801090"/>
            <a:ext cx="10717307" cy="30992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451412" y="1929851"/>
            <a:ext cx="11289172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Byddwch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yn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adrodd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cynnydd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proffesiynol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dair</a:t>
            </a:r>
            <a:r>
              <a:rPr lang="en-GB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carreg</a:t>
            </a:r>
            <a:r>
              <a:rPr lang="en-GB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filltir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yn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ystod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rhaglen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gysylltu’r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cynnydd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gyda’r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Safonau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Proffesiynol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Carreg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milltir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1af = 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diwedd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PAP1.)</a:t>
            </a:r>
            <a:endParaRPr lang="cy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66014DC7-0300-4D68-B0D8-D892B33025B1}"/>
              </a:ext>
            </a:extLst>
          </p:cNvPr>
          <p:cNvSpPr/>
          <p:nvPr/>
        </p:nvSpPr>
        <p:spPr>
          <a:xfrm>
            <a:off x="1884546" y="54444"/>
            <a:ext cx="84229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Gweithlyfr</a:t>
            </a:r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PDP (</a:t>
            </a:r>
            <a:r>
              <a:rPr lang="cy-GB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PebblePad</a:t>
            </a:r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)</a:t>
            </a:r>
          </a:p>
        </p:txBody>
      </p:sp>
      <p:pic>
        <p:nvPicPr>
          <p:cNvPr id="17" name="Llun 16">
            <a:extLst>
              <a:ext uri="{FF2B5EF4-FFF2-40B4-BE49-F238E27FC236}">
                <a16:creationId xmlns:a16="http://schemas.microsoft.com/office/drawing/2014/main" id="{45C1D773-AFE9-4D26-B4E8-337EF62EE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896" y="951529"/>
            <a:ext cx="11094020" cy="323867"/>
          </a:xfrm>
          <a:prstGeom prst="rect">
            <a:avLst/>
          </a:prstGeom>
        </p:spPr>
      </p:pic>
      <p:sp>
        <p:nvSpPr>
          <p:cNvPr id="18" name="Hirgrwn 17">
            <a:extLst>
              <a:ext uri="{FF2B5EF4-FFF2-40B4-BE49-F238E27FC236}">
                <a16:creationId xmlns:a16="http://schemas.microsoft.com/office/drawing/2014/main" id="{88EAE920-12A3-4738-9175-45E9035FC834}"/>
              </a:ext>
            </a:extLst>
          </p:cNvPr>
          <p:cNvSpPr/>
          <p:nvPr/>
        </p:nvSpPr>
        <p:spPr>
          <a:xfrm>
            <a:off x="3641282" y="773662"/>
            <a:ext cx="1530110" cy="6039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1384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B7E94B-5F97-5257-AF56-52BE2B1854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87" t="30393" r="39358" b="33748"/>
          <a:stretch/>
        </p:blipFill>
        <p:spPr>
          <a:xfrm>
            <a:off x="486209" y="700915"/>
            <a:ext cx="7144525" cy="30992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BA2A44-8AE5-CCEA-D631-E54A4408606D}"/>
              </a:ext>
            </a:extLst>
          </p:cNvPr>
          <p:cNvSpPr/>
          <p:nvPr/>
        </p:nvSpPr>
        <p:spPr>
          <a:xfrm>
            <a:off x="1884546" y="54444"/>
            <a:ext cx="84229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Enghreifftiau o gryfderau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D273A9-4488-F3D3-028E-27C015E2D585}"/>
              </a:ext>
            </a:extLst>
          </p:cNvPr>
          <p:cNvSpPr txBox="1"/>
          <p:nvPr/>
        </p:nvSpPr>
        <p:spPr>
          <a:xfrm>
            <a:off x="7883480" y="902427"/>
            <a:ext cx="4054129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Gydag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ychydig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gymorth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arweiniad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cynlluniodd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dasgau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oedd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gwahaniaethu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amrywiaeth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bynciau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hynny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sz="24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drawsgwricwlaidd</a:t>
            </a:r>
            <a:r>
              <a:rPr lang="en-GB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ADACF7-771A-277A-2F12-CDEE03C08529}"/>
              </a:ext>
            </a:extLst>
          </p:cNvPr>
          <p:cNvSpPr txBox="1"/>
          <p:nvPr/>
        </p:nvSpPr>
        <p:spPr>
          <a:xfrm>
            <a:off x="253332" y="3942963"/>
            <a:ext cx="3893665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Roedd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ymgartrefu'n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roedd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hi'n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medru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cyd-weithio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yn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GB" sz="2400" dirty="0">
                <a:solidFill>
                  <a:srgbClr val="33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staff.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901F79-BB6A-E96A-BE0E-A2958F8DBF94}"/>
              </a:ext>
            </a:extLst>
          </p:cNvPr>
          <p:cNvSpPr txBox="1"/>
          <p:nvPr/>
        </p:nvSpPr>
        <p:spPr>
          <a:xfrm>
            <a:off x="4423893" y="3909852"/>
            <a:ext cx="4027836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 err="1">
                <a:solidFill>
                  <a:srgbClr val="00B050"/>
                </a:solidFill>
              </a:rPr>
              <a:t>Aeth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ati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i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hunan-werthuso'i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gwersi</a:t>
            </a:r>
            <a:r>
              <a:rPr lang="en-GB" sz="2400" dirty="0">
                <a:solidFill>
                  <a:srgbClr val="00B050"/>
                </a:solidFill>
              </a:rPr>
              <a:t> ac </a:t>
            </a:r>
            <a:r>
              <a:rPr lang="en-GB" sz="2400" dirty="0" err="1">
                <a:solidFill>
                  <a:srgbClr val="00B050"/>
                </a:solidFill>
              </a:rPr>
              <a:t>adfyfyrio’n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onest</a:t>
            </a:r>
            <a:r>
              <a:rPr lang="en-GB" sz="2400" dirty="0">
                <a:solidFill>
                  <a:srgbClr val="00B050"/>
                </a:solidFill>
              </a:rPr>
              <a:t> ac yn </a:t>
            </a:r>
            <a:r>
              <a:rPr lang="en-GB" sz="2400" dirty="0" err="1">
                <a:solidFill>
                  <a:srgbClr val="00B050"/>
                </a:solidFill>
              </a:rPr>
              <a:t>deg</a:t>
            </a:r>
            <a:r>
              <a:rPr lang="en-GB" sz="2400" dirty="0">
                <a:solidFill>
                  <a:srgbClr val="00B050"/>
                </a:solidFill>
              </a:rPr>
              <a:t>, ac </a:t>
            </a:r>
            <a:r>
              <a:rPr lang="en-GB" sz="2400" dirty="0" err="1">
                <a:solidFill>
                  <a:srgbClr val="00B050"/>
                </a:solidFill>
              </a:rPr>
              <a:t>yna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gweithredu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ar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unrhyw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gamau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i'w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datblygu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a'u</a:t>
            </a:r>
            <a:r>
              <a:rPr lang="en-GB" sz="2400" dirty="0">
                <a:solidFill>
                  <a:srgbClr val="00B050"/>
                </a:solidFill>
              </a:rPr>
              <a:t> </a:t>
            </a:r>
            <a:r>
              <a:rPr lang="en-GB" sz="2400" dirty="0" err="1">
                <a:solidFill>
                  <a:srgbClr val="00B050"/>
                </a:solidFill>
              </a:rPr>
              <a:t>gwella</a:t>
            </a:r>
            <a:r>
              <a:rPr lang="en-GB" sz="2400" dirty="0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78FD4E-1854-4A6F-B632-56592EA74E65}"/>
              </a:ext>
            </a:extLst>
          </p:cNvPr>
          <p:cNvSpPr txBox="1"/>
          <p:nvPr/>
        </p:nvSpPr>
        <p:spPr>
          <a:xfrm>
            <a:off x="8822028" y="3387836"/>
            <a:ext cx="3115581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 err="1">
                <a:solidFill>
                  <a:srgbClr val="7030A0"/>
                </a:solidFill>
              </a:rPr>
              <a:t>Gweithredodd</a:t>
            </a:r>
            <a:r>
              <a:rPr lang="en-GB" sz="2400" dirty="0">
                <a:solidFill>
                  <a:srgbClr val="7030A0"/>
                </a:solidFill>
              </a:rPr>
              <a:t> X i </a:t>
            </a:r>
            <a:r>
              <a:rPr lang="en-GB" sz="2400" dirty="0" err="1">
                <a:solidFill>
                  <a:srgbClr val="7030A0"/>
                </a:solidFill>
              </a:rPr>
              <a:t>gael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cymorth</a:t>
            </a:r>
            <a:r>
              <a:rPr lang="en-GB" sz="2400" dirty="0">
                <a:solidFill>
                  <a:srgbClr val="7030A0"/>
                </a:solidFill>
              </a:rPr>
              <a:t> a </a:t>
            </a:r>
            <a:r>
              <a:rPr lang="en-GB" sz="2400" dirty="0" err="1">
                <a:solidFill>
                  <a:srgbClr val="7030A0"/>
                </a:solidFill>
              </a:rPr>
              <a:t>chyngor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gan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gydweithwyr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i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ddatblygu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ffyrdd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err="1">
                <a:solidFill>
                  <a:srgbClr val="7030A0"/>
                </a:solidFill>
              </a:rPr>
              <a:t>newydd</a:t>
            </a:r>
            <a:r>
              <a:rPr lang="en-GB" sz="2400" dirty="0">
                <a:solidFill>
                  <a:srgbClr val="7030A0"/>
                </a:solidFill>
              </a:rPr>
              <a:t> o </a:t>
            </a:r>
            <a:r>
              <a:rPr lang="en-GB" sz="2400" dirty="0" err="1">
                <a:solidFill>
                  <a:srgbClr val="7030A0"/>
                </a:solidFill>
              </a:rPr>
              <a:t>weithio</a:t>
            </a:r>
            <a:r>
              <a:rPr lang="en-GB" sz="2400" dirty="0">
                <a:solidFill>
                  <a:srgbClr val="7030A0"/>
                </a:solidFill>
              </a:rPr>
              <a:t> yn y </a:t>
            </a:r>
            <a:r>
              <a:rPr lang="en-GB" sz="2400" dirty="0" err="1">
                <a:solidFill>
                  <a:srgbClr val="7030A0"/>
                </a:solidFill>
              </a:rPr>
              <a:t>dosbarth</a:t>
            </a:r>
            <a:r>
              <a:rPr lang="en-GB" sz="2400" dirty="0">
                <a:solidFill>
                  <a:srgbClr val="7030A0"/>
                </a:solidFill>
              </a:rPr>
              <a:t>. </a:t>
            </a:r>
          </a:p>
        </p:txBody>
      </p:sp>
      <p:pic>
        <p:nvPicPr>
          <p:cNvPr id="15" name="Llun 8">
            <a:extLst>
              <a:ext uri="{FF2B5EF4-FFF2-40B4-BE49-F238E27FC236}">
                <a16:creationId xmlns:a16="http://schemas.microsoft.com/office/drawing/2014/main" id="{D618C275-8D9C-C43E-9DB1-CE714DF991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88" t="4988"/>
          <a:stretch/>
        </p:blipFill>
        <p:spPr>
          <a:xfrm>
            <a:off x="562836" y="21688"/>
            <a:ext cx="1321710" cy="128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4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FB31D9-9455-CB03-7F63-4EFB64D7AB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87" t="31660" r="61078" b="35333"/>
          <a:stretch/>
        </p:blipFill>
        <p:spPr>
          <a:xfrm>
            <a:off x="280146" y="766293"/>
            <a:ext cx="3622154" cy="285267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43AD34-98D4-A934-0A7A-A6FC416C2E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927" t="31909" r="17876" b="35085"/>
          <a:stretch/>
        </p:blipFill>
        <p:spPr>
          <a:xfrm>
            <a:off x="3902300" y="766295"/>
            <a:ext cx="3599646" cy="28526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9AAF79-3D18-539D-A498-866DE1A86F63}"/>
              </a:ext>
            </a:extLst>
          </p:cNvPr>
          <p:cNvSpPr/>
          <p:nvPr/>
        </p:nvSpPr>
        <p:spPr>
          <a:xfrm>
            <a:off x="0" y="54444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Cydnabod meysydd i’w datblygu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2F00D4-C34A-5324-2D56-D7CCCCABF881}"/>
              </a:ext>
            </a:extLst>
          </p:cNvPr>
          <p:cNvSpPr txBox="1"/>
          <p:nvPr/>
        </p:nvSpPr>
        <p:spPr>
          <a:xfrm>
            <a:off x="280145" y="3738304"/>
            <a:ext cx="453011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1.Chwiliwch am y gair ‘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targed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safon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ystyriwch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eiriau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 neu ‘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rhywfaint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’, ‘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’,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awgrymu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ystyriaeth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bellach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0A83C7-B06D-7F94-321E-38B3FC421D0C}"/>
              </a:ext>
            </a:extLst>
          </p:cNvPr>
          <p:cNvSpPr txBox="1"/>
          <p:nvPr/>
        </p:nvSpPr>
        <p:spPr>
          <a:xfrm>
            <a:off x="5009884" y="3738304"/>
            <a:ext cx="498412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deitl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llinyn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gysylltiedig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â'r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targed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Croesgyfeiriwch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llyfryn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Safonau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Proff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PCYDDS.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ECBF03-31E0-000B-CD76-9AC9C4163DF3}"/>
              </a:ext>
            </a:extLst>
          </p:cNvPr>
          <p:cNvSpPr txBox="1"/>
          <p:nvPr/>
        </p:nvSpPr>
        <p:spPr>
          <a:xfrm>
            <a:off x="7695127" y="913373"/>
            <a:ext cx="43321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Dangoswch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berchnogaeth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cynllun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targed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h.y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camau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gefnogi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llinynnau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71568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074137"/>
              </p:ext>
            </p:extLst>
          </p:nvPr>
        </p:nvGraphicFramePr>
        <p:xfrm>
          <a:off x="346872" y="735548"/>
          <a:ext cx="11381346" cy="2654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918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73642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4009461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74777"/>
              </p:ext>
            </p:extLst>
          </p:nvPr>
        </p:nvGraphicFramePr>
        <p:xfrm>
          <a:off x="346872" y="735548"/>
          <a:ext cx="11381346" cy="2654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918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73642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2850853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861628"/>
              </p:ext>
            </p:extLst>
          </p:nvPr>
        </p:nvGraphicFramePr>
        <p:xfrm>
          <a:off x="346872" y="735548"/>
          <a:ext cx="11381346" cy="4271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918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73642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wneud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ymchwilio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ystafell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B. Rogers, 'Classroom Behaviour: a Practical Guide to Effective Teaching, Behaviour management and Colleague Support' (2015).</a:t>
                      </a:r>
                    </a:p>
                    <a:p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1237582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504650"/>
              </p:ext>
            </p:extLst>
          </p:nvPr>
        </p:nvGraphicFramePr>
        <p:xfrm>
          <a:off x="346872" y="735548"/>
          <a:ext cx="11381346" cy="4637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918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73642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wneud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ymchwilio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ystafell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ddosbarth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B Rogers, '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Dosbarth: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Canllaw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Ymarferol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Addysgu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Effeithiol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Chymorth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Gydweithwyr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' (2015).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Adolygu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erthyglau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ESTYN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sy'n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arfer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da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e.e.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…</a:t>
                      </a:r>
                    </a:p>
                    <a:p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3803896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76770"/>
              </p:ext>
            </p:extLst>
          </p:nvPr>
        </p:nvGraphicFramePr>
        <p:xfrm>
          <a:off x="346872" y="735548"/>
          <a:ext cx="11381346" cy="536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918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73642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wneud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ymchwilio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ystafell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ddosbarth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B Rogers, '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Dosbarth: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Canllaw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Ymarferol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Addysgu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Effeithiol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Chymorth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Gydweithwyr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' (2015).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Adolygu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erthyglau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ESTYN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sy'n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amlygu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arfer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da.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Edrych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adnoddau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fideos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YouTube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e.e.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…, a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cheisio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cymorth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chyngor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cyfoedion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i'm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helpu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gyrraedd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nod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hwn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296427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246141"/>
              </p:ext>
            </p:extLst>
          </p:nvPr>
        </p:nvGraphicFramePr>
        <p:xfrm>
          <a:off x="346871" y="735548"/>
          <a:ext cx="11617601" cy="573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963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10029638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wneud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ymchwilio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ystafell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ddosbarth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B Rogers, '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Dosbarth: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Canllaw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Ymarferol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Addysgu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Effeithiol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Chymorth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Gydweithwyr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' (2015).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Adolygu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erthyglau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ESTYN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sy'n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amlygu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arfer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da.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Edrych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adnoddau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fideos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YouTube, a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cheisio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cymorth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chyngor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cyfoedion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i'm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helpu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gyrraedd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nod </a:t>
                      </a:r>
                      <a:r>
                        <a:rPr lang="en-GB" sz="24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hwn</a:t>
                      </a:r>
                      <a:r>
                        <a:rPr lang="en-GB" sz="24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Unwaith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lleoliad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nesaf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gallaf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edrych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bolisi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ysgol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rheolau'r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ysgol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rheolau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system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wobrwyo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chanmol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2433137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E666F1DC-E524-24DB-387B-C1AAA52EC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289611"/>
              </p:ext>
            </p:extLst>
          </p:nvPr>
        </p:nvGraphicFramePr>
        <p:xfrm>
          <a:off x="346871" y="735548"/>
          <a:ext cx="11673063" cy="5902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079">
                  <a:extLst>
                    <a:ext uri="{9D8B030D-6E8A-4147-A177-3AD203B41FA5}">
                      <a16:colId xmlns:a16="http://schemas.microsoft.com/office/drawing/2014/main" val="2871918460"/>
                    </a:ext>
                  </a:extLst>
                </a:gridCol>
                <a:gridCol w="9985984">
                  <a:extLst>
                    <a:ext uri="{9D8B030D-6E8A-4147-A177-3AD203B41FA5}">
                      <a16:colId xmlns:a16="http://schemas.microsoft.com/office/drawing/2014/main" val="2852986849"/>
                    </a:ext>
                  </a:extLst>
                </a:gridCol>
              </a:tblGrid>
              <a:tr h="522616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Safon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Meysydd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gyfer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datblygu</a:t>
                      </a:r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23761"/>
                  </a:ext>
                </a:extLst>
              </a:tr>
              <a:tr h="2131964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Addysgeg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Mireinio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400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u="sng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dysgu</a:t>
                      </a:r>
                      <a:endParaRPr lang="en-GB" sz="2400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Parhau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ddatblygu’r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ffordd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wyf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rheoli’r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amgylchedd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dysgu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drwy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ddatblygu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fy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yn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enwedig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sy’n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ymdrin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ag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heriol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wneud</a:t>
                      </a:r>
                      <a:r>
                        <a:rPr lang="en-GB" sz="23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hyn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ymchwilio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strategaethau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ystafell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ddosbarth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rhai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B Rogers, '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Dosbarth: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Canllaw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Ymarferol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Addysgu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Effeithiol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Chymorth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Gydweithwyr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' (2015).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Adolygu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erthyglau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ESTYN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sy'n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amlygu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arfer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da.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Edrych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adnoddau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fideos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YouTube, a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cheisio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cymorth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chyngor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cyfoedion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i'm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helpu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gyrraedd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nod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hwn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Unwaith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byddaf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yn y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lleoliad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nesaf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gallaf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edrych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bolisi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rheoli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ysgol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rheolau'r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ysgol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rheolau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dosbarth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system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wobrwyo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2300" kern="1200" dirty="0" err="1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chanmol</a:t>
                      </a:r>
                      <a:r>
                        <a:rPr lang="en-GB" sz="230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Gallaf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siarad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â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Chydlynydd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ADY,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a’r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uned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ymddygiad</a:t>
                      </a:r>
                      <a:r>
                        <a:rPr lang="en-GB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am </a:t>
                      </a:r>
                      <a:r>
                        <a:rPr lang="en-GB" sz="2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gymorth</a:t>
                      </a:r>
                      <a:r>
                        <a:rPr lang="en-GB" sz="2400" u="sng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  <a:endParaRPr lang="en-GB" sz="2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300117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D42CBD-0EA6-AEC7-92A3-538F98D8AD2B}"/>
              </a:ext>
            </a:extLst>
          </p:cNvPr>
          <p:cNvSpPr/>
          <p:nvPr/>
        </p:nvSpPr>
        <p:spPr>
          <a:xfrm>
            <a:off x="0" y="-60613"/>
            <a:ext cx="1196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Enghraifft o darged a chynllun datblygu</a:t>
            </a:r>
          </a:p>
        </p:txBody>
      </p:sp>
    </p:spTree>
    <p:extLst>
      <p:ext uri="{BB962C8B-B14F-4D97-AF65-F5344CB8AC3E}">
        <p14:creationId xmlns:p14="http://schemas.microsoft.com/office/powerpoint/2010/main" val="2338589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896" y="1366068"/>
            <a:ext cx="7946811" cy="563783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Tab 3:  </a:t>
            </a:r>
            <a:r>
              <a:rPr lang="en-GB" sz="3200" dirty="0" err="1"/>
              <a:t>Cynnydd</a:t>
            </a:r>
            <a:r>
              <a:rPr lang="en-GB" sz="3200" dirty="0"/>
              <a:t> </a:t>
            </a:r>
            <a:r>
              <a:rPr lang="en-GB" sz="3200" dirty="0" err="1"/>
              <a:t>Proffesiynol</a:t>
            </a:r>
            <a:r>
              <a:rPr lang="en-GB" sz="3200" dirty="0"/>
              <a:t>: </a:t>
            </a:r>
            <a:r>
              <a:rPr lang="cy-GB" sz="3200" b="1" dirty="0">
                <a:highlight>
                  <a:srgbClr val="00FF00"/>
                </a:highlight>
              </a:rPr>
              <a:t>GORFODOL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4475748" y="3433011"/>
            <a:ext cx="737937" cy="1761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4" name="Rectangle 3"/>
          <p:cNvSpPr/>
          <p:nvPr/>
        </p:nvSpPr>
        <p:spPr>
          <a:xfrm>
            <a:off x="6577262" y="2952149"/>
            <a:ext cx="1058780" cy="320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1" name="Rectangle 10"/>
          <p:cNvSpPr/>
          <p:nvPr/>
        </p:nvSpPr>
        <p:spPr>
          <a:xfrm>
            <a:off x="6577263" y="2952149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2" name="Rectangle 11"/>
          <p:cNvSpPr/>
          <p:nvPr/>
        </p:nvSpPr>
        <p:spPr>
          <a:xfrm>
            <a:off x="6577263" y="3657268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3" name="Rectangle 12"/>
          <p:cNvSpPr/>
          <p:nvPr/>
        </p:nvSpPr>
        <p:spPr>
          <a:xfrm>
            <a:off x="6657471" y="4323614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4" name="Rectangle 13"/>
          <p:cNvSpPr/>
          <p:nvPr/>
        </p:nvSpPr>
        <p:spPr>
          <a:xfrm>
            <a:off x="6673513" y="5011957"/>
            <a:ext cx="914399" cy="303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6587" t="30393" r="17327" b="33748"/>
          <a:stretch/>
        </p:blipFill>
        <p:spPr>
          <a:xfrm>
            <a:off x="737345" y="2801090"/>
            <a:ext cx="10717307" cy="30992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451412" y="1929851"/>
            <a:ext cx="11289172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Byddwch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yn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adrodd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cynnydd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proffesiynol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dair</a:t>
            </a:r>
            <a:r>
              <a:rPr lang="en-GB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carreg</a:t>
            </a:r>
            <a:r>
              <a:rPr lang="en-GB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filltir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yn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ystod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eich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rhaglen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gysylltu’r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cynnydd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gyda’r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Safonau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Proffesiynol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Carreg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milltir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1af = </a:t>
            </a:r>
            <a:r>
              <a:rPr lang="en-GB" sz="20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diwedd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PAP1.)</a:t>
            </a:r>
            <a:endParaRPr lang="cy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66014DC7-0300-4D68-B0D8-D892B33025B1}"/>
              </a:ext>
            </a:extLst>
          </p:cNvPr>
          <p:cNvSpPr/>
          <p:nvPr/>
        </p:nvSpPr>
        <p:spPr>
          <a:xfrm>
            <a:off x="1884546" y="54444"/>
            <a:ext cx="84229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Gweithlyfr</a:t>
            </a:r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PDP (</a:t>
            </a:r>
            <a:r>
              <a:rPr lang="cy-GB" sz="54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PebblePad</a:t>
            </a:r>
            <a:r>
              <a:rPr lang="cy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)</a:t>
            </a:r>
          </a:p>
        </p:txBody>
      </p:sp>
      <p:pic>
        <p:nvPicPr>
          <p:cNvPr id="17" name="Llun 16">
            <a:extLst>
              <a:ext uri="{FF2B5EF4-FFF2-40B4-BE49-F238E27FC236}">
                <a16:creationId xmlns:a16="http://schemas.microsoft.com/office/drawing/2014/main" id="{45C1D773-AFE9-4D26-B4E8-337EF62EE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896" y="951529"/>
            <a:ext cx="11094020" cy="323867"/>
          </a:xfrm>
          <a:prstGeom prst="rect">
            <a:avLst/>
          </a:prstGeom>
        </p:spPr>
      </p:pic>
      <p:sp>
        <p:nvSpPr>
          <p:cNvPr id="18" name="Hirgrwn 17">
            <a:extLst>
              <a:ext uri="{FF2B5EF4-FFF2-40B4-BE49-F238E27FC236}">
                <a16:creationId xmlns:a16="http://schemas.microsoft.com/office/drawing/2014/main" id="{88EAE920-12A3-4738-9175-45E9035FC834}"/>
              </a:ext>
            </a:extLst>
          </p:cNvPr>
          <p:cNvSpPr/>
          <p:nvPr/>
        </p:nvSpPr>
        <p:spPr>
          <a:xfrm>
            <a:off x="3641282" y="773662"/>
            <a:ext cx="1530110" cy="6039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5" name="Seren: 6 Pwynt 14">
            <a:extLst>
              <a:ext uri="{FF2B5EF4-FFF2-40B4-BE49-F238E27FC236}">
                <a16:creationId xmlns:a16="http://schemas.microsoft.com/office/drawing/2014/main" id="{D25DF3C5-14F2-8AA6-CBC2-3FE9A4E52942}"/>
              </a:ext>
            </a:extLst>
          </p:cNvPr>
          <p:cNvSpPr/>
          <p:nvPr/>
        </p:nvSpPr>
        <p:spPr>
          <a:xfrm>
            <a:off x="4287010" y="3100482"/>
            <a:ext cx="6569720" cy="370307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Caiff gweithredu ei fonitro a chaiff cynlluniau gweithredu </a:t>
            </a:r>
            <a:r>
              <a:rPr lang="cy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cwbledig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eu trafod yn narlith Llwybr SAC </a:t>
            </a:r>
            <a:r>
              <a:rPr lang="cy-GB" sz="2400">
                <a:latin typeface="Arial" panose="020B0604020202020204" pitchFamily="34" charset="0"/>
                <a:cs typeface="Arial" panose="020B0604020202020204" pitchFamily="34" charset="0"/>
              </a:rPr>
              <a:t>ar 8.11.22</a:t>
            </a:r>
            <a:endParaRPr lang="cy-GB" sz="24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41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86782" y="157688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7350" dirty="0" err="1">
                <a:solidFill>
                  <a:srgbClr val="00B050"/>
                </a:solidFill>
                <a:latin typeface="+mn-lt"/>
              </a:rPr>
              <a:t>Diolch</a:t>
            </a:r>
            <a:r>
              <a:rPr lang="en-GB" sz="7350" dirty="0">
                <a:solidFill>
                  <a:srgbClr val="00B050"/>
                </a:solidFill>
                <a:latin typeface="+mn-lt"/>
              </a:rPr>
              <a:t> yn </a:t>
            </a:r>
            <a:r>
              <a:rPr lang="en-GB" sz="7350" dirty="0" err="1">
                <a:solidFill>
                  <a:srgbClr val="00B050"/>
                </a:solidFill>
                <a:latin typeface="+mn-lt"/>
              </a:rPr>
              <a:t>fawr</a:t>
            </a:r>
            <a:br>
              <a:rPr lang="en-GB" sz="7350" dirty="0">
                <a:solidFill>
                  <a:srgbClr val="00B050"/>
                </a:solidFill>
                <a:latin typeface="+mn-lt"/>
              </a:rPr>
            </a:br>
            <a:r>
              <a:rPr lang="en-GB" sz="7200" dirty="0">
                <a:latin typeface="+mn-lt"/>
              </a:rPr>
              <a:t>  </a:t>
            </a:r>
            <a:r>
              <a:rPr lang="en-GB" sz="7200" dirty="0">
                <a:solidFill>
                  <a:schemeClr val="accent1"/>
                </a:solidFill>
                <a:latin typeface="+mn-lt"/>
              </a:rPr>
              <a:t>Many thanks</a:t>
            </a:r>
          </a:p>
        </p:txBody>
      </p:sp>
    </p:spTree>
    <p:extLst>
      <p:ext uri="{BB962C8B-B14F-4D97-AF65-F5344CB8AC3E}">
        <p14:creationId xmlns:p14="http://schemas.microsoft.com/office/powerpoint/2010/main" val="372718865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ee9550b-f5f4-4dde-bce5-39f4ba45c2f1"/>
    <lcf76f155ced4ddcb4097134ff3c332f xmlns="92c24619-d6d5-42cf-b618-23d930ad9f20">
      <Terms xmlns="http://schemas.microsoft.com/office/infopath/2007/PartnerControls"/>
    </lcf76f155ced4ddcb4097134ff3c332f>
    <SharedWithUsers xmlns="8ee9550b-f5f4-4dde-bce5-39f4ba45c2f1">
      <UserInfo>
        <DisplayName>Catrin Llwyd (2116553)</DisplayName>
        <AccountId>43902</AccountId>
        <AccountType/>
      </UserInfo>
    </SharedWithUsers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7" ma:contentTypeDescription="Create a new document." ma:contentTypeScope="" ma:versionID="f1bc82c582138ca17d09b4f298b9119e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18936674ad5558b69b6b0944aebebfa0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AF8970-D029-4E96-B191-F225EB95C3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6017A6-0A4B-4400-BF29-F955AD633CCF}">
  <ds:schemaRefs>
    <ds:schemaRef ds:uri="8ee9550b-f5f4-4dde-bce5-39f4ba45c2f1"/>
    <ds:schemaRef ds:uri="92c24619-d6d5-42cf-b618-23d930ad9f2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42FB5F9-F658-40C4-9D9E-BD5DF1B92328}">
  <ds:schemaRefs>
    <ds:schemaRef ds:uri="8ee9550b-f5f4-4dde-bce5-39f4ba45c2f1"/>
    <ds:schemaRef ds:uri="92c24619-d6d5-42cf-b618-23d930ad9f2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1542</Words>
  <Application>Microsoft Office PowerPoint</Application>
  <PresentationFormat>Widescreen</PresentationFormat>
  <Paragraphs>138</Paragraphs>
  <Slides>17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17</vt:i4>
      </vt:variant>
    </vt:vector>
  </HeadingPairs>
  <TitlesOfParts>
    <vt:vector size="37" baseType="lpstr">
      <vt:lpstr>Arial</vt:lpstr>
      <vt:lpstr>Calibri</vt:lpstr>
      <vt:lpstr>Calibri Light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3</vt:lpstr>
      <vt:lpstr>UWTSD 200_Text 1</vt:lpstr>
      <vt:lpstr>UWTSD 200_Text 3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Croeso nôl   Welcome back</vt:lpstr>
      <vt:lpstr>PowerPoint Presentation</vt:lpstr>
      <vt:lpstr>PowerPoint Presentation</vt:lpstr>
      <vt:lpstr>Tab 3:  Cynnydd Proffesiynol: GORFODOL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Tab 3:  Cynnydd Proffesiynol: GORFODOL</vt:lpstr>
      <vt:lpstr>Diolch yn fawr   Many 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Linda Davies</cp:lastModifiedBy>
  <cp:revision>12</cp:revision>
  <dcterms:created xsi:type="dcterms:W3CDTF">2021-03-09T15:35:42Z</dcterms:created>
  <dcterms:modified xsi:type="dcterms:W3CDTF">2022-09-27T10:50:44Z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