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/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/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/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-1" fmla="*/ 1421452 w 4517331"/>
              <a:gd name="connsiteY0-2" fmla="*/ 0 h 713930"/>
              <a:gd name="connsiteX1-3" fmla="*/ 3247781 w 4517331"/>
              <a:gd name="connsiteY1-4" fmla="*/ 271915 h 713930"/>
              <a:gd name="connsiteX2-5" fmla="*/ 4517331 w 4517331"/>
              <a:gd name="connsiteY2-6" fmla="*/ 693394 h 713930"/>
              <a:gd name="connsiteX3-7" fmla="*/ 0 w 4517331"/>
              <a:gd name="connsiteY3-8" fmla="*/ 713930 h 713930"/>
              <a:gd name="connsiteX4-9" fmla="*/ 2854 w 4517331"/>
              <a:gd name="connsiteY4-10" fmla="*/ 705624 h 713930"/>
              <a:gd name="connsiteX5-11" fmla="*/ 226680 w 4517331"/>
              <a:gd name="connsiteY5-12" fmla="*/ 333970 h 713930"/>
              <a:gd name="connsiteX6-13" fmla="*/ 1160245 w 4517331"/>
              <a:gd name="connsiteY6-14" fmla="*/ 1178 h 713930"/>
              <a:gd name="connsiteX7-15" fmla="*/ 1421452 w 4517331"/>
              <a:gd name="connsiteY7-16" fmla="*/ 0 h 713930"/>
              <a:gd name="connsiteX0-17" fmla="*/ 0 w 4608771"/>
              <a:gd name="connsiteY0-18" fmla="*/ 713930 h 784834"/>
              <a:gd name="connsiteX1-19" fmla="*/ 2854 w 4608771"/>
              <a:gd name="connsiteY1-20" fmla="*/ 705624 h 784834"/>
              <a:gd name="connsiteX2-21" fmla="*/ 226680 w 4608771"/>
              <a:gd name="connsiteY2-22" fmla="*/ 333970 h 784834"/>
              <a:gd name="connsiteX3-23" fmla="*/ 1160245 w 4608771"/>
              <a:gd name="connsiteY3-24" fmla="*/ 1178 h 784834"/>
              <a:gd name="connsiteX4-25" fmla="*/ 1421452 w 4608771"/>
              <a:gd name="connsiteY4-26" fmla="*/ 0 h 784834"/>
              <a:gd name="connsiteX5-27" fmla="*/ 3247781 w 4608771"/>
              <a:gd name="connsiteY5-28" fmla="*/ 271915 h 784834"/>
              <a:gd name="connsiteX6-29" fmla="*/ 4608771 w 4608771"/>
              <a:gd name="connsiteY6-30" fmla="*/ 784834 h 784834"/>
              <a:gd name="connsiteX0-31" fmla="*/ 0 w 4418271"/>
              <a:gd name="connsiteY0-32" fmla="*/ 713930 h 718159"/>
              <a:gd name="connsiteX1-33" fmla="*/ 2854 w 4418271"/>
              <a:gd name="connsiteY1-34" fmla="*/ 705624 h 718159"/>
              <a:gd name="connsiteX2-35" fmla="*/ 226680 w 4418271"/>
              <a:gd name="connsiteY2-36" fmla="*/ 333970 h 718159"/>
              <a:gd name="connsiteX3-37" fmla="*/ 1160245 w 4418271"/>
              <a:gd name="connsiteY3-38" fmla="*/ 1178 h 718159"/>
              <a:gd name="connsiteX4-39" fmla="*/ 1421452 w 4418271"/>
              <a:gd name="connsiteY4-40" fmla="*/ 0 h 718159"/>
              <a:gd name="connsiteX5-41" fmla="*/ 3247781 w 4418271"/>
              <a:gd name="connsiteY5-42" fmla="*/ 271915 h 718159"/>
              <a:gd name="connsiteX6-43" fmla="*/ 4418271 w 4418271"/>
              <a:gd name="connsiteY6-44" fmla="*/ 718159 h 718159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hyperlink" Target="https://thinkinsights.net/strategy/bowmans-strategic-clock/" TargetMode="External"/><Relationship Id="rId2" Type="http://schemas.openxmlformats.org/officeDocument/2006/relationships/hyperlink" Target="https://www.researchgate.net/publication/347472198_The_impact_of_airline_companies_in_the_development_of_hotel_industry" TargetMode="External"/><Relationship Id="rId1" Type="http://schemas.openxmlformats.org/officeDocument/2006/relationships/hyperlink" Target="https://amplifyxl.com/target-market-for-luxury-hotels/?utm_content=cmp-true" TargetMode="External"/></Relationships>
</file>

<file path=ppt/slides/_rels/slide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hyperlink" Target="https://sixthsense513094188.wordpress.com/2019/11/10/customer-portfolio-of-the-six-senses/" TargetMode="External"/><Relationship Id="rId5" Type="http://schemas.openxmlformats.org/officeDocument/2006/relationships/hyperlink" Target="https://sixthsense513094188.wordpress.com/2019/11/03/competitive-analysis-of-six-senses/" TargetMode="External"/><Relationship Id="rId4" Type="http://schemas.openxmlformats.org/officeDocument/2006/relationships/hyperlink" Target="https://sixthsense513094188.wordpress.com/2019/10/06/six-senses-marketing-strategy/" TargetMode="External"/><Relationship Id="rId3" Type="http://schemas.openxmlformats.org/officeDocument/2006/relationships/hyperlink" Target="https://www.reachmarketingandsocial.com/blog/the-hospitality-marketing-mix-your-guide-to-5-star-results" TargetMode="External"/><Relationship Id="rId2" Type="http://schemas.openxmlformats.org/officeDocument/2006/relationships/hyperlink" Target="https://sustainablehospitalityalliance.org/wp-content/uploads/2020/05/Business-Case-for-Sustainable-Hotels-Recommendations-for-franchisees.pdf" TargetMode="External"/><Relationship Id="rId1" Type="http://schemas.openxmlformats.org/officeDocument/2006/relationships/hyperlink" Target="https://furoore.com/develop-marketing-objectives-for-your-hotel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hu-HU" sz="4400" dirty="0" err="1"/>
              <a:t>Six</a:t>
            </a:r>
            <a:r>
              <a:rPr lang="hu-HU" sz="4400" dirty="0"/>
              <a:t> </a:t>
            </a:r>
            <a:r>
              <a:rPr lang="hu-HU" sz="4400" dirty="0" err="1"/>
              <a:t>Senses</a:t>
            </a:r>
            <a:r>
              <a:rPr lang="hu-HU" sz="4400" dirty="0"/>
              <a:t> Hotel Marketing </a:t>
            </a:r>
            <a:r>
              <a:rPr lang="hu-HU" sz="4400" dirty="0" err="1"/>
              <a:t>Plan</a:t>
            </a:r>
            <a:endParaRPr lang="hu-HU" sz="4400" dirty="0"/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6858000" y="4571999"/>
            <a:ext cx="4572000" cy="1524000"/>
          </a:xfrm>
        </p:spPr>
        <p:txBody>
          <a:bodyPr>
            <a:normAutofit/>
          </a:bodyPr>
          <a:lstStyle/>
          <a:p>
            <a:pPr algn="l"/>
            <a:r>
              <a:rPr lang="hu-HU" dirty="0"/>
              <a:t>Jayson Anthony Luba </a:t>
            </a:r>
            <a:endParaRPr lang="hu-HU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l="15594" r="11217"/>
          <a:stretch>
            <a:fillRect/>
          </a:stretch>
        </p:blipFill>
        <p:spPr>
          <a:xfrm>
            <a:off x="-8" y="762006"/>
            <a:ext cx="5948805" cy="6095979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-1" fmla="*/ 0 w 4033589"/>
              <a:gd name="connsiteY0-2" fmla="*/ 6858000 h 6858000"/>
              <a:gd name="connsiteX1-3" fmla="*/ 1878934 w 4033589"/>
              <a:gd name="connsiteY1-4" fmla="*/ 0 h 6858000"/>
              <a:gd name="connsiteX2-5" fmla="*/ 1882313 w 4033589"/>
              <a:gd name="connsiteY2-6" fmla="*/ 2021 h 6858000"/>
              <a:gd name="connsiteX3-7" fmla="*/ 3475371 w 4033589"/>
              <a:gd name="connsiteY3-8" fmla="*/ 1517967 h 6858000"/>
              <a:gd name="connsiteX4-9" fmla="*/ 3975977 w 4033589"/>
              <a:gd name="connsiteY4-10" fmla="*/ 4379386 h 6858000"/>
              <a:gd name="connsiteX5-11" fmla="*/ 3312864 w 4033589"/>
              <a:gd name="connsiteY5-12" fmla="*/ 6852362 h 6858000"/>
              <a:gd name="connsiteX6-13" fmla="*/ 3310593 w 4033589"/>
              <a:gd name="connsiteY6-14" fmla="*/ 6858000 h 6858000"/>
              <a:gd name="connsiteX7-15" fmla="*/ 0 w 4033589"/>
              <a:gd name="connsiteY7-16" fmla="*/ 6858000 h 6858000"/>
              <a:gd name="connsiteX0-17" fmla="*/ 1787494 w 3942149"/>
              <a:gd name="connsiteY0-18" fmla="*/ 0 h 6949440"/>
              <a:gd name="connsiteX1-19" fmla="*/ 1790873 w 3942149"/>
              <a:gd name="connsiteY1-20" fmla="*/ 2021 h 6949440"/>
              <a:gd name="connsiteX2-21" fmla="*/ 3383931 w 3942149"/>
              <a:gd name="connsiteY2-22" fmla="*/ 1517967 h 6949440"/>
              <a:gd name="connsiteX3-23" fmla="*/ 3884537 w 3942149"/>
              <a:gd name="connsiteY3-24" fmla="*/ 4379386 h 6949440"/>
              <a:gd name="connsiteX4-25" fmla="*/ 3221424 w 3942149"/>
              <a:gd name="connsiteY4-26" fmla="*/ 6852362 h 6949440"/>
              <a:gd name="connsiteX5-27" fmla="*/ 3219153 w 3942149"/>
              <a:gd name="connsiteY5-28" fmla="*/ 6858000 h 6949440"/>
              <a:gd name="connsiteX6-29" fmla="*/ 0 w 3942149"/>
              <a:gd name="connsiteY6-30" fmla="*/ 6949440 h 6949440"/>
              <a:gd name="connsiteX0-31" fmla="*/ 1787494 w 3942149"/>
              <a:gd name="connsiteY0-32" fmla="*/ 0 h 6949440"/>
              <a:gd name="connsiteX1-33" fmla="*/ 1790873 w 3942149"/>
              <a:gd name="connsiteY1-34" fmla="*/ 2021 h 6949440"/>
              <a:gd name="connsiteX2-35" fmla="*/ 3383931 w 3942149"/>
              <a:gd name="connsiteY2-36" fmla="*/ 1517967 h 6949440"/>
              <a:gd name="connsiteX3-37" fmla="*/ 3884537 w 3942149"/>
              <a:gd name="connsiteY3-38" fmla="*/ 4379386 h 6949440"/>
              <a:gd name="connsiteX4-39" fmla="*/ 3221424 w 3942149"/>
              <a:gd name="connsiteY4-40" fmla="*/ 6852362 h 6949440"/>
              <a:gd name="connsiteX5-41" fmla="*/ 3219153 w 3942149"/>
              <a:gd name="connsiteY5-42" fmla="*/ 6858000 h 6949440"/>
              <a:gd name="connsiteX6-43" fmla="*/ 0 w 3942149"/>
              <a:gd name="connsiteY6-44" fmla="*/ 6949440 h 6949440"/>
              <a:gd name="connsiteX0-45" fmla="*/ 0 w 2154655"/>
              <a:gd name="connsiteY0-46" fmla="*/ 0 h 6858000"/>
              <a:gd name="connsiteX1-47" fmla="*/ 3379 w 2154655"/>
              <a:gd name="connsiteY1-48" fmla="*/ 2021 h 6858000"/>
              <a:gd name="connsiteX2-49" fmla="*/ 1596437 w 2154655"/>
              <a:gd name="connsiteY2-50" fmla="*/ 1517967 h 6858000"/>
              <a:gd name="connsiteX3-51" fmla="*/ 2097043 w 2154655"/>
              <a:gd name="connsiteY3-52" fmla="*/ 4379386 h 6858000"/>
              <a:gd name="connsiteX4-53" fmla="*/ 1433930 w 2154655"/>
              <a:gd name="connsiteY4-54" fmla="*/ 6852362 h 6858000"/>
              <a:gd name="connsiteX5-55" fmla="*/ 1431659 w 2154655"/>
              <a:gd name="connsiteY5-56" fmla="*/ 6858000 h 6858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Situation</a:t>
            </a:r>
            <a:r>
              <a:rPr lang="hu-HU" dirty="0"/>
              <a:t> </a:t>
            </a:r>
            <a:r>
              <a:rPr lang="hu-HU" dirty="0" err="1"/>
              <a:t>Analysis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Company (SWOT Analysis):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Strong brand image, exceptional service, sustainable practices, innovative amenities, and global presence.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Weaknesses: limited reach, competitive market, seasonal demand, limited marketing channels, and dependence on tourism for revenue.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Customers (Segmentation and Targeting/Customer Profile):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Targets customers aged 25-55 seeking luxury and wellness experiences.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Values luxury, relaxation, wellness, sustainability, and immersive experiences.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Competitors (Perceptual Positioning Map, Bowman's Strategy Clock):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Positioning in the top-right quadrant, emphasizing luxury experiences and sustainable practices.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Differentiation strategy justifies premium pricing and provides a unique and desirable experience.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Situation</a:t>
            </a:r>
            <a:r>
              <a:rPr lang="hu-HU" dirty="0"/>
              <a:t> </a:t>
            </a:r>
            <a:r>
              <a:rPr lang="hu-HU" dirty="0" err="1"/>
              <a:t>Analysis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Collaborators: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Leveraging B2B relationships, partnerships, and franchises for enhanced reach and growth.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Collaborating with travel and hospitality businesses for marketing campaigns and joint initiatives.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Climate (PESTLE Analysis):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Economic uncertainty, political/social instability, changing consumer preferences, disruptive technologies, and environmental risks impact the business.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Marketing Mix: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Focus on luxurious and sustainable experiences with personalized services and innovative amenities.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Pricing reflects premium positioning and value proposition.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Effective distribution channels and promotion through traditional and digital marketing.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The </a:t>
            </a:r>
            <a:r>
              <a:rPr lang="hu-HU" dirty="0" err="1"/>
              <a:t>Strategy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762000" y="2032000"/>
            <a:ext cx="10668000" cy="4378960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SMART Objective for the Marketing Plan:</a:t>
            </a:r>
            <a:b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Increase overall occupancy rate of Six Senses hotel by 10% within the next year.</a:t>
            </a:r>
            <a:b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Target affluent travelers seeking unique, sustainable, and wellness-focused luxury experiences.</a:t>
            </a:r>
            <a:b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Implement targeted marketing campaigns, strategic partnerships, and enhanced guest offerings.</a:t>
            </a:r>
            <a:endParaRPr lang="hu-HU" sz="3300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Strategy:</a:t>
            </a:r>
            <a: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  <a:t> </a:t>
            </a: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Market development strategy </a:t>
            </a:r>
            <a:r>
              <a:rPr lang="hu-HU" sz="3300" b="0" i="0" dirty="0" err="1">
                <a:solidFill>
                  <a:srgbClr val="D1D5DB"/>
                </a:solidFill>
                <a:effectLst/>
                <a:latin typeface="Söhne"/>
              </a:rPr>
              <a:t>with</a:t>
            </a: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 Ansoff's matrix.</a:t>
            </a:r>
            <a:b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Focus on reputation management, service excellence, and guest experience enhancements.</a:t>
            </a:r>
            <a:b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Reputation Management: Address poor reviews, respond to feedback, and communicate improvements.</a:t>
            </a:r>
            <a:b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Service Excellence: Enhance staff training, empower employees, and foster a culture of improvement.</a:t>
            </a:r>
            <a:b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Guest Experience Enhancements: Implement improvements based on feedback and introduce innovative technologies.</a:t>
            </a:r>
            <a:endParaRPr lang="en-US" sz="3300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Changes to the marketing mix:</a:t>
            </a:r>
            <a:b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Emphasize enhanced services and amenities (product)</a:t>
            </a:r>
            <a: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  <a:t>, c</a:t>
            </a:r>
            <a:r>
              <a:rPr lang="en-US" sz="3300" b="0" i="0" dirty="0" err="1">
                <a:solidFill>
                  <a:srgbClr val="D1D5DB"/>
                </a:solidFill>
                <a:effectLst/>
                <a:latin typeface="Söhne"/>
              </a:rPr>
              <a:t>onsider</a:t>
            </a: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 promotional pricing (price)</a:t>
            </a:r>
            <a: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  <a:t>, s</a:t>
            </a:r>
            <a:r>
              <a:rPr lang="en-US" sz="3300" b="0" i="0" dirty="0" err="1">
                <a:solidFill>
                  <a:srgbClr val="D1D5DB"/>
                </a:solidFill>
                <a:effectLst/>
                <a:latin typeface="Söhne"/>
              </a:rPr>
              <a:t>trengthen</a:t>
            </a: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 online presence (place).</a:t>
            </a:r>
            <a:r>
              <a:rPr lang="hu-HU" sz="3300" dirty="0">
                <a:solidFill>
                  <a:srgbClr val="D1D5DB"/>
                </a:solidFill>
                <a:latin typeface="Söhne"/>
              </a:rPr>
              <a:t>, i</a:t>
            </a:r>
            <a:r>
              <a:rPr lang="en-US" sz="3300" b="0" i="0" dirty="0" err="1">
                <a:solidFill>
                  <a:srgbClr val="D1D5DB"/>
                </a:solidFill>
                <a:effectLst/>
                <a:latin typeface="Söhne"/>
              </a:rPr>
              <a:t>mplement</a:t>
            </a: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 targeted campaigns (promotion)</a:t>
            </a:r>
            <a: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  <a:t>, t</a:t>
            </a: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rain and empower staff (people)</a:t>
            </a:r>
            <a:r>
              <a:rPr lang="hu-HU" sz="3300" b="0" i="0" dirty="0">
                <a:solidFill>
                  <a:srgbClr val="D1D5DB"/>
                </a:solidFill>
                <a:effectLst/>
                <a:latin typeface="Söhne"/>
              </a:rPr>
              <a:t>, s</a:t>
            </a:r>
            <a:r>
              <a:rPr lang="en-US" sz="3300" b="0" i="0" dirty="0" err="1">
                <a:solidFill>
                  <a:srgbClr val="D1D5DB"/>
                </a:solidFill>
                <a:effectLst/>
                <a:latin typeface="Söhne"/>
              </a:rPr>
              <a:t>howcase</a:t>
            </a:r>
            <a:r>
              <a:rPr lang="en-US" sz="3300" b="0" i="0" dirty="0">
                <a:solidFill>
                  <a:srgbClr val="D1D5DB"/>
                </a:solidFill>
                <a:effectLst/>
                <a:latin typeface="Söhne"/>
              </a:rPr>
              <a:t> physical improvements (physical evidence).</a:t>
            </a:r>
            <a:endParaRPr lang="en-US" sz="3300" b="0" i="0" dirty="0">
              <a:solidFill>
                <a:srgbClr val="D1D5DB"/>
              </a:solidFill>
              <a:effectLst/>
              <a:latin typeface="Söhne"/>
            </a:endParaRPr>
          </a:p>
          <a:p>
            <a:endParaRPr lang="hu-HU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762000" y="792480"/>
            <a:ext cx="10668000" cy="1524000"/>
          </a:xfrm>
        </p:spPr>
        <p:txBody>
          <a:bodyPr/>
          <a:lstStyle/>
          <a:p>
            <a:r>
              <a:rPr lang="hu-HU" dirty="0" err="1"/>
              <a:t>Tactics</a:t>
            </a:r>
            <a:r>
              <a:rPr lang="hu-HU" dirty="0"/>
              <a:t>: Race </a:t>
            </a:r>
            <a:r>
              <a:rPr lang="hu-HU" dirty="0" err="1"/>
              <a:t>method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762000" y="1940560"/>
            <a:ext cx="10668000" cy="479552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Reach:</a:t>
            </a:r>
            <a:b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  <a:t>I</a:t>
            </a:r>
            <a:r>
              <a:rPr lang="en-US" sz="3000" b="0" i="0" dirty="0" err="1">
                <a:solidFill>
                  <a:srgbClr val="D1D5DB"/>
                </a:solidFill>
                <a:effectLst/>
                <a:latin typeface="Söhne"/>
              </a:rPr>
              <a:t>mplement</a:t>
            </a:r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 targeted digital advertising campaigns on search engines, social media, and travel websites.</a:t>
            </a:r>
            <a:b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Increase brand awareness and drive website traffic.</a:t>
            </a:r>
            <a:endParaRPr lang="en-US" sz="3000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Act:</a:t>
            </a:r>
            <a:b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Enhance website user experience with clear messaging, high-quality visuals, easy navigation, and seamless booking process.</a:t>
            </a:r>
            <a:b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Develop valuable content through blogs, articles, and videos to position Six Senses as an industry authority.</a:t>
            </a:r>
            <a:endParaRPr lang="en-US" sz="3000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Convert:</a:t>
            </a:r>
            <a:b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Utilize email marketing to nurture leads, promote special offers, and engage with guests.</a:t>
            </a:r>
            <a:b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Implement remarketing campaigns to encourage conversion from interested individuals.</a:t>
            </a:r>
            <a:endParaRPr lang="en-US" sz="3000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Engage:</a:t>
            </a:r>
            <a:b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Increase social media engagement by responding to comments, messages, and reviews.</a:t>
            </a:r>
            <a:b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Introduce live chat functionality and chatbots for instant assistance.</a:t>
            </a:r>
            <a:br>
              <a:rPr lang="hu-HU" sz="3000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sz="3000" b="0" i="0" dirty="0">
                <a:solidFill>
                  <a:srgbClr val="D1D5DB"/>
                </a:solidFill>
                <a:effectLst/>
                <a:latin typeface="Söhne"/>
              </a:rPr>
              <a:t>Implement a customer loyalty program to enhance loyalty and reward repeat guests.</a:t>
            </a:r>
            <a:endParaRPr lang="en-US" sz="3000" b="0" i="0" dirty="0">
              <a:solidFill>
                <a:srgbClr val="D1D5DB"/>
              </a:solidFill>
              <a:effectLst/>
              <a:latin typeface="Söhne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Control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762000" y="1859280"/>
            <a:ext cx="10668000" cy="4683760"/>
          </a:xfrm>
        </p:spPr>
        <p:txBody>
          <a:bodyPr>
            <a:normAutofit fontScale="5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Social Media Strategy Revamp: Develop a comprehensive strategy aligning with brand values, focusing on engaging content, storytelling, and user-generated content.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Email Marketing Optimization: Conduct A/B testing, segment the email list, and deliver personalized content.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SEO and Website Traffic Enhancement: Optimize the website for search engines, improve page load speed, and implement an SEO-focused content strategy.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Social Listening and Online Reputation Management: Monitor brand mentions, customer feedback, and online reviews, responding promptly and demonstrating dedication to guest satisfaction.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pPr algn="l"/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Control Measures:</a:t>
            </a:r>
            <a:br>
              <a:rPr lang="hu-HU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Customer Satisfaction: Conduct guest satisfaction surveys and monitor online reviews to gauge customer attitudes and effectiveness of reputation management efforts.</a:t>
            </a:r>
            <a:br>
              <a:rPr lang="hu-HU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Website Analytics: Analyze website traffic, bounce rate, conversion rates, and click-through rates to assess the effectiveness of digital marketing campaigns and website optimization.</a:t>
            </a:r>
            <a:br>
              <a:rPr lang="hu-HU" b="0" i="0" dirty="0">
                <a:solidFill>
                  <a:srgbClr val="D1D5DB"/>
                </a:solidFill>
                <a:effectLst/>
                <a:latin typeface="Söhne"/>
              </a:rPr>
            </a:br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Social Media Engagement: Measure growth in followers, engagement rates, reach, and sentiment analysis to evaluate the success of social media strategies and online presence.</a:t>
            </a:r>
            <a:endParaRPr lang="en-US" b="0" i="0" dirty="0">
              <a:solidFill>
                <a:srgbClr val="D1D5DB"/>
              </a:solidFill>
              <a:effectLst/>
              <a:latin typeface="Söhne"/>
            </a:endParaRPr>
          </a:p>
          <a:p>
            <a:endParaRPr lang="hu-HU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References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762000" y="1788160"/>
            <a:ext cx="10668000" cy="4886960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Amplify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XL (2022). The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Target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Market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for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Luxury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Hotels: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Who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enjoys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luxury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  <a:b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  <a:hlinkClick r:id="rId1"/>
              </a:rPr>
              <a:t>https://amplifyxl.com/target-market-for-luxury-hotels/?utm_content=cmp-true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Bertozzi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, F., Ali, C. M., &amp;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Gul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, F. A. (2020).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Resource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based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view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of an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organization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and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Pestel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analytical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tool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– An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analysis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of Hotel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Corallo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Rimini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, EPH-International Journal of Science and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Engineering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, 6(1), 30-39.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Dave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Chaffey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(2022).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Introducing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The RACE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Growth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System and RACE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Planning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Framework: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practical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tools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to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improve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your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digital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marketing</a:t>
            </a:r>
            <a:b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</a:b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artinsights.com/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digital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-marketing-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strategy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/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race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-a-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practical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-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framework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-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to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-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improve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-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your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-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digital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-marketing/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Fisnik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Ramadani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(2020). The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impact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of airline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companies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in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the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development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of hotel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industry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. </a:t>
            </a:r>
            <a:b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</a:b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  <a:hlinkClick r:id="rId2"/>
              </a:rPr>
              <a:t>https://www.researchgate.net/publication/347472198_The_impact_of_airline_companies_in_the_development_of_hotel_industry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Jordan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Hollander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(2023). The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Ultimate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Guide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Hotel Marketing</a:t>
            </a:r>
            <a:b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https://hoteltechreport.com/news/hotel-marketing-guide</a:t>
            </a:r>
            <a:endParaRPr lang="hu-HU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Marr, B. (2012). Key Performance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Indicators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(KPI): The 75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measures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every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manager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needs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know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Pearson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UK.</a:t>
            </a:r>
            <a:endParaRPr lang="hu-HU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Mithun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Sridharan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(2021).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Bowman’s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Strategic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Clock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–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How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To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Position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Your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Product</a:t>
            </a: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  <a:b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hu-HU" sz="1900" kern="100" dirty="0">
                <a:latin typeface="Times New Roman" panose="02020603050405020304" pitchFamily="18" charset="0"/>
                <a:cs typeface="Calibri" panose="020F0502020204030204" pitchFamily="34" charset="0"/>
                <a:hlinkClick r:id="rId3"/>
              </a:rPr>
              <a:t>https://thinkinsights.net/strategy/bowmans-strategic-clock/</a:t>
            </a:r>
            <a:endParaRPr lang="hu-HU" sz="19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endParaRPr lang="hu-HU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References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762000" y="1757680"/>
            <a:ext cx="10668000" cy="5201920"/>
          </a:xfrm>
        </p:spPr>
        <p:txBody>
          <a:bodyPr>
            <a:normAutofit fontScale="92500" lnSpcReduction="20000"/>
          </a:bodyPr>
          <a:lstStyle/>
          <a:p>
            <a:pPr marL="457200" lvl="0" indent="-457200">
              <a:lnSpc>
                <a:spcPct val="150000"/>
              </a:lnSpc>
              <a:buFont typeface="+mj-lt"/>
              <a:buAutoNum type="arabicPeriod" startAt="8"/>
            </a:pP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Mirelle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(2023).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Develop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Marketing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Objectives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for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Your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Hotel: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Driving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Growth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.</a:t>
            </a:r>
            <a:b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</a:b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  <a:hlinkClick r:id="rId1"/>
              </a:rPr>
              <a:t>https://furoore.com/develop-marketing-objectives-for-your-hotel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 startAt="8"/>
            </a:pP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Patrick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Landman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(2009). Hotel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Swot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Analysis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. </a:t>
            </a:r>
            <a:b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</a:b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https://www.xotels.com/en/revenue-management/revenue-management-book/competitor-analysis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 startAt="8"/>
            </a:pP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Sustainable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Hospitality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Alliance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(2020). Business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case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for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hu-HU" sz="1800" kern="100" dirty="0" err="1">
                <a:latin typeface="Times New Roman" panose="02020603050405020304" pitchFamily="18" charset="0"/>
                <a:cs typeface="Calibri" panose="020F0502020204030204" pitchFamily="34" charset="0"/>
              </a:rPr>
              <a:t>sustainable</a:t>
            </a: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  <a:t> hotels.</a:t>
            </a:r>
            <a:b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</a:rPr>
            </a:b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  <a:hlinkClick r:id="rId2"/>
              </a:rPr>
              <a:t>https://sustainablehospitalityalliance.org/wp-content/uploads/2020/05/Business-Case-for-Sustainable-Hotels-Recommendations-for-franchisees.pdf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 startAt="8"/>
            </a:pP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  <a:hlinkClick r:id="rId3"/>
              </a:rPr>
              <a:t>https://www.reachmarketingandsocial.com/blog/the-hospitality-marketing-mix-your-guide-to-5-star-results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 startAt="8"/>
            </a:pP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  <a:hlinkClick r:id="rId4"/>
              </a:rPr>
              <a:t>https://sixthsense513094188.wordpress.com/2019/10/06/six-senses-marketing-strategy/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 startAt="8"/>
            </a:pP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  <a:hlinkClick r:id="rId5"/>
              </a:rPr>
              <a:t>https://sixthsense513094188.wordpress.com/2019/11/03/competitive-analysis-of-six-senses/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lvl="0" indent="-457200">
              <a:lnSpc>
                <a:spcPct val="150000"/>
              </a:lnSpc>
              <a:buFont typeface="+mj-lt"/>
              <a:buAutoNum type="arabicPeriod" startAt="8"/>
            </a:pPr>
            <a:r>
              <a:rPr lang="hu-HU" sz="1800" kern="100" dirty="0">
                <a:latin typeface="Times New Roman" panose="02020603050405020304" pitchFamily="18" charset="0"/>
                <a:cs typeface="Calibri" panose="020F0502020204030204" pitchFamily="34" charset="0"/>
                <a:hlinkClick r:id="rId6"/>
              </a:rPr>
              <a:t>https://sixthsense513094188.wordpress.com/2019/11/10/customer-portfolio-of-the-six-senses/</a:t>
            </a:r>
            <a:endParaRPr lang="hu-HU" sz="1800" kern="100" dirty="0">
              <a:latin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 startAt="8"/>
            </a:pPr>
            <a:r>
              <a:rPr lang="hu-HU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 https://sixthsense513094188.wordpress.com/2019/12/01/differentiation-positioning-of-six-senses/</a:t>
            </a:r>
            <a:endParaRPr lang="hu-HU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egasus completes acquisition of Six Senses Resorts &amp; Spas | Thai Spas Now"/>
          <p:cNvPicPr>
            <a:picLocks noChangeAspect="1" noChangeArrowheads="1"/>
          </p:cNvPicPr>
          <p:nvPr/>
        </p:nvPicPr>
        <p:blipFill rotWithShape="1">
          <a:blip r:embed="rId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-2"/>
            <a:ext cx="11429995" cy="6858001"/>
          </a:xfrm>
          <a:custGeom>
            <a:avLst/>
            <a:gdLst/>
            <a:ahLst/>
            <a:cxnLst/>
            <a:rect l="l" t="t" r="r" b="b"/>
            <a:pathLst>
              <a:path w="11429995" h="6858001">
                <a:moveTo>
                  <a:pt x="0" y="0"/>
                </a:moveTo>
                <a:lnTo>
                  <a:pt x="7624254" y="0"/>
                </a:lnTo>
                <a:lnTo>
                  <a:pt x="7862589" y="52181"/>
                </a:lnTo>
                <a:cubicBezTo>
                  <a:pt x="10504017" y="652275"/>
                  <a:pt x="11363091" y="1531476"/>
                  <a:pt x="11414106" y="2360939"/>
                </a:cubicBezTo>
                <a:cubicBezTo>
                  <a:pt x="11427932" y="2579799"/>
                  <a:pt x="11433644" y="2800687"/>
                  <a:pt x="11427598" y="3022918"/>
                </a:cubicBezTo>
                <a:cubicBezTo>
                  <a:pt x="11393176" y="4286859"/>
                  <a:pt x="10977952" y="5594221"/>
                  <a:pt x="9507339" y="6818588"/>
                </a:cubicBezTo>
                <a:lnTo>
                  <a:pt x="9458552" y="6858001"/>
                </a:lnTo>
                <a:lnTo>
                  <a:pt x="0" y="685800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Freeform: Shape 103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8417925">
            <a:off x="7129332" y="1277529"/>
            <a:ext cx="5553331" cy="4302939"/>
          </a:xfrm>
          <a:custGeom>
            <a:avLst/>
            <a:gdLst>
              <a:gd name="connsiteX0" fmla="*/ 4594048 w 9861488"/>
              <a:gd name="connsiteY0" fmla="*/ 11458472 h 11458472"/>
              <a:gd name="connsiteX1" fmla="*/ 0 w 9861488"/>
              <a:gd name="connsiteY1" fmla="*/ 5948221 h 11458472"/>
              <a:gd name="connsiteX2" fmla="*/ 1863 w 9861488"/>
              <a:gd name="connsiteY2" fmla="*/ 5698862 h 11458472"/>
              <a:gd name="connsiteX3" fmla="*/ 320025 w 9861488"/>
              <a:gd name="connsiteY3" fmla="*/ 3799836 h 11458472"/>
              <a:gd name="connsiteX4" fmla="*/ 3430486 w 9861488"/>
              <a:gd name="connsiteY4" fmla="*/ 295907 h 11458472"/>
              <a:gd name="connsiteX5" fmla="*/ 3863859 w 9861488"/>
              <a:gd name="connsiteY5" fmla="*/ 55612 h 11458472"/>
              <a:gd name="connsiteX6" fmla="*/ 3969651 w 9861488"/>
              <a:gd name="connsiteY6" fmla="*/ 0 h 11458472"/>
              <a:gd name="connsiteX7" fmla="*/ 9861488 w 9861488"/>
              <a:gd name="connsiteY7" fmla="*/ 7066862 h 11458472"/>
              <a:gd name="connsiteX8" fmla="*/ 4594048 w 9861488"/>
              <a:gd name="connsiteY8" fmla="*/ 11458472 h 11458472"/>
              <a:gd name="connsiteX0-1" fmla="*/ 0 w 9861488"/>
              <a:gd name="connsiteY0-2" fmla="*/ 5948221 h 11549912"/>
              <a:gd name="connsiteX1-3" fmla="*/ 1863 w 9861488"/>
              <a:gd name="connsiteY1-4" fmla="*/ 5698862 h 11549912"/>
              <a:gd name="connsiteX2-5" fmla="*/ 320025 w 9861488"/>
              <a:gd name="connsiteY2-6" fmla="*/ 3799836 h 11549912"/>
              <a:gd name="connsiteX3-7" fmla="*/ 3430486 w 9861488"/>
              <a:gd name="connsiteY3-8" fmla="*/ 295907 h 11549912"/>
              <a:gd name="connsiteX4-9" fmla="*/ 3863859 w 9861488"/>
              <a:gd name="connsiteY4-10" fmla="*/ 55612 h 11549912"/>
              <a:gd name="connsiteX5-11" fmla="*/ 3969651 w 9861488"/>
              <a:gd name="connsiteY5-12" fmla="*/ 0 h 11549912"/>
              <a:gd name="connsiteX6-13" fmla="*/ 9861488 w 9861488"/>
              <a:gd name="connsiteY6-14" fmla="*/ 7066862 h 11549912"/>
              <a:gd name="connsiteX7-15" fmla="*/ 4685488 w 9861488"/>
              <a:gd name="connsiteY7-16" fmla="*/ 11549912 h 11549912"/>
              <a:gd name="connsiteX0-17" fmla="*/ 0 w 9861488"/>
              <a:gd name="connsiteY0-18" fmla="*/ 5948221 h 7066862"/>
              <a:gd name="connsiteX1-19" fmla="*/ 1863 w 9861488"/>
              <a:gd name="connsiteY1-20" fmla="*/ 5698862 h 7066862"/>
              <a:gd name="connsiteX2-21" fmla="*/ 320025 w 9861488"/>
              <a:gd name="connsiteY2-22" fmla="*/ 3799836 h 7066862"/>
              <a:gd name="connsiteX3-23" fmla="*/ 3430486 w 9861488"/>
              <a:gd name="connsiteY3-24" fmla="*/ 295907 h 7066862"/>
              <a:gd name="connsiteX4-25" fmla="*/ 3863859 w 9861488"/>
              <a:gd name="connsiteY4-26" fmla="*/ 55612 h 7066862"/>
              <a:gd name="connsiteX5-27" fmla="*/ 3969651 w 9861488"/>
              <a:gd name="connsiteY5-28" fmla="*/ 0 h 7066862"/>
              <a:gd name="connsiteX6-29" fmla="*/ 9861488 w 9861488"/>
              <a:gd name="connsiteY6-30" fmla="*/ 7066862 h 7066862"/>
              <a:gd name="connsiteX0-31" fmla="*/ 0 w 3969651"/>
              <a:gd name="connsiteY0-32" fmla="*/ 5948221 h 5948221"/>
              <a:gd name="connsiteX1-33" fmla="*/ 1863 w 3969651"/>
              <a:gd name="connsiteY1-34" fmla="*/ 5698862 h 5948221"/>
              <a:gd name="connsiteX2-35" fmla="*/ 320025 w 3969651"/>
              <a:gd name="connsiteY2-36" fmla="*/ 3799836 h 5948221"/>
              <a:gd name="connsiteX3-37" fmla="*/ 3430486 w 3969651"/>
              <a:gd name="connsiteY3-38" fmla="*/ 295907 h 5948221"/>
              <a:gd name="connsiteX4-39" fmla="*/ 3863859 w 3969651"/>
              <a:gd name="connsiteY4-40" fmla="*/ 55612 h 5948221"/>
              <a:gd name="connsiteX5-41" fmla="*/ 3969651 w 3969651"/>
              <a:gd name="connsiteY5-42" fmla="*/ 0 h 594822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3969651" h="5948221">
                <a:moveTo>
                  <a:pt x="0" y="5948221"/>
                </a:moveTo>
                <a:lnTo>
                  <a:pt x="1863" y="5698862"/>
                </a:lnTo>
                <a:cubicBezTo>
                  <a:pt x="27184" y="5017139"/>
                  <a:pt x="133214" y="4368297"/>
                  <a:pt x="320025" y="3799836"/>
                </a:cubicBezTo>
                <a:cubicBezTo>
                  <a:pt x="810579" y="2305232"/>
                  <a:pt x="2027133" y="1118138"/>
                  <a:pt x="3430486" y="295907"/>
                </a:cubicBezTo>
                <a:cubicBezTo>
                  <a:pt x="3545941" y="228312"/>
                  <a:pt x="3692079" y="146862"/>
                  <a:pt x="3863859" y="55612"/>
                </a:cubicBezTo>
                <a:lnTo>
                  <a:pt x="3969651" y="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Szövegdoboz 1"/>
          <p:cNvSpPr txBox="1"/>
          <p:nvPr/>
        </p:nvSpPr>
        <p:spPr>
          <a:xfrm>
            <a:off x="1499964" y="660400"/>
            <a:ext cx="9192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hu-HU" sz="5400" dirty="0" err="1">
                <a:latin typeface="+mj-lt"/>
                <a:ea typeface="+mj-ea"/>
                <a:cs typeface="+mj-cs"/>
              </a:rPr>
              <a:t>Thank</a:t>
            </a:r>
            <a:r>
              <a:rPr lang="hu-HU" sz="5400" dirty="0"/>
              <a:t> </a:t>
            </a:r>
            <a:r>
              <a:rPr lang="hu-HU" sz="5400" dirty="0" err="1">
                <a:latin typeface="+mj-lt"/>
                <a:ea typeface="+mj-ea"/>
                <a:cs typeface="+mj-cs"/>
              </a:rPr>
              <a:t>you</a:t>
            </a:r>
            <a:r>
              <a:rPr lang="hu-HU" sz="5400" dirty="0">
                <a:latin typeface="+mj-lt"/>
                <a:ea typeface="+mj-ea"/>
                <a:cs typeface="+mj-cs"/>
              </a:rPr>
              <a:t> </a:t>
            </a:r>
            <a:r>
              <a:rPr lang="hu-HU" sz="5400" dirty="0" err="1">
                <a:latin typeface="+mj-lt"/>
                <a:ea typeface="+mj-ea"/>
                <a:cs typeface="+mj-cs"/>
              </a:rPr>
              <a:t>for</a:t>
            </a:r>
            <a:r>
              <a:rPr lang="hu-HU" sz="5400" dirty="0">
                <a:latin typeface="+mj-lt"/>
                <a:ea typeface="+mj-ea"/>
                <a:cs typeface="+mj-cs"/>
              </a:rPr>
              <a:t> </a:t>
            </a:r>
            <a:r>
              <a:rPr lang="hu-HU" sz="5400" dirty="0" err="1">
                <a:latin typeface="+mj-lt"/>
                <a:ea typeface="+mj-ea"/>
                <a:cs typeface="+mj-cs"/>
              </a:rPr>
              <a:t>your</a:t>
            </a:r>
            <a:r>
              <a:rPr lang="hu-HU" sz="5400" dirty="0">
                <a:latin typeface="+mj-lt"/>
                <a:ea typeface="+mj-ea"/>
                <a:cs typeface="+mj-cs"/>
              </a:rPr>
              <a:t> </a:t>
            </a:r>
            <a:r>
              <a:rPr lang="hu-HU" sz="5400" dirty="0" err="1">
                <a:latin typeface="+mj-lt"/>
                <a:ea typeface="+mj-ea"/>
                <a:cs typeface="+mj-cs"/>
              </a:rPr>
              <a:t>attention</a:t>
            </a:r>
            <a:endParaRPr lang="hu-HU" sz="5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Pebble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2E3E8"/>
      </a:lt2>
      <a:accent1>
        <a:srgbClr val="AAA180"/>
      </a:accent1>
      <a:accent2>
        <a:srgbClr val="9CA671"/>
      </a:accent2>
      <a:accent3>
        <a:srgbClr val="8FA880"/>
      </a:accent3>
      <a:accent4>
        <a:srgbClr val="76AD78"/>
      </a:accent4>
      <a:accent5>
        <a:srgbClr val="81AB94"/>
      </a:accent5>
      <a:accent6>
        <a:srgbClr val="74AAA2"/>
      </a:accent6>
      <a:hlink>
        <a:srgbClr val="6978AE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6697</Words>
  <Application>WPS Presentation</Application>
  <PresentationFormat>Szélesvásznú</PresentationFormat>
  <Paragraphs>75</Paragraphs>
  <Slides>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9</vt:i4>
      </vt:variant>
    </vt:vector>
  </HeadingPairs>
  <TitlesOfParts>
    <vt:vector size="23" baseType="lpstr">
      <vt:lpstr>Arial</vt:lpstr>
      <vt:lpstr>SimSun</vt:lpstr>
      <vt:lpstr>Wingdings</vt:lpstr>
      <vt:lpstr>Avenir Next LT Pro</vt:lpstr>
      <vt:lpstr>Avenir Next LT Pro Light</vt:lpstr>
      <vt:lpstr>Söhne</vt:lpstr>
      <vt:lpstr>Segoe Print</vt:lpstr>
      <vt:lpstr>Times New Roman</vt:lpstr>
      <vt:lpstr>Calibri</vt:lpstr>
      <vt:lpstr>Yu Gothic UI</vt:lpstr>
      <vt:lpstr>Sitka Subheading</vt:lpstr>
      <vt:lpstr>Microsoft YaHei</vt:lpstr>
      <vt:lpstr>Arial Unicode MS</vt:lpstr>
      <vt:lpstr>PebbleVTI</vt:lpstr>
      <vt:lpstr>Six Senses Hotel Marketing Plan</vt:lpstr>
      <vt:lpstr>Situation Analysis</vt:lpstr>
      <vt:lpstr>Situation Analysis</vt:lpstr>
      <vt:lpstr>The Strategy</vt:lpstr>
      <vt:lpstr>Tactics: Race method</vt:lpstr>
      <vt:lpstr>Control</vt:lpstr>
      <vt:lpstr>References</vt:lpstr>
      <vt:lpstr>References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Aniko</cp:lastModifiedBy>
  <cp:revision>3</cp:revision>
  <dcterms:created xsi:type="dcterms:W3CDTF">2023-06-06T12:48:00Z</dcterms:created>
  <dcterms:modified xsi:type="dcterms:W3CDTF">2023-06-09T21:01:26Z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3C02D933A8244A2A81FD2E024820CC4D</vt:lpwstr>
  </property>
  <property fmtid="{D5CDD505-2E9C-101B-9397-08002B2CF9AE}" pid="3" name="KSOProductBuildVer">
    <vt:lpwstr>1033-11.2.0.11537</vt:lpwstr>
  </property>
</Properties>
</file>