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62" r:id="rId2"/>
    <p:sldId id="258" r:id="rId3"/>
    <p:sldId id="259" r:id="rId4"/>
    <p:sldId id="264" r:id="rId5"/>
    <p:sldId id="265" r:id="rId6"/>
    <p:sldId id="266" r:id="rId7"/>
    <p:sldId id="267" r:id="rId8"/>
    <p:sldId id="257" r:id="rId9"/>
    <p:sldId id="260" r:id="rId10"/>
    <p:sldId id="261" r:id="rId11"/>
    <p:sldId id="263" r:id="rId1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35" autoAdjust="0"/>
    <p:restoredTop sz="86441" autoAdjust="0"/>
  </p:normalViewPr>
  <p:slideViewPr>
    <p:cSldViewPr>
      <p:cViewPr varScale="1">
        <p:scale>
          <a:sx n="66" d="100"/>
          <a:sy n="66" d="100"/>
        </p:scale>
        <p:origin x="-144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12" d="100"/>
        <a:sy n="112"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F887A6C-C34D-41FD-AF29-B396C5A01A49}" type="datetimeFigureOut">
              <a:rPr lang="en-GB" smtClean="0"/>
              <a:t>22/11/2011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16A984B-1645-466A-A323-0D21FE097D99}" type="slidenum">
              <a:rPr lang="en-GB" smtClean="0"/>
              <a:t>‹#›</a:t>
            </a:fld>
            <a:endParaRPr lang="en-GB"/>
          </a:p>
        </p:txBody>
      </p:sp>
    </p:spTree>
    <p:extLst>
      <p:ext uri="{BB962C8B-B14F-4D97-AF65-F5344CB8AC3E}">
        <p14:creationId xmlns:p14="http://schemas.microsoft.com/office/powerpoint/2010/main" val="1847731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outline tool in PowerPoint can be found in the left hand</a:t>
            </a:r>
            <a:r>
              <a:rPr lang="en-GB" baseline="0" dirty="0" smtClean="0"/>
              <a:t> pane. There are two tabs at the top of the pane; Slides and Outline views.</a:t>
            </a:r>
          </a:p>
          <a:p>
            <a:r>
              <a:rPr lang="en-GB" baseline="0" dirty="0" smtClean="0"/>
              <a:t>Press enter to create a new slide. New subheads are created using tab and the enter as you move down the list.</a:t>
            </a:r>
          </a:p>
          <a:p>
            <a:r>
              <a:rPr lang="en-GB" baseline="0" dirty="0" smtClean="0"/>
              <a:t>Remember that in the slide sorter view, bottom right of the window, centre button, is available to change the position of the slide within the show.</a:t>
            </a:r>
          </a:p>
          <a:p>
            <a:r>
              <a:rPr lang="en-GB" baseline="0" dirty="0" smtClean="0"/>
              <a:t>Get your content organised, then look at your </a:t>
            </a:r>
            <a:r>
              <a:rPr lang="en-GB" baseline="0" smtClean="0"/>
              <a:t>display options.</a:t>
            </a:r>
            <a:endParaRPr lang="en-GB" dirty="0"/>
          </a:p>
        </p:txBody>
      </p:sp>
      <p:sp>
        <p:nvSpPr>
          <p:cNvPr id="4" name="Slide Number Placeholder 3"/>
          <p:cNvSpPr>
            <a:spLocks noGrp="1"/>
          </p:cNvSpPr>
          <p:nvPr>
            <p:ph type="sldNum" sz="quarter" idx="10"/>
          </p:nvPr>
        </p:nvSpPr>
        <p:spPr/>
        <p:txBody>
          <a:bodyPr/>
          <a:lstStyle/>
          <a:p>
            <a:fld id="{716A984B-1645-466A-A323-0D21FE097D99}"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Display could include Gothic, Slab serif.</a:t>
            </a:r>
            <a:endParaRPr lang="en-GB" dirty="0"/>
          </a:p>
        </p:txBody>
      </p:sp>
      <p:sp>
        <p:nvSpPr>
          <p:cNvPr id="4" name="Slide Number Placeholder 3"/>
          <p:cNvSpPr>
            <a:spLocks noGrp="1"/>
          </p:cNvSpPr>
          <p:nvPr>
            <p:ph type="sldNum" sz="quarter" idx="10"/>
          </p:nvPr>
        </p:nvSpPr>
        <p:spPr/>
        <p:txBody>
          <a:bodyPr/>
          <a:lstStyle/>
          <a:p>
            <a:fld id="{716A984B-1645-466A-A323-0D21FE097D99}" type="slidenum">
              <a:rPr lang="en-GB" smtClean="0"/>
              <a:t>2</a:t>
            </a:fld>
            <a:endParaRPr lang="en-GB"/>
          </a:p>
        </p:txBody>
      </p:sp>
    </p:spTree>
    <p:extLst>
      <p:ext uri="{BB962C8B-B14F-4D97-AF65-F5344CB8AC3E}">
        <p14:creationId xmlns:p14="http://schemas.microsoft.com/office/powerpoint/2010/main" val="271258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Ranged left type has a straight margin on the left.</a:t>
            </a:r>
          </a:p>
          <a:p>
            <a:r>
              <a:rPr lang="en-GB" dirty="0" smtClean="0"/>
              <a:t>Ranged Right has the line on</a:t>
            </a:r>
            <a:r>
              <a:rPr lang="en-GB" baseline="0" dirty="0" smtClean="0"/>
              <a:t> the right.</a:t>
            </a:r>
          </a:p>
          <a:p>
            <a:r>
              <a:rPr lang="en-GB" baseline="0" dirty="0" smtClean="0"/>
              <a:t>Centred type will have ragged lines both left and right.</a:t>
            </a:r>
          </a:p>
          <a:p>
            <a:r>
              <a:rPr lang="en-GB" baseline="0" dirty="0" smtClean="0"/>
              <a:t>Justified type will have straight lines on both sides, but extra white space will have been added to achieve this.</a:t>
            </a:r>
            <a:endParaRPr lang="en-GB" dirty="0"/>
          </a:p>
        </p:txBody>
      </p:sp>
      <p:sp>
        <p:nvSpPr>
          <p:cNvPr id="4" name="Slide Number Placeholder 3"/>
          <p:cNvSpPr>
            <a:spLocks noGrp="1"/>
          </p:cNvSpPr>
          <p:nvPr>
            <p:ph type="sldNum" sz="quarter" idx="10"/>
          </p:nvPr>
        </p:nvSpPr>
        <p:spPr/>
        <p:txBody>
          <a:bodyPr/>
          <a:lstStyle/>
          <a:p>
            <a:fld id="{716A984B-1645-466A-A323-0D21FE097D99}" type="slidenum">
              <a:rPr lang="en-GB" smtClean="0"/>
              <a:t>3</a:t>
            </a:fld>
            <a:endParaRPr lang="en-GB"/>
          </a:p>
        </p:txBody>
      </p:sp>
    </p:spTree>
    <p:extLst>
      <p:ext uri="{BB962C8B-B14F-4D97-AF65-F5344CB8AC3E}">
        <p14:creationId xmlns:p14="http://schemas.microsoft.com/office/powerpoint/2010/main" val="2085529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Sans serif fonts work better on screen. </a:t>
            </a:r>
          </a:p>
          <a:p>
            <a:r>
              <a:rPr lang="en-GB" dirty="0" smtClean="0"/>
              <a:t>Serif fonts work well on paper, in longer lines as the serifs help lead the eye.</a:t>
            </a:r>
          </a:p>
          <a:p>
            <a:r>
              <a:rPr lang="en-GB" dirty="0" smtClean="0"/>
              <a:t>Use a display font for headings, as repeated headings and for effect not important information.</a:t>
            </a:r>
            <a:endParaRPr lang="en-GB" dirty="0"/>
          </a:p>
        </p:txBody>
      </p:sp>
      <p:sp>
        <p:nvSpPr>
          <p:cNvPr id="4" name="Slide Number Placeholder 3"/>
          <p:cNvSpPr>
            <a:spLocks noGrp="1"/>
          </p:cNvSpPr>
          <p:nvPr>
            <p:ph type="sldNum" sz="quarter" idx="10"/>
          </p:nvPr>
        </p:nvSpPr>
        <p:spPr/>
        <p:txBody>
          <a:bodyPr/>
          <a:lstStyle/>
          <a:p>
            <a:fld id="{716A984B-1645-466A-A323-0D21FE097D99}" type="slidenum">
              <a:rPr lang="en-GB" smtClean="0"/>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Spelling and grammar</a:t>
            </a:r>
            <a:r>
              <a:rPr lang="en-GB" baseline="0" dirty="0" smtClean="0"/>
              <a:t> can be checked by copying and pasting into Word</a:t>
            </a:r>
            <a:endParaRPr lang="en-GB" dirty="0"/>
          </a:p>
        </p:txBody>
      </p:sp>
      <p:sp>
        <p:nvSpPr>
          <p:cNvPr id="4" name="Slide Number Placeholder 3"/>
          <p:cNvSpPr>
            <a:spLocks noGrp="1"/>
          </p:cNvSpPr>
          <p:nvPr>
            <p:ph type="sldNum" sz="quarter" idx="10"/>
          </p:nvPr>
        </p:nvSpPr>
        <p:spPr/>
        <p:txBody>
          <a:bodyPr/>
          <a:lstStyle/>
          <a:p>
            <a:fld id="{716A984B-1645-466A-A323-0D21FE097D99}" type="slidenum">
              <a:rPr lang="en-GB" smtClean="0"/>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may need to make a presentation that will be published on the Internet. You will have no control over the speed of the presentation or the size at which it will be viewed.</a:t>
            </a:r>
            <a:endParaRPr lang="en-GB" dirty="0"/>
          </a:p>
        </p:txBody>
      </p:sp>
      <p:sp>
        <p:nvSpPr>
          <p:cNvPr id="4" name="Slide Number Placeholder 3"/>
          <p:cNvSpPr>
            <a:spLocks noGrp="1"/>
          </p:cNvSpPr>
          <p:nvPr>
            <p:ph type="sldNum" sz="quarter" idx="10"/>
          </p:nvPr>
        </p:nvSpPr>
        <p:spPr/>
        <p:txBody>
          <a:bodyPr/>
          <a:lstStyle/>
          <a:p>
            <a:fld id="{716A984B-1645-466A-A323-0D21FE097D99}" type="slidenum">
              <a:rPr lang="en-GB" smtClean="0"/>
              <a:t>10</a:t>
            </a:fld>
            <a:endParaRPr lang="en-GB"/>
          </a:p>
        </p:txBody>
      </p:sp>
    </p:spTree>
    <p:extLst>
      <p:ext uri="{BB962C8B-B14F-4D97-AF65-F5344CB8AC3E}">
        <p14:creationId xmlns:p14="http://schemas.microsoft.com/office/powerpoint/2010/main" val="3437617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6A984B-1645-466A-A323-0D21FE097D99}" type="slidenum">
              <a:rPr lang="en-GB" smtClean="0"/>
              <a:t>11</a:t>
            </a:fld>
            <a:endParaRPr lang="en-GB"/>
          </a:p>
        </p:txBody>
      </p:sp>
    </p:spTree>
    <p:extLst>
      <p:ext uri="{BB962C8B-B14F-4D97-AF65-F5344CB8AC3E}">
        <p14:creationId xmlns:p14="http://schemas.microsoft.com/office/powerpoint/2010/main" val="2651837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11" name="Slide Number Placeholder 10"/>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3192225-CE8C-4B5C-8A0D-40581F233E9F}" type="slidenum">
              <a:rPr lang="en-GB" smtClean="0"/>
              <a:t>‹#›</a:t>
            </a:fld>
            <a:endParaRPr lang="en-GB"/>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21F2C45-3C54-41F9-89DD-98D6744E266E}" type="datetimeFigureOut">
              <a:rPr lang="en-GB" smtClean="0"/>
              <a:t>22/11/2011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3192225-CE8C-4B5C-8A0D-40581F233E9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621F2C45-3C54-41F9-89DD-98D6744E266E}" type="datetimeFigureOut">
              <a:rPr lang="en-GB" smtClean="0"/>
              <a:t>22/11/2011</a:t>
            </a:fld>
            <a:endParaRPr lang="en-GB"/>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53192225-CE8C-4B5C-8A0D-40581F233E9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Design in Presentations</a:t>
            </a:r>
            <a:endParaRPr lang="en-GB" dirty="0"/>
          </a:p>
        </p:txBody>
      </p:sp>
      <p:sp>
        <p:nvSpPr>
          <p:cNvPr id="3" name="Content Placeholder 2"/>
          <p:cNvSpPr>
            <a:spLocks noGrp="1"/>
          </p:cNvSpPr>
          <p:nvPr>
            <p:ph idx="1"/>
          </p:nvPr>
        </p:nvSpPr>
        <p:spPr/>
        <p:txBody>
          <a:bodyPr/>
          <a:lstStyle/>
          <a:p>
            <a:r>
              <a:rPr lang="en-GB" dirty="0" smtClean="0"/>
              <a:t>The use of the outline view can help construct the argument that you have to make.</a:t>
            </a:r>
          </a:p>
          <a:p>
            <a:r>
              <a:rPr lang="en-GB" dirty="0" smtClean="0"/>
              <a:t>Outlining helps with structure without the distraction of colour and typeface choice.</a:t>
            </a:r>
          </a:p>
          <a:p>
            <a:pPr lvl="1"/>
            <a:r>
              <a:rPr lang="en-GB" dirty="0" smtClean="0"/>
              <a:t>Headings</a:t>
            </a:r>
          </a:p>
          <a:p>
            <a:pPr lvl="1"/>
            <a:r>
              <a:rPr lang="en-GB" dirty="0" smtClean="0"/>
              <a:t>Sub-headings</a:t>
            </a:r>
          </a:p>
          <a:p>
            <a:r>
              <a:rPr lang="en-GB" dirty="0" smtClean="0"/>
              <a:t>Design elements can be added when the text is edited.</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Font</a:t>
            </a:r>
            <a:endParaRPr lang="en-GB" dirty="0"/>
          </a:p>
        </p:txBody>
      </p:sp>
      <p:sp>
        <p:nvSpPr>
          <p:cNvPr id="3" name="Content Placeholder 2"/>
          <p:cNvSpPr>
            <a:spLocks noGrp="1"/>
          </p:cNvSpPr>
          <p:nvPr>
            <p:ph idx="1"/>
          </p:nvPr>
        </p:nvSpPr>
        <p:spPr/>
        <p:txBody>
          <a:bodyPr/>
          <a:lstStyle/>
          <a:p>
            <a:r>
              <a:rPr lang="en-GB" dirty="0" smtClean="0"/>
              <a:t>Sans serif, serif, display Script etc.</a:t>
            </a:r>
          </a:p>
          <a:p>
            <a:r>
              <a:rPr lang="en-GB" dirty="0" smtClean="0"/>
              <a:t>Serif, often used</a:t>
            </a:r>
            <a:r>
              <a:rPr lang="en-GB" baseline="0" dirty="0" smtClean="0"/>
              <a:t> in books with longer lines</a:t>
            </a:r>
          </a:p>
          <a:p>
            <a:r>
              <a:rPr lang="en-GB" baseline="0" dirty="0" smtClean="0"/>
              <a:t>Sans serif – have no serifs</a:t>
            </a:r>
          </a:p>
          <a:p>
            <a:r>
              <a:rPr lang="en-GB" baseline="0" dirty="0" smtClean="0"/>
              <a:t>Display – fancy typefaces including;</a:t>
            </a:r>
          </a:p>
          <a:p>
            <a:r>
              <a:rPr lang="en-GB" baseline="0" dirty="0" smtClean="0"/>
              <a:t>Script – handwriting</a:t>
            </a:r>
          </a:p>
        </p:txBody>
      </p:sp>
      <p:sp>
        <p:nvSpPr>
          <p:cNvPr id="4" name="TextBox 3"/>
          <p:cNvSpPr txBox="1"/>
          <p:nvPr/>
        </p:nvSpPr>
        <p:spPr>
          <a:xfrm>
            <a:off x="5338268" y="4125273"/>
            <a:ext cx="2787943" cy="1569660"/>
          </a:xfrm>
          <a:prstGeom prst="rect">
            <a:avLst/>
          </a:prstGeom>
          <a:noFill/>
        </p:spPr>
        <p:txBody>
          <a:bodyPr wrap="none" rtlCol="0">
            <a:spAutoFit/>
          </a:bodyPr>
          <a:lstStyle/>
          <a:p>
            <a:r>
              <a:rPr lang="en-GB" sz="9600" dirty="0" smtClean="0">
                <a:latin typeface="Brush Script MT" pitchFamily="66" charset="0"/>
              </a:rPr>
              <a:t>Script</a:t>
            </a:r>
            <a:endParaRPr lang="en-GB" sz="9600" dirty="0">
              <a:latin typeface="Brush Script MT" pitchFamily="66" charset="0"/>
            </a:endParaRPr>
          </a:p>
        </p:txBody>
      </p:sp>
      <p:sp>
        <p:nvSpPr>
          <p:cNvPr id="5" name="TextBox 4"/>
          <p:cNvSpPr txBox="1"/>
          <p:nvPr/>
        </p:nvSpPr>
        <p:spPr>
          <a:xfrm>
            <a:off x="863779" y="3884855"/>
            <a:ext cx="1980029" cy="1200329"/>
          </a:xfrm>
          <a:prstGeom prst="rect">
            <a:avLst/>
          </a:prstGeom>
          <a:noFill/>
        </p:spPr>
        <p:txBody>
          <a:bodyPr wrap="none" rtlCol="0">
            <a:spAutoFit/>
          </a:bodyPr>
          <a:lstStyle/>
          <a:p>
            <a:r>
              <a:rPr lang="en-GB" sz="7200" dirty="0" smtClean="0">
                <a:latin typeface="Times New Roman" pitchFamily="18" charset="0"/>
                <a:cs typeface="Times New Roman" pitchFamily="18" charset="0"/>
              </a:rPr>
              <a:t>Serif</a:t>
            </a:r>
            <a:endParaRPr lang="en-GB" sz="7200" dirty="0">
              <a:latin typeface="Times New Roman" pitchFamily="18" charset="0"/>
              <a:cs typeface="Times New Roman" pitchFamily="18" charset="0"/>
            </a:endParaRPr>
          </a:p>
        </p:txBody>
      </p:sp>
      <p:sp>
        <p:nvSpPr>
          <p:cNvPr id="6" name="TextBox 5"/>
          <p:cNvSpPr txBox="1"/>
          <p:nvPr/>
        </p:nvSpPr>
        <p:spPr>
          <a:xfrm>
            <a:off x="2851049" y="2924944"/>
            <a:ext cx="3881191" cy="1200329"/>
          </a:xfrm>
          <a:prstGeom prst="rect">
            <a:avLst/>
          </a:prstGeom>
          <a:noFill/>
        </p:spPr>
        <p:txBody>
          <a:bodyPr wrap="none" rtlCol="0">
            <a:spAutoFit/>
          </a:bodyPr>
          <a:lstStyle/>
          <a:p>
            <a:r>
              <a:rPr lang="en-GB" sz="7200" dirty="0" smtClean="0">
                <a:latin typeface="Algerian" pitchFamily="82" charset="0"/>
              </a:rPr>
              <a:t>Display</a:t>
            </a:r>
            <a:endParaRPr lang="en-GB" sz="7200" dirty="0">
              <a:latin typeface="Algerian" pitchFamily="82"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Alignment</a:t>
            </a:r>
            <a:endParaRPr lang="en-GB" dirty="0"/>
          </a:p>
        </p:txBody>
      </p:sp>
      <p:sp>
        <p:nvSpPr>
          <p:cNvPr id="3" name="Content Placeholder 2"/>
          <p:cNvSpPr>
            <a:spLocks noGrp="1"/>
          </p:cNvSpPr>
          <p:nvPr>
            <p:ph idx="1"/>
          </p:nvPr>
        </p:nvSpPr>
        <p:spPr/>
        <p:txBody>
          <a:bodyPr/>
          <a:lstStyle/>
          <a:p>
            <a:pPr>
              <a:buNone/>
            </a:pPr>
            <a:r>
              <a:rPr lang="en-GB" dirty="0" smtClean="0"/>
              <a:t>Type can be arranged:</a:t>
            </a:r>
          </a:p>
          <a:p>
            <a:r>
              <a:rPr lang="en-GB" dirty="0" smtClean="0"/>
              <a:t>Ranged left</a:t>
            </a:r>
          </a:p>
          <a:p>
            <a:r>
              <a:rPr lang="en-GB" dirty="0" smtClean="0"/>
              <a:t>Ranged right</a:t>
            </a:r>
          </a:p>
          <a:p>
            <a:r>
              <a:rPr lang="en-GB" dirty="0" smtClean="0"/>
              <a:t>Centred</a:t>
            </a:r>
          </a:p>
          <a:p>
            <a:r>
              <a:rPr lang="en-GB" dirty="0" smtClean="0"/>
              <a:t>Justified (with equal borders)</a:t>
            </a:r>
          </a:p>
          <a:p>
            <a:r>
              <a:rPr lang="en-GB" dirty="0" smtClean="0"/>
              <a:t>Type ranged left makes it easy for readers to find the start of the line.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pPr marL="0" lvl="0" indent="0" rtl="0" eaLnBrk="1" latinLnBrk="0" hangingPunct="1">
              <a:buNone/>
            </a:pPr>
            <a:r>
              <a:rPr kumimoji="0" lang="en-GB" sz="2800" kern="1200" dirty="0" smtClean="0">
                <a:solidFill>
                  <a:schemeClr val="tx1"/>
                </a:solidFill>
                <a:effectLst/>
                <a:latin typeface="+mn-lt"/>
                <a:ea typeface="+mn-ea"/>
                <a:cs typeface="+mn-cs"/>
              </a:rPr>
              <a:t>Ranged left type has a straight margin on the left.</a:t>
            </a:r>
          </a:p>
          <a:p>
            <a:pPr marL="0" indent="0" rtl="0" eaLnBrk="1" latinLnBrk="0" hangingPunct="1">
              <a:buNone/>
            </a:pPr>
            <a:r>
              <a:rPr kumimoji="0" lang="en-GB" sz="2800" kern="1200" dirty="0" smtClean="0">
                <a:solidFill>
                  <a:schemeClr val="tx1"/>
                </a:solidFill>
                <a:effectLst/>
                <a:latin typeface="+mn-lt"/>
                <a:ea typeface="+mn-ea"/>
                <a:cs typeface="+mn-cs"/>
              </a:rPr>
              <a:t>Ranged Right has the line on</a:t>
            </a:r>
            <a:r>
              <a:rPr kumimoji="0" lang="en-GB" sz="2800" kern="1200" baseline="0" dirty="0" smtClean="0">
                <a:solidFill>
                  <a:schemeClr val="tx1"/>
                </a:solidFill>
                <a:effectLst/>
                <a:latin typeface="+mn-lt"/>
                <a:ea typeface="+mn-ea"/>
                <a:cs typeface="+mn-cs"/>
              </a:rPr>
              <a:t> the right.</a:t>
            </a:r>
            <a:endParaRPr lang="en-GB" dirty="0" smtClean="0">
              <a:effectLst/>
            </a:endParaRPr>
          </a:p>
          <a:p>
            <a:pPr marL="0" indent="0" rtl="0" eaLnBrk="1" latinLnBrk="0" hangingPunct="1">
              <a:buNone/>
            </a:pPr>
            <a:r>
              <a:rPr kumimoji="0" lang="en-GB" sz="2800" kern="1200" baseline="0" dirty="0" smtClean="0">
                <a:solidFill>
                  <a:schemeClr val="tx1"/>
                </a:solidFill>
                <a:effectLst/>
                <a:latin typeface="+mn-lt"/>
                <a:ea typeface="+mn-ea"/>
                <a:cs typeface="+mn-cs"/>
              </a:rPr>
              <a:t>Centred type will have ragged lines both left and right.</a:t>
            </a:r>
            <a:endParaRPr lang="en-GB" dirty="0" smtClean="0">
              <a:effectLst/>
            </a:endParaRPr>
          </a:p>
          <a:p>
            <a:pPr marL="0" indent="0" rtl="0" eaLnBrk="1" latinLnBrk="0" hangingPunct="1">
              <a:buNone/>
            </a:pPr>
            <a:r>
              <a:rPr kumimoji="0" lang="en-GB" sz="2800" kern="1200" baseline="0" dirty="0" smtClean="0">
                <a:solidFill>
                  <a:schemeClr val="tx1"/>
                </a:solidFill>
                <a:effectLst/>
                <a:latin typeface="+mn-lt"/>
                <a:ea typeface="+mn-ea"/>
                <a:cs typeface="+mn-cs"/>
              </a:rPr>
              <a:t>Justified type will have straight lines on both sides, but extra white space will have been added to achieve this.</a:t>
            </a:r>
            <a:endParaRPr lang="en-GB" dirty="0" smtClean="0">
              <a:effectLst/>
            </a:endParaRPr>
          </a:p>
        </p:txBody>
      </p:sp>
    </p:spTree>
    <p:extLst>
      <p:ext uri="{BB962C8B-B14F-4D97-AF65-F5344CB8AC3E}">
        <p14:creationId xmlns:p14="http://schemas.microsoft.com/office/powerpoint/2010/main" val="4287627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p:sp>
        <p:nvSpPr>
          <p:cNvPr id="3" name="Content Placeholder 2"/>
          <p:cNvSpPr>
            <a:spLocks noGrp="1"/>
          </p:cNvSpPr>
          <p:nvPr>
            <p:ph idx="1"/>
          </p:nvPr>
        </p:nvSpPr>
        <p:spPr/>
        <p:txBody>
          <a:bodyPr/>
          <a:lstStyle/>
          <a:p>
            <a:pPr marL="0" indent="0" algn="r" rtl="0" eaLnBrk="1" latinLnBrk="0" hangingPunct="1">
              <a:buNone/>
            </a:pPr>
            <a:r>
              <a:rPr kumimoji="0" lang="en-GB" sz="2800" kern="1200" dirty="0" smtClean="0">
                <a:solidFill>
                  <a:schemeClr val="tx1"/>
                </a:solidFill>
                <a:effectLst/>
                <a:latin typeface="+mn-lt"/>
                <a:ea typeface="+mn-ea"/>
                <a:cs typeface="+mn-cs"/>
              </a:rPr>
              <a:t>Ranged left type has a straight margin on the left.</a:t>
            </a:r>
            <a:endParaRPr lang="en-GB" dirty="0" smtClean="0">
              <a:effectLst/>
            </a:endParaRPr>
          </a:p>
          <a:p>
            <a:pPr marL="0" indent="0" algn="r" rtl="0" eaLnBrk="1" latinLnBrk="0" hangingPunct="1">
              <a:buNone/>
            </a:pPr>
            <a:r>
              <a:rPr kumimoji="0" lang="en-GB" sz="2800" kern="1200" dirty="0" smtClean="0">
                <a:solidFill>
                  <a:schemeClr val="tx1"/>
                </a:solidFill>
                <a:effectLst/>
                <a:latin typeface="+mn-lt"/>
                <a:ea typeface="+mn-ea"/>
                <a:cs typeface="+mn-cs"/>
              </a:rPr>
              <a:t>Ranged Right has the line on</a:t>
            </a:r>
            <a:r>
              <a:rPr kumimoji="0" lang="en-GB" sz="2800" kern="1200" baseline="0" dirty="0" smtClean="0">
                <a:solidFill>
                  <a:schemeClr val="tx1"/>
                </a:solidFill>
                <a:effectLst/>
                <a:latin typeface="+mn-lt"/>
                <a:ea typeface="+mn-ea"/>
                <a:cs typeface="+mn-cs"/>
              </a:rPr>
              <a:t> the right.</a:t>
            </a:r>
            <a:endParaRPr lang="en-GB" dirty="0" smtClean="0">
              <a:effectLst/>
            </a:endParaRPr>
          </a:p>
          <a:p>
            <a:pPr marL="0" indent="0" algn="r" rtl="0" eaLnBrk="1" latinLnBrk="0" hangingPunct="1">
              <a:buNone/>
            </a:pPr>
            <a:r>
              <a:rPr kumimoji="0" lang="en-GB" sz="2800" kern="1200" baseline="0" dirty="0" smtClean="0">
                <a:solidFill>
                  <a:schemeClr val="tx1"/>
                </a:solidFill>
                <a:effectLst/>
                <a:latin typeface="+mn-lt"/>
                <a:ea typeface="+mn-ea"/>
                <a:cs typeface="+mn-cs"/>
              </a:rPr>
              <a:t>Centred type will have ragged lines both left and right.</a:t>
            </a:r>
            <a:endParaRPr lang="en-GB" dirty="0" smtClean="0">
              <a:effectLst/>
            </a:endParaRPr>
          </a:p>
          <a:p>
            <a:pPr marL="0" indent="0" algn="r" rtl="0" eaLnBrk="1" latinLnBrk="0" hangingPunct="1">
              <a:buNone/>
            </a:pPr>
            <a:r>
              <a:rPr kumimoji="0" lang="en-GB" sz="2800" kern="1200" baseline="0" dirty="0" smtClean="0">
                <a:solidFill>
                  <a:schemeClr val="tx1"/>
                </a:solidFill>
                <a:effectLst/>
                <a:latin typeface="+mn-lt"/>
                <a:ea typeface="+mn-ea"/>
                <a:cs typeface="+mn-cs"/>
              </a:rPr>
              <a:t>Justified type will have straight lines on both sides, but extra white space will have been added to achieve this.</a:t>
            </a:r>
            <a:endParaRPr lang="en-GB" dirty="0" smtClean="0">
              <a:effectLst/>
            </a:endParaRPr>
          </a:p>
        </p:txBody>
      </p:sp>
    </p:spTree>
    <p:extLst>
      <p:ext uri="{BB962C8B-B14F-4D97-AF65-F5344CB8AC3E}">
        <p14:creationId xmlns:p14="http://schemas.microsoft.com/office/powerpoint/2010/main" val="1402009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a:t>
            </a:r>
            <a:endParaRPr lang="en-GB" dirty="0"/>
          </a:p>
        </p:txBody>
      </p:sp>
      <p:sp>
        <p:nvSpPr>
          <p:cNvPr id="3" name="Content Placeholder 2"/>
          <p:cNvSpPr>
            <a:spLocks noGrp="1"/>
          </p:cNvSpPr>
          <p:nvPr>
            <p:ph idx="1"/>
          </p:nvPr>
        </p:nvSpPr>
        <p:spPr/>
        <p:txBody>
          <a:bodyPr/>
          <a:lstStyle/>
          <a:p>
            <a:pPr marL="0" indent="0" algn="ctr" rtl="0" eaLnBrk="1" latinLnBrk="0" hangingPunct="1">
              <a:buNone/>
            </a:pPr>
            <a:r>
              <a:rPr kumimoji="0" lang="en-GB" sz="2800" kern="1200" dirty="0" smtClean="0">
                <a:solidFill>
                  <a:schemeClr val="tx1"/>
                </a:solidFill>
                <a:effectLst/>
                <a:latin typeface="+mn-lt"/>
                <a:ea typeface="+mn-ea"/>
                <a:cs typeface="+mn-cs"/>
              </a:rPr>
              <a:t>Ranged left type has a straight margin on the left.</a:t>
            </a:r>
            <a:endParaRPr lang="en-GB" dirty="0" smtClean="0">
              <a:effectLst/>
            </a:endParaRPr>
          </a:p>
          <a:p>
            <a:pPr marL="0" indent="0" algn="ctr" rtl="0" eaLnBrk="1" latinLnBrk="0" hangingPunct="1">
              <a:buNone/>
            </a:pPr>
            <a:r>
              <a:rPr kumimoji="0" lang="en-GB" sz="2800" kern="1200" dirty="0" smtClean="0">
                <a:solidFill>
                  <a:schemeClr val="tx1"/>
                </a:solidFill>
                <a:effectLst/>
                <a:latin typeface="+mn-lt"/>
                <a:ea typeface="+mn-ea"/>
                <a:cs typeface="+mn-cs"/>
              </a:rPr>
              <a:t>Ranged Right has the line on</a:t>
            </a:r>
            <a:r>
              <a:rPr kumimoji="0" lang="en-GB" sz="2800" kern="1200" baseline="0" dirty="0" smtClean="0">
                <a:solidFill>
                  <a:schemeClr val="tx1"/>
                </a:solidFill>
                <a:effectLst/>
                <a:latin typeface="+mn-lt"/>
                <a:ea typeface="+mn-ea"/>
                <a:cs typeface="+mn-cs"/>
              </a:rPr>
              <a:t> the right.</a:t>
            </a:r>
            <a:endParaRPr lang="en-GB" dirty="0" smtClean="0">
              <a:effectLst/>
            </a:endParaRPr>
          </a:p>
          <a:p>
            <a:pPr marL="0" indent="0" algn="ctr" rtl="0" eaLnBrk="1" latinLnBrk="0" hangingPunct="1">
              <a:buNone/>
            </a:pPr>
            <a:r>
              <a:rPr kumimoji="0" lang="en-GB" sz="2800" kern="1200" baseline="0" dirty="0" smtClean="0">
                <a:solidFill>
                  <a:schemeClr val="tx1"/>
                </a:solidFill>
                <a:effectLst/>
                <a:latin typeface="+mn-lt"/>
                <a:ea typeface="+mn-ea"/>
                <a:cs typeface="+mn-cs"/>
              </a:rPr>
              <a:t>Centred type will have ragged lines both left and right.</a:t>
            </a:r>
            <a:endParaRPr lang="en-GB" dirty="0" smtClean="0">
              <a:effectLst/>
            </a:endParaRPr>
          </a:p>
          <a:p>
            <a:pPr marL="0" indent="0" algn="ctr" rtl="0" eaLnBrk="1" latinLnBrk="0" hangingPunct="1">
              <a:buNone/>
            </a:pPr>
            <a:r>
              <a:rPr kumimoji="0" lang="en-GB" sz="2800" kern="1200" baseline="0" dirty="0" smtClean="0">
                <a:solidFill>
                  <a:schemeClr val="tx1"/>
                </a:solidFill>
                <a:effectLst/>
                <a:latin typeface="+mn-lt"/>
                <a:ea typeface="+mn-ea"/>
                <a:cs typeface="+mn-cs"/>
              </a:rPr>
              <a:t>Justified type will have straight lines on both sides, but extra white space will have been added to achieve this.</a:t>
            </a:r>
            <a:endParaRPr lang="en-GB" dirty="0" smtClean="0">
              <a:effectLst/>
            </a:endParaRPr>
          </a:p>
        </p:txBody>
      </p:sp>
    </p:spTree>
    <p:extLst>
      <p:ext uri="{BB962C8B-B14F-4D97-AF65-F5344CB8AC3E}">
        <p14:creationId xmlns:p14="http://schemas.microsoft.com/office/powerpoint/2010/main" val="372638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a:t>
            </a:r>
            <a:endParaRPr lang="en-GB" dirty="0"/>
          </a:p>
        </p:txBody>
      </p:sp>
      <p:sp>
        <p:nvSpPr>
          <p:cNvPr id="3" name="Content Placeholder 2"/>
          <p:cNvSpPr>
            <a:spLocks noGrp="1"/>
          </p:cNvSpPr>
          <p:nvPr>
            <p:ph idx="1"/>
          </p:nvPr>
        </p:nvSpPr>
        <p:spPr/>
        <p:txBody>
          <a:bodyPr/>
          <a:lstStyle/>
          <a:p>
            <a:pPr marL="0" indent="0" algn="just" rtl="0" eaLnBrk="1" latinLnBrk="0" hangingPunct="1">
              <a:buNone/>
            </a:pPr>
            <a:r>
              <a:rPr kumimoji="0" lang="en-GB" sz="2800" kern="1200" dirty="0" smtClean="0">
                <a:solidFill>
                  <a:schemeClr val="tx1"/>
                </a:solidFill>
                <a:effectLst/>
                <a:latin typeface="+mn-lt"/>
                <a:ea typeface="+mn-ea"/>
                <a:cs typeface="+mn-cs"/>
              </a:rPr>
              <a:t>Ranged left type has a straight margin on the left.</a:t>
            </a:r>
            <a:r>
              <a:rPr kumimoji="0" lang="en-GB" sz="2800" kern="1200" baseline="0" dirty="0" smtClean="0">
                <a:solidFill>
                  <a:schemeClr val="tx1"/>
                </a:solidFill>
                <a:effectLst/>
                <a:latin typeface="+mn-lt"/>
                <a:ea typeface="+mn-ea"/>
                <a:cs typeface="+mn-cs"/>
              </a:rPr>
              <a:t> </a:t>
            </a:r>
            <a:r>
              <a:rPr kumimoji="0" lang="en-GB" sz="2800" kern="1200" dirty="0" smtClean="0">
                <a:solidFill>
                  <a:schemeClr val="tx1"/>
                </a:solidFill>
                <a:effectLst/>
                <a:latin typeface="+mn-lt"/>
                <a:ea typeface="+mn-ea"/>
                <a:cs typeface="+mn-cs"/>
              </a:rPr>
              <a:t>Ranged Right has the line on</a:t>
            </a:r>
            <a:r>
              <a:rPr kumimoji="0" lang="en-GB" sz="2800" kern="1200" baseline="0" dirty="0" smtClean="0">
                <a:solidFill>
                  <a:schemeClr val="tx1"/>
                </a:solidFill>
                <a:effectLst/>
                <a:latin typeface="+mn-lt"/>
                <a:ea typeface="+mn-ea"/>
                <a:cs typeface="+mn-cs"/>
              </a:rPr>
              <a:t> the right. Centred type will have ragged lines both left and right. Justified type will have straight lines on both sides, but extra white space will have been added to achieve this.</a:t>
            </a:r>
            <a:endParaRPr lang="en-GB" dirty="0" smtClean="0">
              <a:effectLst/>
            </a:endParaRPr>
          </a:p>
        </p:txBody>
      </p:sp>
    </p:spTree>
    <p:extLst>
      <p:ext uri="{BB962C8B-B14F-4D97-AF65-F5344CB8AC3E}">
        <p14:creationId xmlns:p14="http://schemas.microsoft.com/office/powerpoint/2010/main" val="555970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a:t>
            </a:r>
            <a:endParaRPr lang="en-GB" dirty="0"/>
          </a:p>
        </p:txBody>
      </p:sp>
      <p:sp>
        <p:nvSpPr>
          <p:cNvPr id="3" name="Content Placeholder 2"/>
          <p:cNvSpPr>
            <a:spLocks noGrp="1"/>
          </p:cNvSpPr>
          <p:nvPr>
            <p:ph idx="1"/>
          </p:nvPr>
        </p:nvSpPr>
        <p:spPr/>
        <p:txBody>
          <a:bodyPr/>
          <a:lstStyle/>
          <a:p>
            <a:pPr fontAlgn="base"/>
            <a:r>
              <a:rPr lang="en-GB" dirty="0"/>
              <a:t>Use sans serif font to convey information</a:t>
            </a:r>
          </a:p>
          <a:p>
            <a:pPr fontAlgn="base"/>
            <a:r>
              <a:rPr lang="en-GB" dirty="0"/>
              <a:t>Use no more that two fonts</a:t>
            </a:r>
          </a:p>
          <a:p>
            <a:pPr fontAlgn="base"/>
            <a:r>
              <a:rPr lang="en-GB" dirty="0"/>
              <a:t>Take care with display fonts</a:t>
            </a:r>
          </a:p>
          <a:p>
            <a:pPr fontAlgn="base"/>
            <a:r>
              <a:rPr lang="en-GB" dirty="0"/>
              <a:t>Use </a:t>
            </a:r>
            <a:r>
              <a:rPr lang="en-GB" b="1" dirty="0"/>
              <a:t>bold</a:t>
            </a:r>
            <a:r>
              <a:rPr lang="en-GB" dirty="0"/>
              <a:t> for emphasis</a:t>
            </a:r>
          </a:p>
          <a:p>
            <a:pPr fontAlgn="base"/>
            <a:r>
              <a:rPr lang="en-GB" dirty="0"/>
              <a:t>limit the number of words to around 25</a:t>
            </a:r>
          </a:p>
          <a:p>
            <a:pPr fontAlgn="base"/>
            <a:r>
              <a:rPr lang="en-GB" dirty="0"/>
              <a:t>limit the </a:t>
            </a:r>
            <a:r>
              <a:rPr lang="en-GB" dirty="0" smtClean="0"/>
              <a:t>main bullet </a:t>
            </a:r>
            <a:r>
              <a:rPr lang="en-GB" dirty="0"/>
              <a:t>points to </a:t>
            </a:r>
            <a:r>
              <a:rPr lang="en-GB" dirty="0" smtClean="0"/>
              <a:t>6</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Readability</a:t>
            </a:r>
            <a:endParaRPr lang="en-GB" dirty="0"/>
          </a:p>
        </p:txBody>
      </p:sp>
      <p:sp>
        <p:nvSpPr>
          <p:cNvPr id="3" name="Content Placeholder 2"/>
          <p:cNvSpPr>
            <a:spLocks noGrp="1"/>
          </p:cNvSpPr>
          <p:nvPr>
            <p:ph idx="1"/>
          </p:nvPr>
        </p:nvSpPr>
        <p:spPr/>
        <p:txBody>
          <a:bodyPr/>
          <a:lstStyle/>
          <a:p>
            <a:pPr>
              <a:buNone/>
            </a:pPr>
            <a:r>
              <a:rPr lang="en-GB" dirty="0" smtClean="0"/>
              <a:t>Your slide must be:</a:t>
            </a:r>
          </a:p>
          <a:p>
            <a:r>
              <a:rPr lang="en-GB" dirty="0" smtClean="0"/>
              <a:t>Understandable; use clear language</a:t>
            </a:r>
          </a:p>
          <a:p>
            <a:r>
              <a:rPr lang="en-GB" dirty="0" smtClean="0"/>
              <a:t>Correctly spelt</a:t>
            </a:r>
          </a:p>
          <a:p>
            <a:r>
              <a:rPr lang="en-GB" dirty="0" smtClean="0"/>
              <a:t>Use correct grammar</a:t>
            </a:r>
          </a:p>
          <a:p>
            <a:r>
              <a:rPr lang="en-GB" dirty="0" smtClean="0"/>
              <a:t>Able to be read</a:t>
            </a:r>
          </a:p>
          <a:p>
            <a:pPr lvl="1"/>
            <a:r>
              <a:rPr lang="en-GB" dirty="0" smtClean="0"/>
              <a:t>Use of fonts</a:t>
            </a:r>
          </a:p>
          <a:p>
            <a:pPr lvl="1"/>
            <a:r>
              <a:rPr lang="en-GB" dirty="0" smtClean="0"/>
              <a:t>Contrast, but bear in mind </a:t>
            </a:r>
          </a:p>
          <a:p>
            <a:pPr lvl="2"/>
            <a:r>
              <a:rPr lang="en-GB" dirty="0" smtClean="0"/>
              <a:t>Dyslexia and </a:t>
            </a:r>
            <a:r>
              <a:rPr lang="en-GB" dirty="0"/>
              <a:t>C</a:t>
            </a:r>
            <a:r>
              <a:rPr lang="en-GB" dirty="0" smtClean="0"/>
              <a:t>olour Blindness</a:t>
            </a:r>
          </a:p>
          <a:p>
            <a:pPr lvl="2"/>
            <a:r>
              <a:rPr lang="en-GB" dirty="0" smtClean="0"/>
              <a:t>And other accessibility issues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Usability</a:t>
            </a:r>
            <a:endParaRPr lang="en-GB" dirty="0"/>
          </a:p>
        </p:txBody>
      </p:sp>
      <p:sp>
        <p:nvSpPr>
          <p:cNvPr id="3" name="Content Placeholder 2"/>
          <p:cNvSpPr>
            <a:spLocks noGrp="1"/>
          </p:cNvSpPr>
          <p:nvPr>
            <p:ph idx="1"/>
          </p:nvPr>
        </p:nvSpPr>
        <p:spPr/>
        <p:txBody>
          <a:bodyPr/>
          <a:lstStyle/>
          <a:p>
            <a:r>
              <a:rPr lang="en-GB" dirty="0" smtClean="0"/>
              <a:t>If making an unattended show:</a:t>
            </a:r>
          </a:p>
          <a:p>
            <a:r>
              <a:rPr lang="en-GB" dirty="0" smtClean="0"/>
              <a:t>Use simple clear language</a:t>
            </a:r>
          </a:p>
          <a:p>
            <a:r>
              <a:rPr lang="en-GB" dirty="0" smtClean="0"/>
              <a:t>Be aware of your audience</a:t>
            </a:r>
          </a:p>
          <a:p>
            <a:r>
              <a:rPr lang="en-GB" sz="2800" kern="1200" dirty="0" smtClean="0">
                <a:solidFill>
                  <a:schemeClr val="tx1"/>
                </a:solidFill>
                <a:latin typeface="+mn-lt"/>
                <a:ea typeface="+mn-ea"/>
                <a:cs typeface="+mn-cs"/>
              </a:rPr>
              <a:t>The show should be e</a:t>
            </a:r>
            <a:r>
              <a:rPr lang="en-GB" dirty="0" smtClean="0"/>
              <a:t>asily traversed, ask;</a:t>
            </a:r>
          </a:p>
          <a:p>
            <a:pPr lvl="1"/>
            <a:r>
              <a:rPr lang="en-GB" dirty="0" smtClean="0"/>
              <a:t>Where is the reader now?</a:t>
            </a:r>
          </a:p>
          <a:p>
            <a:pPr lvl="1"/>
            <a:r>
              <a:rPr lang="en-GB" dirty="0" smtClean="0"/>
              <a:t>Where did the reader come from?</a:t>
            </a:r>
          </a:p>
          <a:p>
            <a:pPr lvl="1"/>
            <a:r>
              <a:rPr lang="en-GB" dirty="0" smtClean="0"/>
              <a:t>Where will the reader go to?</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lstStyle/>
          <a:p>
            <a:r>
              <a:rPr lang="en-GB" dirty="0" smtClean="0"/>
              <a:t>Edit your words and limit the number of points.</a:t>
            </a:r>
          </a:p>
          <a:p>
            <a:r>
              <a:rPr lang="en-GB" dirty="0" smtClean="0"/>
              <a:t>Keep </a:t>
            </a:r>
            <a:r>
              <a:rPr lang="en-GB" b="1" dirty="0" smtClean="0"/>
              <a:t>all</a:t>
            </a:r>
            <a:r>
              <a:rPr lang="en-GB" dirty="0" smtClean="0"/>
              <a:t> the audience in mind</a:t>
            </a:r>
          </a:p>
          <a:p>
            <a:r>
              <a:rPr lang="en-GB" dirty="0" smtClean="0"/>
              <a:t>Use clear simple language and check spelling and grammar</a:t>
            </a:r>
          </a:p>
          <a:p>
            <a:r>
              <a:rPr lang="en-GB" dirty="0" smtClean="0"/>
              <a:t>Use</a:t>
            </a:r>
            <a:r>
              <a:rPr lang="en-GB" baseline="0" dirty="0" smtClean="0"/>
              <a:t> outlining to help build the presentation</a:t>
            </a:r>
          </a:p>
          <a:p>
            <a:r>
              <a:rPr lang="en-GB" baseline="0" dirty="0" smtClean="0"/>
              <a:t>Choose a design to help convey the information.</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225</TotalTime>
  <Words>756</Words>
  <Application>Microsoft Office PowerPoint</Application>
  <PresentationFormat>On-screen Show (4:3)</PresentationFormat>
  <Paragraphs>91</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Aspect</vt:lpstr>
      <vt:lpstr>Using Design in Presentations</vt:lpstr>
      <vt:lpstr>Types of Font</vt:lpstr>
      <vt:lpstr>Alignment</vt:lpstr>
      <vt:lpstr>Example</vt:lpstr>
      <vt:lpstr>Example 2</vt:lpstr>
      <vt:lpstr>Example 3</vt:lpstr>
      <vt:lpstr>Example 4</vt:lpstr>
      <vt:lpstr>Design</vt:lpstr>
      <vt:lpstr>Readability</vt:lpstr>
      <vt:lpstr>Usability</vt:lpstr>
      <vt:lpstr>In 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Keith</dc:creator>
  <cp:lastModifiedBy>Keith Bolton</cp:lastModifiedBy>
  <cp:revision>19</cp:revision>
  <cp:lastPrinted>2011-11-21T08:36:01Z</cp:lastPrinted>
  <dcterms:created xsi:type="dcterms:W3CDTF">2011-11-20T16:41:41Z</dcterms:created>
  <dcterms:modified xsi:type="dcterms:W3CDTF">2011-11-22T08:20:02Z</dcterms:modified>
</cp:coreProperties>
</file>