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5"/>
  </p:notesMasterIdLst>
  <p:sldIdLst>
    <p:sldId id="266" r:id="rId5"/>
    <p:sldId id="308" r:id="rId6"/>
    <p:sldId id="340" r:id="rId7"/>
    <p:sldId id="358" r:id="rId8"/>
    <p:sldId id="292" r:id="rId9"/>
    <p:sldId id="293" r:id="rId10"/>
    <p:sldId id="315" r:id="rId11"/>
    <p:sldId id="352" r:id="rId12"/>
    <p:sldId id="359" r:id="rId13"/>
    <p:sldId id="360" r:id="rId14"/>
    <p:sldId id="362" r:id="rId15"/>
    <p:sldId id="317" r:id="rId16"/>
    <p:sldId id="361" r:id="rId17"/>
    <p:sldId id="363" r:id="rId18"/>
    <p:sldId id="316" r:id="rId19"/>
    <p:sldId id="318" r:id="rId20"/>
    <p:sldId id="319" r:id="rId21"/>
    <p:sldId id="288" r:id="rId22"/>
    <p:sldId id="321" r:id="rId23"/>
    <p:sldId id="26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118" d="100"/>
          <a:sy n="118" d="100"/>
        </p:scale>
        <p:origin x="3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#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#46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Continue looking at the concept of finance.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Look at the role of management accounting.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Discuss the importance of budgeting.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0566D4-6C23-4433-B4AD-7DD8BDDABAB8}" type="doc">
      <dgm:prSet loTypeId="urn:microsoft.com/office/officeart/2018/2/layout/IconVerticalSolidList" loCatId="icon" qsTypeId="urn:microsoft.com/office/officeart/2005/8/quickstyle/simple1#47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1E4B2E5-D375-4D52-996B-7CF2B91CFF23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An important part of running a company is the determination of how the company should be financed and how the prices of the products the company sells should be set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081D05-37E1-4181-9978-98C0070E286C}" type="parTrans" cxnId="{228FCCC7-0C28-46FD-A4C1-C11F3DEB1C20}">
      <dgm:prSet/>
      <dgm:spPr/>
      <dgm:t>
        <a:bodyPr/>
        <a:lstStyle/>
        <a:p>
          <a:endParaRPr lang="en-US"/>
        </a:p>
      </dgm:t>
    </dgm:pt>
    <dgm:pt modelId="{0ED874ED-4D10-4341-9E90-D37CB64CE9C7}" type="sibTrans" cxnId="{228FCCC7-0C28-46FD-A4C1-C11F3DEB1C20}">
      <dgm:prSet/>
      <dgm:spPr/>
      <dgm:t>
        <a:bodyPr/>
        <a:lstStyle/>
        <a:p>
          <a:endParaRPr lang="en-US"/>
        </a:p>
      </dgm:t>
    </dgm:pt>
    <dgm:pt modelId="{B37F19D8-329C-41F9-BAB5-C1F411DCFF0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 order to do this properly a sound financial analysis is necessary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7E3416-F493-489F-920A-C94CF44A7D88}" type="parTrans" cxnId="{16AE4CB0-0917-4CCC-ACBD-CABC0138B4C0}">
      <dgm:prSet/>
      <dgm:spPr/>
      <dgm:t>
        <a:bodyPr/>
        <a:lstStyle/>
        <a:p>
          <a:endParaRPr lang="en-US"/>
        </a:p>
      </dgm:t>
    </dgm:pt>
    <dgm:pt modelId="{53A1F20C-7AE6-4F39-B767-71BB1AEF188D}" type="sibTrans" cxnId="{16AE4CB0-0917-4CCC-ACBD-CABC0138B4C0}">
      <dgm:prSet/>
      <dgm:spPr/>
      <dgm:t>
        <a:bodyPr/>
        <a:lstStyle/>
        <a:p>
          <a:endParaRPr lang="en-US"/>
        </a:p>
      </dgm:t>
    </dgm:pt>
    <dgm:pt modelId="{5DCBB494-9C16-4A83-A941-DA551C39C05B}" type="pres">
      <dgm:prSet presAssocID="{CB0566D4-6C23-4433-B4AD-7DD8BDDABAB8}" presName="root" presStyleCnt="0">
        <dgm:presLayoutVars>
          <dgm:dir/>
          <dgm:resizeHandles val="exact"/>
        </dgm:presLayoutVars>
      </dgm:prSet>
      <dgm:spPr/>
    </dgm:pt>
    <dgm:pt modelId="{1ED439AE-16C8-4CF3-90E6-79144A236C9F}" type="pres">
      <dgm:prSet presAssocID="{41E4B2E5-D375-4D52-996B-7CF2B91CFF23}" presName="compNode" presStyleCnt="0"/>
      <dgm:spPr/>
    </dgm:pt>
    <dgm:pt modelId="{191E86E4-2C7E-4FEC-AF73-5E460E5E6C80}" type="pres">
      <dgm:prSet presAssocID="{41E4B2E5-D375-4D52-996B-7CF2B91CFF23}" presName="bgRect" presStyleLbl="bgShp" presStyleIdx="0" presStyleCnt="2" custScaleY="143059"/>
      <dgm:spPr/>
    </dgm:pt>
    <dgm:pt modelId="{CAF5D20D-18E3-48A1-A102-84718172B4D4}" type="pres">
      <dgm:prSet presAssocID="{41E4B2E5-D375-4D52-996B-7CF2B91CFF2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122A1A6-7936-47D3-ADD0-3117D2B4D0CC}" type="pres">
      <dgm:prSet presAssocID="{41E4B2E5-D375-4D52-996B-7CF2B91CFF23}" presName="spaceRect" presStyleCnt="0"/>
      <dgm:spPr/>
    </dgm:pt>
    <dgm:pt modelId="{482F1D2A-B985-4A82-B675-3801CC059712}" type="pres">
      <dgm:prSet presAssocID="{41E4B2E5-D375-4D52-996B-7CF2B91CFF23}" presName="parTx" presStyleLbl="revTx" presStyleIdx="0" presStyleCnt="2" custScaleX="107521">
        <dgm:presLayoutVars>
          <dgm:chMax val="0"/>
          <dgm:chPref val="0"/>
        </dgm:presLayoutVars>
      </dgm:prSet>
      <dgm:spPr/>
    </dgm:pt>
    <dgm:pt modelId="{CB11885D-85CE-46D3-B796-664948FFA9C2}" type="pres">
      <dgm:prSet presAssocID="{0ED874ED-4D10-4341-9E90-D37CB64CE9C7}" presName="sibTrans" presStyleCnt="0"/>
      <dgm:spPr/>
    </dgm:pt>
    <dgm:pt modelId="{1F5720DD-B7DE-4913-B2DD-88982362E093}" type="pres">
      <dgm:prSet presAssocID="{B37F19D8-329C-41F9-BAB5-C1F411DCFF04}" presName="compNode" presStyleCnt="0"/>
      <dgm:spPr/>
    </dgm:pt>
    <dgm:pt modelId="{1326CF47-042B-4D8F-A6BD-740D1DD148B3}" type="pres">
      <dgm:prSet presAssocID="{B37F19D8-329C-41F9-BAB5-C1F411DCFF04}" presName="bgRect" presStyleLbl="bgShp" presStyleIdx="1" presStyleCnt="2"/>
      <dgm:spPr/>
    </dgm:pt>
    <dgm:pt modelId="{34E9D339-29DB-4D96-A481-BCE497156EA2}" type="pres">
      <dgm:prSet presAssocID="{B37F19D8-329C-41F9-BAB5-C1F411DCFF0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37FE0FC-6853-4EDC-84E7-2AEBDD344563}" type="pres">
      <dgm:prSet presAssocID="{B37F19D8-329C-41F9-BAB5-C1F411DCFF04}" presName="spaceRect" presStyleCnt="0"/>
      <dgm:spPr/>
    </dgm:pt>
    <dgm:pt modelId="{3265F2B9-55F6-4873-ADDD-039287913F04}" type="pres">
      <dgm:prSet presAssocID="{B37F19D8-329C-41F9-BAB5-C1F411DCFF0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E798E2E-0F30-43E9-8499-02AFFA10AC32}" type="presOf" srcId="{CB0566D4-6C23-4433-B4AD-7DD8BDDABAB8}" destId="{5DCBB494-9C16-4A83-A941-DA551C39C05B}" srcOrd="0" destOrd="0" presId="urn:microsoft.com/office/officeart/2018/2/layout/IconVerticalSolidList"/>
    <dgm:cxn modelId="{8134E980-24BD-4C0F-8E57-73EB5F6D5EF0}" type="presOf" srcId="{B37F19D8-329C-41F9-BAB5-C1F411DCFF04}" destId="{3265F2B9-55F6-4873-ADDD-039287913F04}" srcOrd="0" destOrd="0" presId="urn:microsoft.com/office/officeart/2018/2/layout/IconVerticalSolidList"/>
    <dgm:cxn modelId="{16AE4CB0-0917-4CCC-ACBD-CABC0138B4C0}" srcId="{CB0566D4-6C23-4433-B4AD-7DD8BDDABAB8}" destId="{B37F19D8-329C-41F9-BAB5-C1F411DCFF04}" srcOrd="1" destOrd="0" parTransId="{A47E3416-F493-489F-920A-C94CF44A7D88}" sibTransId="{53A1F20C-7AE6-4F39-B767-71BB1AEF188D}"/>
    <dgm:cxn modelId="{8C9600C3-2F49-49C8-A3D4-517C995968BC}" type="presOf" srcId="{41E4B2E5-D375-4D52-996B-7CF2B91CFF23}" destId="{482F1D2A-B985-4A82-B675-3801CC059712}" srcOrd="0" destOrd="0" presId="urn:microsoft.com/office/officeart/2018/2/layout/IconVerticalSolidList"/>
    <dgm:cxn modelId="{228FCCC7-0C28-46FD-A4C1-C11F3DEB1C20}" srcId="{CB0566D4-6C23-4433-B4AD-7DD8BDDABAB8}" destId="{41E4B2E5-D375-4D52-996B-7CF2B91CFF23}" srcOrd="0" destOrd="0" parTransId="{54081D05-37E1-4181-9978-98C0070E286C}" sibTransId="{0ED874ED-4D10-4341-9E90-D37CB64CE9C7}"/>
    <dgm:cxn modelId="{65BA063E-21EF-4C33-B0FF-84DB58A61010}" type="presParOf" srcId="{5DCBB494-9C16-4A83-A941-DA551C39C05B}" destId="{1ED439AE-16C8-4CF3-90E6-79144A236C9F}" srcOrd="0" destOrd="0" presId="urn:microsoft.com/office/officeart/2018/2/layout/IconVerticalSolidList"/>
    <dgm:cxn modelId="{CF9B0EFD-BAEB-4C34-884E-B2CE7E6FD57C}" type="presParOf" srcId="{1ED439AE-16C8-4CF3-90E6-79144A236C9F}" destId="{191E86E4-2C7E-4FEC-AF73-5E460E5E6C80}" srcOrd="0" destOrd="0" presId="urn:microsoft.com/office/officeart/2018/2/layout/IconVerticalSolidList"/>
    <dgm:cxn modelId="{05F637B2-EDD2-4FB8-90C9-898B51C2631E}" type="presParOf" srcId="{1ED439AE-16C8-4CF3-90E6-79144A236C9F}" destId="{CAF5D20D-18E3-48A1-A102-84718172B4D4}" srcOrd="1" destOrd="0" presId="urn:microsoft.com/office/officeart/2018/2/layout/IconVerticalSolidList"/>
    <dgm:cxn modelId="{F390F137-BBBC-4B61-80C7-707F89409FD2}" type="presParOf" srcId="{1ED439AE-16C8-4CF3-90E6-79144A236C9F}" destId="{D122A1A6-7936-47D3-ADD0-3117D2B4D0CC}" srcOrd="2" destOrd="0" presId="urn:microsoft.com/office/officeart/2018/2/layout/IconVerticalSolidList"/>
    <dgm:cxn modelId="{7BCD87B3-6AA8-4D1B-AE9F-7C052BE849D7}" type="presParOf" srcId="{1ED439AE-16C8-4CF3-90E6-79144A236C9F}" destId="{482F1D2A-B985-4A82-B675-3801CC059712}" srcOrd="3" destOrd="0" presId="urn:microsoft.com/office/officeart/2018/2/layout/IconVerticalSolidList"/>
    <dgm:cxn modelId="{BEAB8EC4-965D-4BB6-8B60-1EE81BF6BE14}" type="presParOf" srcId="{5DCBB494-9C16-4A83-A941-DA551C39C05B}" destId="{CB11885D-85CE-46D3-B796-664948FFA9C2}" srcOrd="1" destOrd="0" presId="urn:microsoft.com/office/officeart/2018/2/layout/IconVerticalSolidList"/>
    <dgm:cxn modelId="{12B25FDE-2DB1-4FC3-A8B9-4512B52558B7}" type="presParOf" srcId="{5DCBB494-9C16-4A83-A941-DA551C39C05B}" destId="{1F5720DD-B7DE-4913-B2DD-88982362E093}" srcOrd="2" destOrd="0" presId="urn:microsoft.com/office/officeart/2018/2/layout/IconVerticalSolidList"/>
    <dgm:cxn modelId="{73AF8373-FAB8-4C3C-9F25-FBB039D13AEA}" type="presParOf" srcId="{1F5720DD-B7DE-4913-B2DD-88982362E093}" destId="{1326CF47-042B-4D8F-A6BD-740D1DD148B3}" srcOrd="0" destOrd="0" presId="urn:microsoft.com/office/officeart/2018/2/layout/IconVerticalSolidList"/>
    <dgm:cxn modelId="{CEB4E5DF-BC3E-469C-84F1-BF7997A0D266}" type="presParOf" srcId="{1F5720DD-B7DE-4913-B2DD-88982362E093}" destId="{34E9D339-29DB-4D96-A481-BCE497156EA2}" srcOrd="1" destOrd="0" presId="urn:microsoft.com/office/officeart/2018/2/layout/IconVerticalSolidList"/>
    <dgm:cxn modelId="{A9A1BCB0-699C-468C-9E4D-BD3471DA201D}" type="presParOf" srcId="{1F5720DD-B7DE-4913-B2DD-88982362E093}" destId="{B37FE0FC-6853-4EDC-84E7-2AEBDD344563}" srcOrd="2" destOrd="0" presId="urn:microsoft.com/office/officeart/2018/2/layout/IconVerticalSolidList"/>
    <dgm:cxn modelId="{97FD013F-2983-41DC-9965-CA14C0A1D91B}" type="presParOf" srcId="{1F5720DD-B7DE-4913-B2DD-88982362E093}" destId="{3265F2B9-55F6-4873-ADDD-039287913F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B42D23-639C-415A-80A1-0A38D7A0FBFD}" type="doc">
      <dgm:prSet loTypeId="urn:microsoft.com/office/officeart/2018/2/layout/IconLabelList" loCatId="icon" qsTypeId="urn:microsoft.com/office/officeart/2005/8/quickstyle/simple1#48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F661634-7D8F-4424-AA14-D08670AC376F}">
      <dgm:prSet custT="1"/>
      <dgm:spPr/>
      <dgm:t>
        <a:bodyPr/>
        <a:lstStyle/>
        <a:p>
          <a:r>
            <a:rPr lang="en-GB" sz="2000" dirty="0"/>
            <a:t>In the preparation of accounts the business and its owner are classes as separate entities</a:t>
          </a:r>
          <a:endParaRPr lang="en-US" sz="2000" dirty="0"/>
        </a:p>
      </dgm:t>
    </dgm:pt>
    <dgm:pt modelId="{FD8E2D17-413E-4283-BA0E-0132156C5CB1}" type="parTrans" cxnId="{839B0F0D-7603-4AD0-AD14-A8415064F2BA}">
      <dgm:prSet/>
      <dgm:spPr/>
      <dgm:t>
        <a:bodyPr/>
        <a:lstStyle/>
        <a:p>
          <a:endParaRPr lang="en-US"/>
        </a:p>
      </dgm:t>
    </dgm:pt>
    <dgm:pt modelId="{E4E3A8DA-6B94-4B45-819C-2B8A967F8BC5}" type="sibTrans" cxnId="{839B0F0D-7603-4AD0-AD14-A8415064F2BA}">
      <dgm:prSet/>
      <dgm:spPr/>
      <dgm:t>
        <a:bodyPr/>
        <a:lstStyle/>
        <a:p>
          <a:endParaRPr lang="en-US"/>
        </a:p>
      </dgm:t>
    </dgm:pt>
    <dgm:pt modelId="{DC1B9B36-5CB3-4CAD-9BB9-9C395D37D06B}">
      <dgm:prSet/>
      <dgm:spPr/>
      <dgm:t>
        <a:bodyPr/>
        <a:lstStyle/>
        <a:p>
          <a:r>
            <a:rPr lang="en-GB" dirty="0"/>
            <a:t>We are preparing the accounts of the business, so transactions with the owner need to be highlighted</a:t>
          </a:r>
          <a:endParaRPr lang="en-US" dirty="0"/>
        </a:p>
      </dgm:t>
    </dgm:pt>
    <dgm:pt modelId="{545FFE95-1E86-47D2-8C9C-035699E898A5}" type="parTrans" cxnId="{D190ECE0-83F3-4B90-AC0B-41EC8946C3B5}">
      <dgm:prSet/>
      <dgm:spPr/>
      <dgm:t>
        <a:bodyPr/>
        <a:lstStyle/>
        <a:p>
          <a:endParaRPr lang="en-US"/>
        </a:p>
      </dgm:t>
    </dgm:pt>
    <dgm:pt modelId="{B9ABF2F3-F17A-4DFB-ADA7-F85EB01C7BAC}" type="sibTrans" cxnId="{D190ECE0-83F3-4B90-AC0B-41EC8946C3B5}">
      <dgm:prSet/>
      <dgm:spPr/>
      <dgm:t>
        <a:bodyPr/>
        <a:lstStyle/>
        <a:p>
          <a:endParaRPr lang="en-US"/>
        </a:p>
      </dgm:t>
    </dgm:pt>
    <dgm:pt modelId="{214AEE04-05DD-41CA-8BF6-48306FB58390}" type="pres">
      <dgm:prSet presAssocID="{98B42D23-639C-415A-80A1-0A38D7A0FBFD}" presName="root" presStyleCnt="0">
        <dgm:presLayoutVars>
          <dgm:dir/>
          <dgm:resizeHandles val="exact"/>
        </dgm:presLayoutVars>
      </dgm:prSet>
      <dgm:spPr/>
    </dgm:pt>
    <dgm:pt modelId="{FCED23CD-2D45-4B42-819C-E9346B8AF8FD}" type="pres">
      <dgm:prSet presAssocID="{EF661634-7D8F-4424-AA14-D08670AC376F}" presName="compNode" presStyleCnt="0"/>
      <dgm:spPr/>
    </dgm:pt>
    <dgm:pt modelId="{618C8536-19A1-4A34-A703-7EF44FE40275}" type="pres">
      <dgm:prSet presAssocID="{EF661634-7D8F-4424-AA14-D08670AC376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C3C7027-AAC2-4CFB-9C47-60F227E7B294}" type="pres">
      <dgm:prSet presAssocID="{EF661634-7D8F-4424-AA14-D08670AC376F}" presName="spaceRect" presStyleCnt="0"/>
      <dgm:spPr/>
    </dgm:pt>
    <dgm:pt modelId="{CC64DBE3-106F-4764-ABDA-2C2006D8D574}" type="pres">
      <dgm:prSet presAssocID="{EF661634-7D8F-4424-AA14-D08670AC376F}" presName="textRect" presStyleLbl="revTx" presStyleIdx="0" presStyleCnt="2">
        <dgm:presLayoutVars>
          <dgm:chMax val="1"/>
          <dgm:chPref val="1"/>
        </dgm:presLayoutVars>
      </dgm:prSet>
      <dgm:spPr/>
    </dgm:pt>
    <dgm:pt modelId="{18F9D193-4E77-4C92-9F06-F53EF3585F4F}" type="pres">
      <dgm:prSet presAssocID="{E4E3A8DA-6B94-4B45-819C-2B8A967F8BC5}" presName="sibTrans" presStyleCnt="0"/>
      <dgm:spPr/>
    </dgm:pt>
    <dgm:pt modelId="{E5C3A316-AB4B-4BB9-9006-A9AFCECBD189}" type="pres">
      <dgm:prSet presAssocID="{DC1B9B36-5CB3-4CAD-9BB9-9C395D37D06B}" presName="compNode" presStyleCnt="0"/>
      <dgm:spPr/>
    </dgm:pt>
    <dgm:pt modelId="{3AC4A25F-91ED-4044-9726-F184BA94F31F}" type="pres">
      <dgm:prSet presAssocID="{DC1B9B36-5CB3-4CAD-9BB9-9C395D37D06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5FE9418-E610-4134-9BBE-7289E4270237}" type="pres">
      <dgm:prSet presAssocID="{DC1B9B36-5CB3-4CAD-9BB9-9C395D37D06B}" presName="spaceRect" presStyleCnt="0"/>
      <dgm:spPr/>
    </dgm:pt>
    <dgm:pt modelId="{5C652032-F6E2-4C4D-8DF6-AB43B8EEB023}" type="pres">
      <dgm:prSet presAssocID="{DC1B9B36-5CB3-4CAD-9BB9-9C395D37D06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39B0F0D-7603-4AD0-AD14-A8415064F2BA}" srcId="{98B42D23-639C-415A-80A1-0A38D7A0FBFD}" destId="{EF661634-7D8F-4424-AA14-D08670AC376F}" srcOrd="0" destOrd="0" parTransId="{FD8E2D17-413E-4283-BA0E-0132156C5CB1}" sibTransId="{E4E3A8DA-6B94-4B45-819C-2B8A967F8BC5}"/>
    <dgm:cxn modelId="{177F814D-5111-405A-B323-A5453C24640B}" type="presOf" srcId="{DC1B9B36-5CB3-4CAD-9BB9-9C395D37D06B}" destId="{5C652032-F6E2-4C4D-8DF6-AB43B8EEB023}" srcOrd="0" destOrd="0" presId="urn:microsoft.com/office/officeart/2018/2/layout/IconLabelList"/>
    <dgm:cxn modelId="{30A021A3-21BE-4588-84E6-FAD87193B942}" type="presOf" srcId="{98B42D23-639C-415A-80A1-0A38D7A0FBFD}" destId="{214AEE04-05DD-41CA-8BF6-48306FB58390}" srcOrd="0" destOrd="0" presId="urn:microsoft.com/office/officeart/2018/2/layout/IconLabelList"/>
    <dgm:cxn modelId="{E0CB69DA-0CD6-434C-BB01-9EDCE1B87093}" type="presOf" srcId="{EF661634-7D8F-4424-AA14-D08670AC376F}" destId="{CC64DBE3-106F-4764-ABDA-2C2006D8D574}" srcOrd="0" destOrd="0" presId="urn:microsoft.com/office/officeart/2018/2/layout/IconLabelList"/>
    <dgm:cxn modelId="{D190ECE0-83F3-4B90-AC0B-41EC8946C3B5}" srcId="{98B42D23-639C-415A-80A1-0A38D7A0FBFD}" destId="{DC1B9B36-5CB3-4CAD-9BB9-9C395D37D06B}" srcOrd="1" destOrd="0" parTransId="{545FFE95-1E86-47D2-8C9C-035699E898A5}" sibTransId="{B9ABF2F3-F17A-4DFB-ADA7-F85EB01C7BAC}"/>
    <dgm:cxn modelId="{D69511E6-6B54-46DF-9084-306338426AF6}" type="presParOf" srcId="{214AEE04-05DD-41CA-8BF6-48306FB58390}" destId="{FCED23CD-2D45-4B42-819C-E9346B8AF8FD}" srcOrd="0" destOrd="0" presId="urn:microsoft.com/office/officeart/2018/2/layout/IconLabelList"/>
    <dgm:cxn modelId="{C7E22D1C-B26C-48FB-BC9E-76B7B642438E}" type="presParOf" srcId="{FCED23CD-2D45-4B42-819C-E9346B8AF8FD}" destId="{618C8536-19A1-4A34-A703-7EF44FE40275}" srcOrd="0" destOrd="0" presId="urn:microsoft.com/office/officeart/2018/2/layout/IconLabelList"/>
    <dgm:cxn modelId="{0902D2C7-7FE3-42CB-90AB-11DDE911FFF5}" type="presParOf" srcId="{FCED23CD-2D45-4B42-819C-E9346B8AF8FD}" destId="{AC3C7027-AAC2-4CFB-9C47-60F227E7B294}" srcOrd="1" destOrd="0" presId="urn:microsoft.com/office/officeart/2018/2/layout/IconLabelList"/>
    <dgm:cxn modelId="{9260E505-9D81-4F3F-93A6-CFB09D06B4F7}" type="presParOf" srcId="{FCED23CD-2D45-4B42-819C-E9346B8AF8FD}" destId="{CC64DBE3-106F-4764-ABDA-2C2006D8D574}" srcOrd="2" destOrd="0" presId="urn:microsoft.com/office/officeart/2018/2/layout/IconLabelList"/>
    <dgm:cxn modelId="{FA0D0727-D637-447E-97E3-6C8C10290D51}" type="presParOf" srcId="{214AEE04-05DD-41CA-8BF6-48306FB58390}" destId="{18F9D193-4E77-4C92-9F06-F53EF3585F4F}" srcOrd="1" destOrd="0" presId="urn:microsoft.com/office/officeart/2018/2/layout/IconLabelList"/>
    <dgm:cxn modelId="{4BFCE458-A74D-44A1-8086-D601E4D3D69D}" type="presParOf" srcId="{214AEE04-05DD-41CA-8BF6-48306FB58390}" destId="{E5C3A316-AB4B-4BB9-9006-A9AFCECBD189}" srcOrd="2" destOrd="0" presId="urn:microsoft.com/office/officeart/2018/2/layout/IconLabelList"/>
    <dgm:cxn modelId="{0402704C-33F2-4C8A-8400-FE5FBD2A1E21}" type="presParOf" srcId="{E5C3A316-AB4B-4BB9-9006-A9AFCECBD189}" destId="{3AC4A25F-91ED-4044-9726-F184BA94F31F}" srcOrd="0" destOrd="0" presId="urn:microsoft.com/office/officeart/2018/2/layout/IconLabelList"/>
    <dgm:cxn modelId="{F2191138-AC59-43BA-A3FA-2E3584FAE7F9}" type="presParOf" srcId="{E5C3A316-AB4B-4BB9-9006-A9AFCECBD189}" destId="{B5FE9418-E610-4134-9BBE-7289E4270237}" srcOrd="1" destOrd="0" presId="urn:microsoft.com/office/officeart/2018/2/layout/IconLabelList"/>
    <dgm:cxn modelId="{B50E1839-B714-45DB-9C1B-1E273A06F7DC}" type="presParOf" srcId="{E5C3A316-AB4B-4BB9-9006-A9AFCECBD189}" destId="{5C652032-F6E2-4C4D-8DF6-AB43B8EEB02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D847D2-5AD0-4B9F-ACC2-E46697454526}" type="doc">
      <dgm:prSet loTypeId="urn:microsoft.com/office/officeart/2018/2/layout/IconVerticalSolidList" loCatId="icon" qsTypeId="urn:microsoft.com/office/officeart/2005/8/quickstyle/simple1#4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6F6C503-BBD3-49D3-80E0-15B4811F01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Accounting is a service activity. It uses words and symbols to communicate financial information useful for decision making. The terminology and symbols used have developed from the earliest known accounting records.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C587E1-8D4E-477E-ADEF-4364C306F6B6}" type="parTrans" cxnId="{90EED331-8E5A-46C0-B421-C30012FF4AFA}">
      <dgm:prSet/>
      <dgm:spPr/>
      <dgm:t>
        <a:bodyPr/>
        <a:lstStyle/>
        <a:p>
          <a:endParaRPr lang="en-US"/>
        </a:p>
      </dgm:t>
    </dgm:pt>
    <dgm:pt modelId="{042B9F2E-8448-4501-8FE7-E158DECCA9C0}" type="sibTrans" cxnId="{90EED331-8E5A-46C0-B421-C30012FF4AFA}">
      <dgm:prSet/>
      <dgm:spPr/>
      <dgm:t>
        <a:bodyPr/>
        <a:lstStyle/>
        <a:p>
          <a:endParaRPr lang="en-US"/>
        </a:p>
      </dgm:t>
    </dgm:pt>
    <dgm:pt modelId="{23CE3E41-08CB-4471-A0E3-345CA1A83C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 a profession, accounting has evolved in response to society’s need for economic information to help people make economic decisions.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E38D7-AA34-415E-95E3-E495FDC2CE5D}" type="parTrans" cxnId="{1D1547CF-414F-40F8-9921-87CBEBA7B09E}">
      <dgm:prSet/>
      <dgm:spPr/>
      <dgm:t>
        <a:bodyPr/>
        <a:lstStyle/>
        <a:p>
          <a:endParaRPr lang="en-US"/>
        </a:p>
      </dgm:t>
    </dgm:pt>
    <dgm:pt modelId="{F5385C05-BF70-4AC8-8D1F-32F63D2224EE}" type="sibTrans" cxnId="{1D1547CF-414F-40F8-9921-87CBEBA7B09E}">
      <dgm:prSet/>
      <dgm:spPr/>
      <dgm:t>
        <a:bodyPr/>
        <a:lstStyle/>
        <a:p>
          <a:endParaRPr lang="en-US"/>
        </a:p>
      </dgm:t>
    </dgm:pt>
    <dgm:pt modelId="{D245499D-4B58-4B99-BEF7-CE49AE5AC4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Accounting is often called the ‘language of business’. To be effective, the recipient must understand the message that the sender intends to convey.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F4550-C2CD-44DA-901A-2EC85859577D}" type="parTrans" cxnId="{1ADD654C-F2AA-4AAE-9FFC-2472B466230A}">
      <dgm:prSet/>
      <dgm:spPr/>
      <dgm:t>
        <a:bodyPr/>
        <a:lstStyle/>
        <a:p>
          <a:endParaRPr lang="en-US"/>
        </a:p>
      </dgm:t>
    </dgm:pt>
    <dgm:pt modelId="{4323C8E8-CDCB-46C4-9E01-F4C4CE18E5DF}" type="sibTrans" cxnId="{1ADD654C-F2AA-4AAE-9FFC-2472B466230A}">
      <dgm:prSet/>
      <dgm:spPr/>
      <dgm:t>
        <a:bodyPr/>
        <a:lstStyle/>
        <a:p>
          <a:endParaRPr lang="en-US"/>
        </a:p>
      </dgm:t>
    </dgm:pt>
    <dgm:pt modelId="{72BD19AC-1F58-4F4F-A532-53A6CE9258BD}" type="pres">
      <dgm:prSet presAssocID="{D5D847D2-5AD0-4B9F-ACC2-E46697454526}" presName="root" presStyleCnt="0">
        <dgm:presLayoutVars>
          <dgm:dir/>
          <dgm:resizeHandles val="exact"/>
        </dgm:presLayoutVars>
      </dgm:prSet>
      <dgm:spPr/>
    </dgm:pt>
    <dgm:pt modelId="{D92285FB-1161-4274-BBAB-07C03036920E}" type="pres">
      <dgm:prSet presAssocID="{E6F6C503-BBD3-49D3-80E0-15B4811F010C}" presName="compNode" presStyleCnt="0"/>
      <dgm:spPr/>
    </dgm:pt>
    <dgm:pt modelId="{5C0D968C-5ECD-45E3-AB03-48291760767A}" type="pres">
      <dgm:prSet presAssocID="{E6F6C503-BBD3-49D3-80E0-15B4811F010C}" presName="bgRect" presStyleLbl="bgShp" presStyleIdx="0" presStyleCnt="3"/>
      <dgm:spPr/>
    </dgm:pt>
    <dgm:pt modelId="{26C23D4E-540A-46E8-B526-73693AD02883}" type="pres">
      <dgm:prSet presAssocID="{E6F6C503-BBD3-49D3-80E0-15B4811F010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596A846E-8F1E-47D2-BAA1-9386B44D4F18}" type="pres">
      <dgm:prSet presAssocID="{E6F6C503-BBD3-49D3-80E0-15B4811F010C}" presName="spaceRect" presStyleCnt="0"/>
      <dgm:spPr/>
    </dgm:pt>
    <dgm:pt modelId="{EF41FD69-68E2-4354-8AB3-33DB5F93727B}" type="pres">
      <dgm:prSet presAssocID="{E6F6C503-BBD3-49D3-80E0-15B4811F010C}" presName="parTx" presStyleLbl="revTx" presStyleIdx="0" presStyleCnt="3">
        <dgm:presLayoutVars>
          <dgm:chMax val="0"/>
          <dgm:chPref val="0"/>
        </dgm:presLayoutVars>
      </dgm:prSet>
      <dgm:spPr/>
    </dgm:pt>
    <dgm:pt modelId="{DDBAA4E6-8B04-4440-B65C-C1003E9879A2}" type="pres">
      <dgm:prSet presAssocID="{042B9F2E-8448-4501-8FE7-E158DECCA9C0}" presName="sibTrans" presStyleCnt="0"/>
      <dgm:spPr/>
    </dgm:pt>
    <dgm:pt modelId="{71781CC2-C1C5-4D9E-80D1-F094306D9F66}" type="pres">
      <dgm:prSet presAssocID="{23CE3E41-08CB-4471-A0E3-345CA1A83CB1}" presName="compNode" presStyleCnt="0"/>
      <dgm:spPr/>
    </dgm:pt>
    <dgm:pt modelId="{679D2379-5BAC-47DC-AB6F-2FF4D8793E4F}" type="pres">
      <dgm:prSet presAssocID="{23CE3E41-08CB-4471-A0E3-345CA1A83CB1}" presName="bgRect" presStyleLbl="bgShp" presStyleIdx="1" presStyleCnt="3"/>
      <dgm:spPr/>
    </dgm:pt>
    <dgm:pt modelId="{DAF4F6BE-0FDF-4C38-A070-6BD082FD3935}" type="pres">
      <dgm:prSet presAssocID="{23CE3E41-08CB-4471-A0E3-345CA1A83CB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B9F5F84-9B21-4470-B354-9C8DD13A9D01}" type="pres">
      <dgm:prSet presAssocID="{23CE3E41-08CB-4471-A0E3-345CA1A83CB1}" presName="spaceRect" presStyleCnt="0"/>
      <dgm:spPr/>
    </dgm:pt>
    <dgm:pt modelId="{91CF394F-BAD4-454A-8796-9F19883061E5}" type="pres">
      <dgm:prSet presAssocID="{23CE3E41-08CB-4471-A0E3-345CA1A83CB1}" presName="parTx" presStyleLbl="revTx" presStyleIdx="1" presStyleCnt="3">
        <dgm:presLayoutVars>
          <dgm:chMax val="0"/>
          <dgm:chPref val="0"/>
        </dgm:presLayoutVars>
      </dgm:prSet>
      <dgm:spPr/>
    </dgm:pt>
    <dgm:pt modelId="{807D86B7-D91F-44F0-97DB-589958CD9317}" type="pres">
      <dgm:prSet presAssocID="{F5385C05-BF70-4AC8-8D1F-32F63D2224EE}" presName="sibTrans" presStyleCnt="0"/>
      <dgm:spPr/>
    </dgm:pt>
    <dgm:pt modelId="{06893B27-B0A4-4827-8595-0696126F6547}" type="pres">
      <dgm:prSet presAssocID="{D245499D-4B58-4B99-BEF7-CE49AE5AC474}" presName="compNode" presStyleCnt="0"/>
      <dgm:spPr/>
    </dgm:pt>
    <dgm:pt modelId="{3A5B63FE-5ED0-4926-A6E9-285594B3C7C9}" type="pres">
      <dgm:prSet presAssocID="{D245499D-4B58-4B99-BEF7-CE49AE5AC474}" presName="bgRect" presStyleLbl="bgShp" presStyleIdx="2" presStyleCnt="3"/>
      <dgm:spPr/>
    </dgm:pt>
    <dgm:pt modelId="{B6A4DB9E-1C06-4C47-90DC-C45387FAF9D4}" type="pres">
      <dgm:prSet presAssocID="{D245499D-4B58-4B99-BEF7-CE49AE5AC47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7BE78F2A-FD2D-482F-9FAA-62ACB7A92701}" type="pres">
      <dgm:prSet presAssocID="{D245499D-4B58-4B99-BEF7-CE49AE5AC474}" presName="spaceRect" presStyleCnt="0"/>
      <dgm:spPr/>
    </dgm:pt>
    <dgm:pt modelId="{55AF8500-10EC-47FC-9F1E-06EB60C0BB23}" type="pres">
      <dgm:prSet presAssocID="{D245499D-4B58-4B99-BEF7-CE49AE5AC47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0EED331-8E5A-46C0-B421-C30012FF4AFA}" srcId="{D5D847D2-5AD0-4B9F-ACC2-E46697454526}" destId="{E6F6C503-BBD3-49D3-80E0-15B4811F010C}" srcOrd="0" destOrd="0" parTransId="{73C587E1-8D4E-477E-ADEF-4364C306F6B6}" sibTransId="{042B9F2E-8448-4501-8FE7-E158DECCA9C0}"/>
    <dgm:cxn modelId="{1ADD654C-F2AA-4AAE-9FFC-2472B466230A}" srcId="{D5D847D2-5AD0-4B9F-ACC2-E46697454526}" destId="{D245499D-4B58-4B99-BEF7-CE49AE5AC474}" srcOrd="2" destOrd="0" parTransId="{803F4550-C2CD-44DA-901A-2EC85859577D}" sibTransId="{4323C8E8-CDCB-46C4-9E01-F4C4CE18E5DF}"/>
    <dgm:cxn modelId="{581C9055-1A5E-496F-A968-301A37C8DBF9}" type="presOf" srcId="{D5D847D2-5AD0-4B9F-ACC2-E46697454526}" destId="{72BD19AC-1F58-4F4F-A532-53A6CE9258BD}" srcOrd="0" destOrd="0" presId="urn:microsoft.com/office/officeart/2018/2/layout/IconVerticalSolidList"/>
    <dgm:cxn modelId="{D4EBA2BA-6C4C-4879-AF7B-01090E3B00E5}" type="presOf" srcId="{D245499D-4B58-4B99-BEF7-CE49AE5AC474}" destId="{55AF8500-10EC-47FC-9F1E-06EB60C0BB23}" srcOrd="0" destOrd="0" presId="urn:microsoft.com/office/officeart/2018/2/layout/IconVerticalSolidList"/>
    <dgm:cxn modelId="{6FF60FC8-7F13-4529-ABB8-7BA732B2DE25}" type="presOf" srcId="{E6F6C503-BBD3-49D3-80E0-15B4811F010C}" destId="{EF41FD69-68E2-4354-8AB3-33DB5F93727B}" srcOrd="0" destOrd="0" presId="urn:microsoft.com/office/officeart/2018/2/layout/IconVerticalSolidList"/>
    <dgm:cxn modelId="{1D1547CF-414F-40F8-9921-87CBEBA7B09E}" srcId="{D5D847D2-5AD0-4B9F-ACC2-E46697454526}" destId="{23CE3E41-08CB-4471-A0E3-345CA1A83CB1}" srcOrd="1" destOrd="0" parTransId="{770E38D7-AA34-415E-95E3-E495FDC2CE5D}" sibTransId="{F5385C05-BF70-4AC8-8D1F-32F63D2224EE}"/>
    <dgm:cxn modelId="{6B2BFADD-DC36-4BB8-8230-34C87F29FECD}" type="presOf" srcId="{23CE3E41-08CB-4471-A0E3-345CA1A83CB1}" destId="{91CF394F-BAD4-454A-8796-9F19883061E5}" srcOrd="0" destOrd="0" presId="urn:microsoft.com/office/officeart/2018/2/layout/IconVerticalSolidList"/>
    <dgm:cxn modelId="{B6A19A3E-8FB9-40E2-8CDE-476C029CC9E6}" type="presParOf" srcId="{72BD19AC-1F58-4F4F-A532-53A6CE9258BD}" destId="{D92285FB-1161-4274-BBAB-07C03036920E}" srcOrd="0" destOrd="0" presId="urn:microsoft.com/office/officeart/2018/2/layout/IconVerticalSolidList"/>
    <dgm:cxn modelId="{727841BD-4737-4C22-98C9-6122CDF61988}" type="presParOf" srcId="{D92285FB-1161-4274-BBAB-07C03036920E}" destId="{5C0D968C-5ECD-45E3-AB03-48291760767A}" srcOrd="0" destOrd="0" presId="urn:microsoft.com/office/officeart/2018/2/layout/IconVerticalSolidList"/>
    <dgm:cxn modelId="{8A3DFA38-4E61-400B-9CD1-5A693CA059C6}" type="presParOf" srcId="{D92285FB-1161-4274-BBAB-07C03036920E}" destId="{26C23D4E-540A-46E8-B526-73693AD02883}" srcOrd="1" destOrd="0" presId="urn:microsoft.com/office/officeart/2018/2/layout/IconVerticalSolidList"/>
    <dgm:cxn modelId="{42F6973A-10F3-4987-96D2-56C5D6A5C006}" type="presParOf" srcId="{D92285FB-1161-4274-BBAB-07C03036920E}" destId="{596A846E-8F1E-47D2-BAA1-9386B44D4F18}" srcOrd="2" destOrd="0" presId="urn:microsoft.com/office/officeart/2018/2/layout/IconVerticalSolidList"/>
    <dgm:cxn modelId="{783C7A33-D95F-4D66-B024-4B011B59D5DA}" type="presParOf" srcId="{D92285FB-1161-4274-BBAB-07C03036920E}" destId="{EF41FD69-68E2-4354-8AB3-33DB5F93727B}" srcOrd="3" destOrd="0" presId="urn:microsoft.com/office/officeart/2018/2/layout/IconVerticalSolidList"/>
    <dgm:cxn modelId="{C65D0CDF-BD71-4ACA-B128-8D299B5030DD}" type="presParOf" srcId="{72BD19AC-1F58-4F4F-A532-53A6CE9258BD}" destId="{DDBAA4E6-8B04-4440-B65C-C1003E9879A2}" srcOrd="1" destOrd="0" presId="urn:microsoft.com/office/officeart/2018/2/layout/IconVerticalSolidList"/>
    <dgm:cxn modelId="{15D5F82D-CAF3-43AF-8DCB-96366B54ABE0}" type="presParOf" srcId="{72BD19AC-1F58-4F4F-A532-53A6CE9258BD}" destId="{71781CC2-C1C5-4D9E-80D1-F094306D9F66}" srcOrd="2" destOrd="0" presId="urn:microsoft.com/office/officeart/2018/2/layout/IconVerticalSolidList"/>
    <dgm:cxn modelId="{4ACE940A-933A-423E-A25C-1428D0F1BD4A}" type="presParOf" srcId="{71781CC2-C1C5-4D9E-80D1-F094306D9F66}" destId="{679D2379-5BAC-47DC-AB6F-2FF4D8793E4F}" srcOrd="0" destOrd="0" presId="urn:microsoft.com/office/officeart/2018/2/layout/IconVerticalSolidList"/>
    <dgm:cxn modelId="{FB3AD374-F9B0-48F5-9E31-F09D403FCEF9}" type="presParOf" srcId="{71781CC2-C1C5-4D9E-80D1-F094306D9F66}" destId="{DAF4F6BE-0FDF-4C38-A070-6BD082FD3935}" srcOrd="1" destOrd="0" presId="urn:microsoft.com/office/officeart/2018/2/layout/IconVerticalSolidList"/>
    <dgm:cxn modelId="{D8750723-F414-403E-8320-60A125B9E018}" type="presParOf" srcId="{71781CC2-C1C5-4D9E-80D1-F094306D9F66}" destId="{0B9F5F84-9B21-4470-B354-9C8DD13A9D01}" srcOrd="2" destOrd="0" presId="urn:microsoft.com/office/officeart/2018/2/layout/IconVerticalSolidList"/>
    <dgm:cxn modelId="{5CF05C3B-88A4-47FC-8226-7CBA3A94BEA9}" type="presParOf" srcId="{71781CC2-C1C5-4D9E-80D1-F094306D9F66}" destId="{91CF394F-BAD4-454A-8796-9F19883061E5}" srcOrd="3" destOrd="0" presId="urn:microsoft.com/office/officeart/2018/2/layout/IconVerticalSolidList"/>
    <dgm:cxn modelId="{820C9F76-2234-419E-B916-F96DACF9F027}" type="presParOf" srcId="{72BD19AC-1F58-4F4F-A532-53A6CE9258BD}" destId="{807D86B7-D91F-44F0-97DB-589958CD9317}" srcOrd="3" destOrd="0" presId="urn:microsoft.com/office/officeart/2018/2/layout/IconVerticalSolidList"/>
    <dgm:cxn modelId="{A581AADD-A9D6-49C9-A0EA-6D281B7EBFCE}" type="presParOf" srcId="{72BD19AC-1F58-4F4F-A532-53A6CE9258BD}" destId="{06893B27-B0A4-4827-8595-0696126F6547}" srcOrd="4" destOrd="0" presId="urn:microsoft.com/office/officeart/2018/2/layout/IconVerticalSolidList"/>
    <dgm:cxn modelId="{DB7971A2-5C32-469F-A31E-0EC122D9D9C3}" type="presParOf" srcId="{06893B27-B0A4-4827-8595-0696126F6547}" destId="{3A5B63FE-5ED0-4926-A6E9-285594B3C7C9}" srcOrd="0" destOrd="0" presId="urn:microsoft.com/office/officeart/2018/2/layout/IconVerticalSolidList"/>
    <dgm:cxn modelId="{F2218299-133F-4EDF-BA56-AFBBC33D1818}" type="presParOf" srcId="{06893B27-B0A4-4827-8595-0696126F6547}" destId="{B6A4DB9E-1C06-4C47-90DC-C45387FAF9D4}" srcOrd="1" destOrd="0" presId="urn:microsoft.com/office/officeart/2018/2/layout/IconVerticalSolidList"/>
    <dgm:cxn modelId="{86858AFB-D050-49E2-9610-8DF98E588731}" type="presParOf" srcId="{06893B27-B0A4-4827-8595-0696126F6547}" destId="{7BE78F2A-FD2D-482F-9FAA-62ACB7A92701}" srcOrd="2" destOrd="0" presId="urn:microsoft.com/office/officeart/2018/2/layout/IconVerticalSolidList"/>
    <dgm:cxn modelId="{5F5A59BB-D6DD-47CF-AE16-A3C48FF0A54D}" type="presParOf" srcId="{06893B27-B0A4-4827-8595-0696126F6547}" destId="{55AF8500-10EC-47FC-9F1E-06EB60C0BB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2431C5F-A823-45BE-9772-0FF59D07D4F6}" type="doc">
      <dgm:prSet loTypeId="urn:microsoft.com/office/officeart/2018/5/layout/IconCircleLabelList" loCatId="icon" qsTypeId="urn:microsoft.com/office/officeart/2005/8/quickstyle/simple1#50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04E61E6-3D67-49E5-8D97-10F56B13A5E1}">
      <dgm:prSet/>
      <dgm:spPr/>
      <dgm:t>
        <a:bodyPr/>
        <a:lstStyle/>
        <a:p>
          <a:pPr>
            <a:defRPr cap="all"/>
          </a:pPr>
          <a:r>
            <a:rPr lang="en-GB" dirty="0"/>
            <a:t>Cashflow Statement</a:t>
          </a:r>
          <a:endParaRPr lang="en-US" dirty="0"/>
        </a:p>
      </dgm:t>
    </dgm:pt>
    <dgm:pt modelId="{6A0FA0D3-79E3-4F1A-A751-61B7164BC366}" type="parTrans" cxnId="{F997E262-2A41-4C22-B402-31F093B97C05}">
      <dgm:prSet/>
      <dgm:spPr/>
      <dgm:t>
        <a:bodyPr/>
        <a:lstStyle/>
        <a:p>
          <a:endParaRPr lang="en-US"/>
        </a:p>
      </dgm:t>
    </dgm:pt>
    <dgm:pt modelId="{C1D8AC62-056E-4101-A06D-4E8859863FB6}" type="sibTrans" cxnId="{F997E262-2A41-4C22-B402-31F093B97C05}">
      <dgm:prSet/>
      <dgm:spPr/>
      <dgm:t>
        <a:bodyPr/>
        <a:lstStyle/>
        <a:p>
          <a:endParaRPr lang="en-US"/>
        </a:p>
      </dgm:t>
    </dgm:pt>
    <dgm:pt modelId="{6268FC9F-7304-4D66-ACC2-AE8CC8A9053D}">
      <dgm:prSet/>
      <dgm:spPr/>
      <dgm:t>
        <a:bodyPr/>
        <a:lstStyle/>
        <a:p>
          <a:pPr>
            <a:defRPr cap="all"/>
          </a:pPr>
          <a:r>
            <a:rPr lang="en-GB"/>
            <a:t>Profit and Loss Account</a:t>
          </a:r>
          <a:endParaRPr lang="en-US"/>
        </a:p>
      </dgm:t>
    </dgm:pt>
    <dgm:pt modelId="{85DFBF1D-125D-4D46-BD44-425C651E5C1B}" type="parTrans" cxnId="{4545395C-7BB0-418C-ADD2-0638C22146DA}">
      <dgm:prSet/>
      <dgm:spPr/>
      <dgm:t>
        <a:bodyPr/>
        <a:lstStyle/>
        <a:p>
          <a:endParaRPr lang="en-US"/>
        </a:p>
      </dgm:t>
    </dgm:pt>
    <dgm:pt modelId="{FFFEF21D-316E-4259-AF6F-1702C593798B}" type="sibTrans" cxnId="{4545395C-7BB0-418C-ADD2-0638C22146DA}">
      <dgm:prSet/>
      <dgm:spPr/>
      <dgm:t>
        <a:bodyPr/>
        <a:lstStyle/>
        <a:p>
          <a:endParaRPr lang="en-US"/>
        </a:p>
      </dgm:t>
    </dgm:pt>
    <dgm:pt modelId="{229CDB45-77E3-490F-AE4A-3CF367934EE6}">
      <dgm:prSet/>
      <dgm:spPr/>
      <dgm:t>
        <a:bodyPr/>
        <a:lstStyle/>
        <a:p>
          <a:pPr>
            <a:defRPr cap="all"/>
          </a:pPr>
          <a:r>
            <a:rPr lang="en-GB"/>
            <a:t>Balance Sheet</a:t>
          </a:r>
          <a:endParaRPr lang="en-US"/>
        </a:p>
      </dgm:t>
    </dgm:pt>
    <dgm:pt modelId="{7F6BB457-6847-45B0-997A-0C5DA68004D2}" type="parTrans" cxnId="{4184A823-FA5D-458F-9490-592A0A83C5D3}">
      <dgm:prSet/>
      <dgm:spPr/>
      <dgm:t>
        <a:bodyPr/>
        <a:lstStyle/>
        <a:p>
          <a:endParaRPr lang="en-US"/>
        </a:p>
      </dgm:t>
    </dgm:pt>
    <dgm:pt modelId="{F2351735-8A17-4C8B-A7F9-02544A3CDDF5}" type="sibTrans" cxnId="{4184A823-FA5D-458F-9490-592A0A83C5D3}">
      <dgm:prSet/>
      <dgm:spPr/>
      <dgm:t>
        <a:bodyPr/>
        <a:lstStyle/>
        <a:p>
          <a:endParaRPr lang="en-US"/>
        </a:p>
      </dgm:t>
    </dgm:pt>
    <dgm:pt modelId="{00D98F37-6650-45A2-AAFF-4A96ED14B7C7}" type="pres">
      <dgm:prSet presAssocID="{62431C5F-A823-45BE-9772-0FF59D07D4F6}" presName="root" presStyleCnt="0">
        <dgm:presLayoutVars>
          <dgm:dir/>
          <dgm:resizeHandles val="exact"/>
        </dgm:presLayoutVars>
      </dgm:prSet>
      <dgm:spPr/>
    </dgm:pt>
    <dgm:pt modelId="{B67BA5DF-AF13-433A-A7AD-0A0510CA3171}" type="pres">
      <dgm:prSet presAssocID="{E04E61E6-3D67-49E5-8D97-10F56B13A5E1}" presName="compNode" presStyleCnt="0"/>
      <dgm:spPr/>
    </dgm:pt>
    <dgm:pt modelId="{22C807F8-A24D-491E-9F50-4DAA38122011}" type="pres">
      <dgm:prSet presAssocID="{E04E61E6-3D67-49E5-8D97-10F56B13A5E1}" presName="iconBgRect" presStyleLbl="bgShp" presStyleIdx="0" presStyleCnt="3"/>
      <dgm:spPr/>
    </dgm:pt>
    <dgm:pt modelId="{F5A59B2C-8B36-4B2A-A3CE-F7385F7FF28A}" type="pres">
      <dgm:prSet presAssocID="{E04E61E6-3D67-49E5-8D97-10F56B13A5E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2F9E4C0-8456-46F6-AD21-E52B8B6E160A}" type="pres">
      <dgm:prSet presAssocID="{E04E61E6-3D67-49E5-8D97-10F56B13A5E1}" presName="spaceRect" presStyleCnt="0"/>
      <dgm:spPr/>
    </dgm:pt>
    <dgm:pt modelId="{1D1AC1FA-3A11-4505-9BBD-D7908799BB99}" type="pres">
      <dgm:prSet presAssocID="{E04E61E6-3D67-49E5-8D97-10F56B13A5E1}" presName="textRect" presStyleLbl="revTx" presStyleIdx="0" presStyleCnt="3">
        <dgm:presLayoutVars>
          <dgm:chMax val="1"/>
          <dgm:chPref val="1"/>
        </dgm:presLayoutVars>
      </dgm:prSet>
      <dgm:spPr/>
    </dgm:pt>
    <dgm:pt modelId="{286141A0-7DF3-412A-AE50-ABC3309BDD83}" type="pres">
      <dgm:prSet presAssocID="{C1D8AC62-056E-4101-A06D-4E8859863FB6}" presName="sibTrans" presStyleCnt="0"/>
      <dgm:spPr/>
    </dgm:pt>
    <dgm:pt modelId="{3582096C-C6F8-4003-AEEC-723E6CB9EE6E}" type="pres">
      <dgm:prSet presAssocID="{6268FC9F-7304-4D66-ACC2-AE8CC8A9053D}" presName="compNode" presStyleCnt="0"/>
      <dgm:spPr/>
    </dgm:pt>
    <dgm:pt modelId="{BD68296C-29D2-459E-85BD-C5E7BE9FCDE9}" type="pres">
      <dgm:prSet presAssocID="{6268FC9F-7304-4D66-ACC2-AE8CC8A9053D}" presName="iconBgRect" presStyleLbl="bgShp" presStyleIdx="1" presStyleCnt="3"/>
      <dgm:spPr/>
    </dgm:pt>
    <dgm:pt modelId="{F8F92E29-565F-40E9-9DEB-760E954DC205}" type="pres">
      <dgm:prSet presAssocID="{6268FC9F-7304-4D66-ACC2-AE8CC8A9053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712B75A8-71BB-4BB3-B584-61F66F0FE35E}" type="pres">
      <dgm:prSet presAssocID="{6268FC9F-7304-4D66-ACC2-AE8CC8A9053D}" presName="spaceRect" presStyleCnt="0"/>
      <dgm:spPr/>
    </dgm:pt>
    <dgm:pt modelId="{324DA5F2-2E7F-4382-89F3-DA8F9F15982F}" type="pres">
      <dgm:prSet presAssocID="{6268FC9F-7304-4D66-ACC2-AE8CC8A9053D}" presName="textRect" presStyleLbl="revTx" presStyleIdx="1" presStyleCnt="3">
        <dgm:presLayoutVars>
          <dgm:chMax val="1"/>
          <dgm:chPref val="1"/>
        </dgm:presLayoutVars>
      </dgm:prSet>
      <dgm:spPr/>
    </dgm:pt>
    <dgm:pt modelId="{A4F0B8E6-A0E6-4A9B-8FA0-0A30F923CE06}" type="pres">
      <dgm:prSet presAssocID="{FFFEF21D-316E-4259-AF6F-1702C593798B}" presName="sibTrans" presStyleCnt="0"/>
      <dgm:spPr/>
    </dgm:pt>
    <dgm:pt modelId="{7800F44C-AD66-4468-B978-F52D0FB1FE87}" type="pres">
      <dgm:prSet presAssocID="{229CDB45-77E3-490F-AE4A-3CF367934EE6}" presName="compNode" presStyleCnt="0"/>
      <dgm:spPr/>
    </dgm:pt>
    <dgm:pt modelId="{B3B6DE6D-27F7-4417-ADBD-5430848BB057}" type="pres">
      <dgm:prSet presAssocID="{229CDB45-77E3-490F-AE4A-3CF367934EE6}" presName="iconBgRect" presStyleLbl="bgShp" presStyleIdx="2" presStyleCnt="3"/>
      <dgm:spPr/>
    </dgm:pt>
    <dgm:pt modelId="{5709FAFE-ACC0-47E1-8696-D44EF3DA2867}" type="pres">
      <dgm:prSet presAssocID="{229CDB45-77E3-490F-AE4A-3CF367934EE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31C1D48-8BF6-4747-BB82-2FCC1AF54416}" type="pres">
      <dgm:prSet presAssocID="{229CDB45-77E3-490F-AE4A-3CF367934EE6}" presName="spaceRect" presStyleCnt="0"/>
      <dgm:spPr/>
    </dgm:pt>
    <dgm:pt modelId="{06F87A80-D44E-4933-AAF8-A145D097F4B9}" type="pres">
      <dgm:prSet presAssocID="{229CDB45-77E3-490F-AE4A-3CF367934EE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184A823-FA5D-458F-9490-592A0A83C5D3}" srcId="{62431C5F-A823-45BE-9772-0FF59D07D4F6}" destId="{229CDB45-77E3-490F-AE4A-3CF367934EE6}" srcOrd="2" destOrd="0" parTransId="{7F6BB457-6847-45B0-997A-0C5DA68004D2}" sibTransId="{F2351735-8A17-4C8B-A7F9-02544A3CDDF5}"/>
    <dgm:cxn modelId="{8744BA25-7195-4535-A587-7732273D98B9}" type="presOf" srcId="{E04E61E6-3D67-49E5-8D97-10F56B13A5E1}" destId="{1D1AC1FA-3A11-4505-9BBD-D7908799BB99}" srcOrd="0" destOrd="0" presId="urn:microsoft.com/office/officeart/2018/5/layout/IconCircleLabelList"/>
    <dgm:cxn modelId="{22558938-847D-4D03-907E-3ECBC1AF9C16}" type="presOf" srcId="{229CDB45-77E3-490F-AE4A-3CF367934EE6}" destId="{06F87A80-D44E-4933-AAF8-A145D097F4B9}" srcOrd="0" destOrd="0" presId="urn:microsoft.com/office/officeart/2018/5/layout/IconCircleLabelList"/>
    <dgm:cxn modelId="{4545395C-7BB0-418C-ADD2-0638C22146DA}" srcId="{62431C5F-A823-45BE-9772-0FF59D07D4F6}" destId="{6268FC9F-7304-4D66-ACC2-AE8CC8A9053D}" srcOrd="1" destOrd="0" parTransId="{85DFBF1D-125D-4D46-BD44-425C651E5C1B}" sibTransId="{FFFEF21D-316E-4259-AF6F-1702C593798B}"/>
    <dgm:cxn modelId="{F997E262-2A41-4C22-B402-31F093B97C05}" srcId="{62431C5F-A823-45BE-9772-0FF59D07D4F6}" destId="{E04E61E6-3D67-49E5-8D97-10F56B13A5E1}" srcOrd="0" destOrd="0" parTransId="{6A0FA0D3-79E3-4F1A-A751-61B7164BC366}" sibTransId="{C1D8AC62-056E-4101-A06D-4E8859863FB6}"/>
    <dgm:cxn modelId="{556F6FAA-08D6-4C84-BA37-8E0DE800CC87}" type="presOf" srcId="{6268FC9F-7304-4D66-ACC2-AE8CC8A9053D}" destId="{324DA5F2-2E7F-4382-89F3-DA8F9F15982F}" srcOrd="0" destOrd="0" presId="urn:microsoft.com/office/officeart/2018/5/layout/IconCircleLabelList"/>
    <dgm:cxn modelId="{AFBE5ADD-3CF5-40EF-8DDD-0E473BAEBA68}" type="presOf" srcId="{62431C5F-A823-45BE-9772-0FF59D07D4F6}" destId="{00D98F37-6650-45A2-AAFF-4A96ED14B7C7}" srcOrd="0" destOrd="0" presId="urn:microsoft.com/office/officeart/2018/5/layout/IconCircleLabelList"/>
    <dgm:cxn modelId="{08ABE0F8-1651-421A-BA5F-2176F370A5A9}" type="presParOf" srcId="{00D98F37-6650-45A2-AAFF-4A96ED14B7C7}" destId="{B67BA5DF-AF13-433A-A7AD-0A0510CA3171}" srcOrd="0" destOrd="0" presId="urn:microsoft.com/office/officeart/2018/5/layout/IconCircleLabelList"/>
    <dgm:cxn modelId="{371D9950-E49C-410A-9D3A-9F8444DBB289}" type="presParOf" srcId="{B67BA5DF-AF13-433A-A7AD-0A0510CA3171}" destId="{22C807F8-A24D-491E-9F50-4DAA38122011}" srcOrd="0" destOrd="0" presId="urn:microsoft.com/office/officeart/2018/5/layout/IconCircleLabelList"/>
    <dgm:cxn modelId="{FE127E53-9A07-455F-BD06-FF3F781AED86}" type="presParOf" srcId="{B67BA5DF-AF13-433A-A7AD-0A0510CA3171}" destId="{F5A59B2C-8B36-4B2A-A3CE-F7385F7FF28A}" srcOrd="1" destOrd="0" presId="urn:microsoft.com/office/officeart/2018/5/layout/IconCircleLabelList"/>
    <dgm:cxn modelId="{F9820ACC-8989-4263-AA92-A90FBA50FDA7}" type="presParOf" srcId="{B67BA5DF-AF13-433A-A7AD-0A0510CA3171}" destId="{72F9E4C0-8456-46F6-AD21-E52B8B6E160A}" srcOrd="2" destOrd="0" presId="urn:microsoft.com/office/officeart/2018/5/layout/IconCircleLabelList"/>
    <dgm:cxn modelId="{113FE6FF-5BD5-436B-9BA9-DD4A75B50FC5}" type="presParOf" srcId="{B67BA5DF-AF13-433A-A7AD-0A0510CA3171}" destId="{1D1AC1FA-3A11-4505-9BBD-D7908799BB99}" srcOrd="3" destOrd="0" presId="urn:microsoft.com/office/officeart/2018/5/layout/IconCircleLabelList"/>
    <dgm:cxn modelId="{3A43AB7D-F93C-4C47-A74F-A9C800A7C32E}" type="presParOf" srcId="{00D98F37-6650-45A2-AAFF-4A96ED14B7C7}" destId="{286141A0-7DF3-412A-AE50-ABC3309BDD83}" srcOrd="1" destOrd="0" presId="urn:microsoft.com/office/officeart/2018/5/layout/IconCircleLabelList"/>
    <dgm:cxn modelId="{7B34BD27-9386-462D-908B-37A54844DAEF}" type="presParOf" srcId="{00D98F37-6650-45A2-AAFF-4A96ED14B7C7}" destId="{3582096C-C6F8-4003-AEEC-723E6CB9EE6E}" srcOrd="2" destOrd="0" presId="urn:microsoft.com/office/officeart/2018/5/layout/IconCircleLabelList"/>
    <dgm:cxn modelId="{8E54A8DC-0A62-49C9-95C4-E8FA8E2BFB7C}" type="presParOf" srcId="{3582096C-C6F8-4003-AEEC-723E6CB9EE6E}" destId="{BD68296C-29D2-459E-85BD-C5E7BE9FCDE9}" srcOrd="0" destOrd="0" presId="urn:microsoft.com/office/officeart/2018/5/layout/IconCircleLabelList"/>
    <dgm:cxn modelId="{4AEDFB7C-F507-436C-B051-B574F9BFB836}" type="presParOf" srcId="{3582096C-C6F8-4003-AEEC-723E6CB9EE6E}" destId="{F8F92E29-565F-40E9-9DEB-760E954DC205}" srcOrd="1" destOrd="0" presId="urn:microsoft.com/office/officeart/2018/5/layout/IconCircleLabelList"/>
    <dgm:cxn modelId="{166CBE13-9AC9-4F3A-BDBF-0B694E3F28F9}" type="presParOf" srcId="{3582096C-C6F8-4003-AEEC-723E6CB9EE6E}" destId="{712B75A8-71BB-4BB3-B584-61F66F0FE35E}" srcOrd="2" destOrd="0" presId="urn:microsoft.com/office/officeart/2018/5/layout/IconCircleLabelList"/>
    <dgm:cxn modelId="{946FCFD3-C533-403B-B1C6-18BE8959D242}" type="presParOf" srcId="{3582096C-C6F8-4003-AEEC-723E6CB9EE6E}" destId="{324DA5F2-2E7F-4382-89F3-DA8F9F15982F}" srcOrd="3" destOrd="0" presId="urn:microsoft.com/office/officeart/2018/5/layout/IconCircleLabelList"/>
    <dgm:cxn modelId="{8E5C9AE7-46A7-4D7A-91A5-299D53D5AA59}" type="presParOf" srcId="{00D98F37-6650-45A2-AAFF-4A96ED14B7C7}" destId="{A4F0B8E6-A0E6-4A9B-8FA0-0A30F923CE06}" srcOrd="3" destOrd="0" presId="urn:microsoft.com/office/officeart/2018/5/layout/IconCircleLabelList"/>
    <dgm:cxn modelId="{F7B4E6DA-C57C-482B-9DD6-833EA66E8CCC}" type="presParOf" srcId="{00D98F37-6650-45A2-AAFF-4A96ED14B7C7}" destId="{7800F44C-AD66-4468-B978-F52D0FB1FE87}" srcOrd="4" destOrd="0" presId="urn:microsoft.com/office/officeart/2018/5/layout/IconCircleLabelList"/>
    <dgm:cxn modelId="{0FF1DE51-1BE2-4894-8657-D2BFAA978790}" type="presParOf" srcId="{7800F44C-AD66-4468-B978-F52D0FB1FE87}" destId="{B3B6DE6D-27F7-4417-ADBD-5430848BB057}" srcOrd="0" destOrd="0" presId="urn:microsoft.com/office/officeart/2018/5/layout/IconCircleLabelList"/>
    <dgm:cxn modelId="{653AA9DA-4800-46A7-81F0-325CDB11279F}" type="presParOf" srcId="{7800F44C-AD66-4468-B978-F52D0FB1FE87}" destId="{5709FAFE-ACC0-47E1-8696-D44EF3DA2867}" srcOrd="1" destOrd="0" presId="urn:microsoft.com/office/officeart/2018/5/layout/IconCircleLabelList"/>
    <dgm:cxn modelId="{0AE0200A-FDD1-4838-9B85-04215BAAF1EE}" type="presParOf" srcId="{7800F44C-AD66-4468-B978-F52D0FB1FE87}" destId="{C31C1D48-8BF6-4747-BB82-2FCC1AF54416}" srcOrd="2" destOrd="0" presId="urn:microsoft.com/office/officeart/2018/5/layout/IconCircleLabelList"/>
    <dgm:cxn modelId="{A284F800-3C2E-40A9-96A9-A2FC55E75301}" type="presParOf" srcId="{7800F44C-AD66-4468-B978-F52D0FB1FE87}" destId="{06F87A80-D44E-4933-AAF8-A145D097F4B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37F63D-48EF-49D0-B0EE-5B474A240525}" type="doc">
      <dgm:prSet loTypeId="urn:microsoft.com/office/officeart/2005/8/layout/arrow5" loCatId="relationship" qsTypeId="urn:microsoft.com/office/officeart/2005/8/quickstyle/simple1#51" qsCatId="simple" csTypeId="urn:microsoft.com/office/officeart/2005/8/colors/accent3_2#2" csCatId="accent3"/>
      <dgm:spPr/>
      <dgm:t>
        <a:bodyPr/>
        <a:lstStyle/>
        <a:p>
          <a:endParaRPr lang="en-US"/>
        </a:p>
      </dgm:t>
    </dgm:pt>
    <dgm:pt modelId="{A069EAE6-991A-4F54-A150-0A24DAE42BCA}">
      <dgm:prSet/>
      <dgm:spPr/>
      <dgm:t>
        <a:bodyPr/>
        <a:lstStyle/>
        <a:p>
          <a:r>
            <a:rPr lang="en-GB"/>
            <a:t>This is a summary of the business’ transactions for  given period</a:t>
          </a:r>
          <a:endParaRPr lang="en-US"/>
        </a:p>
      </dgm:t>
    </dgm:pt>
    <dgm:pt modelId="{573E598B-4FF6-49F0-B6BC-91739280EE91}" type="parTrans" cxnId="{EFF5EF21-A17C-4322-A1C7-62155C3018A0}">
      <dgm:prSet/>
      <dgm:spPr/>
      <dgm:t>
        <a:bodyPr/>
        <a:lstStyle/>
        <a:p>
          <a:endParaRPr lang="en-US"/>
        </a:p>
      </dgm:t>
    </dgm:pt>
    <dgm:pt modelId="{0B3C627E-E60B-483E-8FCB-3CA4E4D2DB7D}" type="sibTrans" cxnId="{EFF5EF21-A17C-4322-A1C7-62155C3018A0}">
      <dgm:prSet/>
      <dgm:spPr/>
      <dgm:t>
        <a:bodyPr/>
        <a:lstStyle/>
        <a:p>
          <a:endParaRPr lang="en-US"/>
        </a:p>
      </dgm:t>
    </dgm:pt>
    <dgm:pt modelId="{CBF3575C-6A7A-42CB-9454-8F8429EB2932}">
      <dgm:prSet/>
      <dgm:spPr/>
      <dgm:t>
        <a:bodyPr/>
        <a:lstStyle/>
        <a:p>
          <a:r>
            <a:rPr lang="en-GB"/>
            <a:t>It is a measurement of the performance of the business</a:t>
          </a:r>
          <a:endParaRPr lang="en-US"/>
        </a:p>
      </dgm:t>
    </dgm:pt>
    <dgm:pt modelId="{B9393703-D663-437A-B3A1-F04FDD56E6D5}" type="parTrans" cxnId="{A04D0A2A-9177-4940-AFAE-920BDB997C7B}">
      <dgm:prSet/>
      <dgm:spPr/>
      <dgm:t>
        <a:bodyPr/>
        <a:lstStyle/>
        <a:p>
          <a:endParaRPr lang="en-US"/>
        </a:p>
      </dgm:t>
    </dgm:pt>
    <dgm:pt modelId="{FD057EE0-C08B-4E95-BDEE-76B69F831C5C}" type="sibTrans" cxnId="{A04D0A2A-9177-4940-AFAE-920BDB997C7B}">
      <dgm:prSet/>
      <dgm:spPr/>
      <dgm:t>
        <a:bodyPr/>
        <a:lstStyle/>
        <a:p>
          <a:endParaRPr lang="en-US"/>
        </a:p>
      </dgm:t>
    </dgm:pt>
    <dgm:pt modelId="{8420849A-5920-4D26-84E0-8F432C71CF98}">
      <dgm:prSet/>
      <dgm:spPr/>
      <dgm:t>
        <a:bodyPr/>
        <a:lstStyle/>
        <a:p>
          <a:r>
            <a:rPr lang="en-GB"/>
            <a:t>i.e.  its trading results</a:t>
          </a:r>
          <a:endParaRPr lang="en-US"/>
        </a:p>
      </dgm:t>
    </dgm:pt>
    <dgm:pt modelId="{86DCFB03-BD7F-4D47-ACE0-017273E47C1C}" type="parTrans" cxnId="{D19FB5E9-8210-4345-9D8A-3ABD062C26F3}">
      <dgm:prSet/>
      <dgm:spPr/>
      <dgm:t>
        <a:bodyPr/>
        <a:lstStyle/>
        <a:p>
          <a:endParaRPr lang="en-US"/>
        </a:p>
      </dgm:t>
    </dgm:pt>
    <dgm:pt modelId="{77DDFE7B-444E-4664-B267-643DDB710C29}" type="sibTrans" cxnId="{D19FB5E9-8210-4345-9D8A-3ABD062C26F3}">
      <dgm:prSet/>
      <dgm:spPr/>
      <dgm:t>
        <a:bodyPr/>
        <a:lstStyle/>
        <a:p>
          <a:endParaRPr lang="en-US"/>
        </a:p>
      </dgm:t>
    </dgm:pt>
    <dgm:pt modelId="{21400762-09DF-4519-9BCB-FDE7AB94402D}" type="pres">
      <dgm:prSet presAssocID="{0B37F63D-48EF-49D0-B0EE-5B474A240525}" presName="diagram" presStyleCnt="0">
        <dgm:presLayoutVars>
          <dgm:dir/>
          <dgm:resizeHandles val="exact"/>
        </dgm:presLayoutVars>
      </dgm:prSet>
      <dgm:spPr/>
    </dgm:pt>
    <dgm:pt modelId="{E2DCF9D2-77D4-479B-A5C5-B2F319FEEB90}" type="pres">
      <dgm:prSet presAssocID="{A069EAE6-991A-4F54-A150-0A24DAE42BCA}" presName="arrow" presStyleLbl="node1" presStyleIdx="0" presStyleCnt="2">
        <dgm:presLayoutVars>
          <dgm:bulletEnabled val="1"/>
        </dgm:presLayoutVars>
      </dgm:prSet>
      <dgm:spPr/>
    </dgm:pt>
    <dgm:pt modelId="{CDC833D2-3CFD-485F-8AF1-357CF0D8EDC8}" type="pres">
      <dgm:prSet presAssocID="{CBF3575C-6A7A-42CB-9454-8F8429EB2932}" presName="arrow" presStyleLbl="node1" presStyleIdx="1" presStyleCnt="2">
        <dgm:presLayoutVars>
          <dgm:bulletEnabled val="1"/>
        </dgm:presLayoutVars>
      </dgm:prSet>
      <dgm:spPr/>
    </dgm:pt>
  </dgm:ptLst>
  <dgm:cxnLst>
    <dgm:cxn modelId="{EFF5EF21-A17C-4322-A1C7-62155C3018A0}" srcId="{0B37F63D-48EF-49D0-B0EE-5B474A240525}" destId="{A069EAE6-991A-4F54-A150-0A24DAE42BCA}" srcOrd="0" destOrd="0" parTransId="{573E598B-4FF6-49F0-B6BC-91739280EE91}" sibTransId="{0B3C627E-E60B-483E-8FCB-3CA4E4D2DB7D}"/>
    <dgm:cxn modelId="{A04D0A2A-9177-4940-AFAE-920BDB997C7B}" srcId="{0B37F63D-48EF-49D0-B0EE-5B474A240525}" destId="{CBF3575C-6A7A-42CB-9454-8F8429EB2932}" srcOrd="1" destOrd="0" parTransId="{B9393703-D663-437A-B3A1-F04FDD56E6D5}" sibTransId="{FD057EE0-C08B-4E95-BDEE-76B69F831C5C}"/>
    <dgm:cxn modelId="{CEEA6887-84F5-420F-B1AA-F544B284DA3B}" type="presOf" srcId="{A069EAE6-991A-4F54-A150-0A24DAE42BCA}" destId="{E2DCF9D2-77D4-479B-A5C5-B2F319FEEB90}" srcOrd="0" destOrd="0" presId="urn:microsoft.com/office/officeart/2005/8/layout/arrow5"/>
    <dgm:cxn modelId="{0CBC2EAD-3E6C-4501-914A-A95E13F1A9DC}" type="presOf" srcId="{CBF3575C-6A7A-42CB-9454-8F8429EB2932}" destId="{CDC833D2-3CFD-485F-8AF1-357CF0D8EDC8}" srcOrd="0" destOrd="0" presId="urn:microsoft.com/office/officeart/2005/8/layout/arrow5"/>
    <dgm:cxn modelId="{359315B9-3223-40E3-97E9-6E3BC5F6549D}" type="presOf" srcId="{8420849A-5920-4D26-84E0-8F432C71CF98}" destId="{CDC833D2-3CFD-485F-8AF1-357CF0D8EDC8}" srcOrd="0" destOrd="1" presId="urn:microsoft.com/office/officeart/2005/8/layout/arrow5"/>
    <dgm:cxn modelId="{D19FB5E9-8210-4345-9D8A-3ABD062C26F3}" srcId="{CBF3575C-6A7A-42CB-9454-8F8429EB2932}" destId="{8420849A-5920-4D26-84E0-8F432C71CF98}" srcOrd="0" destOrd="0" parTransId="{86DCFB03-BD7F-4D47-ACE0-017273E47C1C}" sibTransId="{77DDFE7B-444E-4664-B267-643DDB710C29}"/>
    <dgm:cxn modelId="{BC469FFD-049C-4FE6-A412-826A9E01E99E}" type="presOf" srcId="{0B37F63D-48EF-49D0-B0EE-5B474A240525}" destId="{21400762-09DF-4519-9BCB-FDE7AB94402D}" srcOrd="0" destOrd="0" presId="urn:microsoft.com/office/officeart/2005/8/layout/arrow5"/>
    <dgm:cxn modelId="{F2D68EEF-9783-4571-BF67-A953FE8C3422}" type="presParOf" srcId="{21400762-09DF-4519-9BCB-FDE7AB94402D}" destId="{E2DCF9D2-77D4-479B-A5C5-B2F319FEEB90}" srcOrd="0" destOrd="0" presId="urn:microsoft.com/office/officeart/2005/8/layout/arrow5"/>
    <dgm:cxn modelId="{A1D944AB-A737-4C2A-8B99-AAF36CE2CABE}" type="presParOf" srcId="{21400762-09DF-4519-9BCB-FDE7AB94402D}" destId="{CDC833D2-3CFD-485F-8AF1-357CF0D8EDC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9642510-BE5E-42FE-91D3-72203AAA3024}" type="doc">
      <dgm:prSet loTypeId="urn:microsoft.com/office/officeart/2018/2/layout/IconCircleList" loCatId="icon" qsTypeId="urn:microsoft.com/office/officeart/2005/8/quickstyle/simple1#52" qsCatId="simple" csTypeId="urn:microsoft.com/office/officeart/2005/8/colors/accent1_2#15" csCatId="accent1" phldr="1"/>
      <dgm:spPr/>
      <dgm:t>
        <a:bodyPr/>
        <a:lstStyle/>
        <a:p>
          <a:endParaRPr lang="en-US"/>
        </a:p>
      </dgm:t>
    </dgm:pt>
    <dgm:pt modelId="{94EECEBC-FBBA-4701-B53F-60CB934E18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is a statement of the financial position of the business at the year end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FDC853-A396-4DAF-A368-F5FB9E637A09}" type="parTrans" cxnId="{8F5151FA-260B-45E7-BBAF-26792028F117}">
      <dgm:prSet/>
      <dgm:spPr/>
      <dgm:t>
        <a:bodyPr/>
        <a:lstStyle/>
        <a:p>
          <a:endParaRPr lang="en-US"/>
        </a:p>
      </dgm:t>
    </dgm:pt>
    <dgm:pt modelId="{5B5961EB-CE16-4283-A9F3-52A3B3D812FF}" type="sibTrans" cxnId="{8F5151FA-260B-45E7-BBAF-26792028F1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A6631B-2F3A-4494-96E3-DFDCFA8316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lists all the assets and liabilities of the business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32E2A7-F16E-4D3B-888B-33B7492F2AFD}" type="parTrans" cxnId="{824224D3-3EED-41C2-A031-A8EC8F9731E1}">
      <dgm:prSet/>
      <dgm:spPr/>
      <dgm:t>
        <a:bodyPr/>
        <a:lstStyle/>
        <a:p>
          <a:endParaRPr lang="en-US"/>
        </a:p>
      </dgm:t>
    </dgm:pt>
    <dgm:pt modelId="{0654B63B-C0A4-4B35-A05E-0DFB07CB3EB2}" type="sibTrans" cxnId="{824224D3-3EED-41C2-A031-A8EC8F9731E1}">
      <dgm:prSet/>
      <dgm:spPr/>
      <dgm:t>
        <a:bodyPr/>
        <a:lstStyle/>
        <a:p>
          <a:endParaRPr lang="en-US"/>
        </a:p>
      </dgm:t>
    </dgm:pt>
    <dgm:pt modelId="{F3BDC02A-CE20-4348-AAE0-B2140FBBF5A5}" type="pres">
      <dgm:prSet presAssocID="{B9642510-BE5E-42FE-91D3-72203AAA3024}" presName="root" presStyleCnt="0">
        <dgm:presLayoutVars>
          <dgm:dir/>
          <dgm:resizeHandles val="exact"/>
        </dgm:presLayoutVars>
      </dgm:prSet>
      <dgm:spPr/>
    </dgm:pt>
    <dgm:pt modelId="{7C646947-5612-4B7A-A1BC-CF322DDC5EAD}" type="pres">
      <dgm:prSet presAssocID="{B9642510-BE5E-42FE-91D3-72203AAA3024}" presName="container" presStyleCnt="0">
        <dgm:presLayoutVars>
          <dgm:dir/>
          <dgm:resizeHandles val="exact"/>
        </dgm:presLayoutVars>
      </dgm:prSet>
      <dgm:spPr/>
    </dgm:pt>
    <dgm:pt modelId="{07AC8150-F9C9-4DA8-A5EC-A80733B2A25E}" type="pres">
      <dgm:prSet presAssocID="{94EECEBC-FBBA-4701-B53F-60CB934E1898}" presName="compNode" presStyleCnt="0"/>
      <dgm:spPr/>
    </dgm:pt>
    <dgm:pt modelId="{7AFE31D3-0CB8-4F1A-96CD-9C79FECDCF4E}" type="pres">
      <dgm:prSet presAssocID="{94EECEBC-FBBA-4701-B53F-60CB934E1898}" presName="iconBgRect" presStyleLbl="bgShp" presStyleIdx="0" presStyleCnt="2"/>
      <dgm:spPr/>
    </dgm:pt>
    <dgm:pt modelId="{B7EF0FAB-77B3-4984-9327-314A397A3E6E}" type="pres">
      <dgm:prSet presAssocID="{94EECEBC-FBBA-4701-B53F-60CB934E189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52FEC98-1243-406B-A0AB-4356A214B4D9}" type="pres">
      <dgm:prSet presAssocID="{94EECEBC-FBBA-4701-B53F-60CB934E1898}" presName="spaceRect" presStyleCnt="0"/>
      <dgm:spPr/>
    </dgm:pt>
    <dgm:pt modelId="{03BCB92A-10A8-4CF6-AA80-9A9670E7DD07}" type="pres">
      <dgm:prSet presAssocID="{94EECEBC-FBBA-4701-B53F-60CB934E1898}" presName="textRect" presStyleLbl="revTx" presStyleIdx="0" presStyleCnt="2">
        <dgm:presLayoutVars>
          <dgm:chMax val="1"/>
          <dgm:chPref val="1"/>
        </dgm:presLayoutVars>
      </dgm:prSet>
      <dgm:spPr/>
    </dgm:pt>
    <dgm:pt modelId="{BD5C9DF3-D9C8-4D54-933C-A52E977A99F1}" type="pres">
      <dgm:prSet presAssocID="{5B5961EB-CE16-4283-A9F3-52A3B3D812FF}" presName="sibTrans" presStyleLbl="sibTrans2D1" presStyleIdx="0" presStyleCnt="0"/>
      <dgm:spPr/>
    </dgm:pt>
    <dgm:pt modelId="{7A142D26-864A-4752-8AD7-6F8F54290F5E}" type="pres">
      <dgm:prSet presAssocID="{8AA6631B-2F3A-4494-96E3-DFDCFA8316EA}" presName="compNode" presStyleCnt="0"/>
      <dgm:spPr/>
    </dgm:pt>
    <dgm:pt modelId="{2EF8956B-B157-403B-958C-0A15D2815541}" type="pres">
      <dgm:prSet presAssocID="{8AA6631B-2F3A-4494-96E3-DFDCFA8316EA}" presName="iconBgRect" presStyleLbl="bgShp" presStyleIdx="1" presStyleCnt="2"/>
      <dgm:spPr/>
    </dgm:pt>
    <dgm:pt modelId="{565ED189-D887-4112-BA6B-5C37238BAC9F}" type="pres">
      <dgm:prSet presAssocID="{8AA6631B-2F3A-4494-96E3-DFDCFA8316E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F1426A3-AF36-4E48-842D-D1ECE8F5EE31}" type="pres">
      <dgm:prSet presAssocID="{8AA6631B-2F3A-4494-96E3-DFDCFA8316EA}" presName="spaceRect" presStyleCnt="0"/>
      <dgm:spPr/>
    </dgm:pt>
    <dgm:pt modelId="{A4FF91D3-F58E-4FE0-BB60-5287FEC0E15D}" type="pres">
      <dgm:prSet presAssocID="{8AA6631B-2F3A-4494-96E3-DFDCFA8316E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439A517-1F72-4CBA-A1D8-864D8C9D90A8}" type="presOf" srcId="{5B5961EB-CE16-4283-A9F3-52A3B3D812FF}" destId="{BD5C9DF3-D9C8-4D54-933C-A52E977A99F1}" srcOrd="0" destOrd="0" presId="urn:microsoft.com/office/officeart/2018/2/layout/IconCircleList"/>
    <dgm:cxn modelId="{069D2693-F87D-410F-A145-AADD177733AC}" type="presOf" srcId="{8AA6631B-2F3A-4494-96E3-DFDCFA8316EA}" destId="{A4FF91D3-F58E-4FE0-BB60-5287FEC0E15D}" srcOrd="0" destOrd="0" presId="urn:microsoft.com/office/officeart/2018/2/layout/IconCircleList"/>
    <dgm:cxn modelId="{4C7C44A3-A344-426E-99F0-FD703DE3BE13}" type="presOf" srcId="{94EECEBC-FBBA-4701-B53F-60CB934E1898}" destId="{03BCB92A-10A8-4CF6-AA80-9A9670E7DD07}" srcOrd="0" destOrd="0" presId="urn:microsoft.com/office/officeart/2018/2/layout/IconCircleList"/>
    <dgm:cxn modelId="{824224D3-3EED-41C2-A031-A8EC8F9731E1}" srcId="{B9642510-BE5E-42FE-91D3-72203AAA3024}" destId="{8AA6631B-2F3A-4494-96E3-DFDCFA8316EA}" srcOrd="1" destOrd="0" parTransId="{8232E2A7-F16E-4D3B-888B-33B7492F2AFD}" sibTransId="{0654B63B-C0A4-4B35-A05E-0DFB07CB3EB2}"/>
    <dgm:cxn modelId="{0B4B97F3-36CD-44E3-8FDF-61924DFE817D}" type="presOf" srcId="{B9642510-BE5E-42FE-91D3-72203AAA3024}" destId="{F3BDC02A-CE20-4348-AAE0-B2140FBBF5A5}" srcOrd="0" destOrd="0" presId="urn:microsoft.com/office/officeart/2018/2/layout/IconCircleList"/>
    <dgm:cxn modelId="{8F5151FA-260B-45E7-BBAF-26792028F117}" srcId="{B9642510-BE5E-42FE-91D3-72203AAA3024}" destId="{94EECEBC-FBBA-4701-B53F-60CB934E1898}" srcOrd="0" destOrd="0" parTransId="{D8FDC853-A396-4DAF-A368-F5FB9E637A09}" sibTransId="{5B5961EB-CE16-4283-A9F3-52A3B3D812FF}"/>
    <dgm:cxn modelId="{6275AD74-34F1-477E-B372-0641FACCDD33}" type="presParOf" srcId="{F3BDC02A-CE20-4348-AAE0-B2140FBBF5A5}" destId="{7C646947-5612-4B7A-A1BC-CF322DDC5EAD}" srcOrd="0" destOrd="0" presId="urn:microsoft.com/office/officeart/2018/2/layout/IconCircleList"/>
    <dgm:cxn modelId="{1A41D3B0-1F4B-4E90-A087-34D78CF6DF23}" type="presParOf" srcId="{7C646947-5612-4B7A-A1BC-CF322DDC5EAD}" destId="{07AC8150-F9C9-4DA8-A5EC-A80733B2A25E}" srcOrd="0" destOrd="0" presId="urn:microsoft.com/office/officeart/2018/2/layout/IconCircleList"/>
    <dgm:cxn modelId="{EA6E231C-AA48-41A4-BFFC-0420CA24B5BF}" type="presParOf" srcId="{07AC8150-F9C9-4DA8-A5EC-A80733B2A25E}" destId="{7AFE31D3-0CB8-4F1A-96CD-9C79FECDCF4E}" srcOrd="0" destOrd="0" presId="urn:microsoft.com/office/officeart/2018/2/layout/IconCircleList"/>
    <dgm:cxn modelId="{38F6AF56-4D35-48F4-B457-7FD10C2E679B}" type="presParOf" srcId="{07AC8150-F9C9-4DA8-A5EC-A80733B2A25E}" destId="{B7EF0FAB-77B3-4984-9327-314A397A3E6E}" srcOrd="1" destOrd="0" presId="urn:microsoft.com/office/officeart/2018/2/layout/IconCircleList"/>
    <dgm:cxn modelId="{2C04F9E5-0C49-4CBC-A824-341B5D87B419}" type="presParOf" srcId="{07AC8150-F9C9-4DA8-A5EC-A80733B2A25E}" destId="{752FEC98-1243-406B-A0AB-4356A214B4D9}" srcOrd="2" destOrd="0" presId="urn:microsoft.com/office/officeart/2018/2/layout/IconCircleList"/>
    <dgm:cxn modelId="{C0F0AB73-1F1D-4F2E-B0C0-E56D9C5A6A10}" type="presParOf" srcId="{07AC8150-F9C9-4DA8-A5EC-A80733B2A25E}" destId="{03BCB92A-10A8-4CF6-AA80-9A9670E7DD07}" srcOrd="3" destOrd="0" presId="urn:microsoft.com/office/officeart/2018/2/layout/IconCircleList"/>
    <dgm:cxn modelId="{B063B0DB-1711-45F7-BB1F-4A2BA8EDAB7B}" type="presParOf" srcId="{7C646947-5612-4B7A-A1BC-CF322DDC5EAD}" destId="{BD5C9DF3-D9C8-4D54-933C-A52E977A99F1}" srcOrd="1" destOrd="0" presId="urn:microsoft.com/office/officeart/2018/2/layout/IconCircleList"/>
    <dgm:cxn modelId="{4A40811B-9527-4614-BC89-72398A784547}" type="presParOf" srcId="{7C646947-5612-4B7A-A1BC-CF322DDC5EAD}" destId="{7A142D26-864A-4752-8AD7-6F8F54290F5E}" srcOrd="2" destOrd="0" presId="urn:microsoft.com/office/officeart/2018/2/layout/IconCircleList"/>
    <dgm:cxn modelId="{65A62B3B-B4FD-438B-BFB3-920D77A6A392}" type="presParOf" srcId="{7A142D26-864A-4752-8AD7-6F8F54290F5E}" destId="{2EF8956B-B157-403B-958C-0A15D2815541}" srcOrd="0" destOrd="0" presId="urn:microsoft.com/office/officeart/2018/2/layout/IconCircleList"/>
    <dgm:cxn modelId="{5CE0F072-1037-42E1-A511-C003168C3633}" type="presParOf" srcId="{7A142D26-864A-4752-8AD7-6F8F54290F5E}" destId="{565ED189-D887-4112-BA6B-5C37238BAC9F}" srcOrd="1" destOrd="0" presId="urn:microsoft.com/office/officeart/2018/2/layout/IconCircleList"/>
    <dgm:cxn modelId="{273EFE6E-AF50-4AEE-BB92-B406F503CC02}" type="presParOf" srcId="{7A142D26-864A-4752-8AD7-6F8F54290F5E}" destId="{CF1426A3-AF36-4E48-842D-D1ECE8F5EE31}" srcOrd="2" destOrd="0" presId="urn:microsoft.com/office/officeart/2018/2/layout/IconCircleList"/>
    <dgm:cxn modelId="{8E9E7818-ADA1-49C0-AB61-E307C5F10CFC}" type="presParOf" srcId="{7A142D26-864A-4752-8AD7-6F8F54290F5E}" destId="{A4FF91D3-F58E-4FE0-BB60-5287FEC0E1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Continue looking at the concept of finance.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Look at the role of management accounting.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Discuss the importance of budgeting.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86E4-2C7E-4FEC-AF73-5E460E5E6C80}">
      <dsp:nvSpPr>
        <dsp:cNvPr id="0" name=""/>
        <dsp:cNvSpPr/>
      </dsp:nvSpPr>
      <dsp:spPr>
        <a:xfrm>
          <a:off x="-163226" y="376638"/>
          <a:ext cx="10058399" cy="16185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5D20D-18E3-48A1-A102-84718172B4D4}">
      <dsp:nvSpPr>
        <dsp:cNvPr id="0" name=""/>
        <dsp:cNvSpPr/>
      </dsp:nvSpPr>
      <dsp:spPr>
        <a:xfrm>
          <a:off x="179019" y="874785"/>
          <a:ext cx="622266" cy="622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F1D2A-B985-4A82-B675-3801CC059712}">
      <dsp:nvSpPr>
        <dsp:cNvPr id="0" name=""/>
        <dsp:cNvSpPr/>
      </dsp:nvSpPr>
      <dsp:spPr>
        <a:xfrm>
          <a:off x="814523" y="620222"/>
          <a:ext cx="9407102" cy="1131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9" tIns="119739" rIns="119739" bIns="11973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An important part of running a company is the determination of how the company should be financed and how the prices of the products the company sells should be set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4523" y="620222"/>
        <a:ext cx="9407102" cy="1131393"/>
      </dsp:txXfrm>
    </dsp:sp>
    <dsp:sp modelId="{1326CF47-042B-4D8F-A6BD-740D1DD148B3}">
      <dsp:nvSpPr>
        <dsp:cNvPr id="0" name=""/>
        <dsp:cNvSpPr/>
      </dsp:nvSpPr>
      <dsp:spPr>
        <a:xfrm>
          <a:off x="-163226" y="2278047"/>
          <a:ext cx="10058399" cy="11313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9D339-29DB-4D96-A481-BCE497156EA2}">
      <dsp:nvSpPr>
        <dsp:cNvPr id="0" name=""/>
        <dsp:cNvSpPr/>
      </dsp:nvSpPr>
      <dsp:spPr>
        <a:xfrm>
          <a:off x="179019" y="2532611"/>
          <a:ext cx="622266" cy="6222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5F2B9-55F6-4873-ADDD-039287913F04}">
      <dsp:nvSpPr>
        <dsp:cNvPr id="0" name=""/>
        <dsp:cNvSpPr/>
      </dsp:nvSpPr>
      <dsp:spPr>
        <a:xfrm>
          <a:off x="1143533" y="2278047"/>
          <a:ext cx="8749084" cy="1131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9" tIns="119739" rIns="119739" bIns="11973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In order to do this properly a sound financial analysis is necessary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43533" y="2278047"/>
        <a:ext cx="8749084" cy="1131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8C8536-19A1-4A34-A703-7EF44FE40275}">
      <dsp:nvSpPr>
        <dsp:cNvPr id="0" name=""/>
        <dsp:cNvSpPr/>
      </dsp:nvSpPr>
      <dsp:spPr>
        <a:xfrm>
          <a:off x="1519199" y="286149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4DBE3-106F-4764-ABDA-2C2006D8D574}">
      <dsp:nvSpPr>
        <dsp:cNvPr id="0" name=""/>
        <dsp:cNvSpPr/>
      </dsp:nvSpPr>
      <dsp:spPr>
        <a:xfrm>
          <a:off x="331199" y="2712430"/>
          <a:ext cx="432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the preparation of accounts the business and its owner are classes as separate entities</a:t>
          </a:r>
          <a:endParaRPr lang="en-US" sz="2000" kern="1200" dirty="0"/>
        </a:p>
      </dsp:txBody>
      <dsp:txXfrm>
        <a:off x="331199" y="2712430"/>
        <a:ext cx="4320000" cy="787500"/>
      </dsp:txXfrm>
    </dsp:sp>
    <dsp:sp modelId="{3AC4A25F-91ED-4044-9726-F184BA94F31F}">
      <dsp:nvSpPr>
        <dsp:cNvPr id="0" name=""/>
        <dsp:cNvSpPr/>
      </dsp:nvSpPr>
      <dsp:spPr>
        <a:xfrm>
          <a:off x="6595199" y="286149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52032-F6E2-4C4D-8DF6-AB43B8EEB023}">
      <dsp:nvSpPr>
        <dsp:cNvPr id="0" name=""/>
        <dsp:cNvSpPr/>
      </dsp:nvSpPr>
      <dsp:spPr>
        <a:xfrm>
          <a:off x="5407199" y="2712430"/>
          <a:ext cx="432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We are preparing the accounts of the business, so transactions with the owner need to be highlighted</a:t>
          </a:r>
          <a:endParaRPr lang="en-US" sz="2000" kern="1200" dirty="0"/>
        </a:p>
      </dsp:txBody>
      <dsp:txXfrm>
        <a:off x="5407199" y="2712430"/>
        <a:ext cx="4320000" cy="78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D968C-5ECD-45E3-AB03-48291760767A}">
      <dsp:nvSpPr>
        <dsp:cNvPr id="0" name=""/>
        <dsp:cNvSpPr/>
      </dsp:nvSpPr>
      <dsp:spPr>
        <a:xfrm>
          <a:off x="0" y="625"/>
          <a:ext cx="6582555" cy="1463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23D4E-540A-46E8-B526-73693AD02883}">
      <dsp:nvSpPr>
        <dsp:cNvPr id="0" name=""/>
        <dsp:cNvSpPr/>
      </dsp:nvSpPr>
      <dsp:spPr>
        <a:xfrm>
          <a:off x="442561" y="329803"/>
          <a:ext cx="804657" cy="8046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1FD69-68E2-4354-8AB3-33DB5F93727B}">
      <dsp:nvSpPr>
        <dsp:cNvPr id="0" name=""/>
        <dsp:cNvSpPr/>
      </dsp:nvSpPr>
      <dsp:spPr>
        <a:xfrm>
          <a:off x="1689780" y="625"/>
          <a:ext cx="4892774" cy="1463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36" tIns="154836" rIns="154836" bIns="1548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Accounting is a service activity. It uses words and symbols to communicate financial information useful for decision making. The terminology and symbols used have developed from the earliest known accounting records. 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89780" y="625"/>
        <a:ext cx="4892774" cy="1463013"/>
      </dsp:txXfrm>
    </dsp:sp>
    <dsp:sp modelId="{679D2379-5BAC-47DC-AB6F-2FF4D8793E4F}">
      <dsp:nvSpPr>
        <dsp:cNvPr id="0" name=""/>
        <dsp:cNvSpPr/>
      </dsp:nvSpPr>
      <dsp:spPr>
        <a:xfrm>
          <a:off x="0" y="1829392"/>
          <a:ext cx="6582555" cy="1463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4F6BE-0FDF-4C38-A070-6BD082FD3935}">
      <dsp:nvSpPr>
        <dsp:cNvPr id="0" name=""/>
        <dsp:cNvSpPr/>
      </dsp:nvSpPr>
      <dsp:spPr>
        <a:xfrm>
          <a:off x="442561" y="2158570"/>
          <a:ext cx="804657" cy="8046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F394F-BAD4-454A-8796-9F19883061E5}">
      <dsp:nvSpPr>
        <dsp:cNvPr id="0" name=""/>
        <dsp:cNvSpPr/>
      </dsp:nvSpPr>
      <dsp:spPr>
        <a:xfrm>
          <a:off x="1689780" y="1829392"/>
          <a:ext cx="4892774" cy="1463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36" tIns="154836" rIns="154836" bIns="1548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As a profession, accounting has evolved in response to society’s need for economic information to help people make economic decisions.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89780" y="1829392"/>
        <a:ext cx="4892774" cy="1463013"/>
      </dsp:txXfrm>
    </dsp:sp>
    <dsp:sp modelId="{3A5B63FE-5ED0-4926-A6E9-285594B3C7C9}">
      <dsp:nvSpPr>
        <dsp:cNvPr id="0" name=""/>
        <dsp:cNvSpPr/>
      </dsp:nvSpPr>
      <dsp:spPr>
        <a:xfrm>
          <a:off x="0" y="3658159"/>
          <a:ext cx="6582555" cy="1463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4DB9E-1C06-4C47-90DC-C45387FAF9D4}">
      <dsp:nvSpPr>
        <dsp:cNvPr id="0" name=""/>
        <dsp:cNvSpPr/>
      </dsp:nvSpPr>
      <dsp:spPr>
        <a:xfrm>
          <a:off x="442561" y="3987337"/>
          <a:ext cx="804657" cy="8046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F8500-10EC-47FC-9F1E-06EB60C0BB23}">
      <dsp:nvSpPr>
        <dsp:cNvPr id="0" name=""/>
        <dsp:cNvSpPr/>
      </dsp:nvSpPr>
      <dsp:spPr>
        <a:xfrm>
          <a:off x="1689780" y="3658159"/>
          <a:ext cx="4892774" cy="1463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36" tIns="154836" rIns="154836" bIns="15483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Accounting is often called the ‘language of business’. To be effective, the recipient must understand the message that the sender intends to convey.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89780" y="3658159"/>
        <a:ext cx="4892774" cy="14630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C807F8-A24D-491E-9F50-4DAA38122011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59B2C-8B36-4B2A-A3CE-F7385F7FF28A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AC1FA-3A11-4505-9BBD-D7908799BB99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Cashflow Statement</a:t>
          </a:r>
          <a:endParaRPr lang="en-US" sz="2700" kern="1200" dirty="0"/>
        </a:p>
      </dsp:txBody>
      <dsp:txXfrm>
        <a:off x="35606" y="2725540"/>
        <a:ext cx="2981250" cy="720000"/>
      </dsp:txXfrm>
    </dsp:sp>
    <dsp:sp modelId="{BD68296C-29D2-459E-85BD-C5E7BE9FCDE9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F92E29-565F-40E9-9DEB-760E954DC205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DA5F2-2E7F-4382-89F3-DA8F9F15982F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Profit and Loss Account</a:t>
          </a:r>
          <a:endParaRPr lang="en-US" sz="2700" kern="1200"/>
        </a:p>
      </dsp:txBody>
      <dsp:txXfrm>
        <a:off x="3538574" y="2725540"/>
        <a:ext cx="2981250" cy="720000"/>
      </dsp:txXfrm>
    </dsp:sp>
    <dsp:sp modelId="{B3B6DE6D-27F7-4417-ADBD-5430848BB057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9FAFE-ACC0-47E1-8696-D44EF3DA2867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87A80-D44E-4933-AAF8-A145D097F4B9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Balance Sheet</a:t>
          </a:r>
          <a:endParaRPr lang="en-US" sz="2700" kern="1200"/>
        </a:p>
      </dsp:txBody>
      <dsp:txXfrm>
        <a:off x="7041543" y="2725540"/>
        <a:ext cx="2981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CF9D2-77D4-479B-A5C5-B2F319FEEB90}">
      <dsp:nvSpPr>
        <dsp:cNvPr id="0" name=""/>
        <dsp:cNvSpPr/>
      </dsp:nvSpPr>
      <dsp:spPr>
        <a:xfrm rot="16200000">
          <a:off x="202" y="2178"/>
          <a:ext cx="3781722" cy="3781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is a summary of the business’ transactions for  given period</a:t>
          </a:r>
          <a:endParaRPr lang="en-US" sz="2600" kern="1200"/>
        </a:p>
      </dsp:txBody>
      <dsp:txXfrm rot="5400000">
        <a:off x="202" y="947608"/>
        <a:ext cx="3119921" cy="1890861"/>
      </dsp:txXfrm>
    </dsp:sp>
    <dsp:sp modelId="{CDC833D2-3CFD-485F-8AF1-357CF0D8EDC8}">
      <dsp:nvSpPr>
        <dsp:cNvPr id="0" name=""/>
        <dsp:cNvSpPr/>
      </dsp:nvSpPr>
      <dsp:spPr>
        <a:xfrm rot="5400000">
          <a:off x="6276475" y="2178"/>
          <a:ext cx="3781722" cy="3781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It is a measurement of the performance of the business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i.e.  its trading results</a:t>
          </a:r>
          <a:endParaRPr lang="en-US" sz="2000" kern="1200"/>
        </a:p>
      </dsp:txBody>
      <dsp:txXfrm rot="-5400000">
        <a:off x="6938276" y="947609"/>
        <a:ext cx="3119921" cy="18908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E31D3-0CB8-4F1A-96CD-9C79FECDCF4E}">
      <dsp:nvSpPr>
        <dsp:cNvPr id="0" name=""/>
        <dsp:cNvSpPr/>
      </dsp:nvSpPr>
      <dsp:spPr>
        <a:xfrm>
          <a:off x="134825" y="1232490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F0FAB-77B3-4984-9327-314A397A3E6E}">
      <dsp:nvSpPr>
        <dsp:cNvPr id="0" name=""/>
        <dsp:cNvSpPr/>
      </dsp:nvSpPr>
      <dsp:spPr>
        <a:xfrm>
          <a:off x="406966" y="1504631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CB92A-10A8-4CF6-AA80-9A9670E7DD07}">
      <dsp:nvSpPr>
        <dsp:cNvPr id="0" name=""/>
        <dsp:cNvSpPr/>
      </dsp:nvSpPr>
      <dsp:spPr>
        <a:xfrm>
          <a:off x="1708430" y="1232490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This is a statement of the financial position of the business at the year end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8430" y="1232490"/>
        <a:ext cx="3054644" cy="1295909"/>
      </dsp:txXfrm>
    </dsp:sp>
    <dsp:sp modelId="{2EF8956B-B157-403B-958C-0A15D2815541}">
      <dsp:nvSpPr>
        <dsp:cNvPr id="0" name=""/>
        <dsp:cNvSpPr/>
      </dsp:nvSpPr>
      <dsp:spPr>
        <a:xfrm>
          <a:off x="5295324" y="1232490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ED189-D887-4112-BA6B-5C37238BAC9F}">
      <dsp:nvSpPr>
        <dsp:cNvPr id="0" name=""/>
        <dsp:cNvSpPr/>
      </dsp:nvSpPr>
      <dsp:spPr>
        <a:xfrm>
          <a:off x="5567465" y="1504631"/>
          <a:ext cx="751627" cy="7516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F91D3-F58E-4FE0-BB60-5287FEC0E15D}">
      <dsp:nvSpPr>
        <dsp:cNvPr id="0" name=""/>
        <dsp:cNvSpPr/>
      </dsp:nvSpPr>
      <dsp:spPr>
        <a:xfrm>
          <a:off x="6868929" y="1232490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It lists all the assets and liabilities of the business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68929" y="1232490"/>
        <a:ext cx="3054644" cy="1295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0FC31-2AB3-4CBE-838E-55564FAE8ABD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4DE15-9253-4A15-8DA8-88B59CCBF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12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1C6EB7-3F3C-4006-B6C3-A24488547FF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864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428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076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2061CD5-B0D8-4944-8440-0F920BBC0906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77816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969A115A-49E7-4134-8164-FD20FC7A60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0E1992A-3A0A-4597-BC0E-288E6E0AE1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B450B3E4-F549-41DA-B75B-D8308A5E34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155DD82-3E56-41B4-AD31-FAEA842489AA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70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980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8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41D1A0B9-C172-41B4-A3F7-4E5F6D352D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BC3CBB38-3453-49A1-B651-F0B014160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969187C-7FBD-4497-A5FD-BA6B1A7164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DD9F7C7-CF12-4B4C-838C-824522675916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ED07A73A-1531-4159-B5D0-4317A0363A3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E7797BC-8328-41F4-B4B8-E4E8953BB55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10137CEA-D3F0-4FB0-ABDB-81C559F2F8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A5D8FB0-B5A4-4518-AE37-A607041FDD39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54DE15-9253-4A15-8DA8-88B59CCBF0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92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Finance management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Financial management and cost accounting – Part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Today’s Lecture will…..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25651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8" name="Rectangle 72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Introduction</a:t>
            </a:r>
          </a:p>
        </p:txBody>
      </p:sp>
      <p:cxnSp>
        <p:nvCxnSpPr>
          <p:cNvPr id="13319" name="Straight Connector 74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Rectangle 76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3316" name="Content Placeholder 2">
            <a:extLst>
              <a:ext uri="{FF2B5EF4-FFF2-40B4-BE49-F238E27FC236}">
                <a16:creationId xmlns:a16="http://schemas.microsoft.com/office/drawing/2014/main" id="{5D64F3B8-2AFB-4454-829B-CA5B0DC58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354376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4932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THE CONCEPT OF CAPITAL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C8C835-AE0A-D999-CD3E-EE5A9DBCD9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7" name="Rectangle 71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015861-CE1A-432B-8A4B-684AD0B6D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Decision Making</a:t>
            </a:r>
          </a:p>
        </p:txBody>
      </p:sp>
      <p:pic>
        <p:nvPicPr>
          <p:cNvPr id="4" name="Picture 4" descr="Infographic of globe with lifestyle icons surrounding it">
            <a:extLst>
              <a:ext uri="{FF2B5EF4-FFF2-40B4-BE49-F238E27FC236}">
                <a16:creationId xmlns:a16="http://schemas.microsoft.com/office/drawing/2014/main" id="{9976C327-0832-4147-818D-D07D2AC536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53"/>
          <a:stretch/>
        </p:blipFill>
        <p:spPr bwMode="auto">
          <a:xfrm>
            <a:off x="20" y="10"/>
            <a:ext cx="4580077" cy="64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438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Content Placeholder 1">
            <a:extLst>
              <a:ext uri="{FF2B5EF4-FFF2-40B4-BE49-F238E27FC236}">
                <a16:creationId xmlns:a16="http://schemas.microsoft.com/office/drawing/2014/main" id="{8109E700-F259-4A9A-BBAC-9CD672E9AD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 individuals, we make decisions every day – without exception</a:t>
            </a:r>
          </a:p>
          <a:p>
            <a:pPr>
              <a:lnSpc>
                <a:spcPct val="100000"/>
              </a:lnSpc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are exactly the same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When making a decision, we take several alternatives into consideration – we will use several tools, techniques and positions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Usually, decision making is hard.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majority of corporate decisions involve some level of dissatisfaction or conflict with another party</a:t>
            </a:r>
          </a:p>
          <a:p>
            <a:pPr>
              <a:lnSpc>
                <a:spcPct val="100000"/>
              </a:lnSpc>
            </a:pPr>
            <a:endParaRPr lang="en-US" altLang="en-US" dirty="0"/>
          </a:p>
        </p:txBody>
      </p:sp>
      <p:sp>
        <p:nvSpPr>
          <p:cNvPr id="18439" name="Rectangle 75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1E79B-62FF-46DB-A057-3A2F1D3A6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>
              <a:defRPr/>
            </a:pPr>
            <a:r>
              <a:rPr lang="en-GB" dirty="0"/>
              <a:t>How does Accounting aid the Decision Making Process?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461" name="Content Placeholder 2">
            <a:extLst>
              <a:ext uri="{FF2B5EF4-FFF2-40B4-BE49-F238E27FC236}">
                <a16:creationId xmlns:a16="http://schemas.microsoft.com/office/drawing/2014/main" id="{2C99F815-B45E-40AA-86A3-9A0118FEE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680894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5E59186F-52B8-4111-856E-0310DA822F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300" dirty="0">
                <a:latin typeface="Arial" panose="020B0604020202020204" pitchFamily="34" charset="0"/>
              </a:rPr>
              <a:t>Financial Accounting involves</a:t>
            </a:r>
          </a:p>
        </p:txBody>
      </p:sp>
      <p:pic>
        <p:nvPicPr>
          <p:cNvPr id="72" name="Graphic 71" descr="Calculator">
            <a:extLst>
              <a:ext uri="{FF2B5EF4-FFF2-40B4-BE49-F238E27FC236}">
                <a16:creationId xmlns:a16="http://schemas.microsoft.com/office/drawing/2014/main" id="{D9889911-75CF-4575-90C2-BB323783B6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4DBB1E7-9C22-4BD3-97A5-E07FC7BB67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The preparation of financial statements for external use.</a:t>
            </a:r>
          </a:p>
          <a:p>
            <a:r>
              <a:rPr lang="en-US" altLang="en-US">
                <a:latin typeface="Arial" panose="020B0604020202020204" pitchFamily="34" charset="0"/>
              </a:rPr>
              <a:t>Summarises historical data</a:t>
            </a:r>
          </a:p>
          <a:p>
            <a:r>
              <a:rPr lang="en-US" altLang="en-US">
                <a:latin typeface="Arial" panose="020B0604020202020204" pitchFamily="34" charset="0"/>
              </a:rPr>
              <a:t>Reports the results and position of the business</a:t>
            </a: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A45D8-9A29-4EC9-8124-53E4C63F5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The Principle Financial Statements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B4EEA-79BA-56F0-F25B-39705D169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516512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7083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/>
              <a:t>PROFIT</a:t>
            </a:r>
            <a:r>
              <a:rPr lang="en-GB" dirty="0"/>
              <a:t> AND LOSS ACCOUNT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8E04BC-1019-2252-C35B-30BB53F18B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27786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BALANCE SHEET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56A9D7-21B9-CB93-AFAA-4AE6976C87F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67699-F1DA-418D-921C-4CA4A8A7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Cash Flow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8ADBF-CC71-4353-B241-E0828BBA7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Measures how well a business generates cash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Enables investors to understand how an organisations operations are running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Unlike the P&amp;L and balance Sheet there is no standard layout, tends to include information related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Operating Activities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Investing Activities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Financing Activities</a:t>
            </a:r>
          </a:p>
        </p:txBody>
      </p:sp>
    </p:spTree>
    <p:extLst>
      <p:ext uri="{BB962C8B-B14F-4D97-AF65-F5344CB8AC3E}">
        <p14:creationId xmlns:p14="http://schemas.microsoft.com/office/powerpoint/2010/main" val="3773388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7A64A-2A09-4598-A1CA-4B94B0049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772731"/>
            <a:ext cx="6255026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A8331-8D62-499C-96B0-278246482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0995" y="772731"/>
            <a:ext cx="3341488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stakeholders would be interested in the data contained within the financial statements? 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520631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D60EC1B-554F-47EF-839A-BAAD858F6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54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sz="4300"/>
              <a:t>BASIS OF PREPARATION OF ACCOUNTS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E519B01-9A2C-AB21-9FE4-5C3152A38D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58" r="2763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Accounts are NOT prepared on a cash received / cash paid basis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i.e.  recognised on the invoice date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4F0A-E965-F441-138A-55A5D93A5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1FD03-A9AB-B4B3-730D-1C2F5ECCC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446078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099" descr="Calculator, pen, compass, money and a paper with graphs printed on it">
            <a:extLst>
              <a:ext uri="{FF2B5EF4-FFF2-40B4-BE49-F238E27FC236}">
                <a16:creationId xmlns:a16="http://schemas.microsoft.com/office/drawing/2014/main" id="{73AE3BA9-07C4-45A8-B7C6-FBBEDD9B41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98" name="Rectangle 2">
            <a:extLst>
              <a:ext uri="{FF2B5EF4-FFF2-40B4-BE49-F238E27FC236}">
                <a16:creationId xmlns:a16="http://schemas.microsoft.com/office/drawing/2014/main" id="{965F5508-F368-4312-BB29-06ACF1A006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>
                <a:latin typeface="Arial" panose="020B0604020202020204" pitchFamily="34" charset="0"/>
              </a:rPr>
              <a:t>Management Accounting</a:t>
            </a:r>
          </a:p>
        </p:txBody>
      </p:sp>
      <p:sp>
        <p:nvSpPr>
          <p:cNvPr id="4097" name="Rectangle 3">
            <a:extLst>
              <a:ext uri="{FF2B5EF4-FFF2-40B4-BE49-F238E27FC236}">
                <a16:creationId xmlns:a16="http://schemas.microsoft.com/office/drawing/2014/main" id="{FF084906-7511-46B9-9E40-AEAE684471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Produces information about the costs and profitability of products and different parts of the business using internally produced reports</a:t>
            </a:r>
          </a:p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Enables managers to take planning and control decisions</a:t>
            </a:r>
          </a:p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Produces detailed information about sales, production, finance etc. </a:t>
            </a:r>
          </a:p>
          <a:p>
            <a:pPr>
              <a:spcAft>
                <a:spcPts val="0"/>
              </a:spcAft>
              <a:defRPr/>
            </a:pPr>
            <a:r>
              <a:rPr lang="en-GB" altLang="en-US" dirty="0">
                <a:latin typeface="Arial" panose="020B0604020202020204" pitchFamily="34" charset="0"/>
              </a:rPr>
              <a:t>Preparation of budgets, setting price levels and advising on future activities</a:t>
            </a:r>
          </a:p>
          <a:p>
            <a:pPr>
              <a:spcAft>
                <a:spcPts val="0"/>
              </a:spcAft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9" name="Picture 41988" descr="White calculator">
            <a:extLst>
              <a:ext uri="{FF2B5EF4-FFF2-40B4-BE49-F238E27FC236}">
                <a16:creationId xmlns:a16="http://schemas.microsoft.com/office/drawing/2014/main" id="{79F20D4C-0232-4541-AA04-36EB32339E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242" name="Rectangle 2">
            <a:extLst>
              <a:ext uri="{FF2B5EF4-FFF2-40B4-BE49-F238E27FC236}">
                <a16:creationId xmlns:a16="http://schemas.microsoft.com/office/drawing/2014/main" id="{8676812C-5F4E-425F-8196-23FAB3E625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b="1" dirty="0">
                <a:latin typeface="Arial" panose="020B0604020202020204" pitchFamily="34" charset="0"/>
              </a:rPr>
              <a:t>Cost accounting is: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E58EFEC6-0975-4E4C-839A-0E0695506F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 rtlCol="0">
            <a:normAutofit/>
          </a:bodyPr>
          <a:lstStyle/>
          <a:p>
            <a:pPr marL="0" indent="0" defTabSz="762000">
              <a:spcAft>
                <a:spcPts val="0"/>
              </a:spcAft>
              <a:buNone/>
              <a:defRPr/>
            </a:pPr>
            <a:r>
              <a:rPr lang="en-US" b="1" dirty="0">
                <a:latin typeface="Arial" charset="0"/>
              </a:rPr>
              <a:t>The cost accountant provides answers to the following questions: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What has been the costs of goods and services provided to the consumer?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What are the revenues related to the costs to assess profits?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What is the value of stocks of goods for balance sheet purposes?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What are future costs of goods and services?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How do actual costs compare to budgeted costs?</a:t>
            </a:r>
          </a:p>
          <a:p>
            <a:pPr marL="577850" indent="-577850" defTabSz="762000">
              <a:spcAft>
                <a:spcPts val="0"/>
              </a:spcAft>
              <a:defRPr/>
            </a:pPr>
            <a:r>
              <a:rPr lang="en-US" dirty="0">
                <a:latin typeface="Arial" charset="0"/>
              </a:rPr>
              <a:t>What information does management need to make informed decisions about profits and costs?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0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36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65" end="1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29" end="18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86" end="2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AE5D6A95-04E1-412D-8031-890C9ACBCE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>
                <a:latin typeface="Arial" panose="020B0604020202020204" pitchFamily="34" charset="0"/>
              </a:rPr>
              <a:t>Key Definitions</a:t>
            </a:r>
          </a:p>
        </p:txBody>
      </p:sp>
      <p:pic>
        <p:nvPicPr>
          <p:cNvPr id="11268" name="Picture 11267" descr="White percentage symbol on red background">
            <a:extLst>
              <a:ext uri="{FF2B5EF4-FFF2-40B4-BE49-F238E27FC236}">
                <a16:creationId xmlns:a16="http://schemas.microsoft.com/office/drawing/2014/main" id="{7785699C-2ADA-9394-5054-18D66DD34D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632" r="9788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5" name="Rectangle 3">
            <a:extLst>
              <a:ext uri="{FF2B5EF4-FFF2-40B4-BE49-F238E27FC236}">
                <a16:creationId xmlns:a16="http://schemas.microsoft.com/office/drawing/2014/main" id="{D760133E-2B54-4572-99C4-5FE4564411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rtlCol="0">
            <a:normAutofit/>
          </a:bodyPr>
          <a:lstStyle/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b="1" dirty="0">
                <a:latin typeface="Arial" panose="020B0604020202020204" pitchFamily="34" charset="0"/>
              </a:rPr>
              <a:t>Cost Unit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dirty="0">
                <a:latin typeface="Arial" panose="020B0604020202020204" pitchFamily="34" charset="0"/>
              </a:rPr>
              <a:t>  A cost unit is a unit of product or service for which costs can be ascertained.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b="1" dirty="0">
                <a:latin typeface="Arial" panose="020B0604020202020204" pitchFamily="34" charset="0"/>
              </a:rPr>
              <a:t>Direct Cost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dirty="0">
                <a:latin typeface="Arial" panose="020B0604020202020204" pitchFamily="34" charset="0"/>
              </a:rPr>
              <a:t>Costs which can be directly attributed to  a cost unit.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b="1" dirty="0">
                <a:latin typeface="Arial" panose="020B0604020202020204" pitchFamily="34" charset="0"/>
              </a:rPr>
              <a:t>Indirect Cost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dirty="0">
                <a:latin typeface="Arial" panose="020B0604020202020204" pitchFamily="34" charset="0"/>
              </a:rPr>
              <a:t>	Costs which cannot economically be identified with a specific cost unit.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b="1" dirty="0">
                <a:latin typeface="Arial" panose="020B0604020202020204" pitchFamily="34" charset="0"/>
              </a:rPr>
              <a:t>Prime Cost 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sz="1700" dirty="0">
                <a:latin typeface="Arial" panose="020B0604020202020204" pitchFamily="34" charset="0"/>
              </a:rPr>
              <a:t> The sum of direct costs for a product.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sz="1700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sz="1700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endParaRPr lang="en-GB" altLang="en-US" sz="17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883C473-FAAF-4AF0-963C-D0749FD12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698453"/>
            <a:ext cx="5115347" cy="5141052"/>
          </a:xfrm>
          <a:prstGeom prst="rect">
            <a:avLst/>
          </a:prstGeom>
        </p:spPr>
      </p:pic>
      <p:sp>
        <p:nvSpPr>
          <p:cNvPr id="40963" name="Content Placeholder 1">
            <a:extLst>
              <a:ext uri="{FF2B5EF4-FFF2-40B4-BE49-F238E27FC236}">
                <a16:creationId xmlns:a16="http://schemas.microsoft.com/office/drawing/2014/main" id="{DFBB89E1-1EDE-4083-A3F6-532377E270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Imagine that a manufacturing company makes steel frames used in the building industry. A typical small size frame costs £2,400 to manufacture.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 useful is this information?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From a pricing point of view, knowledge of total cost is vital, particularly if the company uses cost plus pricing (which is widely adopted).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However, from a cost control and management perspective, dividing this total up into its constituent parts may be far more useful.</a:t>
            </a:r>
          </a:p>
          <a:p>
            <a:pPr>
              <a:lnSpc>
                <a:spcPct val="100000"/>
              </a:lnSpc>
            </a:pPr>
            <a:endParaRPr lang="en-US" alt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2">
            <a:extLst>
              <a:ext uri="{FF2B5EF4-FFF2-40B4-BE49-F238E27FC236}">
                <a16:creationId xmlns:a16="http://schemas.microsoft.com/office/drawing/2014/main" id="{5D554142-F33D-4193-AB83-BD802C874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sz="2800"/>
              <a:t>The cost card for the product could look as follows:</a:t>
            </a:r>
            <a:br>
              <a:rPr lang="en-US" altLang="en-US" sz="2800"/>
            </a:br>
            <a:endParaRPr lang="en-US" altLang="en-US" sz="28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012C04-F30D-45C8-B72E-84D84C49A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Direct Materials £600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Direct Labour £800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Direct Expenses £100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Prime Cost £1,500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Production Overhead £400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Factory Cost £1,900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Non-production overhead £500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Total cost £2,400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cost card has </a:t>
            </a:r>
            <a:r>
              <a:rPr lang="en-US" alt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categorised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costs by type, i.e. direct and indirect costs.</a:t>
            </a:r>
          </a:p>
          <a:p>
            <a:pPr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98FFB87B-0E59-44A0-9EED-5118608BA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>
              <a:defRPr/>
            </a:pPr>
            <a:r>
              <a:rPr lang="en-GB" altLang="en-US">
                <a:latin typeface="Arial" panose="020B0604020202020204" pitchFamily="34" charset="0"/>
              </a:rPr>
              <a:t>Cost Behaviour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1A2365DF-E365-495C-9F18-08F3DCC9B5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	If a business cost £750,000 to run last year, how much will it cost to run this year if business activity is forecast to increase by 25%?</a:t>
            </a:r>
          </a:p>
          <a:p>
            <a:pPr marL="577850" indent="-577850" defTabSz="762000">
              <a:buNone/>
            </a:pPr>
            <a:endParaRPr lang="en-US" altLang="en-US">
              <a:latin typeface="Arial" panose="020B0604020202020204" pitchFamily="34" charset="0"/>
            </a:endParaRPr>
          </a:p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	To answer the is question we need to understand how costs behave i.e. how do costs change as business activity changes?</a:t>
            </a:r>
          </a:p>
          <a:p>
            <a:pPr marL="577850" indent="-577850" defTabSz="762000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896</Words>
  <Application>Microsoft Office PowerPoint</Application>
  <PresentationFormat>Widescreen</PresentationFormat>
  <Paragraphs>105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Georgia Pro Cond Light</vt:lpstr>
      <vt:lpstr>Speak Pro</vt:lpstr>
      <vt:lpstr>RetrospectVTI</vt:lpstr>
      <vt:lpstr>PowerPoint Presentation</vt:lpstr>
      <vt:lpstr>Today’s Lecture will…..</vt:lpstr>
      <vt:lpstr>Introduction</vt:lpstr>
      <vt:lpstr>THE CONCEPT OF CAPITAL</vt:lpstr>
      <vt:lpstr>Decision Making</vt:lpstr>
      <vt:lpstr>How does Accounting aid the Decision Making Process?</vt:lpstr>
      <vt:lpstr>Financial Accounting involves</vt:lpstr>
      <vt:lpstr>The Principle Financial Statements </vt:lpstr>
      <vt:lpstr>THE PROFIT AND LOSS ACCOUNT</vt:lpstr>
      <vt:lpstr>THE BALANCE SHEET </vt:lpstr>
      <vt:lpstr>Cash Flow Statement</vt:lpstr>
      <vt:lpstr>Question</vt:lpstr>
      <vt:lpstr>BASIS OF PREPARATION OF ACCOUNTS</vt:lpstr>
      <vt:lpstr>Activity</vt:lpstr>
      <vt:lpstr>Management Accounting</vt:lpstr>
      <vt:lpstr>Cost accounting is:</vt:lpstr>
      <vt:lpstr>Key Definitions</vt:lpstr>
      <vt:lpstr>PowerPoint Presentation</vt:lpstr>
      <vt:lpstr>The cost card for the product could look as follows: </vt:lpstr>
      <vt:lpstr>Cost Behaviour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6</cp:revision>
  <dcterms:created xsi:type="dcterms:W3CDTF">2021-12-13T12:42:04Z</dcterms:created>
  <dcterms:modified xsi:type="dcterms:W3CDTF">2026-10-02T14:55:36Z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