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0" r:id="rId5"/>
    <p:sldId id="261" r:id="rId6"/>
    <p:sldId id="262" r:id="rId7"/>
    <p:sldId id="263"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6E7B3C-1D7F-3F44-A8E2-33A51A4B603E}" type="datetimeFigureOut">
              <a:rPr lang="en-US" smtClean="0"/>
              <a:t>12/10/2025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F55DB-50B5-A349-872F-B5CD485BE3F7}" type="slidenum">
              <a:rPr lang="en-US" smtClean="0"/>
              <a:t>‹#›</a:t>
            </a:fld>
            <a:endParaRPr lang="en-US"/>
          </a:p>
        </p:txBody>
      </p:sp>
    </p:spTree>
    <p:extLst>
      <p:ext uri="{BB962C8B-B14F-4D97-AF65-F5344CB8AC3E}">
        <p14:creationId xmlns:p14="http://schemas.microsoft.com/office/powerpoint/2010/main" val="3961509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8F55DB-50B5-A349-872F-B5CD485BE3F7}" type="slidenum">
              <a:rPr lang="en-US" smtClean="0"/>
              <a:t>2</a:t>
            </a:fld>
            <a:endParaRPr lang="en-US"/>
          </a:p>
        </p:txBody>
      </p:sp>
    </p:spTree>
    <p:extLst>
      <p:ext uri="{BB962C8B-B14F-4D97-AF65-F5344CB8AC3E}">
        <p14:creationId xmlns:p14="http://schemas.microsoft.com/office/powerpoint/2010/main" val="3388057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7DA7-0EF6-7DD3-0BEE-4E18BF2C69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84191D5-2F69-621E-2B98-DBFF814592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C33E86-A219-B197-4D29-4CABF9FA66B1}"/>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5" name="Footer Placeholder 4">
            <a:extLst>
              <a:ext uri="{FF2B5EF4-FFF2-40B4-BE49-F238E27FC236}">
                <a16:creationId xmlns:a16="http://schemas.microsoft.com/office/drawing/2014/main" id="{6F7AB88A-9EDD-A13A-460D-55233EACB3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536494-5F88-E1EA-A596-88758BBF7FD2}"/>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3517793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48C8F-16E7-883F-42F4-8AE5A6C2B5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827903-E3F1-61F8-22E0-C6C5732BE06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8D8496-ED4E-E1EB-24E0-9C91E7BAF235}"/>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5" name="Footer Placeholder 4">
            <a:extLst>
              <a:ext uri="{FF2B5EF4-FFF2-40B4-BE49-F238E27FC236}">
                <a16:creationId xmlns:a16="http://schemas.microsoft.com/office/drawing/2014/main" id="{0E490A4E-554B-5491-5FBD-DEEE653F2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53D816-1C5B-4EAF-97D6-99C280C9690A}"/>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4269768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2B6E9-EEB8-BBEB-F403-92A00157BC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464BF62-C0AA-5A18-AF63-899B3A3E5F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103708-1AD0-1BBC-5960-742C8BA4E8A8}"/>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5" name="Footer Placeholder 4">
            <a:extLst>
              <a:ext uri="{FF2B5EF4-FFF2-40B4-BE49-F238E27FC236}">
                <a16:creationId xmlns:a16="http://schemas.microsoft.com/office/drawing/2014/main" id="{EED7A30A-F858-230F-F84B-D75525444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36DAEA-E42D-8EC7-A0B5-0647AE38FB71}"/>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294919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9F2E-164D-336B-4316-B4BED0643B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67DDDD-2D09-CFEF-E934-2BFC7388CF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1798CF-415B-1945-A6ED-73140A3D41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E516DE-AD90-4D98-4E7B-89686D1EEB60}"/>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6" name="Footer Placeholder 5">
            <a:extLst>
              <a:ext uri="{FF2B5EF4-FFF2-40B4-BE49-F238E27FC236}">
                <a16:creationId xmlns:a16="http://schemas.microsoft.com/office/drawing/2014/main" id="{39FADB11-F2D3-0E4A-886E-A1393CF8FB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95481D-A2D9-7A33-3AE1-DCE5CC75581A}"/>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1612961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E77F7-712D-B5AF-3D23-EB5C599758D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513487C-DF97-BDA5-25AD-103FFC7635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5D85EF-1E7B-7D84-55A0-7E565F39B3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E487071-E280-71BE-3B79-23F4AF5D1B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084A2E-CDDD-61B0-A2E4-228C4B0EA4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41E76DB-1D03-3533-9F92-850E52762A82}"/>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8" name="Footer Placeholder 7">
            <a:extLst>
              <a:ext uri="{FF2B5EF4-FFF2-40B4-BE49-F238E27FC236}">
                <a16:creationId xmlns:a16="http://schemas.microsoft.com/office/drawing/2014/main" id="{3A683765-1532-22DD-053A-50863CA2DA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36939E-28EE-5A1A-5CBD-F8876420169D}"/>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772812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5111A-7E78-C138-46FF-57965E054E3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03A1971-7723-FDB0-9FD8-B43B95E4B70B}"/>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4" name="Footer Placeholder 3">
            <a:extLst>
              <a:ext uri="{FF2B5EF4-FFF2-40B4-BE49-F238E27FC236}">
                <a16:creationId xmlns:a16="http://schemas.microsoft.com/office/drawing/2014/main" id="{F9117273-997A-E9BD-5030-8C7798D302F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0B0806-F617-E120-4533-4826C552DB62}"/>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2480877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234BAC-6AF1-2D55-35EB-F00C133B792C}"/>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3" name="Footer Placeholder 2">
            <a:extLst>
              <a:ext uri="{FF2B5EF4-FFF2-40B4-BE49-F238E27FC236}">
                <a16:creationId xmlns:a16="http://schemas.microsoft.com/office/drawing/2014/main" id="{12639D81-2F39-C633-5669-46E96B30E9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D3EE79A-80F7-1698-4D8D-4BB285A8C281}"/>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1089250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89CDD-F1A6-EC64-7E9C-308E0DBAA0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94F938-263F-42BD-2CEA-A539198D4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E93C7A5-4CD3-DA46-A1C5-5CD39BD564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296B24-38E1-F982-235D-DFF549951141}"/>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6" name="Footer Placeholder 5">
            <a:extLst>
              <a:ext uri="{FF2B5EF4-FFF2-40B4-BE49-F238E27FC236}">
                <a16:creationId xmlns:a16="http://schemas.microsoft.com/office/drawing/2014/main" id="{B9BB7FAA-EB33-27EE-1312-26AA9135A4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1C42FD-C8FB-B760-DD35-1FBBEEDEC464}"/>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3024185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A224D-50AF-D1CF-4782-33F44F81B0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C881724-21A2-01E3-DCEC-F628D47BC5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4413D3-BC71-D2D5-208E-C642AE4471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F7B935-9E4C-FC82-2935-A1D20E0AD47A}"/>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6" name="Footer Placeholder 5">
            <a:extLst>
              <a:ext uri="{FF2B5EF4-FFF2-40B4-BE49-F238E27FC236}">
                <a16:creationId xmlns:a16="http://schemas.microsoft.com/office/drawing/2014/main" id="{49B43A6E-2C8E-C6D0-6B35-E040C5F4BB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0CA185-C486-97B8-E08A-99D0C91AEDE4}"/>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3431212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5BCF-F325-C494-ACD6-62AC058175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26CB529-B4DE-AB7E-82B7-98F636ECA8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79A-52E9-C9B4-81C8-95DCE50BA912}"/>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5" name="Footer Placeholder 4">
            <a:extLst>
              <a:ext uri="{FF2B5EF4-FFF2-40B4-BE49-F238E27FC236}">
                <a16:creationId xmlns:a16="http://schemas.microsoft.com/office/drawing/2014/main" id="{DBD0B0E9-C668-05C7-6A01-89B164C3ED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EB5D46-ADC7-E0FF-E91C-2077A7AB17C2}"/>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2312490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1E8B50-F200-53AE-8DD1-6C4CF7A12E9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F01F20-19C7-9912-9EDB-7A7478C1E1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9864BA-1B4F-182D-64CE-CDB0B2010ACC}"/>
              </a:ext>
            </a:extLst>
          </p:cNvPr>
          <p:cNvSpPr>
            <a:spLocks noGrp="1"/>
          </p:cNvSpPr>
          <p:nvPr>
            <p:ph type="dt" sz="half" idx="10"/>
          </p:nvPr>
        </p:nvSpPr>
        <p:spPr/>
        <p:txBody>
          <a:bodyPr/>
          <a:lstStyle/>
          <a:p>
            <a:fld id="{951F4BDE-A04A-B94B-B4CE-5F39A527C185}" type="datetimeFigureOut">
              <a:rPr lang="en-US" smtClean="0"/>
              <a:t>12/10/2025</a:t>
            </a:fld>
            <a:endParaRPr lang="en-US"/>
          </a:p>
        </p:txBody>
      </p:sp>
      <p:sp>
        <p:nvSpPr>
          <p:cNvPr id="5" name="Footer Placeholder 4">
            <a:extLst>
              <a:ext uri="{FF2B5EF4-FFF2-40B4-BE49-F238E27FC236}">
                <a16:creationId xmlns:a16="http://schemas.microsoft.com/office/drawing/2014/main" id="{A047F09B-310A-AE97-0B1C-68E0FDC7FC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1B986A-5D9B-A4A9-5D20-4C7847B09C43}"/>
              </a:ext>
            </a:extLst>
          </p:cNvPr>
          <p:cNvSpPr>
            <a:spLocks noGrp="1"/>
          </p:cNvSpPr>
          <p:nvPr>
            <p:ph type="sldNum" sz="quarter" idx="12"/>
          </p:nvPr>
        </p:nvSpPr>
        <p:spPr/>
        <p:txBody>
          <a:bodyPr/>
          <a:lstStyle/>
          <a:p>
            <a:fld id="{710CCE96-3E11-8544-9EA3-71FCF399AB04}" type="slidenum">
              <a:rPr lang="en-US" smtClean="0"/>
              <a:t>‹#›</a:t>
            </a:fld>
            <a:endParaRPr lang="en-US"/>
          </a:p>
        </p:txBody>
      </p:sp>
    </p:spTree>
    <p:extLst>
      <p:ext uri="{BB962C8B-B14F-4D97-AF65-F5344CB8AC3E}">
        <p14:creationId xmlns:p14="http://schemas.microsoft.com/office/powerpoint/2010/main" val="3643308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DF791A-5D4D-35F0-6C74-C82C4F4AD7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4D35F5-D32B-CAEF-BE8F-F2E5A6C60F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2E4988-464C-D442-3138-E5AEF8F63F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51F4BDE-A04A-B94B-B4CE-5F39A527C185}" type="datetimeFigureOut">
              <a:rPr lang="en-US" smtClean="0"/>
              <a:t>12/10/2025</a:t>
            </a:fld>
            <a:endParaRPr lang="en-US"/>
          </a:p>
        </p:txBody>
      </p:sp>
      <p:sp>
        <p:nvSpPr>
          <p:cNvPr id="5" name="Footer Placeholder 4">
            <a:extLst>
              <a:ext uri="{FF2B5EF4-FFF2-40B4-BE49-F238E27FC236}">
                <a16:creationId xmlns:a16="http://schemas.microsoft.com/office/drawing/2014/main" id="{C61248C9-9CC6-3A5B-07E6-1B6A998844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845F0C9-D30B-7301-0726-81DB23522E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0CCE96-3E11-8544-9EA3-71FCF399AB04}" type="slidenum">
              <a:rPr lang="en-US" smtClean="0"/>
              <a:t>‹#›</a:t>
            </a:fld>
            <a:endParaRPr lang="en-US"/>
          </a:p>
        </p:txBody>
      </p:sp>
    </p:spTree>
    <p:extLst>
      <p:ext uri="{BB962C8B-B14F-4D97-AF65-F5344CB8AC3E}">
        <p14:creationId xmlns:p14="http://schemas.microsoft.com/office/powerpoint/2010/main" val="2160647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897E8-3987-6424-228B-C737BE91C676}"/>
              </a:ext>
            </a:extLst>
          </p:cNvPr>
          <p:cNvSpPr>
            <a:spLocks noGrp="1"/>
          </p:cNvSpPr>
          <p:nvPr>
            <p:ph type="ctrTitle"/>
          </p:nvPr>
        </p:nvSpPr>
        <p:spPr>
          <a:xfrm>
            <a:off x="1" y="0"/>
            <a:ext cx="12023446" cy="5593976"/>
          </a:xfrm>
        </p:spPr>
        <p:txBody>
          <a:bodyPr>
            <a:normAutofit/>
          </a:bodyPr>
          <a:lstStyle/>
          <a:p>
            <a:pPr algn="l"/>
            <a:r>
              <a:rPr lang="en-GB" sz="2700" b="1" dirty="0"/>
              <a:t>               Student Name:           Joao </a:t>
            </a:r>
            <a:r>
              <a:rPr lang="en-GB" sz="2700" b="1" dirty="0" err="1"/>
              <a:t>Corsino</a:t>
            </a:r>
            <a:br>
              <a:rPr lang="en-GB" sz="2700" b="1" dirty="0"/>
            </a:br>
            <a:r>
              <a:rPr lang="en-GB" sz="2700" b="1" dirty="0"/>
              <a:t>               Student ID:                   2435212</a:t>
            </a:r>
            <a:br>
              <a:rPr lang="en-GB" sz="2700" b="1" dirty="0"/>
            </a:br>
            <a:r>
              <a:rPr lang="en-GB" sz="2700" b="1" dirty="0"/>
              <a:t>               Assignment Title:      Individual Report on Problem Solving</a:t>
            </a:r>
            <a:br>
              <a:rPr lang="en-GB" sz="2700" b="1" dirty="0"/>
            </a:br>
            <a:r>
              <a:rPr lang="en-GB" sz="2700" b="1" dirty="0"/>
              <a:t>               Module Name:            Problem Solving and Decision Making</a:t>
            </a:r>
            <a:br>
              <a:rPr lang="en-GB" sz="2700" b="1" dirty="0"/>
            </a:br>
            <a:r>
              <a:rPr lang="en-GB" sz="2700" b="1" dirty="0"/>
              <a:t>               Module Code:             LCLM 4004</a:t>
            </a:r>
            <a:br>
              <a:rPr lang="en-GB" sz="2700" b="1" dirty="0"/>
            </a:br>
            <a:r>
              <a:rPr lang="en-GB" sz="2700" b="1" dirty="0"/>
              <a:t>               Lecture Name:           Dr  </a:t>
            </a:r>
            <a:r>
              <a:rPr lang="en-GB" sz="2700" b="1" dirty="0" err="1"/>
              <a:t>Rexon</a:t>
            </a:r>
            <a:r>
              <a:rPr lang="en-GB" sz="2700" b="1" dirty="0"/>
              <a:t> </a:t>
            </a:r>
            <a:r>
              <a:rPr lang="en-GB" sz="2700" b="1" dirty="0" err="1"/>
              <a:t>N’ting</a:t>
            </a:r>
            <a:br>
              <a:rPr lang="en-GB" dirty="0"/>
            </a:br>
            <a:br>
              <a:rPr lang="en-GB" dirty="0"/>
            </a:br>
            <a:endParaRPr lang="en-US" dirty="0"/>
          </a:p>
        </p:txBody>
      </p:sp>
    </p:spTree>
    <p:extLst>
      <p:ext uri="{BB962C8B-B14F-4D97-AF65-F5344CB8AC3E}">
        <p14:creationId xmlns:p14="http://schemas.microsoft.com/office/powerpoint/2010/main" val="196889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96ABE-93C7-4C92-E5F3-A720B401B176}"/>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51BB6F8C-185C-7D0E-05F6-96A1AFB82981}"/>
              </a:ext>
            </a:extLst>
          </p:cNvPr>
          <p:cNvSpPr>
            <a:spLocks noGrp="1"/>
          </p:cNvSpPr>
          <p:nvPr>
            <p:ph idx="1"/>
          </p:nvPr>
        </p:nvSpPr>
        <p:spPr/>
        <p:txBody>
          <a:bodyPr/>
          <a:lstStyle/>
          <a:p>
            <a:r>
              <a:rPr lang="en-US"/>
              <a:t>Green Haven Florists, an independent flower shop based in Norwich, UK, has built a strong reputation since its establishment in 2016 by partners Liam and Priya Patel. Known for its bespoke floral arrangements, eco-friendly packaging, and commitment to the local community, the business has long attracted a diverse customer base—from casual walk-ins to weddings and corporate clients. Its personal service and sustainable ethos have positioned Green Haven as a trusted and socially responsible brand within the local retail market</a:t>
            </a:r>
            <a:endParaRPr lang="en-US" dirty="0"/>
          </a:p>
        </p:txBody>
      </p:sp>
    </p:spTree>
    <p:extLst>
      <p:ext uri="{BB962C8B-B14F-4D97-AF65-F5344CB8AC3E}">
        <p14:creationId xmlns:p14="http://schemas.microsoft.com/office/powerpoint/2010/main" val="4009897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3FD22-91A7-FF84-EDCB-A1A41C71DFD3}"/>
              </a:ext>
            </a:extLst>
          </p:cNvPr>
          <p:cNvSpPr>
            <a:spLocks noGrp="1"/>
          </p:cNvSpPr>
          <p:nvPr>
            <p:ph type="title"/>
          </p:nvPr>
        </p:nvSpPr>
        <p:spPr/>
        <p:txBody>
          <a:bodyPr/>
          <a:lstStyle/>
          <a:p>
            <a:r>
              <a:rPr lang="en-GB" dirty="0"/>
              <a:t>Main Body</a:t>
            </a:r>
            <a:endParaRPr lang="en-US" dirty="0"/>
          </a:p>
        </p:txBody>
      </p:sp>
      <p:sp>
        <p:nvSpPr>
          <p:cNvPr id="3" name="Content Placeholder 2">
            <a:extLst>
              <a:ext uri="{FF2B5EF4-FFF2-40B4-BE49-F238E27FC236}">
                <a16:creationId xmlns:a16="http://schemas.microsoft.com/office/drawing/2014/main" id="{4B5A4559-4628-40E9-5418-E0CFD01D6F79}"/>
              </a:ext>
            </a:extLst>
          </p:cNvPr>
          <p:cNvSpPr>
            <a:spLocks noGrp="1"/>
          </p:cNvSpPr>
          <p:nvPr>
            <p:ph idx="1"/>
          </p:nvPr>
        </p:nvSpPr>
        <p:spPr/>
        <p:txBody>
          <a:bodyPr>
            <a:normAutofit fontScale="40000" lnSpcReduction="20000"/>
          </a:bodyPr>
          <a:lstStyle/>
          <a:p>
            <a:pPr marL="0" indent="0">
              <a:buNone/>
            </a:pPr>
            <a:r>
              <a:rPr lang="en-US" b="1" dirty="0"/>
              <a:t>Alternative Solutions and Evaluation</a:t>
            </a:r>
            <a:r>
              <a:rPr lang="en-US" dirty="0"/>
              <a:t> </a:t>
            </a:r>
            <a:endParaRPr lang="en-GB" dirty="0"/>
          </a:p>
          <a:p>
            <a:r>
              <a:rPr lang="en-US" b="1" dirty="0"/>
              <a:t>Alternative Solution 1: </a:t>
            </a:r>
            <a:r>
              <a:rPr lang="en-US" dirty="0"/>
              <a:t>Develop a Modern Online Platform and Digital Marketing Strategy</a:t>
            </a:r>
            <a:endParaRPr lang="en-GB" dirty="0"/>
          </a:p>
          <a:p>
            <a:pPr marL="0" indent="0">
              <a:buNone/>
            </a:pPr>
            <a:r>
              <a:rPr lang="en-US" dirty="0"/>
              <a:t> This solution focuses on improving the shop’s website, adding online ordering features, launching subscription services, and running consistent social media and digital advertising campaigns.</a:t>
            </a:r>
            <a:endParaRPr lang="en-GB" dirty="0"/>
          </a:p>
          <a:p>
            <a:pPr marL="0" indent="0">
              <a:buNone/>
            </a:pPr>
            <a:r>
              <a:rPr lang="en-US" dirty="0"/>
              <a:t> Key features</a:t>
            </a:r>
            <a:endParaRPr lang="en-GB" dirty="0"/>
          </a:p>
          <a:p>
            <a:pPr marL="0" indent="0">
              <a:buNone/>
            </a:pPr>
            <a:r>
              <a:rPr lang="en-US" dirty="0"/>
              <a:t> Website redesign with mobile-friendly ordering </a:t>
            </a:r>
            <a:endParaRPr lang="en-GB" dirty="0"/>
          </a:p>
          <a:p>
            <a:pPr marL="0" indent="0">
              <a:buNone/>
            </a:pPr>
            <a:r>
              <a:rPr lang="en-US" dirty="0"/>
              <a:t>Online payment and delivery tracking</a:t>
            </a:r>
            <a:endParaRPr lang="en-GB" dirty="0"/>
          </a:p>
          <a:p>
            <a:pPr marL="0" indent="0">
              <a:buNone/>
            </a:pPr>
            <a:r>
              <a:rPr lang="en-US" dirty="0"/>
              <a:t> Flower subscription </a:t>
            </a:r>
            <a:r>
              <a:rPr lang="en-US" dirty="0" err="1"/>
              <a:t>programmes</a:t>
            </a:r>
            <a:endParaRPr lang="en-GB" dirty="0"/>
          </a:p>
          <a:p>
            <a:pPr marL="0" indent="0">
              <a:buNone/>
            </a:pPr>
            <a:r>
              <a:rPr lang="en-GB" dirty="0"/>
              <a:t>A</a:t>
            </a:r>
            <a:r>
              <a:rPr lang="en-US" dirty="0" err="1"/>
              <a:t>ctive</a:t>
            </a:r>
            <a:r>
              <a:rPr lang="en-US" dirty="0"/>
              <a:t> Instagram, Facebook, and </a:t>
            </a:r>
            <a:r>
              <a:rPr lang="en-US" dirty="0" err="1"/>
              <a:t>TikTok</a:t>
            </a:r>
            <a:r>
              <a:rPr lang="en-US" dirty="0"/>
              <a:t> marketing</a:t>
            </a:r>
            <a:endParaRPr lang="en-GB" dirty="0"/>
          </a:p>
          <a:p>
            <a:pPr marL="0" indent="0">
              <a:buNone/>
            </a:pPr>
            <a:r>
              <a:rPr lang="en-GB" dirty="0"/>
              <a:t>SEO</a:t>
            </a:r>
            <a:r>
              <a:rPr lang="en-US" dirty="0"/>
              <a:t> and Google Ads to increase online visibility</a:t>
            </a:r>
            <a:endParaRPr lang="en-GB" dirty="0"/>
          </a:p>
          <a:p>
            <a:r>
              <a:rPr lang="en-GB" b="1" dirty="0"/>
              <a:t>A</a:t>
            </a:r>
            <a:r>
              <a:rPr lang="en-US" b="1" dirty="0" err="1"/>
              <a:t>lternative</a:t>
            </a:r>
            <a:r>
              <a:rPr lang="en-US" b="1" dirty="0"/>
              <a:t> Solution 2</a:t>
            </a:r>
            <a:r>
              <a:rPr lang="en-US" dirty="0"/>
              <a:t>: Introduce Community-Based Workshops and In-Store Experiences </a:t>
            </a:r>
            <a:endParaRPr lang="en-GB" dirty="0"/>
          </a:p>
          <a:p>
            <a:pPr marL="0" indent="0">
              <a:buNone/>
            </a:pPr>
            <a:r>
              <a:rPr lang="en-US" dirty="0"/>
              <a:t>This solution focuses on </a:t>
            </a:r>
            <a:r>
              <a:rPr lang="en-US" dirty="0" err="1"/>
              <a:t>revitalising</a:t>
            </a:r>
            <a:r>
              <a:rPr lang="en-US" dirty="0"/>
              <a:t> foot traffic through paid workshops, seasonal events, and partnerships with local businesses.</a:t>
            </a:r>
            <a:endParaRPr lang="en-GB" dirty="0"/>
          </a:p>
          <a:p>
            <a:pPr marL="0" indent="0">
              <a:buNone/>
            </a:pPr>
            <a:r>
              <a:rPr lang="en-US" dirty="0"/>
              <a:t> Key features</a:t>
            </a:r>
            <a:endParaRPr lang="en-GB" dirty="0"/>
          </a:p>
          <a:p>
            <a:pPr marL="0" indent="0">
              <a:buNone/>
            </a:pPr>
            <a:r>
              <a:rPr lang="en-US" dirty="0"/>
              <a:t> Flower-arranging workshops </a:t>
            </a:r>
            <a:endParaRPr lang="en-GB" dirty="0"/>
          </a:p>
          <a:p>
            <a:pPr marL="0" indent="0">
              <a:buNone/>
            </a:pPr>
            <a:r>
              <a:rPr lang="en-US" dirty="0"/>
              <a:t>"Make your own bouquet” events</a:t>
            </a:r>
            <a:endParaRPr lang="en-GB" dirty="0"/>
          </a:p>
          <a:p>
            <a:pPr marL="0" indent="0">
              <a:buNone/>
            </a:pPr>
            <a:r>
              <a:rPr lang="en-US" dirty="0"/>
              <a:t> Collaborations with cafés/wedding venues </a:t>
            </a:r>
            <a:endParaRPr lang="en-GB" dirty="0"/>
          </a:p>
          <a:p>
            <a:pPr marL="0" indent="0">
              <a:buNone/>
            </a:pPr>
            <a:r>
              <a:rPr lang="en-US" dirty="0"/>
              <a:t>Loyalty </a:t>
            </a:r>
            <a:r>
              <a:rPr lang="en-US" dirty="0" err="1"/>
              <a:t>programme</a:t>
            </a:r>
            <a:r>
              <a:rPr lang="en-US" dirty="0"/>
              <a:t> for returning customers</a:t>
            </a:r>
            <a:endParaRPr lang="en-GB" dirty="0"/>
          </a:p>
          <a:p>
            <a:pPr marL="0" indent="0">
              <a:buNone/>
            </a:pPr>
            <a:r>
              <a:rPr lang="en-GB" dirty="0"/>
              <a:t>In  s</a:t>
            </a:r>
            <a:r>
              <a:rPr lang="en-US" dirty="0"/>
              <a:t>tore seasonal pop-ups</a:t>
            </a:r>
          </a:p>
        </p:txBody>
      </p:sp>
    </p:spTree>
    <p:extLst>
      <p:ext uri="{BB962C8B-B14F-4D97-AF65-F5344CB8AC3E}">
        <p14:creationId xmlns:p14="http://schemas.microsoft.com/office/powerpoint/2010/main" val="1558061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07B494-96DF-626A-69B1-74C8CA26A4BB}"/>
              </a:ext>
            </a:extLst>
          </p:cNvPr>
          <p:cNvSpPr>
            <a:spLocks noGrp="1"/>
          </p:cNvSpPr>
          <p:nvPr>
            <p:ph idx="1"/>
          </p:nvPr>
        </p:nvSpPr>
        <p:spPr>
          <a:xfrm>
            <a:off x="838200" y="833531"/>
            <a:ext cx="10515600" cy="4351338"/>
          </a:xfrm>
        </p:spPr>
        <p:txBody>
          <a:bodyPr>
            <a:normAutofit fontScale="85000" lnSpcReduction="20000"/>
          </a:bodyPr>
          <a:lstStyle/>
          <a:p>
            <a:pPr marL="0" indent="0" rtl="0">
              <a:buNone/>
            </a:pPr>
            <a:r>
              <a:rPr lang="en-GB" sz="4000" b="1" i="0" u="none" strike="noStrike" dirty="0">
                <a:solidFill>
                  <a:srgbClr val="000000"/>
                </a:solidFill>
                <a:effectLst/>
                <a:latin typeface="Arial" panose="020B0604020202020204" pitchFamily="34" charset="0"/>
              </a:rPr>
              <a:t>Evaluation of Alternatives</a:t>
            </a:r>
            <a:endParaRPr lang="en-GB" sz="4000" b="1" dirty="0">
              <a:effectLst/>
            </a:endParaRPr>
          </a:p>
          <a:p>
            <a:pPr marL="0" indent="0">
              <a:buNone/>
            </a:pPr>
            <a:r>
              <a:rPr lang="en-GB" sz="4000" b="0" i="0" u="none" strike="noStrike" dirty="0">
                <a:solidFill>
                  <a:srgbClr val="000000"/>
                </a:solidFill>
                <a:effectLst/>
                <a:latin typeface="Arial" panose="020B0604020202020204" pitchFamily="34" charset="0"/>
              </a:rPr>
              <a:t>1. PMI (Plus–Minus–Interesting) Analysis</a:t>
            </a:r>
            <a:br>
              <a:rPr lang="en-GB" sz="4000" dirty="0"/>
            </a:br>
            <a:endParaRPr lang="en-GB" sz="4000" dirty="0"/>
          </a:p>
          <a:p>
            <a:pPr marL="0" indent="0" rtl="0">
              <a:buNone/>
            </a:pPr>
            <a:r>
              <a:rPr lang="en-GB" sz="4000" b="0" i="0" u="none" strike="noStrike" dirty="0">
                <a:solidFill>
                  <a:srgbClr val="000000"/>
                </a:solidFill>
                <a:effectLst/>
                <a:latin typeface="Arial" panose="020B0604020202020204" pitchFamily="34" charset="0"/>
              </a:rPr>
              <a:t>Alternative 1: Digital Platform &amp; Marketing</a:t>
            </a:r>
            <a:br>
              <a:rPr lang="en-GB" sz="4000" dirty="0"/>
            </a:br>
            <a:endParaRPr lang="en-GB" sz="4000" dirty="0"/>
          </a:p>
          <a:p>
            <a:pPr marL="0" indent="0" rtl="0">
              <a:buNone/>
            </a:pPr>
            <a:br>
              <a:rPr lang="en-GB" sz="4000" dirty="0"/>
            </a:br>
            <a:endParaRPr lang="en-GB" sz="4000" dirty="0">
              <a:effectLst/>
            </a:endParaRPr>
          </a:p>
          <a:p>
            <a:pPr marL="0" indent="0">
              <a:buNone/>
            </a:pPr>
            <a:br>
              <a:rPr lang="en-GB" dirty="0"/>
            </a:br>
            <a:endParaRPr lang="en-GB" dirty="0">
              <a:effectLst/>
            </a:endParaRPr>
          </a:p>
          <a:p>
            <a:pPr marL="0" indent="0">
              <a:buNone/>
            </a:pPr>
            <a:br>
              <a:rPr lang="en-GB" dirty="0"/>
            </a:br>
            <a:endParaRPr lang="en-US" dirty="0"/>
          </a:p>
        </p:txBody>
      </p:sp>
      <p:graphicFrame>
        <p:nvGraphicFramePr>
          <p:cNvPr id="4" name="Table 3">
            <a:extLst>
              <a:ext uri="{FF2B5EF4-FFF2-40B4-BE49-F238E27FC236}">
                <a16:creationId xmlns:a16="http://schemas.microsoft.com/office/drawing/2014/main" id="{D2841927-BF0A-FA40-2523-35A4AED94B14}"/>
              </a:ext>
            </a:extLst>
          </p:cNvPr>
          <p:cNvGraphicFramePr>
            <a:graphicFrameLocks noGrp="1"/>
          </p:cNvGraphicFramePr>
          <p:nvPr>
            <p:extLst>
              <p:ext uri="{D42A27DB-BD31-4B8C-83A1-F6EECF244321}">
                <p14:modId xmlns:p14="http://schemas.microsoft.com/office/powerpoint/2010/main" val="932721468"/>
              </p:ext>
            </p:extLst>
          </p:nvPr>
        </p:nvGraphicFramePr>
        <p:xfrm>
          <a:off x="838200" y="2617927"/>
          <a:ext cx="8127999" cy="2545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47571640"/>
                    </a:ext>
                  </a:extLst>
                </a:gridCol>
                <a:gridCol w="2709333">
                  <a:extLst>
                    <a:ext uri="{9D8B030D-6E8A-4147-A177-3AD203B41FA5}">
                      <a16:colId xmlns:a16="http://schemas.microsoft.com/office/drawing/2014/main" val="1138960099"/>
                    </a:ext>
                  </a:extLst>
                </a:gridCol>
                <a:gridCol w="2709333">
                  <a:extLst>
                    <a:ext uri="{9D8B030D-6E8A-4147-A177-3AD203B41FA5}">
                      <a16:colId xmlns:a16="http://schemas.microsoft.com/office/drawing/2014/main" val="671713485"/>
                    </a:ext>
                  </a:extLst>
                </a:gridCol>
              </a:tblGrid>
              <a:tr h="624840">
                <a:tc>
                  <a:txBody>
                    <a:bodyPr/>
                    <a:lstStyle/>
                    <a:p>
                      <a:pPr algn="ctr"/>
                      <a:r>
                        <a:rPr lang="en-GB" b="1" dirty="0"/>
                        <a:t>Plus</a:t>
                      </a:r>
                      <a:endParaRPr lang="en-US" b="1" dirty="0"/>
                    </a:p>
                  </a:txBody>
                  <a:tcPr/>
                </a:tc>
                <a:tc>
                  <a:txBody>
                    <a:bodyPr/>
                    <a:lstStyle/>
                    <a:p>
                      <a:pPr algn="ctr"/>
                      <a:r>
                        <a:rPr lang="en-GB" dirty="0"/>
                        <a:t>Minus</a:t>
                      </a:r>
                      <a:endParaRPr lang="en-US" dirty="0"/>
                    </a:p>
                  </a:txBody>
                  <a:tcPr/>
                </a:tc>
                <a:tc>
                  <a:txBody>
                    <a:bodyPr/>
                    <a:lstStyle/>
                    <a:p>
                      <a:pPr algn="ctr"/>
                      <a:r>
                        <a:rPr lang="en-GB" dirty="0"/>
                        <a:t>Interesting</a:t>
                      </a:r>
                      <a:endParaRPr lang="en-US" dirty="0"/>
                    </a:p>
                  </a:txBody>
                  <a:tcPr/>
                </a:tc>
                <a:extLst>
                  <a:ext uri="{0D108BD9-81ED-4DB2-BD59-A6C34878D82A}">
                    <a16:rowId xmlns:a16="http://schemas.microsoft.com/office/drawing/2014/main" val="436233094"/>
                  </a:ext>
                </a:extLst>
              </a:tr>
              <a:tr h="624840">
                <a:tc>
                  <a:txBody>
                    <a:bodyPr/>
                    <a:lstStyle/>
                    <a:p>
                      <a:pPr algn="ctr"/>
                      <a:r>
                        <a:rPr lang="en-GB" dirty="0"/>
                        <a:t>Increase online sales</a:t>
                      </a:r>
                      <a:endParaRPr lang="en-US" dirty="0"/>
                    </a:p>
                  </a:txBody>
                  <a:tcPr/>
                </a:tc>
                <a:tc>
                  <a:txBody>
                    <a:bodyPr/>
                    <a:lstStyle/>
                    <a:p>
                      <a:pPr algn="ctr"/>
                      <a:r>
                        <a:rPr lang="en-GB" dirty="0"/>
                        <a:t>High upfront cost</a:t>
                      </a:r>
                      <a:endParaRPr lang="en-US" dirty="0"/>
                    </a:p>
                  </a:txBody>
                  <a:tcPr/>
                </a:tc>
                <a:tc>
                  <a:txBody>
                    <a:bodyPr/>
                    <a:lstStyle/>
                    <a:p>
                      <a:pPr algn="ctr"/>
                      <a:r>
                        <a:rPr lang="en-GB" dirty="0"/>
                        <a:t>Potential to reach national audience</a:t>
                      </a:r>
                      <a:endParaRPr lang="en-US" dirty="0"/>
                    </a:p>
                  </a:txBody>
                  <a:tcPr/>
                </a:tc>
                <a:extLst>
                  <a:ext uri="{0D108BD9-81ED-4DB2-BD59-A6C34878D82A}">
                    <a16:rowId xmlns:a16="http://schemas.microsoft.com/office/drawing/2014/main" val="3359559650"/>
                  </a:ext>
                </a:extLst>
              </a:tr>
              <a:tr h="624840">
                <a:tc>
                  <a:txBody>
                    <a:bodyPr/>
                    <a:lstStyle/>
                    <a:p>
                      <a:pPr algn="ctr"/>
                      <a:r>
                        <a:rPr lang="en-GB" dirty="0"/>
                        <a:t>Attracts younger Costumers</a:t>
                      </a:r>
                      <a:endParaRPr lang="en-US" dirty="0"/>
                    </a:p>
                  </a:txBody>
                  <a:tcPr/>
                </a:tc>
                <a:tc>
                  <a:txBody>
                    <a:bodyPr/>
                    <a:lstStyle/>
                    <a:p>
                      <a:pPr algn="ctr"/>
                      <a:r>
                        <a:rPr lang="en-GB" dirty="0"/>
                        <a:t>Requires new skills</a:t>
                      </a:r>
                      <a:endParaRPr lang="en-US" dirty="0"/>
                    </a:p>
                  </a:txBody>
                  <a:tcPr/>
                </a:tc>
                <a:tc>
                  <a:txBody>
                    <a:bodyPr/>
                    <a:lstStyle/>
                    <a:p>
                      <a:pPr algn="ctr"/>
                      <a:r>
                        <a:rPr lang="en-GB" dirty="0"/>
                        <a:t>Opportunity for subscription revenue</a:t>
                      </a:r>
                      <a:endParaRPr lang="en-US" dirty="0"/>
                    </a:p>
                  </a:txBody>
                  <a:tcPr/>
                </a:tc>
                <a:extLst>
                  <a:ext uri="{0D108BD9-81ED-4DB2-BD59-A6C34878D82A}">
                    <a16:rowId xmlns:a16="http://schemas.microsoft.com/office/drawing/2014/main" val="1212810667"/>
                  </a:ext>
                </a:extLst>
              </a:tr>
              <a:tr h="624840">
                <a:tc>
                  <a:txBody>
                    <a:bodyPr/>
                    <a:lstStyle/>
                    <a:p>
                      <a:pPr algn="ctr"/>
                      <a:r>
                        <a:rPr lang="en-GB" dirty="0"/>
                        <a:t>Improve convenience for customer</a:t>
                      </a:r>
                      <a:endParaRPr lang="en-US" dirty="0"/>
                    </a:p>
                  </a:txBody>
                  <a:tcPr/>
                </a:tc>
                <a:tc>
                  <a:txBody>
                    <a:bodyPr/>
                    <a:lstStyle/>
                    <a:p>
                      <a:pPr algn="ctr"/>
                      <a:r>
                        <a:rPr lang="en-GB" dirty="0"/>
                        <a:t>Time-consuming to maintain</a:t>
                      </a:r>
                      <a:endParaRPr lang="en-US" dirty="0"/>
                    </a:p>
                  </a:txBody>
                  <a:tcPr/>
                </a:tc>
                <a:tc>
                  <a:txBody>
                    <a:bodyPr/>
                    <a:lstStyle/>
                    <a:p>
                      <a:pPr algn="ctr"/>
                      <a:r>
                        <a:rPr lang="en-GB" dirty="0"/>
                        <a:t>Could build strong Online brand identify</a:t>
                      </a:r>
                      <a:endParaRPr lang="en-US" dirty="0"/>
                    </a:p>
                  </a:txBody>
                  <a:tcPr/>
                </a:tc>
                <a:extLst>
                  <a:ext uri="{0D108BD9-81ED-4DB2-BD59-A6C34878D82A}">
                    <a16:rowId xmlns:a16="http://schemas.microsoft.com/office/drawing/2014/main" val="2965819492"/>
                  </a:ext>
                </a:extLst>
              </a:tr>
            </a:tbl>
          </a:graphicData>
        </a:graphic>
      </p:graphicFrame>
    </p:spTree>
    <p:extLst>
      <p:ext uri="{BB962C8B-B14F-4D97-AF65-F5344CB8AC3E}">
        <p14:creationId xmlns:p14="http://schemas.microsoft.com/office/powerpoint/2010/main" val="3245620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A8198-5CFA-193A-D9BE-20B172F13818}"/>
              </a:ext>
            </a:extLst>
          </p:cNvPr>
          <p:cNvSpPr>
            <a:spLocks noGrp="1"/>
          </p:cNvSpPr>
          <p:nvPr>
            <p:ph type="title"/>
          </p:nvPr>
        </p:nvSpPr>
        <p:spPr/>
        <p:txBody>
          <a:bodyPr>
            <a:normAutofit/>
          </a:bodyPr>
          <a:lstStyle/>
          <a:p>
            <a:r>
              <a:rPr lang="en-GB" sz="3600" i="0" u="none" strike="noStrike" dirty="0">
                <a:solidFill>
                  <a:srgbClr val="000000"/>
                </a:solidFill>
                <a:effectLst/>
                <a:latin typeface="Arial" panose="020B0604020202020204" pitchFamily="34" charset="0"/>
              </a:rPr>
              <a:t>Alternative 2: Workshops &amp; In-Store Experiences</a:t>
            </a:r>
            <a:br>
              <a:rPr lang="en-GB" sz="3600" dirty="0">
                <a:effectLst/>
              </a:rPr>
            </a:br>
            <a:endParaRPr lang="en-US" sz="3600" dirty="0"/>
          </a:p>
        </p:txBody>
      </p:sp>
      <p:graphicFrame>
        <p:nvGraphicFramePr>
          <p:cNvPr id="4" name="Content Placeholder 3">
            <a:extLst>
              <a:ext uri="{FF2B5EF4-FFF2-40B4-BE49-F238E27FC236}">
                <a16:creationId xmlns:a16="http://schemas.microsoft.com/office/drawing/2014/main" id="{7DBD44F1-4294-650C-0304-D0D4E30A3BD0}"/>
              </a:ext>
            </a:extLst>
          </p:cNvPr>
          <p:cNvGraphicFramePr>
            <a:graphicFrameLocks noGrp="1"/>
          </p:cNvGraphicFramePr>
          <p:nvPr>
            <p:ph idx="1"/>
            <p:extLst>
              <p:ext uri="{D42A27DB-BD31-4B8C-83A1-F6EECF244321}">
                <p14:modId xmlns:p14="http://schemas.microsoft.com/office/powerpoint/2010/main" val="2921929571"/>
              </p:ext>
            </p:extLst>
          </p:nvPr>
        </p:nvGraphicFramePr>
        <p:xfrm>
          <a:off x="838200" y="1825625"/>
          <a:ext cx="10515597" cy="251460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688707790"/>
                    </a:ext>
                  </a:extLst>
                </a:gridCol>
                <a:gridCol w="3505199">
                  <a:extLst>
                    <a:ext uri="{9D8B030D-6E8A-4147-A177-3AD203B41FA5}">
                      <a16:colId xmlns:a16="http://schemas.microsoft.com/office/drawing/2014/main" val="2932849304"/>
                    </a:ext>
                  </a:extLst>
                </a:gridCol>
                <a:gridCol w="3505199">
                  <a:extLst>
                    <a:ext uri="{9D8B030D-6E8A-4147-A177-3AD203B41FA5}">
                      <a16:colId xmlns:a16="http://schemas.microsoft.com/office/drawing/2014/main" val="3676416971"/>
                    </a:ext>
                  </a:extLst>
                </a:gridCol>
              </a:tblGrid>
              <a:tr h="624840">
                <a:tc>
                  <a:txBody>
                    <a:bodyPr/>
                    <a:lstStyle/>
                    <a:p>
                      <a:pPr algn="ctr"/>
                      <a:r>
                        <a:rPr lang="en-GB" dirty="0"/>
                        <a:t>Plus</a:t>
                      </a:r>
                      <a:endParaRPr lang="en-US" dirty="0"/>
                    </a:p>
                  </a:txBody>
                  <a:tcPr/>
                </a:tc>
                <a:tc>
                  <a:txBody>
                    <a:bodyPr/>
                    <a:lstStyle/>
                    <a:p>
                      <a:pPr algn="ctr"/>
                      <a:r>
                        <a:rPr lang="en-GB" dirty="0"/>
                        <a:t>Minus</a:t>
                      </a:r>
                      <a:endParaRPr lang="en-US" dirty="0"/>
                    </a:p>
                  </a:txBody>
                  <a:tcPr/>
                </a:tc>
                <a:tc>
                  <a:txBody>
                    <a:bodyPr/>
                    <a:lstStyle/>
                    <a:p>
                      <a:pPr algn="ctr"/>
                      <a:r>
                        <a:rPr lang="en-GB" dirty="0"/>
                        <a:t>Interesting</a:t>
                      </a:r>
                      <a:endParaRPr lang="en-US" dirty="0"/>
                    </a:p>
                  </a:txBody>
                  <a:tcPr/>
                </a:tc>
                <a:extLst>
                  <a:ext uri="{0D108BD9-81ED-4DB2-BD59-A6C34878D82A}">
                    <a16:rowId xmlns:a16="http://schemas.microsoft.com/office/drawing/2014/main" val="2485002856"/>
                  </a:ext>
                </a:extLst>
              </a:tr>
              <a:tr h="624840">
                <a:tc>
                  <a:txBody>
                    <a:bodyPr/>
                    <a:lstStyle/>
                    <a:p>
                      <a:pPr algn="ctr"/>
                      <a:r>
                        <a:rPr lang="en-GB" dirty="0"/>
                        <a:t>Boosts foot traffic</a:t>
                      </a:r>
                      <a:endParaRPr lang="en-US" dirty="0"/>
                    </a:p>
                  </a:txBody>
                  <a:tcPr/>
                </a:tc>
                <a:tc>
                  <a:txBody>
                    <a:bodyPr/>
                    <a:lstStyle/>
                    <a:p>
                      <a:pPr algn="ctr"/>
                      <a:r>
                        <a:rPr lang="en-GB" dirty="0"/>
                        <a:t>Limited to local costumers</a:t>
                      </a:r>
                      <a:endParaRPr lang="en-US" dirty="0"/>
                    </a:p>
                  </a:txBody>
                  <a:tcPr/>
                </a:tc>
                <a:tc>
                  <a:txBody>
                    <a:bodyPr/>
                    <a:lstStyle/>
                    <a:p>
                      <a:pPr algn="ctr"/>
                      <a:r>
                        <a:rPr lang="en-GB" dirty="0"/>
                        <a:t>Builds strong community ties</a:t>
                      </a:r>
                      <a:endParaRPr lang="en-US" dirty="0"/>
                    </a:p>
                  </a:txBody>
                  <a:tcPr/>
                </a:tc>
                <a:extLst>
                  <a:ext uri="{0D108BD9-81ED-4DB2-BD59-A6C34878D82A}">
                    <a16:rowId xmlns:a16="http://schemas.microsoft.com/office/drawing/2014/main" val="156215333"/>
                  </a:ext>
                </a:extLst>
              </a:tr>
              <a:tr h="624840">
                <a:tc>
                  <a:txBody>
                    <a:bodyPr/>
                    <a:lstStyle/>
                    <a:p>
                      <a:pPr algn="ctr"/>
                      <a:r>
                        <a:rPr lang="en-GB" dirty="0"/>
                        <a:t>Generates additional income</a:t>
                      </a:r>
                      <a:endParaRPr lang="en-US" dirty="0"/>
                    </a:p>
                  </a:txBody>
                  <a:tcPr/>
                </a:tc>
                <a:tc>
                  <a:txBody>
                    <a:bodyPr/>
                    <a:lstStyle/>
                    <a:p>
                      <a:pPr algn="ctr"/>
                      <a:r>
                        <a:rPr lang="en-GB" dirty="0"/>
                        <a:t>Requires staff time and space</a:t>
                      </a:r>
                      <a:endParaRPr lang="en-US" dirty="0"/>
                    </a:p>
                  </a:txBody>
                  <a:tcPr/>
                </a:tc>
                <a:tc>
                  <a:txBody>
                    <a:bodyPr/>
                    <a:lstStyle/>
                    <a:p>
                      <a:pPr algn="ctr"/>
                      <a:r>
                        <a:rPr lang="en-GB" dirty="0"/>
                        <a:t>Encourage Repeat visits</a:t>
                      </a:r>
                      <a:endParaRPr lang="en-US" dirty="0"/>
                    </a:p>
                  </a:txBody>
                  <a:tcPr/>
                </a:tc>
                <a:extLst>
                  <a:ext uri="{0D108BD9-81ED-4DB2-BD59-A6C34878D82A}">
                    <a16:rowId xmlns:a16="http://schemas.microsoft.com/office/drawing/2014/main" val="1580043999"/>
                  </a:ext>
                </a:extLst>
              </a:tr>
              <a:tr h="624840">
                <a:tc>
                  <a:txBody>
                    <a:bodyPr/>
                    <a:lstStyle/>
                    <a:p>
                      <a:pPr algn="ctr"/>
                      <a:r>
                        <a:rPr lang="en-GB" dirty="0"/>
                        <a:t>Differentiates Green haven From online competitors</a:t>
                      </a:r>
                      <a:endParaRPr lang="en-US" dirty="0"/>
                    </a:p>
                  </a:txBody>
                  <a:tcPr/>
                </a:tc>
                <a:tc>
                  <a:txBody>
                    <a:bodyPr/>
                    <a:lstStyle/>
                    <a:p>
                      <a:pPr algn="ctr"/>
                      <a:r>
                        <a:rPr lang="en-GB" dirty="0"/>
                        <a:t>Risk of low attendance</a:t>
                      </a:r>
                      <a:endParaRPr lang="en-US" dirty="0"/>
                    </a:p>
                  </a:txBody>
                  <a:tcPr/>
                </a:tc>
                <a:tc>
                  <a:txBody>
                    <a:bodyPr/>
                    <a:lstStyle/>
                    <a:p>
                      <a:pPr algn="ctr"/>
                      <a:r>
                        <a:rPr lang="en-GB" dirty="0"/>
                        <a:t>Could become a signature offering</a:t>
                      </a:r>
                      <a:endParaRPr lang="en-US" dirty="0"/>
                    </a:p>
                  </a:txBody>
                  <a:tcPr/>
                </a:tc>
                <a:extLst>
                  <a:ext uri="{0D108BD9-81ED-4DB2-BD59-A6C34878D82A}">
                    <a16:rowId xmlns:a16="http://schemas.microsoft.com/office/drawing/2014/main" val="2473761163"/>
                  </a:ext>
                </a:extLst>
              </a:tr>
            </a:tbl>
          </a:graphicData>
        </a:graphic>
      </p:graphicFrame>
    </p:spTree>
    <p:extLst>
      <p:ext uri="{BB962C8B-B14F-4D97-AF65-F5344CB8AC3E}">
        <p14:creationId xmlns:p14="http://schemas.microsoft.com/office/powerpoint/2010/main" val="1309957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353F5-E453-EBB3-125A-1A29B9BE970F}"/>
              </a:ext>
            </a:extLst>
          </p:cNvPr>
          <p:cNvSpPr>
            <a:spLocks noGrp="1"/>
          </p:cNvSpPr>
          <p:nvPr>
            <p:ph type="title"/>
          </p:nvPr>
        </p:nvSpPr>
        <p:spPr/>
        <p:txBody>
          <a:bodyPr/>
          <a:lstStyle/>
          <a:p>
            <a:r>
              <a:rPr lang="en-GB" dirty="0"/>
              <a:t>Grid analysis (score 1-5)</a:t>
            </a:r>
            <a:endParaRPr lang="en-US" dirty="0"/>
          </a:p>
        </p:txBody>
      </p:sp>
      <p:graphicFrame>
        <p:nvGraphicFramePr>
          <p:cNvPr id="4" name="Content Placeholder 3">
            <a:extLst>
              <a:ext uri="{FF2B5EF4-FFF2-40B4-BE49-F238E27FC236}">
                <a16:creationId xmlns:a16="http://schemas.microsoft.com/office/drawing/2014/main" id="{0BFE6A32-A430-3DE2-6826-A19CF8A3C571}"/>
              </a:ext>
            </a:extLst>
          </p:cNvPr>
          <p:cNvGraphicFramePr>
            <a:graphicFrameLocks noGrp="1"/>
          </p:cNvGraphicFramePr>
          <p:nvPr>
            <p:ph idx="1"/>
            <p:extLst>
              <p:ext uri="{D42A27DB-BD31-4B8C-83A1-F6EECF244321}">
                <p14:modId xmlns:p14="http://schemas.microsoft.com/office/powerpoint/2010/main" val="1298077711"/>
              </p:ext>
            </p:extLst>
          </p:nvPr>
        </p:nvGraphicFramePr>
        <p:xfrm>
          <a:off x="838200" y="1825625"/>
          <a:ext cx="10515594" cy="4084320"/>
        </p:xfrm>
        <a:graphic>
          <a:graphicData uri="http://schemas.openxmlformats.org/drawingml/2006/table">
            <a:tbl>
              <a:tblPr firstRow="1" bandRow="1">
                <a:tableStyleId>{5C22544A-7EE6-4342-B048-85BDC9FD1C3A}</a:tableStyleId>
              </a:tblPr>
              <a:tblGrid>
                <a:gridCol w="1752599">
                  <a:extLst>
                    <a:ext uri="{9D8B030D-6E8A-4147-A177-3AD203B41FA5}">
                      <a16:colId xmlns:a16="http://schemas.microsoft.com/office/drawing/2014/main" val="64867394"/>
                    </a:ext>
                  </a:extLst>
                </a:gridCol>
                <a:gridCol w="1752599">
                  <a:extLst>
                    <a:ext uri="{9D8B030D-6E8A-4147-A177-3AD203B41FA5}">
                      <a16:colId xmlns:a16="http://schemas.microsoft.com/office/drawing/2014/main" val="386814751"/>
                    </a:ext>
                  </a:extLst>
                </a:gridCol>
                <a:gridCol w="1752599">
                  <a:extLst>
                    <a:ext uri="{9D8B030D-6E8A-4147-A177-3AD203B41FA5}">
                      <a16:colId xmlns:a16="http://schemas.microsoft.com/office/drawing/2014/main" val="646810164"/>
                    </a:ext>
                  </a:extLst>
                </a:gridCol>
                <a:gridCol w="1752599">
                  <a:extLst>
                    <a:ext uri="{9D8B030D-6E8A-4147-A177-3AD203B41FA5}">
                      <a16:colId xmlns:a16="http://schemas.microsoft.com/office/drawing/2014/main" val="3156020804"/>
                    </a:ext>
                  </a:extLst>
                </a:gridCol>
                <a:gridCol w="1752599">
                  <a:extLst>
                    <a:ext uri="{9D8B030D-6E8A-4147-A177-3AD203B41FA5}">
                      <a16:colId xmlns:a16="http://schemas.microsoft.com/office/drawing/2014/main" val="2977855601"/>
                    </a:ext>
                  </a:extLst>
                </a:gridCol>
                <a:gridCol w="1752599">
                  <a:extLst>
                    <a:ext uri="{9D8B030D-6E8A-4147-A177-3AD203B41FA5}">
                      <a16:colId xmlns:a16="http://schemas.microsoft.com/office/drawing/2014/main" val="933635687"/>
                    </a:ext>
                  </a:extLst>
                </a:gridCol>
              </a:tblGrid>
              <a:tr h="624840">
                <a:tc>
                  <a:txBody>
                    <a:bodyPr/>
                    <a:lstStyle/>
                    <a:p>
                      <a:pPr algn="ctr"/>
                      <a:r>
                        <a:rPr lang="en-GB" dirty="0"/>
                        <a:t>Criteria</a:t>
                      </a:r>
                      <a:endParaRPr lang="en-US" dirty="0"/>
                    </a:p>
                  </a:txBody>
                  <a:tcPr/>
                </a:tc>
                <a:tc>
                  <a:txBody>
                    <a:bodyPr/>
                    <a:lstStyle/>
                    <a:p>
                      <a:pPr algn="ctr"/>
                      <a:r>
                        <a:rPr lang="en-GB" dirty="0"/>
                        <a:t>Weight</a:t>
                      </a:r>
                      <a:endParaRPr lang="en-US" dirty="0"/>
                    </a:p>
                  </a:txBody>
                  <a:tcPr/>
                </a:tc>
                <a:tc>
                  <a:txBody>
                    <a:bodyPr/>
                    <a:lstStyle/>
                    <a:p>
                      <a:pPr algn="ctr"/>
                      <a:r>
                        <a:rPr lang="en-GB" dirty="0"/>
                        <a:t>Digital platform (1-5)</a:t>
                      </a:r>
                      <a:endParaRPr lang="en-US" dirty="0"/>
                    </a:p>
                  </a:txBody>
                  <a:tcPr/>
                </a:tc>
                <a:tc>
                  <a:txBody>
                    <a:bodyPr/>
                    <a:lstStyle/>
                    <a:p>
                      <a:pPr algn="ctr"/>
                      <a:r>
                        <a:rPr lang="en-GB" dirty="0"/>
                        <a:t>Score</a:t>
                      </a:r>
                      <a:endParaRPr lang="en-US" dirty="0"/>
                    </a:p>
                  </a:txBody>
                  <a:tcPr/>
                </a:tc>
                <a:tc>
                  <a:txBody>
                    <a:bodyPr/>
                    <a:lstStyle/>
                    <a:p>
                      <a:pPr algn="ctr"/>
                      <a:r>
                        <a:rPr lang="en-GB" dirty="0"/>
                        <a:t>Workshop (1-5)</a:t>
                      </a:r>
                      <a:endParaRPr lang="en-US" dirty="0"/>
                    </a:p>
                  </a:txBody>
                  <a:tcPr/>
                </a:tc>
                <a:tc>
                  <a:txBody>
                    <a:bodyPr/>
                    <a:lstStyle/>
                    <a:p>
                      <a:pPr algn="ctr"/>
                      <a:r>
                        <a:rPr lang="en-GB" dirty="0"/>
                        <a:t>Score</a:t>
                      </a:r>
                      <a:endParaRPr lang="en-US" dirty="0"/>
                    </a:p>
                  </a:txBody>
                  <a:tcPr/>
                </a:tc>
                <a:extLst>
                  <a:ext uri="{0D108BD9-81ED-4DB2-BD59-A6C34878D82A}">
                    <a16:rowId xmlns:a16="http://schemas.microsoft.com/office/drawing/2014/main" val="4258131680"/>
                  </a:ext>
                </a:extLst>
              </a:tr>
              <a:tr h="624840">
                <a:tc>
                  <a:txBody>
                    <a:bodyPr/>
                    <a:lstStyle/>
                    <a:p>
                      <a:pPr algn="ctr"/>
                      <a:r>
                        <a:rPr lang="en-GB" dirty="0"/>
                        <a:t>Cost effectiveness </a:t>
                      </a:r>
                      <a:endParaRPr lang="en-US" dirty="0"/>
                    </a:p>
                  </a:txBody>
                  <a:tcPr/>
                </a:tc>
                <a:tc>
                  <a:txBody>
                    <a:bodyPr/>
                    <a:lstStyle/>
                    <a:p>
                      <a:pPr algn="ctr"/>
                      <a:r>
                        <a:rPr lang="en-GB" dirty="0"/>
                        <a:t>0,2</a:t>
                      </a:r>
                      <a:endParaRPr lang="en-US" dirty="0"/>
                    </a:p>
                  </a:txBody>
                  <a:tcPr/>
                </a:tc>
                <a:tc>
                  <a:txBody>
                    <a:bodyPr/>
                    <a:lstStyle/>
                    <a:p>
                      <a:pPr algn="ctr"/>
                      <a:r>
                        <a:rPr lang="en-GB" dirty="0"/>
                        <a:t>3</a:t>
                      </a:r>
                      <a:endParaRPr lang="en-US" dirty="0"/>
                    </a:p>
                  </a:txBody>
                  <a:tcPr/>
                </a:tc>
                <a:tc>
                  <a:txBody>
                    <a:bodyPr/>
                    <a:lstStyle/>
                    <a:p>
                      <a:pPr algn="ctr"/>
                      <a:r>
                        <a:rPr lang="en-GB" dirty="0"/>
                        <a:t>0 6</a:t>
                      </a:r>
                      <a:endParaRPr lang="en-US" dirty="0"/>
                    </a:p>
                  </a:txBody>
                  <a:tcPr/>
                </a:tc>
                <a:tc>
                  <a:txBody>
                    <a:bodyPr/>
                    <a:lstStyle/>
                    <a:p>
                      <a:pPr algn="ctr"/>
                      <a:r>
                        <a:rPr lang="en-GB" dirty="0"/>
                        <a:t>4</a:t>
                      </a:r>
                      <a:endParaRPr lang="en-US" dirty="0"/>
                    </a:p>
                  </a:txBody>
                  <a:tcPr/>
                </a:tc>
                <a:tc>
                  <a:txBody>
                    <a:bodyPr/>
                    <a:lstStyle/>
                    <a:p>
                      <a:pPr algn="ctr"/>
                      <a:r>
                        <a:rPr lang="en-GB" dirty="0"/>
                        <a:t>0,8</a:t>
                      </a:r>
                      <a:endParaRPr lang="en-US" dirty="0"/>
                    </a:p>
                  </a:txBody>
                  <a:tcPr/>
                </a:tc>
                <a:extLst>
                  <a:ext uri="{0D108BD9-81ED-4DB2-BD59-A6C34878D82A}">
                    <a16:rowId xmlns:a16="http://schemas.microsoft.com/office/drawing/2014/main" val="2178827031"/>
                  </a:ext>
                </a:extLst>
              </a:tr>
              <a:tr h="624840">
                <a:tc>
                  <a:txBody>
                    <a:bodyPr/>
                    <a:lstStyle/>
                    <a:p>
                      <a:pPr algn="ctr"/>
                      <a:r>
                        <a:rPr lang="en-GB" dirty="0"/>
                        <a:t>Market reach</a:t>
                      </a:r>
                      <a:endParaRPr lang="en-US" dirty="0"/>
                    </a:p>
                  </a:txBody>
                  <a:tcPr/>
                </a:tc>
                <a:tc>
                  <a:txBody>
                    <a:bodyPr/>
                    <a:lstStyle/>
                    <a:p>
                      <a:pPr algn="ctr"/>
                      <a:r>
                        <a:rPr lang="en-GB" dirty="0"/>
                        <a:t>0,3</a:t>
                      </a:r>
                      <a:endParaRPr lang="en-US" dirty="0"/>
                    </a:p>
                  </a:txBody>
                  <a:tcPr/>
                </a:tc>
                <a:tc>
                  <a:txBody>
                    <a:bodyPr/>
                    <a:lstStyle/>
                    <a:p>
                      <a:pPr algn="ctr"/>
                      <a:r>
                        <a:rPr lang="en-GB" dirty="0"/>
                        <a:t>5</a:t>
                      </a:r>
                      <a:endParaRPr lang="en-US" dirty="0"/>
                    </a:p>
                  </a:txBody>
                  <a:tcPr/>
                </a:tc>
                <a:tc>
                  <a:txBody>
                    <a:bodyPr/>
                    <a:lstStyle/>
                    <a:p>
                      <a:pPr algn="ctr"/>
                      <a:r>
                        <a:rPr lang="en-GB" dirty="0"/>
                        <a:t>1,5</a:t>
                      </a:r>
                      <a:endParaRPr lang="en-US" dirty="0"/>
                    </a:p>
                  </a:txBody>
                  <a:tcPr/>
                </a:tc>
                <a:tc>
                  <a:txBody>
                    <a:bodyPr/>
                    <a:lstStyle/>
                    <a:p>
                      <a:pPr algn="ctr"/>
                      <a:r>
                        <a:rPr lang="en-GB" dirty="0"/>
                        <a:t>3</a:t>
                      </a:r>
                      <a:endParaRPr lang="en-US" dirty="0"/>
                    </a:p>
                  </a:txBody>
                  <a:tcPr/>
                </a:tc>
                <a:tc>
                  <a:txBody>
                    <a:bodyPr/>
                    <a:lstStyle/>
                    <a:p>
                      <a:pPr algn="ctr"/>
                      <a:r>
                        <a:rPr lang="en-GB" dirty="0"/>
                        <a:t>0,9</a:t>
                      </a:r>
                      <a:endParaRPr lang="en-US" dirty="0"/>
                    </a:p>
                  </a:txBody>
                  <a:tcPr/>
                </a:tc>
                <a:extLst>
                  <a:ext uri="{0D108BD9-81ED-4DB2-BD59-A6C34878D82A}">
                    <a16:rowId xmlns:a16="http://schemas.microsoft.com/office/drawing/2014/main" val="596806569"/>
                  </a:ext>
                </a:extLst>
              </a:tr>
              <a:tr h="624840">
                <a:tc>
                  <a:txBody>
                    <a:bodyPr/>
                    <a:lstStyle/>
                    <a:p>
                      <a:pPr algn="ctr"/>
                      <a:r>
                        <a:rPr lang="en-GB" dirty="0"/>
                        <a:t>Impact On revenue</a:t>
                      </a:r>
                      <a:endParaRPr lang="en-US" dirty="0"/>
                    </a:p>
                  </a:txBody>
                  <a:tcPr/>
                </a:tc>
                <a:tc>
                  <a:txBody>
                    <a:bodyPr/>
                    <a:lstStyle/>
                    <a:p>
                      <a:pPr algn="ctr"/>
                      <a:r>
                        <a:rPr lang="en-GB" dirty="0"/>
                        <a:t>0,3</a:t>
                      </a:r>
                      <a:endParaRPr lang="en-US" dirty="0"/>
                    </a:p>
                  </a:txBody>
                  <a:tcPr/>
                </a:tc>
                <a:tc>
                  <a:txBody>
                    <a:bodyPr/>
                    <a:lstStyle/>
                    <a:p>
                      <a:pPr algn="ctr"/>
                      <a:r>
                        <a:rPr lang="en-GB" dirty="0"/>
                        <a:t>5</a:t>
                      </a:r>
                      <a:endParaRPr lang="en-US" dirty="0"/>
                    </a:p>
                  </a:txBody>
                  <a:tcPr/>
                </a:tc>
                <a:tc>
                  <a:txBody>
                    <a:bodyPr/>
                    <a:lstStyle/>
                    <a:p>
                      <a:pPr algn="ctr"/>
                      <a:r>
                        <a:rPr lang="en-GB" dirty="0"/>
                        <a:t>1,5</a:t>
                      </a:r>
                      <a:endParaRPr lang="en-US" dirty="0"/>
                    </a:p>
                  </a:txBody>
                  <a:tcPr/>
                </a:tc>
                <a:tc>
                  <a:txBody>
                    <a:bodyPr/>
                    <a:lstStyle/>
                    <a:p>
                      <a:pPr algn="ctr"/>
                      <a:r>
                        <a:rPr lang="en-GB" dirty="0"/>
                        <a:t>3</a:t>
                      </a:r>
                      <a:endParaRPr lang="en-US" dirty="0"/>
                    </a:p>
                  </a:txBody>
                  <a:tcPr/>
                </a:tc>
                <a:tc>
                  <a:txBody>
                    <a:bodyPr/>
                    <a:lstStyle/>
                    <a:p>
                      <a:pPr algn="ctr"/>
                      <a:r>
                        <a:rPr lang="en-GB" dirty="0"/>
                        <a:t>0,9</a:t>
                      </a:r>
                      <a:endParaRPr lang="en-US" dirty="0"/>
                    </a:p>
                  </a:txBody>
                  <a:tcPr/>
                </a:tc>
                <a:extLst>
                  <a:ext uri="{0D108BD9-81ED-4DB2-BD59-A6C34878D82A}">
                    <a16:rowId xmlns:a16="http://schemas.microsoft.com/office/drawing/2014/main" val="3589958818"/>
                  </a:ext>
                </a:extLst>
              </a:tr>
              <a:tr h="624840">
                <a:tc>
                  <a:txBody>
                    <a:bodyPr/>
                    <a:lstStyle/>
                    <a:p>
                      <a:pPr algn="ctr"/>
                      <a:r>
                        <a:rPr lang="en-GB" dirty="0"/>
                        <a:t>Ease of Implementation</a:t>
                      </a:r>
                      <a:endParaRPr lang="en-US" dirty="0"/>
                    </a:p>
                  </a:txBody>
                  <a:tcPr/>
                </a:tc>
                <a:tc>
                  <a:txBody>
                    <a:bodyPr/>
                    <a:lstStyle/>
                    <a:p>
                      <a:pPr algn="ctr"/>
                      <a:r>
                        <a:rPr lang="en-GB" dirty="0"/>
                        <a:t>0,2</a:t>
                      </a:r>
                      <a:endParaRPr lang="en-US" dirty="0"/>
                    </a:p>
                  </a:txBody>
                  <a:tcPr/>
                </a:tc>
                <a:tc>
                  <a:txBody>
                    <a:bodyPr/>
                    <a:lstStyle/>
                    <a:p>
                      <a:pPr algn="ctr"/>
                      <a:r>
                        <a:rPr lang="en-GB" dirty="0"/>
                        <a:t>3</a:t>
                      </a:r>
                      <a:endParaRPr lang="en-US" dirty="0"/>
                    </a:p>
                  </a:txBody>
                  <a:tcPr/>
                </a:tc>
                <a:tc>
                  <a:txBody>
                    <a:bodyPr/>
                    <a:lstStyle/>
                    <a:p>
                      <a:pPr algn="ctr"/>
                      <a:r>
                        <a:rPr lang="en-GB" dirty="0"/>
                        <a:t>0,6</a:t>
                      </a:r>
                      <a:endParaRPr lang="en-US" dirty="0"/>
                    </a:p>
                  </a:txBody>
                  <a:tcPr/>
                </a:tc>
                <a:tc>
                  <a:txBody>
                    <a:bodyPr/>
                    <a:lstStyle/>
                    <a:p>
                      <a:pPr algn="ctr"/>
                      <a:r>
                        <a:rPr lang="en-GB" dirty="0"/>
                        <a:t>4</a:t>
                      </a:r>
                      <a:endParaRPr lang="en-US" dirty="0"/>
                    </a:p>
                  </a:txBody>
                  <a:tcPr/>
                </a:tc>
                <a:tc>
                  <a:txBody>
                    <a:bodyPr/>
                    <a:lstStyle/>
                    <a:p>
                      <a:pPr algn="ctr"/>
                      <a:r>
                        <a:rPr lang="en-GB" dirty="0"/>
                        <a:t>0,8</a:t>
                      </a:r>
                      <a:endParaRPr lang="en-US" dirty="0"/>
                    </a:p>
                  </a:txBody>
                  <a:tcPr/>
                </a:tc>
                <a:extLst>
                  <a:ext uri="{0D108BD9-81ED-4DB2-BD59-A6C34878D82A}">
                    <a16:rowId xmlns:a16="http://schemas.microsoft.com/office/drawing/2014/main" val="3241742847"/>
                  </a:ext>
                </a:extLst>
              </a:tr>
              <a:tr h="624840">
                <a:tc>
                  <a:txBody>
                    <a:bodyPr/>
                    <a:lstStyle/>
                    <a:p>
                      <a:pPr algn="ctr"/>
                      <a:r>
                        <a:rPr lang="en-GB" dirty="0"/>
                        <a:t>Total score</a:t>
                      </a:r>
                      <a:endParaRPr lang="en-US" dirty="0"/>
                    </a:p>
                  </a:txBody>
                  <a:tcPr/>
                </a:tc>
                <a:tc>
                  <a:txBody>
                    <a:bodyPr/>
                    <a:lstStyle/>
                    <a:p>
                      <a:pPr algn="ctr"/>
                      <a:r>
                        <a:rPr lang="en-GB" dirty="0"/>
                        <a:t>-</a:t>
                      </a:r>
                      <a:endParaRPr lang="en-US" dirty="0"/>
                    </a:p>
                  </a:txBody>
                  <a:tcPr/>
                </a:tc>
                <a:tc>
                  <a:txBody>
                    <a:bodyPr/>
                    <a:lstStyle/>
                    <a:p>
                      <a:pPr algn="ctr"/>
                      <a:r>
                        <a:rPr lang="en-GB" dirty="0"/>
                        <a:t>-</a:t>
                      </a:r>
                      <a:endParaRPr lang="en-US" dirty="0"/>
                    </a:p>
                  </a:txBody>
                  <a:tcPr/>
                </a:tc>
                <a:tc>
                  <a:txBody>
                    <a:bodyPr/>
                    <a:lstStyle/>
                    <a:p>
                      <a:pPr algn="ctr"/>
                      <a:r>
                        <a:rPr lang="en-GB" dirty="0"/>
                        <a:t>4,2</a:t>
                      </a:r>
                      <a:endParaRPr lang="en-US" dirty="0"/>
                    </a:p>
                  </a:txBody>
                  <a:tcPr/>
                </a:tc>
                <a:tc>
                  <a:txBody>
                    <a:bodyPr/>
                    <a:lstStyle/>
                    <a:p>
                      <a:pPr algn="ctr"/>
                      <a:r>
                        <a:rPr lang="en-GB" dirty="0"/>
                        <a:t>-</a:t>
                      </a:r>
                      <a:endParaRPr lang="en-US" dirty="0"/>
                    </a:p>
                  </a:txBody>
                  <a:tcPr/>
                </a:tc>
                <a:tc>
                  <a:txBody>
                    <a:bodyPr/>
                    <a:lstStyle/>
                    <a:p>
                      <a:pPr algn="ctr"/>
                      <a:r>
                        <a:rPr lang="en-GB" dirty="0"/>
                        <a:t>3,4</a:t>
                      </a:r>
                      <a:endParaRPr lang="en-US" dirty="0"/>
                    </a:p>
                  </a:txBody>
                  <a:tcPr/>
                </a:tc>
                <a:extLst>
                  <a:ext uri="{0D108BD9-81ED-4DB2-BD59-A6C34878D82A}">
                    <a16:rowId xmlns:a16="http://schemas.microsoft.com/office/drawing/2014/main" val="477419548"/>
                  </a:ext>
                </a:extLst>
              </a:tr>
            </a:tbl>
          </a:graphicData>
        </a:graphic>
      </p:graphicFrame>
    </p:spTree>
    <p:extLst>
      <p:ext uri="{BB962C8B-B14F-4D97-AF65-F5344CB8AC3E}">
        <p14:creationId xmlns:p14="http://schemas.microsoft.com/office/powerpoint/2010/main" val="196833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50B65-C79B-76AE-42D1-FC7D23293B57}"/>
              </a:ext>
            </a:extLst>
          </p:cNvPr>
          <p:cNvSpPr>
            <a:spLocks noGrp="1"/>
          </p:cNvSpPr>
          <p:nvPr>
            <p:ph idx="1"/>
          </p:nvPr>
        </p:nvSpPr>
        <p:spPr>
          <a:xfrm>
            <a:off x="838200" y="-732305"/>
            <a:ext cx="10515600" cy="4351338"/>
          </a:xfrm>
        </p:spPr>
        <p:txBody>
          <a:bodyPr>
            <a:normAutofit/>
          </a:bodyPr>
          <a:lstStyle/>
          <a:p>
            <a:pPr marL="0" indent="0">
              <a:buNone/>
            </a:pPr>
            <a:endParaRPr lang="en-GB" dirty="0">
              <a:effectLst/>
            </a:endParaRPr>
          </a:p>
        </p:txBody>
      </p:sp>
      <p:sp>
        <p:nvSpPr>
          <p:cNvPr id="7" name="Title 1">
            <a:extLst>
              <a:ext uri="{FF2B5EF4-FFF2-40B4-BE49-F238E27FC236}">
                <a16:creationId xmlns:a16="http://schemas.microsoft.com/office/drawing/2014/main" id="{D00FCFD0-9C69-7C25-397E-B441890EF440}"/>
              </a:ext>
            </a:extLst>
          </p:cNvPr>
          <p:cNvSpPr txBox="1">
            <a:spLocks noGrp="1"/>
          </p:cNvSpPr>
          <p:nvPr>
            <p:ph type="title"/>
          </p:nvPr>
        </p:nvSpPr>
        <p:spPr>
          <a:xfrm>
            <a:off x="730623" y="918648"/>
            <a:ext cx="10515600" cy="3025823"/>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indent="0">
              <a:buNone/>
            </a:pPr>
            <a:r>
              <a:rPr lang="en-GB" sz="4400" b="0" i="0" u="none" strike="noStrike" dirty="0">
                <a:solidFill>
                  <a:srgbClr val="000000"/>
                </a:solidFill>
                <a:effectLst/>
                <a:latin typeface="Arial" panose="020B0604020202020204" pitchFamily="34" charset="0"/>
              </a:rPr>
              <a:t>Result</a:t>
            </a:r>
            <a:br>
              <a:rPr lang="en-GB" dirty="0"/>
            </a:br>
            <a:r>
              <a:rPr lang="en-GB" sz="4400" b="0" i="0" u="none" strike="noStrike" dirty="0">
                <a:solidFill>
                  <a:srgbClr val="000000"/>
                </a:solidFill>
                <a:effectLst/>
                <a:latin typeface="Arial" panose="020B0604020202020204" pitchFamily="34" charset="0"/>
              </a:rPr>
              <a:t>Alternative 1: Digital Platform and Marketing Strategy scores highest (4.2).</a:t>
            </a:r>
            <a:br>
              <a:rPr lang="en-GB" dirty="0">
                <a:effectLst/>
              </a:rPr>
            </a:br>
            <a:r>
              <a:rPr lang="en-GB" sz="4400" b="0" i="0" u="none" strike="noStrike" dirty="0">
                <a:solidFill>
                  <a:srgbClr val="000000"/>
                </a:solidFill>
                <a:effectLst/>
                <a:latin typeface="Arial" panose="020B0604020202020204" pitchFamily="34" charset="0"/>
              </a:rPr>
              <a:t>This suggests it has the greatest potential to solve Green Haven’s long-term challenges.</a:t>
            </a:r>
            <a:endParaRPr lang="en-GB" dirty="0">
              <a:effectLst/>
            </a:endParaRPr>
          </a:p>
        </p:txBody>
      </p:sp>
    </p:spTree>
    <p:extLst>
      <p:ext uri="{BB962C8B-B14F-4D97-AF65-F5344CB8AC3E}">
        <p14:creationId xmlns:p14="http://schemas.microsoft.com/office/powerpoint/2010/main" val="349110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531C5-ECDC-F478-BEC0-E4F912B01DD5}"/>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C6E0805B-3D4F-41EF-2C00-493B0EA6BDEA}"/>
              </a:ext>
            </a:extLst>
          </p:cNvPr>
          <p:cNvSpPr>
            <a:spLocks noGrp="1"/>
          </p:cNvSpPr>
          <p:nvPr>
            <p:ph idx="1"/>
          </p:nvPr>
        </p:nvSpPr>
        <p:spPr/>
        <p:txBody>
          <a:bodyPr/>
          <a:lstStyle/>
          <a:p>
            <a:r>
              <a:rPr lang="en-US"/>
              <a:t>Green Haven Florists is at a critical point in its business journey. Once a thriving, community-focused flower shop known for its creativity and sustainable values, it now faces serious challenges brought on by declining foot traffic, rising operational costs, and increasing competition from both online retailers and new local entrants. The 30% drop in in-store sales, combined with an outdated digital presence and shifting consumer behaviour, has placed pressure on the business model that previously sustained its success.</a:t>
            </a:r>
          </a:p>
        </p:txBody>
      </p:sp>
    </p:spTree>
    <p:extLst>
      <p:ext uri="{BB962C8B-B14F-4D97-AF65-F5344CB8AC3E}">
        <p14:creationId xmlns:p14="http://schemas.microsoft.com/office/powerpoint/2010/main" val="16936105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Student Name:           Joao Corsino                Student ID:                   2435212                Assignment Title:      Individual Report on Problem Solving                Module Name:            Problem Solving and Decision Making                Module Code:             LCLM 4004                Lecture Name:           Dr  Rexon N’ting  </vt:lpstr>
      <vt:lpstr>Introduction</vt:lpstr>
      <vt:lpstr>Main Body</vt:lpstr>
      <vt:lpstr>PowerPoint Presentation</vt:lpstr>
      <vt:lpstr>Alternative 2: Workshops &amp; In-Store Experiences </vt:lpstr>
      <vt:lpstr>Grid analysis (score 1-5)</vt:lpstr>
      <vt:lpstr>Result Alternative 1: Digital Platform and Marketing Strategy scores highest (4.2). This suggests it has the greatest potential to solve Green Haven’s long-term challenges.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ID Assignment Title Module Name Module Code Lecture Name  </dc:title>
  <dc:creator>mreis2026@gmail.com</dc:creator>
  <cp:lastModifiedBy>mreis2026@gmail.com</cp:lastModifiedBy>
  <cp:revision>8</cp:revision>
  <dcterms:created xsi:type="dcterms:W3CDTF">2025-12-09T18:25:07Z</dcterms:created>
  <dcterms:modified xsi:type="dcterms:W3CDTF">2025-12-10T16:26:52Z</dcterms:modified>
</cp:coreProperties>
</file>