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98" r:id="rId5"/>
    <p:sldId id="299" r:id="rId6"/>
    <p:sldId id="300" r:id="rId7"/>
    <p:sldId id="302" r:id="rId8"/>
    <p:sldId id="304" r:id="rId9"/>
    <p:sldId id="301" r:id="rId10"/>
    <p:sldId id="305" r:id="rId11"/>
    <p:sldId id="306" r:id="rId12"/>
    <p:sldId id="30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474" autoAdjust="0"/>
    <p:restoredTop sz="93447" autoAdjust="0"/>
  </p:normalViewPr>
  <p:slideViewPr>
    <p:cSldViewPr snapToGrid="0">
      <p:cViewPr varScale="1">
        <p:scale>
          <a:sx n="63" d="100"/>
          <a:sy n="63" d="100"/>
        </p:scale>
        <p:origin x="936" y="56"/>
      </p:cViewPr>
      <p:guideLst/>
    </p:cSldViewPr>
  </p:slideViewPr>
  <p:outlineViewPr>
    <p:cViewPr>
      <p:scale>
        <a:sx n="33" d="100"/>
        <a:sy n="33" d="100"/>
      </p:scale>
      <p:origin x="0" y="-942"/>
    </p:cViewPr>
  </p:outlineViewPr>
  <p:notesTextViewPr>
    <p:cViewPr>
      <p:scale>
        <a:sx n="3" d="2"/>
        <a:sy n="3" d="2"/>
      </p:scale>
      <p:origin x="0" y="0"/>
    </p:cViewPr>
  </p:notesTextViewPr>
  <p:sorterViewPr>
    <p:cViewPr>
      <p:scale>
        <a:sx n="75" d="100"/>
        <a:sy n="75" d="100"/>
      </p:scale>
      <p:origin x="0" y="0"/>
    </p:cViewPr>
  </p:sorter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87DD87-E562-46CB-9209-2444A82CB0EA}" type="doc">
      <dgm:prSet loTypeId="urn:microsoft.com/office/officeart/2018/2/layout/IconVerticalSolidList" loCatId="icon" qsTypeId="urn:microsoft.com/office/officeart/2005/8/quickstyle/simple4" qsCatId="simple" csTypeId="urn:microsoft.com/office/officeart/2005/8/colors/accent1_2" csCatId="accent1" phldr="1"/>
      <dgm:spPr/>
      <dgm:t>
        <a:bodyPr/>
        <a:lstStyle/>
        <a:p>
          <a:endParaRPr lang="en-US"/>
        </a:p>
      </dgm:t>
    </dgm:pt>
    <dgm:pt modelId="{B7F56858-DEDC-4C9F-B317-E244D515807F}">
      <dgm:prSet custT="1"/>
      <dgm:spPr/>
      <dgm:t>
        <a:bodyPr/>
        <a:lstStyle/>
        <a:p>
          <a:pPr>
            <a:lnSpc>
              <a:spcPct val="100000"/>
            </a:lnSpc>
          </a:pPr>
          <a:r>
            <a:rPr lang="en-GB" sz="1500" dirty="0"/>
            <a:t>Healthcare settings demand clear communication,  as people with disabilities or impairments would struggle so it's important that reasonable changes are made to avoid discrimination. </a:t>
          </a:r>
          <a:r>
            <a:rPr lang="en-GB" sz="1500" b="0" dirty="0"/>
            <a:t>Birdie (2024). </a:t>
          </a:r>
          <a:endParaRPr lang="en-US" sz="1500" dirty="0"/>
        </a:p>
      </dgm:t>
    </dgm:pt>
    <dgm:pt modelId="{6A0C6A35-B248-433E-AC6A-B6C6F7447C68}" type="sibTrans" cxnId="{A0697780-FDC6-4EF4-A496-09067BBE88E3}">
      <dgm:prSet/>
      <dgm:spPr/>
      <dgm:t>
        <a:bodyPr/>
        <a:lstStyle/>
        <a:p>
          <a:endParaRPr lang="en-US"/>
        </a:p>
      </dgm:t>
    </dgm:pt>
    <dgm:pt modelId="{087B2697-7CA6-44F5-99C5-798B93DA7A7F}" type="parTrans" cxnId="{A0697780-FDC6-4EF4-A496-09067BBE88E3}">
      <dgm:prSet/>
      <dgm:spPr/>
      <dgm:t>
        <a:bodyPr/>
        <a:lstStyle/>
        <a:p>
          <a:endParaRPr lang="en-US"/>
        </a:p>
      </dgm:t>
    </dgm:pt>
    <dgm:pt modelId="{E175008C-2C76-40BC-8E51-77A4E1D67C21}">
      <dgm:prSet custT="1"/>
      <dgm:spPr/>
      <dgm:t>
        <a:bodyPr/>
        <a:lstStyle/>
        <a:p>
          <a:pPr>
            <a:lnSpc>
              <a:spcPct val="100000"/>
            </a:lnSpc>
          </a:pPr>
          <a:r>
            <a:rPr lang="en-US" sz="1500" dirty="0"/>
            <a:t>It allows person centered care as your able to actively listen to patients which allows professionals to understand them properly to protect their dignity, independence  and respect.</a:t>
          </a:r>
        </a:p>
      </dgm:t>
    </dgm:pt>
    <dgm:pt modelId="{E2315608-93DD-46C0-99EA-7F06CAE2CEC5}" type="sibTrans" cxnId="{50D62460-7714-48DB-A018-5466163A85F0}">
      <dgm:prSet/>
      <dgm:spPr/>
      <dgm:t>
        <a:bodyPr/>
        <a:lstStyle/>
        <a:p>
          <a:endParaRPr lang="en-US"/>
        </a:p>
      </dgm:t>
    </dgm:pt>
    <dgm:pt modelId="{BE7537D5-4D50-4D23-8F5E-CC1C4A8FA38C}" type="parTrans" cxnId="{50D62460-7714-48DB-A018-5466163A85F0}">
      <dgm:prSet/>
      <dgm:spPr/>
      <dgm:t>
        <a:bodyPr/>
        <a:lstStyle/>
        <a:p>
          <a:endParaRPr lang="en-US"/>
        </a:p>
      </dgm:t>
    </dgm:pt>
    <dgm:pt modelId="{6C120367-1D25-4191-A691-037B3E0F2749}">
      <dgm:prSet custT="1"/>
      <dgm:spPr/>
      <dgm:t>
        <a:bodyPr/>
        <a:lstStyle/>
        <a:p>
          <a:pPr>
            <a:lnSpc>
              <a:spcPct val="100000"/>
            </a:lnSpc>
          </a:pPr>
          <a:r>
            <a:rPr lang="en-US" sz="1500" dirty="0"/>
            <a:t>Patient safety is increased as it is easier to make sure that all care plans are done according to the patients needs.</a:t>
          </a:r>
        </a:p>
      </dgm:t>
    </dgm:pt>
    <dgm:pt modelId="{E2480709-458A-4720-86E1-67E2BF467E41}" type="sibTrans" cxnId="{9773495B-7A91-42C5-AF43-F602932588E0}">
      <dgm:prSet/>
      <dgm:spPr/>
      <dgm:t>
        <a:bodyPr/>
        <a:lstStyle/>
        <a:p>
          <a:endParaRPr lang="en-US"/>
        </a:p>
      </dgm:t>
    </dgm:pt>
    <dgm:pt modelId="{46402C69-BDAE-475B-956F-881D0069209E}" type="parTrans" cxnId="{9773495B-7A91-42C5-AF43-F602932588E0}">
      <dgm:prSet/>
      <dgm:spPr/>
      <dgm:t>
        <a:bodyPr/>
        <a:lstStyle/>
        <a:p>
          <a:endParaRPr lang="en-US"/>
        </a:p>
      </dgm:t>
    </dgm:pt>
    <dgm:pt modelId="{9768D7DA-385D-4470-91B8-ED9F3300E9C0}" type="pres">
      <dgm:prSet presAssocID="{1F87DD87-E562-46CB-9209-2444A82CB0EA}" presName="root" presStyleCnt="0">
        <dgm:presLayoutVars>
          <dgm:dir/>
          <dgm:resizeHandles val="exact"/>
        </dgm:presLayoutVars>
      </dgm:prSet>
      <dgm:spPr/>
    </dgm:pt>
    <dgm:pt modelId="{2B07BDA6-5FEE-466A-8BDA-8C5CFB487B59}" type="pres">
      <dgm:prSet presAssocID="{6C120367-1D25-4191-A691-037B3E0F2749}" presName="compNode" presStyleCnt="0"/>
      <dgm:spPr/>
    </dgm:pt>
    <dgm:pt modelId="{B731D3BA-5DF2-48C1-8C20-F0E4CC68786B}" type="pres">
      <dgm:prSet presAssocID="{6C120367-1D25-4191-A691-037B3E0F2749}" presName="bgRect" presStyleLbl="bgShp" presStyleIdx="0" presStyleCnt="3" custLinFactNeighborX="1469" custLinFactNeighborY="-2768"/>
      <dgm:spPr/>
    </dgm:pt>
    <dgm:pt modelId="{B76C4EAD-B674-4926-B448-632536BEA9FA}" type="pres">
      <dgm:prSet presAssocID="{6C120367-1D25-4191-A691-037B3E0F274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octor"/>
        </a:ext>
      </dgm:extLst>
    </dgm:pt>
    <dgm:pt modelId="{ED33BBBA-3F27-4E41-A5FB-5C4DFDD81998}" type="pres">
      <dgm:prSet presAssocID="{6C120367-1D25-4191-A691-037B3E0F2749}" presName="spaceRect" presStyleCnt="0"/>
      <dgm:spPr/>
    </dgm:pt>
    <dgm:pt modelId="{4303E691-9514-42EC-8602-F9E518C74011}" type="pres">
      <dgm:prSet presAssocID="{6C120367-1D25-4191-A691-037B3E0F2749}" presName="parTx" presStyleLbl="revTx" presStyleIdx="0" presStyleCnt="3">
        <dgm:presLayoutVars>
          <dgm:chMax val="0"/>
          <dgm:chPref val="0"/>
        </dgm:presLayoutVars>
      </dgm:prSet>
      <dgm:spPr/>
    </dgm:pt>
    <dgm:pt modelId="{6D5E8B7E-F10B-40C2-A2DD-265FCDD0F424}" type="pres">
      <dgm:prSet presAssocID="{E2480709-458A-4720-86E1-67E2BF467E41}" presName="sibTrans" presStyleCnt="0"/>
      <dgm:spPr/>
    </dgm:pt>
    <dgm:pt modelId="{82A1C55F-4475-4EDA-A182-1A872B6F3FFA}" type="pres">
      <dgm:prSet presAssocID="{E175008C-2C76-40BC-8E51-77A4E1D67C21}" presName="compNode" presStyleCnt="0"/>
      <dgm:spPr/>
    </dgm:pt>
    <dgm:pt modelId="{05F8098D-B061-4F68-AFDE-E9A259548B90}" type="pres">
      <dgm:prSet presAssocID="{E175008C-2C76-40BC-8E51-77A4E1D67C21}" presName="bgRect" presStyleLbl="bgShp" presStyleIdx="1" presStyleCnt="3"/>
      <dgm:spPr/>
    </dgm:pt>
    <dgm:pt modelId="{2F2CF3A0-FFAE-4BB5-BA2F-D25A6BEB1602}" type="pres">
      <dgm:prSet presAssocID="{E175008C-2C76-40BC-8E51-77A4E1D67C2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1AE23A24-9422-466E-80F3-F2C38ED87544}" type="pres">
      <dgm:prSet presAssocID="{E175008C-2C76-40BC-8E51-77A4E1D67C21}" presName="spaceRect" presStyleCnt="0"/>
      <dgm:spPr/>
    </dgm:pt>
    <dgm:pt modelId="{1E11EE19-714C-499A-AEB3-F5BFF1EF407B}" type="pres">
      <dgm:prSet presAssocID="{E175008C-2C76-40BC-8E51-77A4E1D67C21}" presName="parTx" presStyleLbl="revTx" presStyleIdx="1" presStyleCnt="3">
        <dgm:presLayoutVars>
          <dgm:chMax val="0"/>
          <dgm:chPref val="0"/>
        </dgm:presLayoutVars>
      </dgm:prSet>
      <dgm:spPr/>
    </dgm:pt>
    <dgm:pt modelId="{3E9EA21B-163B-40F4-8282-680B4E9B53CB}" type="pres">
      <dgm:prSet presAssocID="{E2315608-93DD-46C0-99EA-7F06CAE2CEC5}" presName="sibTrans" presStyleCnt="0"/>
      <dgm:spPr/>
    </dgm:pt>
    <dgm:pt modelId="{2541EB0B-2695-4D94-863B-719F48987FAC}" type="pres">
      <dgm:prSet presAssocID="{B7F56858-DEDC-4C9F-B317-E244D515807F}" presName="compNode" presStyleCnt="0"/>
      <dgm:spPr/>
    </dgm:pt>
    <dgm:pt modelId="{5785C2DC-7C3A-46B9-9317-AB49E5B9AFD5}" type="pres">
      <dgm:prSet presAssocID="{B7F56858-DEDC-4C9F-B317-E244D515807F}" presName="bgRect" presStyleLbl="bgShp" presStyleIdx="2" presStyleCnt="3"/>
      <dgm:spPr/>
    </dgm:pt>
    <dgm:pt modelId="{7A5B8937-0482-4D45-AEA2-412675507EBB}" type="pres">
      <dgm:prSet presAssocID="{B7F56858-DEDC-4C9F-B317-E244D515807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Users"/>
        </a:ext>
      </dgm:extLst>
    </dgm:pt>
    <dgm:pt modelId="{AA82DEB6-C7C8-457F-9791-33BED4369CED}" type="pres">
      <dgm:prSet presAssocID="{B7F56858-DEDC-4C9F-B317-E244D515807F}" presName="spaceRect" presStyleCnt="0"/>
      <dgm:spPr/>
    </dgm:pt>
    <dgm:pt modelId="{94E695BD-BE6B-47D1-9333-329D6D185C3F}" type="pres">
      <dgm:prSet presAssocID="{B7F56858-DEDC-4C9F-B317-E244D515807F}" presName="parTx" presStyleLbl="revTx" presStyleIdx="2" presStyleCnt="3">
        <dgm:presLayoutVars>
          <dgm:chMax val="0"/>
          <dgm:chPref val="0"/>
        </dgm:presLayoutVars>
      </dgm:prSet>
      <dgm:spPr/>
    </dgm:pt>
  </dgm:ptLst>
  <dgm:cxnLst>
    <dgm:cxn modelId="{211C250A-66F0-4145-A1B6-7AA53EF2FE4D}" type="presOf" srcId="{E175008C-2C76-40BC-8E51-77A4E1D67C21}" destId="{1E11EE19-714C-499A-AEB3-F5BFF1EF407B}" srcOrd="0" destOrd="0" presId="urn:microsoft.com/office/officeart/2018/2/layout/IconVerticalSolidList"/>
    <dgm:cxn modelId="{9773495B-7A91-42C5-AF43-F602932588E0}" srcId="{1F87DD87-E562-46CB-9209-2444A82CB0EA}" destId="{6C120367-1D25-4191-A691-037B3E0F2749}" srcOrd="0" destOrd="0" parTransId="{46402C69-BDAE-475B-956F-881D0069209E}" sibTransId="{E2480709-458A-4720-86E1-67E2BF467E41}"/>
    <dgm:cxn modelId="{50D62460-7714-48DB-A018-5466163A85F0}" srcId="{1F87DD87-E562-46CB-9209-2444A82CB0EA}" destId="{E175008C-2C76-40BC-8E51-77A4E1D67C21}" srcOrd="1" destOrd="0" parTransId="{BE7537D5-4D50-4D23-8F5E-CC1C4A8FA38C}" sibTransId="{E2315608-93DD-46C0-99EA-7F06CAE2CEC5}"/>
    <dgm:cxn modelId="{A0697780-FDC6-4EF4-A496-09067BBE88E3}" srcId="{1F87DD87-E562-46CB-9209-2444A82CB0EA}" destId="{B7F56858-DEDC-4C9F-B317-E244D515807F}" srcOrd="2" destOrd="0" parTransId="{087B2697-7CA6-44F5-99C5-798B93DA7A7F}" sibTransId="{6A0C6A35-B248-433E-AC6A-B6C6F7447C68}"/>
    <dgm:cxn modelId="{80A680B9-93AD-4C4D-9654-97C31372E27E}" type="presOf" srcId="{B7F56858-DEDC-4C9F-B317-E244D515807F}" destId="{94E695BD-BE6B-47D1-9333-329D6D185C3F}" srcOrd="0" destOrd="0" presId="urn:microsoft.com/office/officeart/2018/2/layout/IconVerticalSolidList"/>
    <dgm:cxn modelId="{CE2B60E0-B3DF-4529-8754-6C4F688E1C0E}" type="presOf" srcId="{1F87DD87-E562-46CB-9209-2444A82CB0EA}" destId="{9768D7DA-385D-4470-91B8-ED9F3300E9C0}" srcOrd="0" destOrd="0" presId="urn:microsoft.com/office/officeart/2018/2/layout/IconVerticalSolidList"/>
    <dgm:cxn modelId="{451F69F3-3F84-408F-9BFF-66C53D92E7BA}" type="presOf" srcId="{6C120367-1D25-4191-A691-037B3E0F2749}" destId="{4303E691-9514-42EC-8602-F9E518C74011}" srcOrd="0" destOrd="0" presId="urn:microsoft.com/office/officeart/2018/2/layout/IconVerticalSolidList"/>
    <dgm:cxn modelId="{0A0CE126-AB17-47F3-9AB9-D20322989751}" type="presParOf" srcId="{9768D7DA-385D-4470-91B8-ED9F3300E9C0}" destId="{2B07BDA6-5FEE-466A-8BDA-8C5CFB487B59}" srcOrd="0" destOrd="0" presId="urn:microsoft.com/office/officeart/2018/2/layout/IconVerticalSolidList"/>
    <dgm:cxn modelId="{48ACAA2F-249D-4CCF-AE3A-7FF8AFBA1026}" type="presParOf" srcId="{2B07BDA6-5FEE-466A-8BDA-8C5CFB487B59}" destId="{B731D3BA-5DF2-48C1-8C20-F0E4CC68786B}" srcOrd="0" destOrd="0" presId="urn:microsoft.com/office/officeart/2018/2/layout/IconVerticalSolidList"/>
    <dgm:cxn modelId="{0552E3B0-E60E-4AF0-A3A4-8FA1FC61CD9A}" type="presParOf" srcId="{2B07BDA6-5FEE-466A-8BDA-8C5CFB487B59}" destId="{B76C4EAD-B674-4926-B448-632536BEA9FA}" srcOrd="1" destOrd="0" presId="urn:microsoft.com/office/officeart/2018/2/layout/IconVerticalSolidList"/>
    <dgm:cxn modelId="{2FEFC1EB-A269-4D79-BAA6-5F50DD91F7D2}" type="presParOf" srcId="{2B07BDA6-5FEE-466A-8BDA-8C5CFB487B59}" destId="{ED33BBBA-3F27-4E41-A5FB-5C4DFDD81998}" srcOrd="2" destOrd="0" presId="urn:microsoft.com/office/officeart/2018/2/layout/IconVerticalSolidList"/>
    <dgm:cxn modelId="{579A0D4E-2D97-454B-8AFF-E2AA568640E6}" type="presParOf" srcId="{2B07BDA6-5FEE-466A-8BDA-8C5CFB487B59}" destId="{4303E691-9514-42EC-8602-F9E518C74011}" srcOrd="3" destOrd="0" presId="urn:microsoft.com/office/officeart/2018/2/layout/IconVerticalSolidList"/>
    <dgm:cxn modelId="{D4067EA2-4CE0-4925-BCAE-9AAF169F50FA}" type="presParOf" srcId="{9768D7DA-385D-4470-91B8-ED9F3300E9C0}" destId="{6D5E8B7E-F10B-40C2-A2DD-265FCDD0F424}" srcOrd="1" destOrd="0" presId="urn:microsoft.com/office/officeart/2018/2/layout/IconVerticalSolidList"/>
    <dgm:cxn modelId="{E5D6EDF6-943F-4AD9-AFA9-CBF007C4C87A}" type="presParOf" srcId="{9768D7DA-385D-4470-91B8-ED9F3300E9C0}" destId="{82A1C55F-4475-4EDA-A182-1A872B6F3FFA}" srcOrd="2" destOrd="0" presId="urn:microsoft.com/office/officeart/2018/2/layout/IconVerticalSolidList"/>
    <dgm:cxn modelId="{E2BC0656-18A5-403F-B59E-06817AB6EC65}" type="presParOf" srcId="{82A1C55F-4475-4EDA-A182-1A872B6F3FFA}" destId="{05F8098D-B061-4F68-AFDE-E9A259548B90}" srcOrd="0" destOrd="0" presId="urn:microsoft.com/office/officeart/2018/2/layout/IconVerticalSolidList"/>
    <dgm:cxn modelId="{5CF59E10-4324-41AD-AF75-3CC5946A4BA7}" type="presParOf" srcId="{82A1C55F-4475-4EDA-A182-1A872B6F3FFA}" destId="{2F2CF3A0-FFAE-4BB5-BA2F-D25A6BEB1602}" srcOrd="1" destOrd="0" presId="urn:microsoft.com/office/officeart/2018/2/layout/IconVerticalSolidList"/>
    <dgm:cxn modelId="{332C8988-C362-4D8B-9198-4E14121D15AE}" type="presParOf" srcId="{82A1C55F-4475-4EDA-A182-1A872B6F3FFA}" destId="{1AE23A24-9422-466E-80F3-F2C38ED87544}" srcOrd="2" destOrd="0" presId="urn:microsoft.com/office/officeart/2018/2/layout/IconVerticalSolidList"/>
    <dgm:cxn modelId="{773289FB-81BF-4641-BDAC-3492A54EFDE3}" type="presParOf" srcId="{82A1C55F-4475-4EDA-A182-1A872B6F3FFA}" destId="{1E11EE19-714C-499A-AEB3-F5BFF1EF407B}" srcOrd="3" destOrd="0" presId="urn:microsoft.com/office/officeart/2018/2/layout/IconVerticalSolidList"/>
    <dgm:cxn modelId="{F338C6DD-A661-4DA3-A882-1A868926B806}" type="presParOf" srcId="{9768D7DA-385D-4470-91B8-ED9F3300E9C0}" destId="{3E9EA21B-163B-40F4-8282-680B4E9B53CB}" srcOrd="3" destOrd="0" presId="urn:microsoft.com/office/officeart/2018/2/layout/IconVerticalSolidList"/>
    <dgm:cxn modelId="{B67B92A0-D4AD-4C6A-8B6F-E87B7F7A4BF9}" type="presParOf" srcId="{9768D7DA-385D-4470-91B8-ED9F3300E9C0}" destId="{2541EB0B-2695-4D94-863B-719F48987FAC}" srcOrd="4" destOrd="0" presId="urn:microsoft.com/office/officeart/2018/2/layout/IconVerticalSolidList"/>
    <dgm:cxn modelId="{6A889782-5BC5-49D6-A410-54B2B88B9857}" type="presParOf" srcId="{2541EB0B-2695-4D94-863B-719F48987FAC}" destId="{5785C2DC-7C3A-46B9-9317-AB49E5B9AFD5}" srcOrd="0" destOrd="0" presId="urn:microsoft.com/office/officeart/2018/2/layout/IconVerticalSolidList"/>
    <dgm:cxn modelId="{8E1C37A2-21BC-41EF-B025-6F3A0243DBE2}" type="presParOf" srcId="{2541EB0B-2695-4D94-863B-719F48987FAC}" destId="{7A5B8937-0482-4D45-AEA2-412675507EBB}" srcOrd="1" destOrd="0" presId="urn:microsoft.com/office/officeart/2018/2/layout/IconVerticalSolidList"/>
    <dgm:cxn modelId="{09AC7DF5-B4C7-4766-8FBD-7309FB7606F0}" type="presParOf" srcId="{2541EB0B-2695-4D94-863B-719F48987FAC}" destId="{AA82DEB6-C7C8-457F-9791-33BED4369CED}" srcOrd="2" destOrd="0" presId="urn:microsoft.com/office/officeart/2018/2/layout/IconVerticalSolidList"/>
    <dgm:cxn modelId="{933B3EAE-A323-4EEB-9E72-F3A842186DF6}" type="presParOf" srcId="{2541EB0B-2695-4D94-863B-719F48987FAC}" destId="{94E695BD-BE6B-47D1-9333-329D6D185C3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F61F52-DF4F-4B2A-A2C5-1CADD0B2D67D}" type="doc">
      <dgm:prSet loTypeId="urn:microsoft.com/office/officeart/2005/8/layout/vList2" loCatId="list" qsTypeId="urn:microsoft.com/office/officeart/2005/8/quickstyle/simple2" qsCatId="simple" csTypeId="urn:microsoft.com/office/officeart/2005/8/colors/accent2_2" csCatId="accent2" phldr="1"/>
      <dgm:spPr/>
      <dgm:t>
        <a:bodyPr/>
        <a:lstStyle/>
        <a:p>
          <a:endParaRPr lang="en-US"/>
        </a:p>
      </dgm:t>
    </dgm:pt>
    <dgm:pt modelId="{DB0E3D06-BC69-4AB8-BBD4-8C861C500420}">
      <dgm:prSet custT="1"/>
      <dgm:spPr/>
      <dgm:t>
        <a:bodyPr/>
        <a:lstStyle/>
        <a:p>
          <a:pPr algn="l"/>
          <a:r>
            <a:rPr lang="en-GB" sz="2200" dirty="0"/>
            <a:t>68 years old Nadia speaks Urdu however, a social worker named Joe  has come to meet her about her new medication and needs to explain to her what time to have it, how many doses per day and to eat it with a meal.</a:t>
          </a:r>
          <a:endParaRPr lang="en-US" sz="2200" dirty="0"/>
        </a:p>
      </dgm:t>
    </dgm:pt>
    <dgm:pt modelId="{C923F921-5BCA-4C39-99C3-64C94E040D3D}" type="parTrans" cxnId="{13339420-CE89-433F-B11D-359555881239}">
      <dgm:prSet/>
      <dgm:spPr/>
      <dgm:t>
        <a:bodyPr/>
        <a:lstStyle/>
        <a:p>
          <a:endParaRPr lang="en-US"/>
        </a:p>
      </dgm:t>
    </dgm:pt>
    <dgm:pt modelId="{6523730D-C7D8-4ABA-9245-5CCCFB41A388}" type="sibTrans" cxnId="{13339420-CE89-433F-B11D-359555881239}">
      <dgm:prSet/>
      <dgm:spPr/>
      <dgm:t>
        <a:bodyPr/>
        <a:lstStyle/>
        <a:p>
          <a:endParaRPr lang="en-US"/>
        </a:p>
      </dgm:t>
    </dgm:pt>
    <dgm:pt modelId="{EC696B0B-8F2B-41DA-BEA8-207F4745D382}">
      <dgm:prSet custT="1"/>
      <dgm:spPr/>
      <dgm:t>
        <a:bodyPr/>
        <a:lstStyle/>
        <a:p>
          <a:pPr algn="l">
            <a:buFont typeface="+mj-lt"/>
            <a:buAutoNum type="arabicPeriod"/>
          </a:pPr>
          <a:endParaRPr lang="en-US" sz="2000" dirty="0"/>
        </a:p>
      </dgm:t>
    </dgm:pt>
    <dgm:pt modelId="{FEB8EF2E-79A8-4820-BE36-23563277B1C4}" type="parTrans" cxnId="{FBFD4485-0758-4CDF-8A31-70159F01D4DD}">
      <dgm:prSet/>
      <dgm:spPr/>
      <dgm:t>
        <a:bodyPr/>
        <a:lstStyle/>
        <a:p>
          <a:endParaRPr lang="en-US"/>
        </a:p>
      </dgm:t>
    </dgm:pt>
    <dgm:pt modelId="{409EF957-4BC7-4C87-A994-9D424D04603E}" type="sibTrans" cxnId="{FBFD4485-0758-4CDF-8A31-70159F01D4DD}">
      <dgm:prSet/>
      <dgm:spPr/>
      <dgm:t>
        <a:bodyPr/>
        <a:lstStyle/>
        <a:p>
          <a:endParaRPr lang="en-US"/>
        </a:p>
      </dgm:t>
    </dgm:pt>
    <dgm:pt modelId="{FDC38976-7C33-4217-8AD0-6AD67527B67A}">
      <dgm:prSet custT="1"/>
      <dgm:spPr/>
      <dgm:t>
        <a:bodyPr/>
        <a:lstStyle/>
        <a:p>
          <a:pPr algn="l">
            <a:buFont typeface="+mj-lt"/>
            <a:buAutoNum type="arabicPeriod"/>
          </a:pPr>
          <a:r>
            <a:rPr lang="en-GB" sz="2000" dirty="0"/>
            <a:t>Next, Joe would have to break down all the information about the medication then it would be said clearly to Nadia </a:t>
          </a:r>
          <a:endParaRPr lang="en-US" sz="2000" dirty="0"/>
        </a:p>
      </dgm:t>
    </dgm:pt>
    <dgm:pt modelId="{0CC39B36-373A-4E5B-9CD8-E40273A94E33}" type="parTrans" cxnId="{BC811BF2-36FD-4299-BBF0-26F5805B2E5B}">
      <dgm:prSet/>
      <dgm:spPr/>
      <dgm:t>
        <a:bodyPr/>
        <a:lstStyle/>
        <a:p>
          <a:endParaRPr lang="en-US"/>
        </a:p>
      </dgm:t>
    </dgm:pt>
    <dgm:pt modelId="{94EC6556-C12E-4A38-A513-DCA8197CF84B}" type="sibTrans" cxnId="{BC811BF2-36FD-4299-BBF0-26F5805B2E5B}">
      <dgm:prSet/>
      <dgm:spPr/>
      <dgm:t>
        <a:bodyPr/>
        <a:lstStyle/>
        <a:p>
          <a:endParaRPr lang="en-US"/>
        </a:p>
      </dgm:t>
    </dgm:pt>
    <dgm:pt modelId="{7519838F-D0A9-4945-8E4D-C748B77BE290}">
      <dgm:prSet custT="1"/>
      <dgm:spPr/>
      <dgm:t>
        <a:bodyPr/>
        <a:lstStyle/>
        <a:p>
          <a:pPr algn="l">
            <a:buFont typeface="+mj-lt"/>
            <a:buAutoNum type="arabicPeriod"/>
          </a:pPr>
          <a:r>
            <a:rPr lang="en-GB" sz="2000" dirty="0"/>
            <a:t>Joe would then get Nadia to repeat it to the interpreter to make sure that she knows what to do and shows she understands  if not then visual aids would be used for example an image of the sun for morning and the moon for the evening</a:t>
          </a:r>
          <a:endParaRPr lang="en-US" sz="2000" dirty="0"/>
        </a:p>
      </dgm:t>
    </dgm:pt>
    <dgm:pt modelId="{CB904FF4-0345-439E-86D4-5A89ED042373}" type="parTrans" cxnId="{0AB7C1D2-0645-4092-ACCF-9EE9B3019E57}">
      <dgm:prSet/>
      <dgm:spPr/>
      <dgm:t>
        <a:bodyPr/>
        <a:lstStyle/>
        <a:p>
          <a:endParaRPr lang="en-US"/>
        </a:p>
      </dgm:t>
    </dgm:pt>
    <dgm:pt modelId="{32C15EF5-2504-4AC6-9DA8-DF32B38053A6}" type="sibTrans" cxnId="{0AB7C1D2-0645-4092-ACCF-9EE9B3019E57}">
      <dgm:prSet/>
      <dgm:spPr/>
      <dgm:t>
        <a:bodyPr/>
        <a:lstStyle/>
        <a:p>
          <a:endParaRPr lang="en-US"/>
        </a:p>
      </dgm:t>
    </dgm:pt>
    <dgm:pt modelId="{CD48483C-16FF-4884-938B-05D4AED32D0C}">
      <dgm:prSet custT="1"/>
      <dgm:spPr/>
      <dgm:t>
        <a:bodyPr/>
        <a:lstStyle/>
        <a:p>
          <a:pPr algn="l">
            <a:buFont typeface="+mj-lt"/>
            <a:buAutoNum type="arabicPeriod"/>
          </a:pPr>
          <a:r>
            <a:rPr lang="en-GB" sz="2000" dirty="0"/>
            <a:t>Finally, Joe would need to update her report/profile so that the next doctor or nurse would know that she speaks Urdu and require an interpreter. </a:t>
          </a:r>
          <a:r>
            <a:rPr lang="en-GB" sz="2000" b="0" i="0" dirty="0"/>
            <a:t>Squires (2018)</a:t>
          </a:r>
          <a:endParaRPr lang="en-US" sz="2000" dirty="0"/>
        </a:p>
      </dgm:t>
    </dgm:pt>
    <dgm:pt modelId="{BC57B6B5-4036-4C5B-99EE-145C4F6F209F}" type="parTrans" cxnId="{506038A5-DB8A-4C16-883F-DA095600BCF0}">
      <dgm:prSet/>
      <dgm:spPr/>
      <dgm:t>
        <a:bodyPr/>
        <a:lstStyle/>
        <a:p>
          <a:endParaRPr lang="en-US"/>
        </a:p>
      </dgm:t>
    </dgm:pt>
    <dgm:pt modelId="{FFF11C8F-C44A-4E5A-B1F0-2902DC4AC647}" type="sibTrans" cxnId="{506038A5-DB8A-4C16-883F-DA095600BCF0}">
      <dgm:prSet/>
      <dgm:spPr/>
      <dgm:t>
        <a:bodyPr/>
        <a:lstStyle/>
        <a:p>
          <a:endParaRPr lang="en-US"/>
        </a:p>
      </dgm:t>
    </dgm:pt>
    <dgm:pt modelId="{376B515E-D7A8-4A5B-BFB5-7C8963A15AB7}">
      <dgm:prSet custT="1"/>
      <dgm:spPr/>
      <dgm:t>
        <a:bodyPr/>
        <a:lstStyle/>
        <a:p>
          <a:pPr algn="l">
            <a:buFont typeface="+mj-lt"/>
            <a:buAutoNum type="arabicPeriod"/>
          </a:pPr>
          <a:r>
            <a:rPr lang="en-GB" sz="2000" dirty="0"/>
            <a:t>Joe would need to contact professional help his options would be using the NHS language line or contacting a face-to-face interpreter.</a:t>
          </a:r>
          <a:endParaRPr lang="en-US" sz="2000" dirty="0"/>
        </a:p>
      </dgm:t>
    </dgm:pt>
    <dgm:pt modelId="{CE261096-1185-4BD2-AB9E-73E49FB7D98A}" type="parTrans" cxnId="{1A505D1A-143E-4301-8B1B-853F5EC38CA4}">
      <dgm:prSet/>
      <dgm:spPr/>
      <dgm:t>
        <a:bodyPr/>
        <a:lstStyle/>
        <a:p>
          <a:endParaRPr lang="en-GB"/>
        </a:p>
      </dgm:t>
    </dgm:pt>
    <dgm:pt modelId="{057256F7-969A-4A16-9E48-C7BEADB14566}" type="sibTrans" cxnId="{1A505D1A-143E-4301-8B1B-853F5EC38CA4}">
      <dgm:prSet/>
      <dgm:spPr/>
      <dgm:t>
        <a:bodyPr/>
        <a:lstStyle/>
        <a:p>
          <a:endParaRPr lang="en-GB"/>
        </a:p>
      </dgm:t>
    </dgm:pt>
    <dgm:pt modelId="{F1955990-9135-4911-980C-CFF8F5662827}" type="pres">
      <dgm:prSet presAssocID="{B2F61F52-DF4F-4B2A-A2C5-1CADD0B2D67D}" presName="linear" presStyleCnt="0">
        <dgm:presLayoutVars>
          <dgm:animLvl val="lvl"/>
          <dgm:resizeHandles val="exact"/>
        </dgm:presLayoutVars>
      </dgm:prSet>
      <dgm:spPr/>
    </dgm:pt>
    <dgm:pt modelId="{C01D4A4C-066E-4CAA-ABC9-277511AD5FDA}" type="pres">
      <dgm:prSet presAssocID="{DB0E3D06-BC69-4AB8-BBD4-8C861C500420}" presName="parentText" presStyleLbl="node1" presStyleIdx="0" presStyleCnt="1" custLinFactNeighborY="10153">
        <dgm:presLayoutVars>
          <dgm:chMax val="0"/>
          <dgm:bulletEnabled val="1"/>
        </dgm:presLayoutVars>
      </dgm:prSet>
      <dgm:spPr/>
    </dgm:pt>
    <dgm:pt modelId="{90F8BBC2-046C-4CD6-B1CD-C0E5B58F6123}" type="pres">
      <dgm:prSet presAssocID="{DB0E3D06-BC69-4AB8-BBD4-8C861C500420}" presName="childText" presStyleLbl="revTx" presStyleIdx="0" presStyleCnt="1">
        <dgm:presLayoutVars>
          <dgm:bulletEnabled val="1"/>
        </dgm:presLayoutVars>
      </dgm:prSet>
      <dgm:spPr/>
    </dgm:pt>
  </dgm:ptLst>
  <dgm:cxnLst>
    <dgm:cxn modelId="{1A505D1A-143E-4301-8B1B-853F5EC38CA4}" srcId="{DB0E3D06-BC69-4AB8-BBD4-8C861C500420}" destId="{376B515E-D7A8-4A5B-BFB5-7C8963A15AB7}" srcOrd="1" destOrd="0" parTransId="{CE261096-1185-4BD2-AB9E-73E49FB7D98A}" sibTransId="{057256F7-969A-4A16-9E48-C7BEADB14566}"/>
    <dgm:cxn modelId="{13339420-CE89-433F-B11D-359555881239}" srcId="{B2F61F52-DF4F-4B2A-A2C5-1CADD0B2D67D}" destId="{DB0E3D06-BC69-4AB8-BBD4-8C861C500420}" srcOrd="0" destOrd="0" parTransId="{C923F921-5BCA-4C39-99C3-64C94E040D3D}" sibTransId="{6523730D-C7D8-4ABA-9245-5CCCFB41A388}"/>
    <dgm:cxn modelId="{5DA47B24-5391-486B-BA55-CE9BFBD68FC5}" type="presOf" srcId="{EC696B0B-8F2B-41DA-BEA8-207F4745D382}" destId="{90F8BBC2-046C-4CD6-B1CD-C0E5B58F6123}" srcOrd="0" destOrd="0" presId="urn:microsoft.com/office/officeart/2005/8/layout/vList2"/>
    <dgm:cxn modelId="{C07EAD29-FE4E-4BCE-BFF3-4341CFFBB991}" type="presOf" srcId="{CD48483C-16FF-4884-938B-05D4AED32D0C}" destId="{90F8BBC2-046C-4CD6-B1CD-C0E5B58F6123}" srcOrd="0" destOrd="4" presId="urn:microsoft.com/office/officeart/2005/8/layout/vList2"/>
    <dgm:cxn modelId="{EDD0575E-D7BC-4A08-B046-66DAB621F3CF}" type="presOf" srcId="{B2F61F52-DF4F-4B2A-A2C5-1CADD0B2D67D}" destId="{F1955990-9135-4911-980C-CFF8F5662827}" srcOrd="0" destOrd="0" presId="urn:microsoft.com/office/officeart/2005/8/layout/vList2"/>
    <dgm:cxn modelId="{0BD81051-AAF8-41E3-A759-C379ECE4EA14}" type="presOf" srcId="{DB0E3D06-BC69-4AB8-BBD4-8C861C500420}" destId="{C01D4A4C-066E-4CAA-ABC9-277511AD5FDA}" srcOrd="0" destOrd="0" presId="urn:microsoft.com/office/officeart/2005/8/layout/vList2"/>
    <dgm:cxn modelId="{FBFD4485-0758-4CDF-8A31-70159F01D4DD}" srcId="{DB0E3D06-BC69-4AB8-BBD4-8C861C500420}" destId="{EC696B0B-8F2B-41DA-BEA8-207F4745D382}" srcOrd="0" destOrd="0" parTransId="{FEB8EF2E-79A8-4820-BE36-23563277B1C4}" sibTransId="{409EF957-4BC7-4C87-A994-9D424D04603E}"/>
    <dgm:cxn modelId="{506038A5-DB8A-4C16-883F-DA095600BCF0}" srcId="{DB0E3D06-BC69-4AB8-BBD4-8C861C500420}" destId="{CD48483C-16FF-4884-938B-05D4AED32D0C}" srcOrd="4" destOrd="0" parTransId="{BC57B6B5-4036-4C5B-99EE-145C4F6F209F}" sibTransId="{FFF11C8F-C44A-4E5A-B1F0-2902DC4AC647}"/>
    <dgm:cxn modelId="{FB1E8DC2-6744-4245-88D1-18480BA26D55}" type="presOf" srcId="{FDC38976-7C33-4217-8AD0-6AD67527B67A}" destId="{90F8BBC2-046C-4CD6-B1CD-C0E5B58F6123}" srcOrd="0" destOrd="2" presId="urn:microsoft.com/office/officeart/2005/8/layout/vList2"/>
    <dgm:cxn modelId="{355ACEC7-E2CD-4074-9257-0A9DB3A9E6F5}" type="presOf" srcId="{7519838F-D0A9-4945-8E4D-C748B77BE290}" destId="{90F8BBC2-046C-4CD6-B1CD-C0E5B58F6123}" srcOrd="0" destOrd="3" presId="urn:microsoft.com/office/officeart/2005/8/layout/vList2"/>
    <dgm:cxn modelId="{0AB7C1D2-0645-4092-ACCF-9EE9B3019E57}" srcId="{DB0E3D06-BC69-4AB8-BBD4-8C861C500420}" destId="{7519838F-D0A9-4945-8E4D-C748B77BE290}" srcOrd="3" destOrd="0" parTransId="{CB904FF4-0345-439E-86D4-5A89ED042373}" sibTransId="{32C15EF5-2504-4AC6-9DA8-DF32B38053A6}"/>
    <dgm:cxn modelId="{E53D58D6-0952-4572-9F9E-43B0F7ACC61C}" type="presOf" srcId="{376B515E-D7A8-4A5B-BFB5-7C8963A15AB7}" destId="{90F8BBC2-046C-4CD6-B1CD-C0E5B58F6123}" srcOrd="0" destOrd="1" presId="urn:microsoft.com/office/officeart/2005/8/layout/vList2"/>
    <dgm:cxn modelId="{BC811BF2-36FD-4299-BBF0-26F5805B2E5B}" srcId="{DB0E3D06-BC69-4AB8-BBD4-8C861C500420}" destId="{FDC38976-7C33-4217-8AD0-6AD67527B67A}" srcOrd="2" destOrd="0" parTransId="{0CC39B36-373A-4E5B-9CD8-E40273A94E33}" sibTransId="{94EC6556-C12E-4A38-A513-DCA8197CF84B}"/>
    <dgm:cxn modelId="{CEB4A3B2-6BB3-4DF0-ACF0-C62D4CC23797}" type="presParOf" srcId="{F1955990-9135-4911-980C-CFF8F5662827}" destId="{C01D4A4C-066E-4CAA-ABC9-277511AD5FDA}" srcOrd="0" destOrd="0" presId="urn:microsoft.com/office/officeart/2005/8/layout/vList2"/>
    <dgm:cxn modelId="{DAAB87DB-A424-4C55-9D99-A7DF00247554}" type="presParOf" srcId="{F1955990-9135-4911-980C-CFF8F5662827}" destId="{90F8BBC2-046C-4CD6-B1CD-C0E5B58F6123}"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40D7EC-4ACD-4A8C-810D-E9F4C1F1535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E32FF84-9036-43C6-98EF-DD2B9AF91D89}">
      <dgm:prSet custT="1"/>
      <dgm:spPr>
        <a:solidFill>
          <a:schemeClr val="accent3">
            <a:lumMod val="60000"/>
            <a:lumOff val="40000"/>
          </a:schemeClr>
        </a:solidFill>
      </dgm:spPr>
      <dgm:t>
        <a:bodyPr/>
        <a:lstStyle/>
        <a:p>
          <a:r>
            <a:rPr lang="en-GB" sz="3600" b="1" dirty="0">
              <a:solidFill>
                <a:schemeClr val="tx1"/>
              </a:solidFill>
            </a:rPr>
            <a:t>S</a:t>
          </a:r>
          <a:r>
            <a:rPr lang="en-GB" sz="3000" dirty="0">
              <a:solidFill>
                <a:schemeClr val="tx1"/>
              </a:solidFill>
            </a:rPr>
            <a:t>ituation – What is happening now? </a:t>
          </a:r>
          <a:endParaRPr lang="en-US" sz="3000" dirty="0">
            <a:solidFill>
              <a:schemeClr val="tx1"/>
            </a:solidFill>
          </a:endParaRPr>
        </a:p>
      </dgm:t>
    </dgm:pt>
    <dgm:pt modelId="{78E11568-639C-44B7-80A1-EF73AC079089}" type="parTrans" cxnId="{A2405534-BDA0-4558-9FD6-7F0D202D2A74}">
      <dgm:prSet/>
      <dgm:spPr/>
      <dgm:t>
        <a:bodyPr/>
        <a:lstStyle/>
        <a:p>
          <a:endParaRPr lang="en-US"/>
        </a:p>
      </dgm:t>
    </dgm:pt>
    <dgm:pt modelId="{25EAAFFC-3264-4D26-976E-E0335D568CF5}" type="sibTrans" cxnId="{A2405534-BDA0-4558-9FD6-7F0D202D2A74}">
      <dgm:prSet/>
      <dgm:spPr/>
      <dgm:t>
        <a:bodyPr/>
        <a:lstStyle/>
        <a:p>
          <a:endParaRPr lang="en-US"/>
        </a:p>
      </dgm:t>
    </dgm:pt>
    <dgm:pt modelId="{2ADEC9E6-31CF-4057-AE25-2092C5939E06}">
      <dgm:prSet custT="1"/>
      <dgm:spPr>
        <a:solidFill>
          <a:schemeClr val="accent3">
            <a:lumMod val="60000"/>
            <a:lumOff val="40000"/>
          </a:schemeClr>
        </a:solidFill>
      </dgm:spPr>
      <dgm:t>
        <a:bodyPr/>
        <a:lstStyle/>
        <a:p>
          <a:r>
            <a:rPr lang="en-GB" sz="3600" b="1" dirty="0">
              <a:solidFill>
                <a:schemeClr val="tx1"/>
              </a:solidFill>
            </a:rPr>
            <a:t>B</a:t>
          </a:r>
          <a:r>
            <a:rPr lang="en-GB" sz="3000" dirty="0">
              <a:solidFill>
                <a:schemeClr val="tx1"/>
              </a:solidFill>
            </a:rPr>
            <a:t>ackground – What has happened in the past that is relevant?</a:t>
          </a:r>
          <a:endParaRPr lang="en-US" sz="500" dirty="0">
            <a:solidFill>
              <a:schemeClr val="tx1"/>
            </a:solidFill>
          </a:endParaRPr>
        </a:p>
      </dgm:t>
    </dgm:pt>
    <dgm:pt modelId="{EDF67923-49F5-4E76-8BEB-05919C89AB22}" type="parTrans" cxnId="{E244FE79-2C1C-4478-95E7-3E5CCCFE6A55}">
      <dgm:prSet/>
      <dgm:spPr/>
      <dgm:t>
        <a:bodyPr/>
        <a:lstStyle/>
        <a:p>
          <a:endParaRPr lang="en-US"/>
        </a:p>
      </dgm:t>
    </dgm:pt>
    <dgm:pt modelId="{FB5F79B7-EC06-4EA3-83FC-609250865338}" type="sibTrans" cxnId="{E244FE79-2C1C-4478-95E7-3E5CCCFE6A55}">
      <dgm:prSet/>
      <dgm:spPr/>
      <dgm:t>
        <a:bodyPr/>
        <a:lstStyle/>
        <a:p>
          <a:endParaRPr lang="en-US"/>
        </a:p>
      </dgm:t>
    </dgm:pt>
    <dgm:pt modelId="{50101D66-B3AC-419F-BA23-2A2EAAF4EDEF}">
      <dgm:prSet custT="1"/>
      <dgm:spPr>
        <a:solidFill>
          <a:schemeClr val="accent3">
            <a:lumMod val="60000"/>
            <a:lumOff val="40000"/>
          </a:schemeClr>
        </a:solidFill>
      </dgm:spPr>
      <dgm:t>
        <a:bodyPr/>
        <a:lstStyle/>
        <a:p>
          <a:r>
            <a:rPr lang="en-GB" sz="3600" b="1" dirty="0">
              <a:solidFill>
                <a:schemeClr val="tx1"/>
              </a:solidFill>
            </a:rPr>
            <a:t>A</a:t>
          </a:r>
          <a:r>
            <a:rPr lang="en-GB" sz="3000" b="0" dirty="0">
              <a:solidFill>
                <a:schemeClr val="tx1"/>
              </a:solidFill>
            </a:rPr>
            <a:t>ssessment</a:t>
          </a:r>
          <a:r>
            <a:rPr lang="en-GB" sz="3000" dirty="0">
              <a:solidFill>
                <a:schemeClr val="tx1"/>
              </a:solidFill>
            </a:rPr>
            <a:t> – What is the issue in your opinion?</a:t>
          </a:r>
          <a:endParaRPr lang="en-US" sz="3000" dirty="0">
            <a:solidFill>
              <a:schemeClr val="tx1"/>
            </a:solidFill>
          </a:endParaRPr>
        </a:p>
      </dgm:t>
    </dgm:pt>
    <dgm:pt modelId="{F27F621E-5468-4432-8096-67B9498B16A0}" type="parTrans" cxnId="{D8C6D94F-ECF8-4DFD-8C90-C2AAE682EF78}">
      <dgm:prSet/>
      <dgm:spPr/>
      <dgm:t>
        <a:bodyPr/>
        <a:lstStyle/>
        <a:p>
          <a:endParaRPr lang="en-US"/>
        </a:p>
      </dgm:t>
    </dgm:pt>
    <dgm:pt modelId="{3E090F8F-70D5-46C5-BDE9-5599F1D2C3D7}" type="sibTrans" cxnId="{D8C6D94F-ECF8-4DFD-8C90-C2AAE682EF78}">
      <dgm:prSet/>
      <dgm:spPr/>
      <dgm:t>
        <a:bodyPr/>
        <a:lstStyle/>
        <a:p>
          <a:endParaRPr lang="en-US"/>
        </a:p>
      </dgm:t>
    </dgm:pt>
    <dgm:pt modelId="{AA78F58C-AE7B-4876-9E3A-87F43C393852}">
      <dgm:prSet custT="1"/>
      <dgm:spPr>
        <a:solidFill>
          <a:schemeClr val="accent3">
            <a:lumMod val="60000"/>
            <a:lumOff val="40000"/>
          </a:schemeClr>
        </a:solidFill>
      </dgm:spPr>
      <dgm:t>
        <a:bodyPr/>
        <a:lstStyle/>
        <a:p>
          <a:r>
            <a:rPr lang="en-GB" sz="3600" b="1" dirty="0">
              <a:solidFill>
                <a:schemeClr val="tx1"/>
              </a:solidFill>
            </a:rPr>
            <a:t>R</a:t>
          </a:r>
          <a:r>
            <a:rPr lang="en-GB" sz="3000" dirty="0">
              <a:solidFill>
                <a:schemeClr val="tx1"/>
              </a:solidFill>
            </a:rPr>
            <a:t>ecommendation – What do you think needs to happen now?</a:t>
          </a:r>
          <a:endParaRPr lang="en-US" sz="3000" dirty="0">
            <a:solidFill>
              <a:schemeClr val="tx1"/>
            </a:solidFill>
          </a:endParaRPr>
        </a:p>
      </dgm:t>
    </dgm:pt>
    <dgm:pt modelId="{D0D8A576-73CE-4FCD-8632-92A35843DB71}" type="parTrans" cxnId="{3F0CB4E2-4431-429E-A696-1789583FE3DE}">
      <dgm:prSet/>
      <dgm:spPr/>
      <dgm:t>
        <a:bodyPr/>
        <a:lstStyle/>
        <a:p>
          <a:endParaRPr lang="en-US"/>
        </a:p>
      </dgm:t>
    </dgm:pt>
    <dgm:pt modelId="{D02EAEAE-A7EE-4BDF-A5EC-5DD96B44368A}" type="sibTrans" cxnId="{3F0CB4E2-4431-429E-A696-1789583FE3DE}">
      <dgm:prSet/>
      <dgm:spPr/>
      <dgm:t>
        <a:bodyPr/>
        <a:lstStyle/>
        <a:p>
          <a:endParaRPr lang="en-US"/>
        </a:p>
      </dgm:t>
    </dgm:pt>
    <dgm:pt modelId="{4AE6C9A6-3319-4E6F-8DE8-399F63DEBE6C}" type="pres">
      <dgm:prSet presAssocID="{3340D7EC-4ACD-4A8C-810D-E9F4C1F1535F}" presName="linear" presStyleCnt="0">
        <dgm:presLayoutVars>
          <dgm:animLvl val="lvl"/>
          <dgm:resizeHandles val="exact"/>
        </dgm:presLayoutVars>
      </dgm:prSet>
      <dgm:spPr/>
    </dgm:pt>
    <dgm:pt modelId="{07CA971E-5344-4A99-9328-7A044ADD1090}" type="pres">
      <dgm:prSet presAssocID="{DE32FF84-9036-43C6-98EF-DD2B9AF91D89}" presName="parentText" presStyleLbl="node1" presStyleIdx="0" presStyleCnt="4">
        <dgm:presLayoutVars>
          <dgm:chMax val="0"/>
          <dgm:bulletEnabled val="1"/>
        </dgm:presLayoutVars>
      </dgm:prSet>
      <dgm:spPr/>
    </dgm:pt>
    <dgm:pt modelId="{3A4AF5D1-E99B-409B-9B2D-C20F1B8A405B}" type="pres">
      <dgm:prSet presAssocID="{25EAAFFC-3264-4D26-976E-E0335D568CF5}" presName="spacer" presStyleCnt="0"/>
      <dgm:spPr/>
    </dgm:pt>
    <dgm:pt modelId="{D460AF06-1216-45D4-9844-F4C46EC4C85C}" type="pres">
      <dgm:prSet presAssocID="{2ADEC9E6-31CF-4057-AE25-2092C5939E06}" presName="parentText" presStyleLbl="node1" presStyleIdx="1" presStyleCnt="4">
        <dgm:presLayoutVars>
          <dgm:chMax val="0"/>
          <dgm:bulletEnabled val="1"/>
        </dgm:presLayoutVars>
      </dgm:prSet>
      <dgm:spPr/>
    </dgm:pt>
    <dgm:pt modelId="{954CC354-8982-48CA-882D-871B62707B34}" type="pres">
      <dgm:prSet presAssocID="{FB5F79B7-EC06-4EA3-83FC-609250865338}" presName="spacer" presStyleCnt="0"/>
      <dgm:spPr/>
    </dgm:pt>
    <dgm:pt modelId="{5EB170DD-2E95-47F8-A72E-C9A006976B4E}" type="pres">
      <dgm:prSet presAssocID="{50101D66-B3AC-419F-BA23-2A2EAAF4EDEF}" presName="parentText" presStyleLbl="node1" presStyleIdx="2" presStyleCnt="4">
        <dgm:presLayoutVars>
          <dgm:chMax val="0"/>
          <dgm:bulletEnabled val="1"/>
        </dgm:presLayoutVars>
      </dgm:prSet>
      <dgm:spPr/>
    </dgm:pt>
    <dgm:pt modelId="{13F3F556-BF90-48E4-8BE6-50628E4FF553}" type="pres">
      <dgm:prSet presAssocID="{3E090F8F-70D5-46C5-BDE9-5599F1D2C3D7}" presName="spacer" presStyleCnt="0"/>
      <dgm:spPr/>
    </dgm:pt>
    <dgm:pt modelId="{62C2EA8A-D54A-4388-8C4B-5FEA23845EC3}" type="pres">
      <dgm:prSet presAssocID="{AA78F58C-AE7B-4876-9E3A-87F43C393852}" presName="parentText" presStyleLbl="node1" presStyleIdx="3" presStyleCnt="4">
        <dgm:presLayoutVars>
          <dgm:chMax val="0"/>
          <dgm:bulletEnabled val="1"/>
        </dgm:presLayoutVars>
      </dgm:prSet>
      <dgm:spPr/>
    </dgm:pt>
  </dgm:ptLst>
  <dgm:cxnLst>
    <dgm:cxn modelId="{3E3D031E-A7CE-4D45-BA92-D9D50BB6649B}" type="presOf" srcId="{3340D7EC-4ACD-4A8C-810D-E9F4C1F1535F}" destId="{4AE6C9A6-3319-4E6F-8DE8-399F63DEBE6C}" srcOrd="0" destOrd="0" presId="urn:microsoft.com/office/officeart/2005/8/layout/vList2"/>
    <dgm:cxn modelId="{CB296122-1F1A-4C75-A2CC-5962E4A3BAB1}" type="presOf" srcId="{DE32FF84-9036-43C6-98EF-DD2B9AF91D89}" destId="{07CA971E-5344-4A99-9328-7A044ADD1090}" srcOrd="0" destOrd="0" presId="urn:microsoft.com/office/officeart/2005/8/layout/vList2"/>
    <dgm:cxn modelId="{A2405534-BDA0-4558-9FD6-7F0D202D2A74}" srcId="{3340D7EC-4ACD-4A8C-810D-E9F4C1F1535F}" destId="{DE32FF84-9036-43C6-98EF-DD2B9AF91D89}" srcOrd="0" destOrd="0" parTransId="{78E11568-639C-44B7-80A1-EF73AC079089}" sibTransId="{25EAAFFC-3264-4D26-976E-E0335D568CF5}"/>
    <dgm:cxn modelId="{D8C6D94F-ECF8-4DFD-8C90-C2AAE682EF78}" srcId="{3340D7EC-4ACD-4A8C-810D-E9F4C1F1535F}" destId="{50101D66-B3AC-419F-BA23-2A2EAAF4EDEF}" srcOrd="2" destOrd="0" parTransId="{F27F621E-5468-4432-8096-67B9498B16A0}" sibTransId="{3E090F8F-70D5-46C5-BDE9-5599F1D2C3D7}"/>
    <dgm:cxn modelId="{840EF34F-E473-4FBD-974C-CFBD10218EA9}" type="presOf" srcId="{2ADEC9E6-31CF-4057-AE25-2092C5939E06}" destId="{D460AF06-1216-45D4-9844-F4C46EC4C85C}" srcOrd="0" destOrd="0" presId="urn:microsoft.com/office/officeart/2005/8/layout/vList2"/>
    <dgm:cxn modelId="{E244FE79-2C1C-4478-95E7-3E5CCCFE6A55}" srcId="{3340D7EC-4ACD-4A8C-810D-E9F4C1F1535F}" destId="{2ADEC9E6-31CF-4057-AE25-2092C5939E06}" srcOrd="1" destOrd="0" parTransId="{EDF67923-49F5-4E76-8BEB-05919C89AB22}" sibTransId="{FB5F79B7-EC06-4EA3-83FC-609250865338}"/>
    <dgm:cxn modelId="{3F0CB4E2-4431-429E-A696-1789583FE3DE}" srcId="{3340D7EC-4ACD-4A8C-810D-E9F4C1F1535F}" destId="{AA78F58C-AE7B-4876-9E3A-87F43C393852}" srcOrd="3" destOrd="0" parTransId="{D0D8A576-73CE-4FCD-8632-92A35843DB71}" sibTransId="{D02EAEAE-A7EE-4BDF-A5EC-5DD96B44368A}"/>
    <dgm:cxn modelId="{7D2BB0F3-5D3F-4231-AC7D-BBC1D8C70237}" type="presOf" srcId="{AA78F58C-AE7B-4876-9E3A-87F43C393852}" destId="{62C2EA8A-D54A-4388-8C4B-5FEA23845EC3}" srcOrd="0" destOrd="0" presId="urn:microsoft.com/office/officeart/2005/8/layout/vList2"/>
    <dgm:cxn modelId="{BA65ECFA-8C04-4372-B366-2781F5E98375}" type="presOf" srcId="{50101D66-B3AC-419F-BA23-2A2EAAF4EDEF}" destId="{5EB170DD-2E95-47F8-A72E-C9A006976B4E}" srcOrd="0" destOrd="0" presId="urn:microsoft.com/office/officeart/2005/8/layout/vList2"/>
    <dgm:cxn modelId="{92BA3FF2-F4EC-46FC-BDEB-7C88B9F042B0}" type="presParOf" srcId="{4AE6C9A6-3319-4E6F-8DE8-399F63DEBE6C}" destId="{07CA971E-5344-4A99-9328-7A044ADD1090}" srcOrd="0" destOrd="0" presId="urn:microsoft.com/office/officeart/2005/8/layout/vList2"/>
    <dgm:cxn modelId="{EA880258-1F08-4CE8-9122-A2DEFAA376C1}" type="presParOf" srcId="{4AE6C9A6-3319-4E6F-8DE8-399F63DEBE6C}" destId="{3A4AF5D1-E99B-409B-9B2D-C20F1B8A405B}" srcOrd="1" destOrd="0" presId="urn:microsoft.com/office/officeart/2005/8/layout/vList2"/>
    <dgm:cxn modelId="{3ADFC4BA-B5A6-4B5D-AE77-B0F544D023E0}" type="presParOf" srcId="{4AE6C9A6-3319-4E6F-8DE8-399F63DEBE6C}" destId="{D460AF06-1216-45D4-9844-F4C46EC4C85C}" srcOrd="2" destOrd="0" presId="urn:microsoft.com/office/officeart/2005/8/layout/vList2"/>
    <dgm:cxn modelId="{6B07216A-0406-403B-96A4-4C84430190C9}" type="presParOf" srcId="{4AE6C9A6-3319-4E6F-8DE8-399F63DEBE6C}" destId="{954CC354-8982-48CA-882D-871B62707B34}" srcOrd="3" destOrd="0" presId="urn:microsoft.com/office/officeart/2005/8/layout/vList2"/>
    <dgm:cxn modelId="{49B37F04-7225-4C65-B4B2-364619CF9BED}" type="presParOf" srcId="{4AE6C9A6-3319-4E6F-8DE8-399F63DEBE6C}" destId="{5EB170DD-2E95-47F8-A72E-C9A006976B4E}" srcOrd="4" destOrd="0" presId="urn:microsoft.com/office/officeart/2005/8/layout/vList2"/>
    <dgm:cxn modelId="{87B5EEC6-2D71-4C31-807B-69A571D03140}" type="presParOf" srcId="{4AE6C9A6-3319-4E6F-8DE8-399F63DEBE6C}" destId="{13F3F556-BF90-48E4-8BE6-50628E4FF553}" srcOrd="5" destOrd="0" presId="urn:microsoft.com/office/officeart/2005/8/layout/vList2"/>
    <dgm:cxn modelId="{47984B90-D637-4F65-B0A1-29682B926017}" type="presParOf" srcId="{4AE6C9A6-3319-4E6F-8DE8-399F63DEBE6C}" destId="{62C2EA8A-D54A-4388-8C4B-5FEA23845EC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31D3BA-5DF2-48C1-8C20-F0E4CC68786B}">
      <dsp:nvSpPr>
        <dsp:cNvPr id="0" name=""/>
        <dsp:cNvSpPr/>
      </dsp:nvSpPr>
      <dsp:spPr>
        <a:xfrm>
          <a:off x="0" y="0"/>
          <a:ext cx="6879772" cy="15858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76C4EAD-B674-4926-B448-632536BEA9FA}">
      <dsp:nvSpPr>
        <dsp:cNvPr id="0" name=""/>
        <dsp:cNvSpPr/>
      </dsp:nvSpPr>
      <dsp:spPr>
        <a:xfrm>
          <a:off x="479709" y="357486"/>
          <a:ext cx="872199" cy="8721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4303E691-9514-42EC-8602-F9E518C74011}">
      <dsp:nvSpPr>
        <dsp:cNvPr id="0" name=""/>
        <dsp:cNvSpPr/>
      </dsp:nvSpPr>
      <dsp:spPr>
        <a:xfrm>
          <a:off x="1831618" y="677"/>
          <a:ext cx="5048153" cy="1585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832" tIns="167832" rIns="167832" bIns="167832" numCol="1" spcCol="1270" anchor="ctr" anchorCtr="0">
          <a:noAutofit/>
        </a:bodyPr>
        <a:lstStyle/>
        <a:p>
          <a:pPr marL="0" lvl="0" indent="0" algn="l" defTabSz="666750">
            <a:lnSpc>
              <a:spcPct val="100000"/>
            </a:lnSpc>
            <a:spcBef>
              <a:spcPct val="0"/>
            </a:spcBef>
            <a:spcAft>
              <a:spcPct val="35000"/>
            </a:spcAft>
            <a:buNone/>
          </a:pPr>
          <a:r>
            <a:rPr lang="en-US" sz="1500" kern="1200" dirty="0"/>
            <a:t>Patient safety is increased as it is easier to make sure that all care plans are done according to the patients needs.</a:t>
          </a:r>
        </a:p>
      </dsp:txBody>
      <dsp:txXfrm>
        <a:off x="1831618" y="677"/>
        <a:ext cx="5048153" cy="1585817"/>
      </dsp:txXfrm>
    </dsp:sp>
    <dsp:sp modelId="{05F8098D-B061-4F68-AFDE-E9A259548B90}">
      <dsp:nvSpPr>
        <dsp:cNvPr id="0" name=""/>
        <dsp:cNvSpPr/>
      </dsp:nvSpPr>
      <dsp:spPr>
        <a:xfrm>
          <a:off x="0" y="1982948"/>
          <a:ext cx="6879772" cy="15858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F2CF3A0-FFAE-4BB5-BA2F-D25A6BEB1602}">
      <dsp:nvSpPr>
        <dsp:cNvPr id="0" name=""/>
        <dsp:cNvSpPr/>
      </dsp:nvSpPr>
      <dsp:spPr>
        <a:xfrm>
          <a:off x="479709" y="2339757"/>
          <a:ext cx="872199" cy="8721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1E11EE19-714C-499A-AEB3-F5BFF1EF407B}">
      <dsp:nvSpPr>
        <dsp:cNvPr id="0" name=""/>
        <dsp:cNvSpPr/>
      </dsp:nvSpPr>
      <dsp:spPr>
        <a:xfrm>
          <a:off x="1831618" y="1982948"/>
          <a:ext cx="5048153" cy="1585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832" tIns="167832" rIns="167832" bIns="167832" numCol="1" spcCol="1270" anchor="ctr" anchorCtr="0">
          <a:noAutofit/>
        </a:bodyPr>
        <a:lstStyle/>
        <a:p>
          <a:pPr marL="0" lvl="0" indent="0" algn="l" defTabSz="666750">
            <a:lnSpc>
              <a:spcPct val="100000"/>
            </a:lnSpc>
            <a:spcBef>
              <a:spcPct val="0"/>
            </a:spcBef>
            <a:spcAft>
              <a:spcPct val="35000"/>
            </a:spcAft>
            <a:buNone/>
          </a:pPr>
          <a:r>
            <a:rPr lang="en-US" sz="1500" kern="1200" dirty="0"/>
            <a:t>It allows person centered care as your able to actively listen to patients which allows professionals to understand them properly to protect their dignity, independence  and respect.</a:t>
          </a:r>
        </a:p>
      </dsp:txBody>
      <dsp:txXfrm>
        <a:off x="1831618" y="1982948"/>
        <a:ext cx="5048153" cy="1585817"/>
      </dsp:txXfrm>
    </dsp:sp>
    <dsp:sp modelId="{5785C2DC-7C3A-46B9-9317-AB49E5B9AFD5}">
      <dsp:nvSpPr>
        <dsp:cNvPr id="0" name=""/>
        <dsp:cNvSpPr/>
      </dsp:nvSpPr>
      <dsp:spPr>
        <a:xfrm>
          <a:off x="0" y="3965220"/>
          <a:ext cx="6879772" cy="15858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A5B8937-0482-4D45-AEA2-412675507EBB}">
      <dsp:nvSpPr>
        <dsp:cNvPr id="0" name=""/>
        <dsp:cNvSpPr/>
      </dsp:nvSpPr>
      <dsp:spPr>
        <a:xfrm>
          <a:off x="479709" y="4322029"/>
          <a:ext cx="872199" cy="8721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4E695BD-BE6B-47D1-9333-329D6D185C3F}">
      <dsp:nvSpPr>
        <dsp:cNvPr id="0" name=""/>
        <dsp:cNvSpPr/>
      </dsp:nvSpPr>
      <dsp:spPr>
        <a:xfrm>
          <a:off x="1831618" y="3965220"/>
          <a:ext cx="5048153" cy="1585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832" tIns="167832" rIns="167832" bIns="167832" numCol="1" spcCol="1270" anchor="ctr" anchorCtr="0">
          <a:noAutofit/>
        </a:bodyPr>
        <a:lstStyle/>
        <a:p>
          <a:pPr marL="0" lvl="0" indent="0" algn="l" defTabSz="666750">
            <a:lnSpc>
              <a:spcPct val="100000"/>
            </a:lnSpc>
            <a:spcBef>
              <a:spcPct val="0"/>
            </a:spcBef>
            <a:spcAft>
              <a:spcPct val="35000"/>
            </a:spcAft>
            <a:buNone/>
          </a:pPr>
          <a:r>
            <a:rPr lang="en-GB" sz="1500" kern="1200" dirty="0"/>
            <a:t>Healthcare settings demand clear communication,  as people with disabilities or impairments would struggle so it's important that reasonable changes are made to avoid discrimination. </a:t>
          </a:r>
          <a:r>
            <a:rPr lang="en-GB" sz="1500" b="0" kern="1200" dirty="0"/>
            <a:t>Birdie (2024). </a:t>
          </a:r>
          <a:endParaRPr lang="en-US" sz="1500" kern="1200" dirty="0"/>
        </a:p>
      </dsp:txBody>
      <dsp:txXfrm>
        <a:off x="1831618" y="3965220"/>
        <a:ext cx="5048153" cy="15858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1D4A4C-066E-4CAA-ABC9-277511AD5FDA}">
      <dsp:nvSpPr>
        <dsp:cNvPr id="0" name=""/>
        <dsp:cNvSpPr/>
      </dsp:nvSpPr>
      <dsp:spPr>
        <a:xfrm>
          <a:off x="0" y="593943"/>
          <a:ext cx="11328000" cy="12168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68 years old Nadia speaks Urdu however, a social worker named Joe  has come to meet her about her new medication and needs to explain to her what time to have it, how many doses per day and to eat it with a meal.</a:t>
          </a:r>
          <a:endParaRPr lang="en-US" sz="2200" kern="1200" dirty="0"/>
        </a:p>
      </dsp:txBody>
      <dsp:txXfrm>
        <a:off x="59399" y="653342"/>
        <a:ext cx="11209202" cy="1098002"/>
      </dsp:txXfrm>
    </dsp:sp>
    <dsp:sp modelId="{90F8BBC2-046C-4CD6-B1CD-C0E5B58F6123}">
      <dsp:nvSpPr>
        <dsp:cNvPr id="0" name=""/>
        <dsp:cNvSpPr/>
      </dsp:nvSpPr>
      <dsp:spPr>
        <a:xfrm>
          <a:off x="0" y="1496543"/>
          <a:ext cx="11328000" cy="3094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9664" tIns="25400" rIns="142240" bIns="25400" numCol="1" spcCol="1270" anchor="t" anchorCtr="0">
          <a:noAutofit/>
        </a:bodyPr>
        <a:lstStyle/>
        <a:p>
          <a:pPr marL="228600" lvl="1" indent="-228600" algn="l" defTabSz="889000">
            <a:lnSpc>
              <a:spcPct val="90000"/>
            </a:lnSpc>
            <a:spcBef>
              <a:spcPct val="0"/>
            </a:spcBef>
            <a:spcAft>
              <a:spcPct val="20000"/>
            </a:spcAft>
            <a:buFont typeface="+mj-lt"/>
            <a:buAutoNum type="arabicPeriod"/>
          </a:pPr>
          <a:endParaRPr lang="en-US" sz="2000" kern="1200" dirty="0"/>
        </a:p>
        <a:p>
          <a:pPr marL="228600" lvl="1" indent="-228600" algn="l" defTabSz="889000">
            <a:lnSpc>
              <a:spcPct val="90000"/>
            </a:lnSpc>
            <a:spcBef>
              <a:spcPct val="0"/>
            </a:spcBef>
            <a:spcAft>
              <a:spcPct val="20000"/>
            </a:spcAft>
            <a:buFont typeface="+mj-lt"/>
            <a:buAutoNum type="arabicPeriod"/>
          </a:pPr>
          <a:r>
            <a:rPr lang="en-GB" sz="2000" kern="1200" dirty="0"/>
            <a:t>Joe would need to contact professional help his options would be using the NHS language line or contacting a face-to-face interpreter.</a:t>
          </a:r>
          <a:endParaRPr lang="en-US" sz="2000" kern="1200" dirty="0"/>
        </a:p>
        <a:p>
          <a:pPr marL="228600" lvl="1" indent="-228600" algn="l" defTabSz="889000">
            <a:lnSpc>
              <a:spcPct val="90000"/>
            </a:lnSpc>
            <a:spcBef>
              <a:spcPct val="0"/>
            </a:spcBef>
            <a:spcAft>
              <a:spcPct val="20000"/>
            </a:spcAft>
            <a:buFont typeface="+mj-lt"/>
            <a:buAutoNum type="arabicPeriod"/>
          </a:pPr>
          <a:r>
            <a:rPr lang="en-GB" sz="2000" kern="1200" dirty="0"/>
            <a:t>Next, Joe would have to break down all the information about the medication then it would be said clearly to Nadia </a:t>
          </a:r>
          <a:endParaRPr lang="en-US" sz="2000" kern="1200" dirty="0"/>
        </a:p>
        <a:p>
          <a:pPr marL="228600" lvl="1" indent="-228600" algn="l" defTabSz="889000">
            <a:lnSpc>
              <a:spcPct val="90000"/>
            </a:lnSpc>
            <a:spcBef>
              <a:spcPct val="0"/>
            </a:spcBef>
            <a:spcAft>
              <a:spcPct val="20000"/>
            </a:spcAft>
            <a:buFont typeface="+mj-lt"/>
            <a:buAutoNum type="arabicPeriod"/>
          </a:pPr>
          <a:r>
            <a:rPr lang="en-GB" sz="2000" kern="1200" dirty="0"/>
            <a:t>Joe would then get Nadia to repeat it to the interpreter to make sure that she knows what to do and shows she understands  if not then visual aids would be used for example an image of the sun for morning and the moon for the evening</a:t>
          </a:r>
          <a:endParaRPr lang="en-US" sz="2000" kern="1200" dirty="0"/>
        </a:p>
        <a:p>
          <a:pPr marL="228600" lvl="1" indent="-228600" algn="l" defTabSz="889000">
            <a:lnSpc>
              <a:spcPct val="90000"/>
            </a:lnSpc>
            <a:spcBef>
              <a:spcPct val="0"/>
            </a:spcBef>
            <a:spcAft>
              <a:spcPct val="20000"/>
            </a:spcAft>
            <a:buFont typeface="+mj-lt"/>
            <a:buAutoNum type="arabicPeriod"/>
          </a:pPr>
          <a:r>
            <a:rPr lang="en-GB" sz="2000" kern="1200" dirty="0"/>
            <a:t>Finally, Joe would need to update her report/profile so that the next doctor or nurse would know that she speaks Urdu and require an interpreter. </a:t>
          </a:r>
          <a:r>
            <a:rPr lang="en-GB" sz="2000" b="0" i="0" kern="1200" dirty="0"/>
            <a:t>Squires (2018)</a:t>
          </a:r>
          <a:endParaRPr lang="en-US" sz="2000" kern="1200" dirty="0"/>
        </a:p>
      </dsp:txBody>
      <dsp:txXfrm>
        <a:off x="0" y="1496543"/>
        <a:ext cx="11328000" cy="30946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A971E-5344-4A99-9328-7A044ADD1090}">
      <dsp:nvSpPr>
        <dsp:cNvPr id="0" name=""/>
        <dsp:cNvSpPr/>
      </dsp:nvSpPr>
      <dsp:spPr>
        <a:xfrm>
          <a:off x="0" y="1345"/>
          <a:ext cx="6730394" cy="1206645"/>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b="1" kern="1200" dirty="0">
              <a:solidFill>
                <a:schemeClr val="tx1"/>
              </a:solidFill>
            </a:rPr>
            <a:t>S</a:t>
          </a:r>
          <a:r>
            <a:rPr lang="en-GB" sz="3000" kern="1200" dirty="0">
              <a:solidFill>
                <a:schemeClr val="tx1"/>
              </a:solidFill>
            </a:rPr>
            <a:t>ituation – What is happening now? </a:t>
          </a:r>
          <a:endParaRPr lang="en-US" sz="3000" kern="1200" dirty="0">
            <a:solidFill>
              <a:schemeClr val="tx1"/>
            </a:solidFill>
          </a:endParaRPr>
        </a:p>
      </dsp:txBody>
      <dsp:txXfrm>
        <a:off x="58904" y="60249"/>
        <a:ext cx="6612586" cy="1088837"/>
      </dsp:txXfrm>
    </dsp:sp>
    <dsp:sp modelId="{D460AF06-1216-45D4-9844-F4C46EC4C85C}">
      <dsp:nvSpPr>
        <dsp:cNvPr id="0" name=""/>
        <dsp:cNvSpPr/>
      </dsp:nvSpPr>
      <dsp:spPr>
        <a:xfrm>
          <a:off x="0" y="1221097"/>
          <a:ext cx="6730394" cy="1206645"/>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b="1" kern="1200" dirty="0">
              <a:solidFill>
                <a:schemeClr val="tx1"/>
              </a:solidFill>
            </a:rPr>
            <a:t>B</a:t>
          </a:r>
          <a:r>
            <a:rPr lang="en-GB" sz="3000" kern="1200" dirty="0">
              <a:solidFill>
                <a:schemeClr val="tx1"/>
              </a:solidFill>
            </a:rPr>
            <a:t>ackground – What has happened in the past that is relevant?</a:t>
          </a:r>
          <a:endParaRPr lang="en-US" sz="500" kern="1200" dirty="0">
            <a:solidFill>
              <a:schemeClr val="tx1"/>
            </a:solidFill>
          </a:endParaRPr>
        </a:p>
      </dsp:txBody>
      <dsp:txXfrm>
        <a:off x="58904" y="1280001"/>
        <a:ext cx="6612586" cy="1088837"/>
      </dsp:txXfrm>
    </dsp:sp>
    <dsp:sp modelId="{5EB170DD-2E95-47F8-A72E-C9A006976B4E}">
      <dsp:nvSpPr>
        <dsp:cNvPr id="0" name=""/>
        <dsp:cNvSpPr/>
      </dsp:nvSpPr>
      <dsp:spPr>
        <a:xfrm>
          <a:off x="0" y="2440849"/>
          <a:ext cx="6730394" cy="1206645"/>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b="1" kern="1200" dirty="0">
              <a:solidFill>
                <a:schemeClr val="tx1"/>
              </a:solidFill>
            </a:rPr>
            <a:t>A</a:t>
          </a:r>
          <a:r>
            <a:rPr lang="en-GB" sz="3000" b="0" kern="1200" dirty="0">
              <a:solidFill>
                <a:schemeClr val="tx1"/>
              </a:solidFill>
            </a:rPr>
            <a:t>ssessment</a:t>
          </a:r>
          <a:r>
            <a:rPr lang="en-GB" sz="3000" kern="1200" dirty="0">
              <a:solidFill>
                <a:schemeClr val="tx1"/>
              </a:solidFill>
            </a:rPr>
            <a:t> – What is the issue in your opinion?</a:t>
          </a:r>
          <a:endParaRPr lang="en-US" sz="3000" kern="1200" dirty="0">
            <a:solidFill>
              <a:schemeClr val="tx1"/>
            </a:solidFill>
          </a:endParaRPr>
        </a:p>
      </dsp:txBody>
      <dsp:txXfrm>
        <a:off x="58904" y="2499753"/>
        <a:ext cx="6612586" cy="1088837"/>
      </dsp:txXfrm>
    </dsp:sp>
    <dsp:sp modelId="{62C2EA8A-D54A-4388-8C4B-5FEA23845EC3}">
      <dsp:nvSpPr>
        <dsp:cNvPr id="0" name=""/>
        <dsp:cNvSpPr/>
      </dsp:nvSpPr>
      <dsp:spPr>
        <a:xfrm>
          <a:off x="0" y="3660600"/>
          <a:ext cx="6730394" cy="1206645"/>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b="1" kern="1200" dirty="0">
              <a:solidFill>
                <a:schemeClr val="tx1"/>
              </a:solidFill>
            </a:rPr>
            <a:t>R</a:t>
          </a:r>
          <a:r>
            <a:rPr lang="en-GB" sz="3000" kern="1200" dirty="0">
              <a:solidFill>
                <a:schemeClr val="tx1"/>
              </a:solidFill>
            </a:rPr>
            <a:t>ecommendation – What do you think needs to happen now?</a:t>
          </a:r>
          <a:endParaRPr lang="en-US" sz="3000" kern="1200" dirty="0">
            <a:solidFill>
              <a:schemeClr val="tx1"/>
            </a:solidFill>
          </a:endParaRPr>
        </a:p>
      </dsp:txBody>
      <dsp:txXfrm>
        <a:off x="58904" y="3719504"/>
        <a:ext cx="6612586" cy="10888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6/20/2026</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6/20/2026</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1</a:t>
            </a:fld>
            <a:endParaRPr lang="en-US" noProof="0"/>
          </a:p>
        </p:txBody>
      </p:sp>
    </p:spTree>
    <p:extLst>
      <p:ext uri="{BB962C8B-B14F-4D97-AF65-F5344CB8AC3E}">
        <p14:creationId xmlns:p14="http://schemas.microsoft.com/office/powerpoint/2010/main" val="739225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2</a:t>
            </a:fld>
            <a:endParaRPr lang="en-US" noProof="0"/>
          </a:p>
        </p:txBody>
      </p:sp>
    </p:spTree>
    <p:extLst>
      <p:ext uri="{BB962C8B-B14F-4D97-AF65-F5344CB8AC3E}">
        <p14:creationId xmlns:p14="http://schemas.microsoft.com/office/powerpoint/2010/main" val="1181433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4</a:t>
            </a:fld>
            <a:endParaRPr lang="en-US" noProof="0"/>
          </a:p>
        </p:txBody>
      </p:sp>
    </p:spTree>
    <p:extLst>
      <p:ext uri="{BB962C8B-B14F-4D97-AF65-F5344CB8AC3E}">
        <p14:creationId xmlns:p14="http://schemas.microsoft.com/office/powerpoint/2010/main" val="1329281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5</a:t>
            </a:fld>
            <a:endParaRPr lang="en-US" noProof="0"/>
          </a:p>
        </p:txBody>
      </p:sp>
    </p:spTree>
    <p:extLst>
      <p:ext uri="{BB962C8B-B14F-4D97-AF65-F5344CB8AC3E}">
        <p14:creationId xmlns:p14="http://schemas.microsoft.com/office/powerpoint/2010/main" val="1417364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GB" noProof="0"/>
              <a:t>Click to edit Master subtitle style</a:t>
            </a:r>
            <a:endParaRPr lang="en-US"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GB"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GB" noProof="0"/>
              <a:t>Click to edit Master title style</a:t>
            </a:r>
            <a:endParaRPr lang="en-US" noProof="0"/>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GB" noProof="0"/>
              <a:t>Click to edit Master subtitle style</a:t>
            </a:r>
            <a:endParaRPr lang="en-US"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57760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GB" noProof="0"/>
              <a:t>Click to 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6207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Tree>
    <p:extLst>
      <p:ext uri="{BB962C8B-B14F-4D97-AF65-F5344CB8AC3E}">
        <p14:creationId xmlns:p14="http://schemas.microsoft.com/office/powerpoint/2010/main" val="615553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Tree>
    <p:extLst>
      <p:ext uri="{BB962C8B-B14F-4D97-AF65-F5344CB8AC3E}">
        <p14:creationId xmlns:p14="http://schemas.microsoft.com/office/powerpoint/2010/main" val="3625315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noProof="0"/>
              <a:t>Click to 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noProof="0"/>
              <a:t>Click to 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noProof="0"/>
              <a:t>Click icon to add picture</a:t>
            </a:r>
            <a:endParaRPr lang="en-US" noProof="0" dirty="0"/>
          </a:p>
        </p:txBody>
      </p:sp>
    </p:spTree>
    <p:extLst>
      <p:ext uri="{BB962C8B-B14F-4D97-AF65-F5344CB8AC3E}">
        <p14:creationId xmlns:p14="http://schemas.microsoft.com/office/powerpoint/2010/main" val="204063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GB" noProof="0"/>
              <a:t>Click to edit Master title style</a:t>
            </a:r>
            <a:endParaRPr lang="en-US" noProof="0"/>
          </a:p>
        </p:txBody>
      </p:sp>
    </p:spTree>
    <p:extLst>
      <p:ext uri="{BB962C8B-B14F-4D97-AF65-F5344CB8AC3E}">
        <p14:creationId xmlns:p14="http://schemas.microsoft.com/office/powerpoint/2010/main" val="1139767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GB" noProof="0"/>
              <a:t>Click to edit Master title style</a:t>
            </a:r>
            <a:endParaRPr lang="en-US" noProof="0"/>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GB" noProof="0"/>
              <a:t>Click to edit Master text styles</a:t>
            </a:r>
          </a:p>
        </p:txBody>
      </p:sp>
    </p:spTree>
    <p:extLst>
      <p:ext uri="{BB962C8B-B14F-4D97-AF65-F5344CB8AC3E}">
        <p14:creationId xmlns:p14="http://schemas.microsoft.com/office/powerpoint/2010/main" val="28772436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dirty="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dirty="0">
                <a:solidFill>
                  <a:schemeClr val="accent1"/>
                </a:solidFill>
                <a:latin typeface="+mj-lt"/>
              </a:rPr>
              <a:t>TREY</a:t>
            </a:r>
            <a:r>
              <a:rPr lang="en-US" sz="1600" b="1" i="0" spc="-100" baseline="0" noProof="0" dirty="0">
                <a:solidFill>
                  <a:schemeClr val="accent1"/>
                </a:solidFill>
                <a:latin typeface="+mj-lt"/>
              </a:rPr>
              <a:t> </a:t>
            </a:r>
            <a:br>
              <a:rPr lang="en-US" sz="1600" b="1" i="0" spc="-100" baseline="0" noProof="0" dirty="0">
                <a:solidFill>
                  <a:schemeClr val="accent1"/>
                </a:solidFill>
                <a:latin typeface="+mj-lt"/>
              </a:rPr>
            </a:br>
            <a:r>
              <a:rPr lang="en-US" sz="1200" b="0" i="0" spc="140" baseline="0" noProof="0" dirty="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67" r:id="rId13"/>
    <p:sldLayoutId id="2147483668" r:id="rId14"/>
    <p:sldLayoutId id="2147483669" r:id="rId15"/>
    <p:sldLayoutId id="2147483670" r:id="rId16"/>
    <p:sldLayoutId id="2147483671" r:id="rId17"/>
    <p:sldLayoutId id="2147483673" r:id="rId18"/>
    <p:sldLayoutId id="2147483674" r:id="rId19"/>
    <p:sldLayoutId id="2147483654" r:id="rId20"/>
    <p:sldLayoutId id="2147483655" r:id="rId21"/>
    <p:sldLayoutId id="2147483675" r:id="rId22"/>
    <p:sldLayoutId id="2147483672" r:id="rId23"/>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hyperlink" Target="https://www.frontiersin.org/articles/10.3389/frcmn.2020.610879/full" TargetMode="External"/><Relationship Id="rId2" Type="http://schemas.openxmlformats.org/officeDocument/2006/relationships/image" Target="../media/image3.jpg"/><Relationship Id="rId1" Type="http://schemas.openxmlformats.org/officeDocument/2006/relationships/slideLayout" Target="../slideLayouts/slideLayout19.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6.xml"/><Relationship Id="rId4" Type="http://schemas.openxmlformats.org/officeDocument/2006/relationships/hyperlink" Target="https://www.shine.com/blog/types-of-communication"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68716695@N06/29095571713" TargetMode="External"/><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hyperlink" Target="https://www.rawpixel.com/search/health?sort=curated&amp;page=1" TargetMode="External"/><Relationship Id="rId7" Type="http://schemas.openxmlformats.org/officeDocument/2006/relationships/hyperlink" Target="https://www.birdie.care/blog/communication-health-social-care" TargetMode="External"/><Relationship Id="rId2" Type="http://schemas.openxmlformats.org/officeDocument/2006/relationships/image" Target="../media/image10.1"/><Relationship Id="rId1" Type="http://schemas.openxmlformats.org/officeDocument/2006/relationships/slideLayout" Target="../slideLayouts/slideLayout7.xml"/><Relationship Id="rId6" Type="http://schemas.openxmlformats.org/officeDocument/2006/relationships/hyperlink" Target="https://mylearningcloud.org.uk/effective-communication-health-and-social-care/" TargetMode="External"/><Relationship Id="rId5" Type="http://schemas.openxmlformats.org/officeDocument/2006/relationships/hyperlink" Target="https://www.theaccessgroup.com/en-gb/blog/hsc-effective-communication-health-and-social-care/" TargetMode="External"/><Relationship Id="rId4" Type="http://schemas.openxmlformats.org/officeDocument/2006/relationships/hyperlink" Target="https://anesthguide.com/topic/sb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Slide Number Placeholder 5">
            <a:extLst>
              <a:ext uri="{FF2B5EF4-FFF2-40B4-BE49-F238E27FC236}">
                <a16:creationId xmlns:a16="http://schemas.microsoft.com/office/drawing/2014/main" id="{2144F706-E0DB-87E7-138A-75B2E8A9061C}"/>
              </a:ext>
            </a:extLst>
          </p:cNvPr>
          <p:cNvSpPr>
            <a:spLocks noGrp="1"/>
          </p:cNvSpPr>
          <p:nvPr>
            <p:ph type="sldNum" sz="quarter" idx="12"/>
          </p:nvPr>
        </p:nvSpPr>
        <p:spPr/>
        <p:txBody>
          <a:bodyPr anchor="ctr">
            <a:normAutofit/>
          </a:bodyPr>
          <a:lstStyle/>
          <a:p>
            <a:pPr>
              <a:spcAft>
                <a:spcPts val="600"/>
              </a:spcAft>
            </a:pPr>
            <a:fld id="{19B51A1E-902D-48AF-9020-955120F399B6}" type="slidenum">
              <a:rPr lang="en-US" noProof="0" smtClean="0"/>
              <a:pPr>
                <a:spcAft>
                  <a:spcPts val="600"/>
                </a:spcAft>
              </a:pPr>
              <a:t>1</a:t>
            </a:fld>
            <a:endParaRPr lang="en-US" noProof="0"/>
          </a:p>
        </p:txBody>
      </p:sp>
      <p:sp>
        <p:nvSpPr>
          <p:cNvPr id="25" name="Rectangle 24">
            <a:extLst>
              <a:ext uri="{FF2B5EF4-FFF2-40B4-BE49-F238E27FC236}">
                <a16:creationId xmlns:a16="http://schemas.microsoft.com/office/drawing/2014/main" id="{0FB1AFF7-87D0-F6EB-F876-2AA2C38A2DF3}"/>
              </a:ext>
            </a:extLst>
          </p:cNvPr>
          <p:cNvSpPr/>
          <p:nvPr/>
        </p:nvSpPr>
        <p:spPr>
          <a:xfrm>
            <a:off x="9775823" y="6426000"/>
            <a:ext cx="1984175" cy="432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GB"/>
          </a:p>
        </p:txBody>
      </p:sp>
      <p:pic>
        <p:nvPicPr>
          <p:cNvPr id="26" name="Picture 25" descr="Effective Communication in Health and Social Care">
            <a:extLst>
              <a:ext uri="{FF2B5EF4-FFF2-40B4-BE49-F238E27FC236}">
                <a16:creationId xmlns:a16="http://schemas.microsoft.com/office/drawing/2014/main" id="{FF4A97C1-BEA0-F1E5-B04E-0C078D6BF75A}"/>
              </a:ext>
            </a:extLst>
          </p:cNvPr>
          <p:cNvPicPr>
            <a:picLocks noChangeAspect="1"/>
          </p:cNvPicPr>
          <p:nvPr/>
        </p:nvPicPr>
        <p:blipFill>
          <a:blip r:embed="rId3"/>
          <a:stretch>
            <a:fillRect/>
          </a:stretch>
        </p:blipFill>
        <p:spPr>
          <a:xfrm>
            <a:off x="0" y="0"/>
            <a:ext cx="12192000" cy="6858000"/>
          </a:xfrm>
          <a:prstGeom prst="rect">
            <a:avLst/>
          </a:prstGeom>
        </p:spPr>
      </p:pic>
      <p:sp>
        <p:nvSpPr>
          <p:cNvPr id="32" name="Text Placeholder 4">
            <a:extLst>
              <a:ext uri="{FF2B5EF4-FFF2-40B4-BE49-F238E27FC236}">
                <a16:creationId xmlns:a16="http://schemas.microsoft.com/office/drawing/2014/main" id="{04BEAC21-0589-ABD9-C39C-54EE106CEC3D}"/>
              </a:ext>
            </a:extLst>
          </p:cNvPr>
          <p:cNvSpPr>
            <a:spLocks noGrp="1"/>
          </p:cNvSpPr>
          <p:nvPr>
            <p:ph type="body" idx="1"/>
          </p:nvPr>
        </p:nvSpPr>
        <p:spPr>
          <a:xfrm>
            <a:off x="1317171" y="4527222"/>
            <a:ext cx="10874829" cy="944388"/>
          </a:xfrm>
        </p:spPr>
        <p:txBody>
          <a:bodyPr/>
          <a:lstStyle/>
          <a:p>
            <a:r>
              <a:rPr lang="en-GB" sz="4400" b="1" dirty="0">
                <a:latin typeface="Arial Nova Cond" panose="020B0506020202020204" pitchFamily="34" charset="0"/>
              </a:rPr>
              <a:t>Communication in Healthcare and Social care </a:t>
            </a:r>
          </a:p>
        </p:txBody>
      </p:sp>
      <p:sp>
        <p:nvSpPr>
          <p:cNvPr id="2" name="Text Placeholder 4">
            <a:extLst>
              <a:ext uri="{FF2B5EF4-FFF2-40B4-BE49-F238E27FC236}">
                <a16:creationId xmlns:a16="http://schemas.microsoft.com/office/drawing/2014/main" id="{9945E62B-563D-1E26-BD99-BAB2F74CCDAE}"/>
              </a:ext>
            </a:extLst>
          </p:cNvPr>
          <p:cNvSpPr txBox="1">
            <a:spLocks/>
          </p:cNvSpPr>
          <p:nvPr/>
        </p:nvSpPr>
        <p:spPr>
          <a:xfrm>
            <a:off x="5497286" y="5471610"/>
            <a:ext cx="6694714" cy="609352"/>
          </a:xfrm>
          <a:prstGeom prst="rect">
            <a:avLst/>
          </a:prstGeom>
          <a:solidFill>
            <a:schemeClr val="tx1">
              <a:alpha val="80000"/>
            </a:schemeClr>
          </a:solidFill>
        </p:spPr>
        <p:txBody>
          <a:bodyPr vert="horz" lIns="252000" tIns="180000" rIns="180000" bIns="180000" rtlCol="0">
            <a:noAutofit/>
          </a:bodyPr>
          <a:lstStyle>
            <a:lvl1pPr marL="0" indent="0" algn="l" defTabSz="914400" rtl="0" eaLnBrk="1" latinLnBrk="0" hangingPunct="1">
              <a:lnSpc>
                <a:spcPct val="90000"/>
              </a:lnSpc>
              <a:spcBef>
                <a:spcPts val="1000"/>
              </a:spcBef>
              <a:buFont typeface="Arial" panose="020B0604020202020204" pitchFamily="34" charset="0"/>
              <a:buNone/>
              <a:defRPr lang="en-US" sz="1800" kern="1200">
                <a:solidFill>
                  <a:schemeClr val="bg1"/>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a:latin typeface="Arial Nova Cond" panose="020B0506020202020204" pitchFamily="34" charset="0"/>
              </a:rPr>
              <a:t>By: Jawid Hussain                  Student ID: 2506911 </a:t>
            </a: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651AC4E-175A-28CD-1644-16DF3A6E6102}"/>
              </a:ext>
            </a:extLst>
          </p:cNvPr>
          <p:cNvSpPr>
            <a:spLocks noGrp="1"/>
          </p:cNvSpPr>
          <p:nvPr>
            <p:ph type="title"/>
          </p:nvPr>
        </p:nvSpPr>
        <p:spPr>
          <a:xfrm>
            <a:off x="432000" y="432000"/>
            <a:ext cx="4251511" cy="1411276"/>
          </a:xfrm>
        </p:spPr>
        <p:txBody>
          <a:bodyPr anchor="b">
            <a:normAutofit/>
          </a:bodyPr>
          <a:lstStyle/>
          <a:p>
            <a:r>
              <a:rPr lang="en-GB" dirty="0">
                <a:latin typeface="Arial Nova Cond" panose="020B0506020202020204" pitchFamily="34" charset="0"/>
              </a:rPr>
              <a:t>The following presentation will be about</a:t>
            </a:r>
          </a:p>
        </p:txBody>
      </p:sp>
      <p:sp>
        <p:nvSpPr>
          <p:cNvPr id="41" name="Footer Placeholder 2">
            <a:extLst>
              <a:ext uri="{FF2B5EF4-FFF2-40B4-BE49-F238E27FC236}">
                <a16:creationId xmlns:a16="http://schemas.microsoft.com/office/drawing/2014/main" id="{546CA3BC-0C9D-64B8-BDF3-FC492181F45B}"/>
              </a:ext>
            </a:extLst>
          </p:cNvPr>
          <p:cNvSpPr>
            <a:spLocks noGrp="1"/>
          </p:cNvSpPr>
          <p:nvPr>
            <p:ph type="ftr" sz="quarter" idx="13"/>
          </p:nvPr>
        </p:nvSpPr>
        <p:spPr>
          <a:xfrm>
            <a:off x="432000" y="6439820"/>
            <a:ext cx="5664000" cy="295062"/>
          </a:xfrm>
        </p:spPr>
        <p:txBody>
          <a:bodyPr/>
          <a:lstStyle/>
          <a:p>
            <a:pPr>
              <a:spcAft>
                <a:spcPts val="600"/>
              </a:spcAft>
            </a:pPr>
            <a:r>
              <a:rPr lang="en-US" noProof="0"/>
              <a:t>Add a footer</a:t>
            </a:r>
          </a:p>
        </p:txBody>
      </p:sp>
      <p:sp>
        <p:nvSpPr>
          <p:cNvPr id="7" name="Slide Number Placeholder 6">
            <a:extLst>
              <a:ext uri="{FF2B5EF4-FFF2-40B4-BE49-F238E27FC236}">
                <a16:creationId xmlns:a16="http://schemas.microsoft.com/office/drawing/2014/main" id="{AF18738F-B8DC-FF27-DF28-E579082B59C1}"/>
              </a:ext>
            </a:extLst>
          </p:cNvPr>
          <p:cNvSpPr>
            <a:spLocks noGrp="1"/>
          </p:cNvSpPr>
          <p:nvPr>
            <p:ph type="sldNum" sz="quarter" idx="33"/>
          </p:nvPr>
        </p:nvSpPr>
        <p:spPr>
          <a:xfrm>
            <a:off x="11760000" y="6371351"/>
            <a:ext cx="432000" cy="432000"/>
          </a:xfrm>
        </p:spPr>
        <p:txBody>
          <a:bodyPr anchor="ctr">
            <a:normAutofit/>
          </a:bodyPr>
          <a:lstStyle/>
          <a:p>
            <a:pPr>
              <a:spcAft>
                <a:spcPts val="600"/>
              </a:spcAft>
            </a:pPr>
            <a:fld id="{19B51A1E-902D-48AF-9020-955120F399B6}" type="slidenum">
              <a:rPr lang="en-US" noProof="0" smtClean="0"/>
              <a:pPr>
                <a:spcAft>
                  <a:spcPts val="600"/>
                </a:spcAft>
              </a:pPr>
              <a:t>2</a:t>
            </a:fld>
            <a:endParaRPr lang="en-US" noProof="0"/>
          </a:p>
        </p:txBody>
      </p:sp>
      <p:sp>
        <p:nvSpPr>
          <p:cNvPr id="2" name="Rectangle 1">
            <a:extLst>
              <a:ext uri="{FF2B5EF4-FFF2-40B4-BE49-F238E27FC236}">
                <a16:creationId xmlns:a16="http://schemas.microsoft.com/office/drawing/2014/main" id="{1E7A2B12-ACF7-4FFF-73DE-4DC733B06621}"/>
              </a:ext>
            </a:extLst>
          </p:cNvPr>
          <p:cNvSpPr/>
          <p:nvPr/>
        </p:nvSpPr>
        <p:spPr>
          <a:xfrm>
            <a:off x="0" y="6167731"/>
            <a:ext cx="12192001" cy="6356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Nonverbal Communication: What It Is, Types &amp; Examples">
            <a:extLst>
              <a:ext uri="{FF2B5EF4-FFF2-40B4-BE49-F238E27FC236}">
                <a16:creationId xmlns:a16="http://schemas.microsoft.com/office/drawing/2014/main" id="{B4BE106F-CEEF-CB51-F586-2F6EE3B26983}"/>
              </a:ext>
            </a:extLst>
          </p:cNvPr>
          <p:cNvPicPr>
            <a:picLocks noChangeAspect="1"/>
          </p:cNvPicPr>
          <p:nvPr/>
        </p:nvPicPr>
        <p:blipFill>
          <a:blip r:embed="rId3"/>
          <a:srcRect t="17257" b="7380"/>
          <a:stretch>
            <a:fillRect/>
          </a:stretch>
        </p:blipFill>
        <p:spPr>
          <a:xfrm>
            <a:off x="7761250" y="330146"/>
            <a:ext cx="3827706" cy="6041205"/>
          </a:xfrm>
          <a:prstGeom prst="rect">
            <a:avLst/>
          </a:prstGeom>
          <a:noFill/>
          <a:ln>
            <a:solidFill>
              <a:schemeClr val="accent1">
                <a:lumMod val="50000"/>
              </a:schemeClr>
            </a:solidFill>
          </a:ln>
        </p:spPr>
      </p:pic>
      <p:sp>
        <p:nvSpPr>
          <p:cNvPr id="36" name="Text Placeholder 4">
            <a:extLst>
              <a:ext uri="{FF2B5EF4-FFF2-40B4-BE49-F238E27FC236}">
                <a16:creationId xmlns:a16="http://schemas.microsoft.com/office/drawing/2014/main" id="{A1FD96DF-61C1-89A2-9C50-449D9FA187C9}"/>
              </a:ext>
            </a:extLst>
          </p:cNvPr>
          <p:cNvSpPr>
            <a:spLocks noGrp="1"/>
          </p:cNvSpPr>
          <p:nvPr>
            <p:ph type="body" sz="half" idx="2"/>
          </p:nvPr>
        </p:nvSpPr>
        <p:spPr>
          <a:xfrm>
            <a:off x="432000" y="1887972"/>
            <a:ext cx="6726205" cy="4846910"/>
          </a:xfrm>
        </p:spPr>
        <p:txBody>
          <a:bodyPr>
            <a:normAutofit fontScale="92500" lnSpcReduction="10000"/>
          </a:bodyPr>
          <a:lstStyle/>
          <a:p>
            <a:pPr marL="285750" indent="-285750">
              <a:buClr>
                <a:schemeClr val="accent5">
                  <a:lumMod val="50000"/>
                  <a:lumOff val="50000"/>
                </a:schemeClr>
              </a:buClr>
              <a:buFont typeface="Wingdings" panose="05000000000000000000" pitchFamily="2" charset="2"/>
              <a:buChar char="Ø"/>
            </a:pPr>
            <a:endParaRPr lang="en-US" sz="1900" dirty="0"/>
          </a:p>
          <a:p>
            <a:pPr marL="285750" indent="-285750">
              <a:buClr>
                <a:schemeClr val="accent1">
                  <a:lumMod val="75000"/>
                </a:schemeClr>
              </a:buClr>
              <a:buFont typeface="Wingdings" panose="05000000000000000000" pitchFamily="2" charset="2"/>
              <a:buChar char="Ø"/>
            </a:pPr>
            <a:r>
              <a:rPr lang="en-US" sz="1900" dirty="0"/>
              <a:t>What communication is and why it is important</a:t>
            </a:r>
          </a:p>
          <a:p>
            <a:pPr marL="285750" indent="-285750">
              <a:buClr>
                <a:schemeClr val="accent1">
                  <a:lumMod val="75000"/>
                </a:schemeClr>
              </a:buClr>
              <a:buFont typeface="Wingdings" panose="05000000000000000000" pitchFamily="2" charset="2"/>
              <a:buChar char="Ø"/>
            </a:pPr>
            <a:endParaRPr lang="en-US" sz="1900" dirty="0"/>
          </a:p>
          <a:p>
            <a:pPr marL="285750" indent="-285750">
              <a:buClr>
                <a:schemeClr val="accent1">
                  <a:lumMod val="75000"/>
                </a:schemeClr>
              </a:buClr>
              <a:buFont typeface="Wingdings" panose="05000000000000000000" pitchFamily="2" charset="2"/>
              <a:buChar char="Ø"/>
            </a:pPr>
            <a:r>
              <a:rPr lang="en-US" sz="1900" dirty="0"/>
              <a:t>Types of communication skills </a:t>
            </a:r>
          </a:p>
          <a:p>
            <a:pPr marL="285750" indent="-285750">
              <a:buClr>
                <a:schemeClr val="accent1">
                  <a:lumMod val="75000"/>
                </a:schemeClr>
              </a:buClr>
              <a:buFont typeface="Wingdings" panose="05000000000000000000" pitchFamily="2" charset="2"/>
              <a:buChar char="Ø"/>
            </a:pPr>
            <a:endParaRPr lang="en-US" sz="1900" dirty="0"/>
          </a:p>
          <a:p>
            <a:pPr marL="285750" indent="-285750">
              <a:buClr>
                <a:schemeClr val="accent1">
                  <a:lumMod val="75000"/>
                </a:schemeClr>
              </a:buClr>
              <a:buFont typeface="Wingdings" panose="05000000000000000000" pitchFamily="2" charset="2"/>
              <a:buChar char="Ø"/>
            </a:pPr>
            <a:r>
              <a:rPr lang="en-US" sz="1900" dirty="0"/>
              <a:t>Why communication is relevant to a Professional practice in Health and Social care</a:t>
            </a:r>
          </a:p>
          <a:p>
            <a:pPr marL="285750" indent="-285750">
              <a:buClr>
                <a:schemeClr val="accent1">
                  <a:lumMod val="75000"/>
                </a:schemeClr>
              </a:buClr>
              <a:buFont typeface="Wingdings" panose="05000000000000000000" pitchFamily="2" charset="2"/>
              <a:buChar char="Ø"/>
            </a:pPr>
            <a:endParaRPr lang="en-US" sz="1900" dirty="0"/>
          </a:p>
          <a:p>
            <a:pPr marL="285750" indent="-285750">
              <a:buClr>
                <a:schemeClr val="accent1">
                  <a:lumMod val="75000"/>
                </a:schemeClr>
              </a:buClr>
              <a:buFont typeface="Wingdings" panose="05000000000000000000" pitchFamily="2" charset="2"/>
              <a:buChar char="Ø"/>
            </a:pPr>
            <a:r>
              <a:rPr lang="en-US" sz="1900" dirty="0"/>
              <a:t>A real-life example of how communication skills would be needed in a Health and Social care setting</a:t>
            </a:r>
          </a:p>
          <a:p>
            <a:pPr marL="285750" indent="-285750">
              <a:buClr>
                <a:schemeClr val="accent1">
                  <a:lumMod val="75000"/>
                </a:schemeClr>
              </a:buClr>
              <a:buFont typeface="Wingdings" panose="05000000000000000000" pitchFamily="2" charset="2"/>
              <a:buChar char="Ø"/>
            </a:pPr>
            <a:endParaRPr lang="en-US" sz="1900" dirty="0"/>
          </a:p>
          <a:p>
            <a:pPr marL="285750" indent="-285750">
              <a:buClr>
                <a:schemeClr val="accent1">
                  <a:lumMod val="75000"/>
                </a:schemeClr>
              </a:buClr>
              <a:buFont typeface="Wingdings" panose="05000000000000000000" pitchFamily="2" charset="2"/>
              <a:buChar char="Ø"/>
            </a:pPr>
            <a:r>
              <a:rPr lang="en-US" sz="1900" dirty="0"/>
              <a:t>SBAR Communication Model</a:t>
            </a:r>
          </a:p>
          <a:p>
            <a:pPr>
              <a:buClr>
                <a:schemeClr val="accent1">
                  <a:lumMod val="75000"/>
                </a:schemeClr>
              </a:buClr>
            </a:pPr>
            <a:endParaRPr lang="en-US" sz="1900" dirty="0"/>
          </a:p>
          <a:p>
            <a:pPr marL="285750" indent="-285750">
              <a:buClr>
                <a:schemeClr val="accent1">
                  <a:lumMod val="75000"/>
                </a:schemeClr>
              </a:buClr>
              <a:buFont typeface="Wingdings" panose="05000000000000000000" pitchFamily="2" charset="2"/>
              <a:buChar char="Ø"/>
            </a:pPr>
            <a:r>
              <a:rPr lang="en-US" sz="1900" dirty="0"/>
              <a:t>Conclusion </a:t>
            </a:r>
          </a:p>
          <a:p>
            <a:pPr marL="285750" indent="-285750">
              <a:buClr>
                <a:schemeClr val="accent1">
                  <a:lumMod val="75000"/>
                </a:schemeClr>
              </a:buClr>
              <a:buFont typeface="Wingdings" panose="05000000000000000000" pitchFamily="2" charset="2"/>
              <a:buChar char="Ø"/>
            </a:pPr>
            <a:endParaRPr lang="en-US" sz="1900" dirty="0"/>
          </a:p>
          <a:p>
            <a:pPr>
              <a:buClr>
                <a:schemeClr val="accent5">
                  <a:lumMod val="50000"/>
                  <a:lumOff val="50000"/>
                </a:schemeClr>
              </a:buClr>
            </a:pPr>
            <a:endParaRPr lang="en-US" sz="1100" dirty="0"/>
          </a:p>
          <a:p>
            <a:pPr marL="285750" indent="-285750">
              <a:buClr>
                <a:schemeClr val="accent5">
                  <a:lumMod val="50000"/>
                  <a:lumOff val="50000"/>
                </a:schemeClr>
              </a:buClr>
              <a:buFont typeface="Wingdings" panose="05000000000000000000" pitchFamily="2" charset="2"/>
              <a:buChar char="Ø"/>
            </a:pPr>
            <a:endParaRPr lang="en-US" sz="1100" dirty="0"/>
          </a:p>
        </p:txBody>
      </p:sp>
    </p:spTree>
    <p:extLst>
      <p:ext uri="{BB962C8B-B14F-4D97-AF65-F5344CB8AC3E}">
        <p14:creationId xmlns:p14="http://schemas.microsoft.com/office/powerpoint/2010/main" val="603009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408AC-5D7D-A05E-3F59-47258531F346}"/>
              </a:ext>
            </a:extLst>
          </p:cNvPr>
          <p:cNvSpPr>
            <a:spLocks noGrp="1"/>
          </p:cNvSpPr>
          <p:nvPr>
            <p:ph type="title"/>
          </p:nvPr>
        </p:nvSpPr>
        <p:spPr>
          <a:xfrm>
            <a:off x="432000" y="432000"/>
            <a:ext cx="3932037" cy="1411276"/>
          </a:xfrm>
        </p:spPr>
        <p:txBody>
          <a:bodyPr anchor="b">
            <a:normAutofit/>
          </a:bodyPr>
          <a:lstStyle/>
          <a:p>
            <a:r>
              <a:rPr lang="en-GB" dirty="0">
                <a:latin typeface="Arial Nova Cond" panose="020B0506020202020204" pitchFamily="34" charset="0"/>
              </a:rPr>
              <a:t>What is communication and why is it important </a:t>
            </a:r>
          </a:p>
        </p:txBody>
      </p:sp>
      <p:sp>
        <p:nvSpPr>
          <p:cNvPr id="26" name="Footer Placeholder 2">
            <a:extLst>
              <a:ext uri="{FF2B5EF4-FFF2-40B4-BE49-F238E27FC236}">
                <a16:creationId xmlns:a16="http://schemas.microsoft.com/office/drawing/2014/main" id="{D8F6B769-9A65-3C05-A897-22DFD451268D}"/>
              </a:ext>
            </a:extLst>
          </p:cNvPr>
          <p:cNvSpPr>
            <a:spLocks noGrp="1"/>
          </p:cNvSpPr>
          <p:nvPr>
            <p:ph type="ftr" sz="quarter" idx="13"/>
          </p:nvPr>
        </p:nvSpPr>
        <p:spPr>
          <a:xfrm>
            <a:off x="432000" y="6439820"/>
            <a:ext cx="5664000" cy="295062"/>
          </a:xfrm>
        </p:spPr>
        <p:txBody>
          <a:bodyPr/>
          <a:lstStyle/>
          <a:p>
            <a:pPr>
              <a:spcAft>
                <a:spcPts val="600"/>
              </a:spcAft>
            </a:pPr>
            <a:r>
              <a:rPr lang="en-US" noProof="0"/>
              <a:t>Add a footer</a:t>
            </a:r>
          </a:p>
        </p:txBody>
      </p:sp>
      <p:sp>
        <p:nvSpPr>
          <p:cNvPr id="4" name="Slide Number Placeholder 3">
            <a:extLst>
              <a:ext uri="{FF2B5EF4-FFF2-40B4-BE49-F238E27FC236}">
                <a16:creationId xmlns:a16="http://schemas.microsoft.com/office/drawing/2014/main" id="{46DA199B-689C-FDA6-C264-AEC0529C6E93}"/>
              </a:ext>
            </a:extLst>
          </p:cNvPr>
          <p:cNvSpPr>
            <a:spLocks noGrp="1"/>
          </p:cNvSpPr>
          <p:nvPr>
            <p:ph type="sldNum" sz="quarter" idx="33"/>
          </p:nvPr>
        </p:nvSpPr>
        <p:spPr>
          <a:xfrm>
            <a:off x="11760000" y="6371351"/>
            <a:ext cx="432000" cy="432000"/>
          </a:xfrm>
        </p:spPr>
        <p:txBody>
          <a:bodyPr anchor="ctr">
            <a:normAutofit/>
          </a:bodyPr>
          <a:lstStyle/>
          <a:p>
            <a:pPr>
              <a:spcAft>
                <a:spcPts val="600"/>
              </a:spcAft>
            </a:pPr>
            <a:fld id="{19B51A1E-902D-48AF-9020-955120F399B6}" type="slidenum">
              <a:rPr lang="en-US" noProof="0" smtClean="0"/>
              <a:pPr>
                <a:spcAft>
                  <a:spcPts val="600"/>
                </a:spcAft>
              </a:pPr>
              <a:t>3</a:t>
            </a:fld>
            <a:endParaRPr lang="en-US" noProof="0"/>
          </a:p>
        </p:txBody>
      </p:sp>
      <p:sp>
        <p:nvSpPr>
          <p:cNvPr id="21" name="Text Placeholder 4">
            <a:extLst>
              <a:ext uri="{FF2B5EF4-FFF2-40B4-BE49-F238E27FC236}">
                <a16:creationId xmlns:a16="http://schemas.microsoft.com/office/drawing/2014/main" id="{3B3DB6D7-053D-364F-4F94-21BC88574C18}"/>
              </a:ext>
            </a:extLst>
          </p:cNvPr>
          <p:cNvSpPr>
            <a:spLocks noGrp="1"/>
          </p:cNvSpPr>
          <p:nvPr>
            <p:ph type="body" sz="half" idx="2"/>
          </p:nvPr>
        </p:nvSpPr>
        <p:spPr>
          <a:xfrm>
            <a:off x="298185" y="1814294"/>
            <a:ext cx="4786771" cy="4382420"/>
          </a:xfrm>
        </p:spPr>
        <p:txBody>
          <a:bodyPr>
            <a:normAutofit/>
          </a:bodyPr>
          <a:lstStyle/>
          <a:p>
            <a:pPr marL="285750" indent="-285750">
              <a:buClr>
                <a:schemeClr val="accent1">
                  <a:lumMod val="75000"/>
                </a:schemeClr>
              </a:buClr>
              <a:buFont typeface="Wingdings" panose="05000000000000000000" pitchFamily="2" charset="2"/>
              <a:buChar char="Ø"/>
            </a:pPr>
            <a:endParaRPr lang="en-US" dirty="0"/>
          </a:p>
          <a:p>
            <a:pPr marL="285750" indent="-285750">
              <a:buClr>
                <a:schemeClr val="accent1">
                  <a:lumMod val="75000"/>
                </a:schemeClr>
              </a:buClr>
              <a:buFont typeface="Wingdings" panose="05000000000000000000" pitchFamily="2" charset="2"/>
              <a:buChar char="Ø"/>
            </a:pPr>
            <a:r>
              <a:rPr lang="en-US" sz="1800" dirty="0"/>
              <a:t>Communication is the exchange of ideas, information, thoughts and emotions</a:t>
            </a:r>
          </a:p>
          <a:p>
            <a:pPr marL="285750" indent="-285750">
              <a:buClr>
                <a:schemeClr val="accent1">
                  <a:lumMod val="75000"/>
                </a:schemeClr>
              </a:buClr>
              <a:buFont typeface="Wingdings" panose="05000000000000000000" pitchFamily="2" charset="2"/>
              <a:buChar char="Ø"/>
            </a:pPr>
            <a:endParaRPr lang="en-US" sz="1800" dirty="0"/>
          </a:p>
          <a:p>
            <a:pPr marL="285750" indent="-285750">
              <a:buClr>
                <a:schemeClr val="accent1">
                  <a:lumMod val="75000"/>
                </a:schemeClr>
              </a:buClr>
              <a:buFont typeface="Wingdings" panose="05000000000000000000" pitchFamily="2" charset="2"/>
              <a:buChar char="Ø"/>
            </a:pPr>
            <a:r>
              <a:rPr lang="en-US" sz="1800" dirty="0"/>
              <a:t>This can be done via spoken words, written text, facial expressions and social media </a:t>
            </a:r>
          </a:p>
          <a:p>
            <a:pPr marL="285750" indent="-285750">
              <a:buClr>
                <a:schemeClr val="accent1">
                  <a:lumMod val="75000"/>
                </a:schemeClr>
              </a:buClr>
              <a:buFont typeface="Wingdings" panose="05000000000000000000" pitchFamily="2" charset="2"/>
              <a:buChar char="Ø"/>
            </a:pPr>
            <a:endParaRPr lang="en-US" sz="1800" dirty="0"/>
          </a:p>
          <a:p>
            <a:pPr marL="285750" indent="-285750">
              <a:buClr>
                <a:schemeClr val="accent1">
                  <a:lumMod val="75000"/>
                </a:schemeClr>
              </a:buClr>
              <a:buFont typeface="Wingdings" panose="05000000000000000000" pitchFamily="2" charset="2"/>
              <a:buChar char="Ø"/>
            </a:pPr>
            <a:r>
              <a:rPr lang="en-US" sz="1800" dirty="0"/>
              <a:t>This is the key foundation for how we connect, influence, and understand our surroundings </a:t>
            </a:r>
          </a:p>
          <a:p>
            <a:pPr>
              <a:buClr>
                <a:schemeClr val="accent1">
                  <a:lumMod val="75000"/>
                </a:schemeClr>
              </a:buClr>
            </a:pPr>
            <a:endParaRPr lang="en-US" sz="1800" dirty="0"/>
          </a:p>
          <a:p>
            <a:pPr marL="285750" indent="-285750">
              <a:buClr>
                <a:schemeClr val="accent1">
                  <a:lumMod val="75000"/>
                </a:schemeClr>
              </a:buClr>
              <a:buFont typeface="Wingdings" panose="05000000000000000000" pitchFamily="2" charset="2"/>
              <a:buChar char="Ø"/>
            </a:pPr>
            <a:r>
              <a:rPr lang="en-GB" sz="1800" dirty="0"/>
              <a:t>Effective communication in health and social care is vital for developing trust, providing safe treatments, and fostering emotional well-being. O’Leary, L. (2024). </a:t>
            </a:r>
          </a:p>
          <a:p>
            <a:pPr>
              <a:buClr>
                <a:schemeClr val="accent1">
                  <a:lumMod val="75000"/>
                </a:schemeClr>
              </a:buClr>
            </a:pPr>
            <a:endParaRPr lang="en-US" sz="1800" dirty="0"/>
          </a:p>
          <a:p>
            <a:pPr marL="285750" indent="-285750">
              <a:buClr>
                <a:schemeClr val="accent1">
                  <a:lumMod val="75000"/>
                </a:schemeClr>
              </a:buClr>
              <a:buFont typeface="Wingdings" panose="05000000000000000000" pitchFamily="2" charset="2"/>
              <a:buChar char="Ø"/>
            </a:pPr>
            <a:endParaRPr lang="en-US" sz="1800" dirty="0"/>
          </a:p>
        </p:txBody>
      </p:sp>
      <p:pic>
        <p:nvPicPr>
          <p:cNvPr id="13" name="Picture Placeholder 12">
            <a:extLst>
              <a:ext uri="{FF2B5EF4-FFF2-40B4-BE49-F238E27FC236}">
                <a16:creationId xmlns:a16="http://schemas.microsoft.com/office/drawing/2014/main" id="{761FBDD7-5417-4696-B13B-C8AD0DC96D54}"/>
              </a:ext>
            </a:extLst>
          </p:cNvPr>
          <p:cNvPicPr>
            <a:picLocks noGrp="1" noChangeAspect="1"/>
          </p:cNvPicPr>
          <p:nvPr>
            <p:ph type="pic" idx="1"/>
          </p:nvPr>
        </p:nvPicPr>
        <p:blipFill>
          <a:blip r:embed="rId2">
            <a:extLst>
              <a:ext uri="{837473B0-CC2E-450A-ABE3-18F120FF3D39}">
                <a1611:picAttrSrcUrl xmlns:a1611="http://schemas.microsoft.com/office/drawing/2016/11/main" r:id="rId3"/>
              </a:ext>
            </a:extLst>
          </a:blip>
          <a:stretch/>
        </p:blipFill>
        <p:spPr>
          <a:xfrm>
            <a:off x="5625647" y="331973"/>
            <a:ext cx="6268168" cy="5429050"/>
          </a:xfrm>
          <a:noFill/>
        </p:spPr>
      </p:pic>
      <p:sp>
        <p:nvSpPr>
          <p:cNvPr id="5" name="Rectangle 4">
            <a:extLst>
              <a:ext uri="{FF2B5EF4-FFF2-40B4-BE49-F238E27FC236}">
                <a16:creationId xmlns:a16="http://schemas.microsoft.com/office/drawing/2014/main" id="{AAA32F3F-B937-5CD3-A008-56C66673F512}"/>
              </a:ext>
            </a:extLst>
          </p:cNvPr>
          <p:cNvSpPr/>
          <p:nvPr/>
        </p:nvSpPr>
        <p:spPr>
          <a:xfrm>
            <a:off x="0" y="6167731"/>
            <a:ext cx="12192001" cy="6356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701BA7E-1C42-0CF2-CEF2-D439F4BC0F7A}"/>
              </a:ext>
            </a:extLst>
          </p:cNvPr>
          <p:cNvSpPr txBox="1"/>
          <p:nvPr/>
        </p:nvSpPr>
        <p:spPr>
          <a:xfrm>
            <a:off x="9502028" y="5660996"/>
            <a:ext cx="225254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rontiersin.org/articles/10.3389/frcmn.2020.610879/ful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624263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5">
            <a:extLst>
              <a:ext uri="{FF2B5EF4-FFF2-40B4-BE49-F238E27FC236}">
                <a16:creationId xmlns:a16="http://schemas.microsoft.com/office/drawing/2014/main" id="{914FC2F4-D159-CACE-9190-E9AE59DDEA3D}"/>
              </a:ext>
            </a:extLst>
          </p:cNvPr>
          <p:cNvSpPr>
            <a:spLocks noGrp="1"/>
          </p:cNvSpPr>
          <p:nvPr>
            <p:ph type="title"/>
          </p:nvPr>
        </p:nvSpPr>
        <p:spPr>
          <a:xfrm>
            <a:off x="432000" y="432000"/>
            <a:ext cx="11340000" cy="432000"/>
          </a:xfrm>
        </p:spPr>
        <p:txBody>
          <a:bodyPr anchor="ctr">
            <a:noAutofit/>
          </a:bodyPr>
          <a:lstStyle/>
          <a:p>
            <a:r>
              <a:rPr lang="en-US" dirty="0">
                <a:latin typeface="Arial Nova Cond" panose="020B0506020202020204" pitchFamily="34" charset="0"/>
              </a:rPr>
              <a:t>Types of communication </a:t>
            </a:r>
          </a:p>
        </p:txBody>
      </p:sp>
      <p:sp>
        <p:nvSpPr>
          <p:cNvPr id="8" name="Footer Placeholder 7">
            <a:extLst>
              <a:ext uri="{FF2B5EF4-FFF2-40B4-BE49-F238E27FC236}">
                <a16:creationId xmlns:a16="http://schemas.microsoft.com/office/drawing/2014/main" id="{F4E829D6-AF13-79F2-3B1B-79B9E3DB70E5}"/>
              </a:ext>
            </a:extLst>
          </p:cNvPr>
          <p:cNvSpPr>
            <a:spLocks noGrp="1"/>
          </p:cNvSpPr>
          <p:nvPr>
            <p:ph type="ftr" sz="quarter" idx="13"/>
          </p:nvPr>
        </p:nvSpPr>
        <p:spPr>
          <a:xfrm>
            <a:off x="432000" y="6439820"/>
            <a:ext cx="5664000" cy="295062"/>
          </a:xfrm>
        </p:spPr>
        <p:txBody>
          <a:bodyPr anchor="ctr">
            <a:normAutofit/>
          </a:bodyPr>
          <a:lstStyle/>
          <a:p>
            <a:pPr>
              <a:spcAft>
                <a:spcPts val="600"/>
              </a:spcAft>
            </a:pPr>
            <a:r>
              <a:rPr lang="en-US" noProof="0"/>
              <a:t>Add a footer</a:t>
            </a:r>
          </a:p>
        </p:txBody>
      </p:sp>
      <p:sp>
        <p:nvSpPr>
          <p:cNvPr id="9" name="Slide Number Placeholder 8">
            <a:extLst>
              <a:ext uri="{FF2B5EF4-FFF2-40B4-BE49-F238E27FC236}">
                <a16:creationId xmlns:a16="http://schemas.microsoft.com/office/drawing/2014/main" id="{989CF8B1-ABBB-139D-5313-A412937F673E}"/>
              </a:ext>
            </a:extLst>
          </p:cNvPr>
          <p:cNvSpPr>
            <a:spLocks noGrp="1"/>
          </p:cNvSpPr>
          <p:nvPr>
            <p:ph type="sldNum" sz="quarter" idx="33"/>
          </p:nvPr>
        </p:nvSpPr>
        <p:spPr>
          <a:xfrm>
            <a:off x="11760000" y="6371351"/>
            <a:ext cx="432000" cy="432000"/>
          </a:xfrm>
        </p:spPr>
        <p:txBody>
          <a:bodyPr anchor="ctr">
            <a:normAutofit/>
          </a:bodyPr>
          <a:lstStyle/>
          <a:p>
            <a:pPr>
              <a:spcAft>
                <a:spcPts val="600"/>
              </a:spcAft>
            </a:pPr>
            <a:fld id="{19B51A1E-902D-48AF-9020-955120F399B6}" type="slidenum">
              <a:rPr lang="en-US" noProof="0" smtClean="0"/>
              <a:pPr>
                <a:spcAft>
                  <a:spcPts val="600"/>
                </a:spcAft>
              </a:pPr>
              <a:t>4</a:t>
            </a:fld>
            <a:endParaRPr lang="en-US" noProof="0"/>
          </a:p>
        </p:txBody>
      </p:sp>
      <p:sp>
        <p:nvSpPr>
          <p:cNvPr id="13" name="Text Placeholder 4">
            <a:extLst>
              <a:ext uri="{FF2B5EF4-FFF2-40B4-BE49-F238E27FC236}">
                <a16:creationId xmlns:a16="http://schemas.microsoft.com/office/drawing/2014/main" id="{2A47313B-693C-4902-5171-3FFE7D834507}"/>
              </a:ext>
            </a:extLst>
          </p:cNvPr>
          <p:cNvSpPr txBox="1">
            <a:spLocks noGrp="1"/>
          </p:cNvSpPr>
          <p:nvPr>
            <p:ph sz="half" idx="1"/>
          </p:nvPr>
        </p:nvSpPr>
        <p:spPr>
          <a:xfrm>
            <a:off x="318629" y="1358689"/>
            <a:ext cx="5890742" cy="5228477"/>
          </a:xfrm>
        </p:spPr>
        <p:txBody>
          <a:bodyPr vert="horz" lIns="0" tIns="0" rIns="0" bIns="0" rtlCol="0">
            <a:no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chemeClr val="accent1">
                  <a:lumMod val="75000"/>
                </a:schemeClr>
              </a:buClr>
              <a:buNone/>
            </a:pPr>
            <a:endParaRPr lang="en-US" dirty="0"/>
          </a:p>
          <a:p>
            <a:pPr marL="285750" indent="-285750">
              <a:buClr>
                <a:schemeClr val="accent1">
                  <a:lumMod val="75000"/>
                </a:schemeClr>
              </a:buClr>
              <a:buFont typeface="Wingdings" panose="05000000000000000000" pitchFamily="2" charset="2"/>
              <a:buChar char="Ø"/>
            </a:pPr>
            <a:r>
              <a:rPr lang="en-US" dirty="0"/>
              <a:t>Verbal communicating through speaking and listening, used to share information, support individuals and discuss care. </a:t>
            </a:r>
          </a:p>
          <a:p>
            <a:pPr marL="285750" indent="-285750">
              <a:buClr>
                <a:schemeClr val="accent1">
                  <a:lumMod val="75000"/>
                </a:schemeClr>
              </a:buClr>
              <a:buFont typeface="Wingdings" panose="05000000000000000000" pitchFamily="2" charset="2"/>
              <a:buChar char="Ø"/>
            </a:pPr>
            <a:r>
              <a:rPr lang="en-US" dirty="0"/>
              <a:t>Non – verbal, this is without words, using body language and facial expression.</a:t>
            </a:r>
          </a:p>
          <a:p>
            <a:pPr marL="285750" indent="-285750">
              <a:buClr>
                <a:schemeClr val="accent1">
                  <a:lumMod val="75000"/>
                </a:schemeClr>
              </a:buClr>
              <a:buFont typeface="Wingdings" panose="05000000000000000000" pitchFamily="2" charset="2"/>
              <a:buChar char="Ø"/>
            </a:pPr>
            <a:r>
              <a:rPr lang="en-US" dirty="0"/>
              <a:t>Visual communication, this involves using charts, picture, diagrams for those who find it difficult to understand complex medical information or care.</a:t>
            </a:r>
          </a:p>
          <a:p>
            <a:pPr marL="285750" indent="-285750">
              <a:buClr>
                <a:schemeClr val="accent1">
                  <a:lumMod val="75000"/>
                </a:schemeClr>
              </a:buClr>
              <a:buFont typeface="Wingdings" panose="05000000000000000000" pitchFamily="2" charset="2"/>
              <a:buChar char="Ø"/>
            </a:pPr>
            <a:r>
              <a:rPr lang="en-US" dirty="0"/>
              <a:t>Digital &amp; electronic. This can help to share information quickly, effectively and securely this can be done by using email, video calls and electronic record.</a:t>
            </a:r>
          </a:p>
          <a:p>
            <a:pPr marL="285750" indent="-285750">
              <a:buClr>
                <a:schemeClr val="accent1">
                  <a:lumMod val="75000"/>
                </a:schemeClr>
              </a:buClr>
              <a:buFont typeface="Wingdings" panose="05000000000000000000" pitchFamily="2" charset="2"/>
              <a:buChar char="Ø"/>
            </a:pPr>
            <a:r>
              <a:rPr lang="en-US" dirty="0"/>
              <a:t>Written, essential for keeping up to date records, care plans and providing clear grammar to prevent dangerous clinical mistakes.</a:t>
            </a:r>
            <a:r>
              <a:rPr lang="en-US" b="1" dirty="0">
                <a:solidFill>
                  <a:schemeClr val="tx1"/>
                </a:solidFill>
              </a:rPr>
              <a:t> </a:t>
            </a:r>
            <a:r>
              <a:rPr lang="en-US" dirty="0">
                <a:solidFill>
                  <a:schemeClr val="tx1"/>
                </a:solidFill>
              </a:rPr>
              <a:t>Access (2026). </a:t>
            </a:r>
            <a:endParaRPr lang="en-US" dirty="0"/>
          </a:p>
        </p:txBody>
      </p:sp>
      <p:pic>
        <p:nvPicPr>
          <p:cNvPr id="11" name="Picture Placeholder 12">
            <a:extLst>
              <a:ext uri="{FF2B5EF4-FFF2-40B4-BE49-F238E27FC236}">
                <a16:creationId xmlns:a16="http://schemas.microsoft.com/office/drawing/2014/main" id="{F8FE6888-D065-CA55-D5C3-4139A490F83F}"/>
              </a:ext>
            </a:extLst>
          </p:cNvPr>
          <p:cNvPicPr>
            <a:picLocks noChangeAspect="1"/>
          </p:cNvPicPr>
          <p:nvPr/>
        </p:nvPicPr>
        <p:blipFill>
          <a:blip r:embed="rId3">
            <a:extLst>
              <a:ext uri="{837473B0-CC2E-450A-ABE3-18F120FF3D39}">
                <a1611:picAttrSrcUrl xmlns:a1611="http://schemas.microsoft.com/office/drawing/2016/11/main" r:id="rId4"/>
              </a:ext>
            </a:extLst>
          </a:blip>
          <a:srcRect t="2369" b="9636"/>
          <a:stretch>
            <a:fillRect/>
          </a:stretch>
        </p:blipFill>
        <p:spPr>
          <a:xfrm>
            <a:off x="6621120" y="427787"/>
            <a:ext cx="5354880" cy="5943195"/>
          </a:xfrm>
          <a:prstGeom prst="rect">
            <a:avLst/>
          </a:prstGeom>
          <a:noFill/>
          <a:ln>
            <a:solidFill>
              <a:schemeClr val="accent1">
                <a:lumMod val="50000"/>
              </a:schemeClr>
            </a:solidFill>
          </a:ln>
        </p:spPr>
      </p:pic>
      <p:sp>
        <p:nvSpPr>
          <p:cNvPr id="17" name="Rectangle 16">
            <a:extLst>
              <a:ext uri="{FF2B5EF4-FFF2-40B4-BE49-F238E27FC236}">
                <a16:creationId xmlns:a16="http://schemas.microsoft.com/office/drawing/2014/main" id="{10352155-4A74-28ED-6B95-54C043D366E8}"/>
              </a:ext>
            </a:extLst>
          </p:cNvPr>
          <p:cNvSpPr/>
          <p:nvPr/>
        </p:nvSpPr>
        <p:spPr>
          <a:xfrm>
            <a:off x="0" y="6370983"/>
            <a:ext cx="12192001" cy="4323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36758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EDC6F26-D501-3092-2A68-0045BE0B84CD}"/>
              </a:ext>
            </a:extLst>
          </p:cNvPr>
          <p:cNvSpPr>
            <a:spLocks noGrp="1"/>
          </p:cNvSpPr>
          <p:nvPr>
            <p:ph type="title"/>
          </p:nvPr>
        </p:nvSpPr>
        <p:spPr>
          <a:xfrm>
            <a:off x="432000" y="432000"/>
            <a:ext cx="11328000" cy="432000"/>
          </a:xfrm>
        </p:spPr>
        <p:txBody>
          <a:bodyPr anchor="ctr">
            <a:normAutofit fontScale="90000"/>
          </a:bodyPr>
          <a:lstStyle/>
          <a:p>
            <a:r>
              <a:rPr lang="en-US" dirty="0">
                <a:latin typeface="Arial Nova Cond" panose="020B0506020202020204" pitchFamily="34" charset="0"/>
              </a:rPr>
              <a:t>Why communication is relevant to a Professional Practice in Health and Social care</a:t>
            </a:r>
            <a:br>
              <a:rPr lang="en-US" sz="1500" dirty="0"/>
            </a:br>
            <a:endParaRPr lang="en-GB" sz="1500" dirty="0"/>
          </a:p>
        </p:txBody>
      </p:sp>
      <p:sp>
        <p:nvSpPr>
          <p:cNvPr id="6" name="Footer Placeholder 5">
            <a:extLst>
              <a:ext uri="{FF2B5EF4-FFF2-40B4-BE49-F238E27FC236}">
                <a16:creationId xmlns:a16="http://schemas.microsoft.com/office/drawing/2014/main" id="{3B56AD88-5AD4-43E0-7424-B4C9945A9B2B}"/>
              </a:ext>
            </a:extLst>
          </p:cNvPr>
          <p:cNvSpPr>
            <a:spLocks noGrp="1"/>
          </p:cNvSpPr>
          <p:nvPr>
            <p:ph type="ftr" sz="quarter" idx="12"/>
          </p:nvPr>
        </p:nvSpPr>
        <p:spPr>
          <a:xfrm>
            <a:off x="432000" y="6439820"/>
            <a:ext cx="5664000" cy="295062"/>
          </a:xfrm>
        </p:spPr>
        <p:txBody>
          <a:bodyPr anchor="ctr">
            <a:normAutofit/>
          </a:bodyPr>
          <a:lstStyle/>
          <a:p>
            <a:pPr>
              <a:spcAft>
                <a:spcPts val="600"/>
              </a:spcAft>
            </a:pPr>
            <a:r>
              <a:rPr lang="en-US" noProof="0"/>
              <a:t>Add a footer</a:t>
            </a:r>
          </a:p>
        </p:txBody>
      </p:sp>
      <p:sp>
        <p:nvSpPr>
          <p:cNvPr id="7" name="Slide Number Placeholder 6">
            <a:extLst>
              <a:ext uri="{FF2B5EF4-FFF2-40B4-BE49-F238E27FC236}">
                <a16:creationId xmlns:a16="http://schemas.microsoft.com/office/drawing/2014/main" id="{E0144C2A-3522-8C93-C914-8D2948D5833E}"/>
              </a:ext>
            </a:extLst>
          </p:cNvPr>
          <p:cNvSpPr>
            <a:spLocks noGrp="1"/>
          </p:cNvSpPr>
          <p:nvPr>
            <p:ph type="sldNum" sz="quarter" idx="33"/>
          </p:nvPr>
        </p:nvSpPr>
        <p:spPr>
          <a:xfrm>
            <a:off x="11760000" y="6371351"/>
            <a:ext cx="432000" cy="432000"/>
          </a:xfrm>
        </p:spPr>
        <p:txBody>
          <a:bodyPr anchor="ctr">
            <a:normAutofit/>
          </a:bodyPr>
          <a:lstStyle/>
          <a:p>
            <a:pPr>
              <a:spcAft>
                <a:spcPts val="600"/>
              </a:spcAft>
            </a:pPr>
            <a:fld id="{19B51A1E-902D-48AF-9020-955120F399B6}" type="slidenum">
              <a:rPr lang="en-US" noProof="0" smtClean="0"/>
              <a:pPr>
                <a:spcAft>
                  <a:spcPts val="600"/>
                </a:spcAft>
              </a:pPr>
              <a:t>5</a:t>
            </a:fld>
            <a:endParaRPr lang="en-US" noProof="0"/>
          </a:p>
        </p:txBody>
      </p:sp>
      <p:sp>
        <p:nvSpPr>
          <p:cNvPr id="11" name="Rectangle 10">
            <a:extLst>
              <a:ext uri="{FF2B5EF4-FFF2-40B4-BE49-F238E27FC236}">
                <a16:creationId xmlns:a16="http://schemas.microsoft.com/office/drawing/2014/main" id="{7D097D4F-D729-7D2E-FBAF-DD0ABC1768CE}"/>
              </a:ext>
            </a:extLst>
          </p:cNvPr>
          <p:cNvSpPr/>
          <p:nvPr/>
        </p:nvSpPr>
        <p:spPr>
          <a:xfrm>
            <a:off x="0" y="6370983"/>
            <a:ext cx="12192001" cy="4323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6" name="Text Placeholder 5">
            <a:extLst>
              <a:ext uri="{FF2B5EF4-FFF2-40B4-BE49-F238E27FC236}">
                <a16:creationId xmlns:a16="http://schemas.microsoft.com/office/drawing/2014/main" id="{1970ECED-B78E-86D7-C240-090FA012F24F}"/>
              </a:ext>
            </a:extLst>
          </p:cNvPr>
          <p:cNvGraphicFramePr/>
          <p:nvPr>
            <p:extLst>
              <p:ext uri="{D42A27DB-BD31-4B8C-83A1-F6EECF244321}">
                <p14:modId xmlns:p14="http://schemas.microsoft.com/office/powerpoint/2010/main" val="3329151282"/>
              </p:ext>
            </p:extLst>
          </p:nvPr>
        </p:nvGraphicFramePr>
        <p:xfrm>
          <a:off x="108858" y="1088570"/>
          <a:ext cx="6879772" cy="55517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descr="Pie chart showing what is the most frustrating thing about communicating with other healthcare professionals according to doctors">
            <a:extLst>
              <a:ext uri="{FF2B5EF4-FFF2-40B4-BE49-F238E27FC236}">
                <a16:creationId xmlns:a16="http://schemas.microsoft.com/office/drawing/2014/main" id="{B152956C-DF21-7B4F-F2BC-E6F2A79BCC1E}"/>
              </a:ext>
            </a:extLst>
          </p:cNvPr>
          <p:cNvPicPr>
            <a:picLocks noChangeAspect="1"/>
          </p:cNvPicPr>
          <p:nvPr/>
        </p:nvPicPr>
        <p:blipFill>
          <a:blip r:embed="rId8"/>
          <a:srcRect l="6568" t="23432" r="3399" b="15278"/>
          <a:stretch>
            <a:fillRect/>
          </a:stretch>
        </p:blipFill>
        <p:spPr>
          <a:xfrm>
            <a:off x="7097485" y="1968305"/>
            <a:ext cx="5094515" cy="3298373"/>
          </a:xfrm>
          <a:prstGeom prst="rect">
            <a:avLst/>
          </a:prstGeom>
        </p:spPr>
      </p:pic>
    </p:spTree>
    <p:extLst>
      <p:ext uri="{BB962C8B-B14F-4D97-AF65-F5344CB8AC3E}">
        <p14:creationId xmlns:p14="http://schemas.microsoft.com/office/powerpoint/2010/main" val="3964783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35A05-2F3A-2D0A-4F1A-408176FD8F85}"/>
              </a:ext>
            </a:extLst>
          </p:cNvPr>
          <p:cNvSpPr>
            <a:spLocks noGrp="1"/>
          </p:cNvSpPr>
          <p:nvPr>
            <p:ph type="title"/>
          </p:nvPr>
        </p:nvSpPr>
        <p:spPr>
          <a:xfrm>
            <a:off x="111922" y="460286"/>
            <a:ext cx="11968156" cy="635620"/>
          </a:xfrm>
        </p:spPr>
        <p:txBody>
          <a:bodyPr anchor="ctr">
            <a:noAutofit/>
          </a:bodyPr>
          <a:lstStyle/>
          <a:p>
            <a:r>
              <a:rPr lang="en-US" dirty="0">
                <a:latin typeface="Arial Nova Cond" panose="020B0506020202020204" pitchFamily="34" charset="0"/>
              </a:rPr>
              <a:t>Real-life example of how communication skills would be needed in a Health and Social care setting</a:t>
            </a:r>
            <a:br>
              <a:rPr lang="en-US" sz="3000" dirty="0">
                <a:latin typeface="Arial Nova Cond" panose="020B0506020202020204" pitchFamily="34" charset="0"/>
              </a:rPr>
            </a:br>
            <a:endParaRPr lang="en-GB" sz="3000" dirty="0">
              <a:latin typeface="Arial Nova Cond" panose="020B0506020202020204" pitchFamily="34" charset="0"/>
            </a:endParaRPr>
          </a:p>
        </p:txBody>
      </p:sp>
      <p:sp>
        <p:nvSpPr>
          <p:cNvPr id="4" name="Text Placeholder 3">
            <a:extLst>
              <a:ext uri="{FF2B5EF4-FFF2-40B4-BE49-F238E27FC236}">
                <a16:creationId xmlns:a16="http://schemas.microsoft.com/office/drawing/2014/main" id="{AD344B89-932F-98B8-060F-8371D09571F3}"/>
              </a:ext>
            </a:extLst>
          </p:cNvPr>
          <p:cNvSpPr>
            <a:spLocks noGrp="1"/>
          </p:cNvSpPr>
          <p:nvPr>
            <p:ph type="body" sz="quarter" idx="32"/>
          </p:nvPr>
        </p:nvSpPr>
        <p:spPr>
          <a:xfrm>
            <a:off x="414730" y="1097013"/>
            <a:ext cx="11339513" cy="360000"/>
          </a:xfrm>
        </p:spPr>
        <p:txBody>
          <a:bodyPr>
            <a:normAutofit/>
          </a:bodyPr>
          <a:lstStyle/>
          <a:p>
            <a:pPr algn="ctr"/>
            <a:r>
              <a:rPr lang="en-GB" sz="2400" b="1" dirty="0"/>
              <a:t>Situation – Language barrier</a:t>
            </a:r>
          </a:p>
        </p:txBody>
      </p:sp>
      <p:sp>
        <p:nvSpPr>
          <p:cNvPr id="8" name="Footer Placeholder 7">
            <a:extLst>
              <a:ext uri="{FF2B5EF4-FFF2-40B4-BE49-F238E27FC236}">
                <a16:creationId xmlns:a16="http://schemas.microsoft.com/office/drawing/2014/main" id="{2898DD3B-078F-F5A9-8308-49AE62939F7C}"/>
              </a:ext>
            </a:extLst>
          </p:cNvPr>
          <p:cNvSpPr>
            <a:spLocks noGrp="1"/>
          </p:cNvSpPr>
          <p:nvPr>
            <p:ph type="ftr" sz="quarter" idx="12"/>
          </p:nvPr>
        </p:nvSpPr>
        <p:spPr>
          <a:xfrm>
            <a:off x="432000" y="6439820"/>
            <a:ext cx="5664000" cy="295062"/>
          </a:xfrm>
        </p:spPr>
        <p:txBody>
          <a:bodyPr anchor="ctr">
            <a:normAutofit/>
          </a:bodyPr>
          <a:lstStyle/>
          <a:p>
            <a:pPr>
              <a:spcAft>
                <a:spcPts val="600"/>
              </a:spcAft>
            </a:pPr>
            <a:r>
              <a:rPr lang="en-US" noProof="0"/>
              <a:t>Add a footer</a:t>
            </a:r>
          </a:p>
        </p:txBody>
      </p:sp>
      <p:sp>
        <p:nvSpPr>
          <p:cNvPr id="9" name="Slide Number Placeholder 8">
            <a:extLst>
              <a:ext uri="{FF2B5EF4-FFF2-40B4-BE49-F238E27FC236}">
                <a16:creationId xmlns:a16="http://schemas.microsoft.com/office/drawing/2014/main" id="{8B66FB76-68D5-8E4E-C7F3-CB2A0429FE7E}"/>
              </a:ext>
            </a:extLst>
          </p:cNvPr>
          <p:cNvSpPr>
            <a:spLocks noGrp="1"/>
          </p:cNvSpPr>
          <p:nvPr>
            <p:ph type="sldNum" sz="quarter" idx="33"/>
          </p:nvPr>
        </p:nvSpPr>
        <p:spPr>
          <a:xfrm>
            <a:off x="11760000" y="6371351"/>
            <a:ext cx="432000" cy="432000"/>
          </a:xfrm>
        </p:spPr>
        <p:txBody>
          <a:bodyPr anchor="ctr">
            <a:normAutofit/>
          </a:bodyPr>
          <a:lstStyle/>
          <a:p>
            <a:pPr>
              <a:spcAft>
                <a:spcPts val="600"/>
              </a:spcAft>
            </a:pPr>
            <a:fld id="{19B51A1E-902D-48AF-9020-955120F399B6}" type="slidenum">
              <a:rPr lang="en-US" noProof="0" smtClean="0"/>
              <a:pPr>
                <a:spcAft>
                  <a:spcPts val="600"/>
                </a:spcAft>
              </a:pPr>
              <a:t>6</a:t>
            </a:fld>
            <a:endParaRPr lang="en-US" noProof="0"/>
          </a:p>
        </p:txBody>
      </p:sp>
      <p:sp>
        <p:nvSpPr>
          <p:cNvPr id="17" name="Rectangle 16">
            <a:extLst>
              <a:ext uri="{FF2B5EF4-FFF2-40B4-BE49-F238E27FC236}">
                <a16:creationId xmlns:a16="http://schemas.microsoft.com/office/drawing/2014/main" id="{CA573238-36CE-5DCF-8C8F-F55E4F570464}"/>
              </a:ext>
            </a:extLst>
          </p:cNvPr>
          <p:cNvSpPr/>
          <p:nvPr/>
        </p:nvSpPr>
        <p:spPr>
          <a:xfrm>
            <a:off x="0" y="6167731"/>
            <a:ext cx="12192001" cy="6356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21" name="Content Placeholder 9">
            <a:extLst>
              <a:ext uri="{FF2B5EF4-FFF2-40B4-BE49-F238E27FC236}">
                <a16:creationId xmlns:a16="http://schemas.microsoft.com/office/drawing/2014/main" id="{47F2A02D-6B91-1C45-B688-ACB7345E5AA7}"/>
              </a:ext>
            </a:extLst>
          </p:cNvPr>
          <p:cNvGraphicFramePr>
            <a:graphicFrameLocks noGrp="1"/>
          </p:cNvGraphicFramePr>
          <p:nvPr>
            <p:ph idx="1"/>
            <p:extLst>
              <p:ext uri="{D42A27DB-BD31-4B8C-83A1-F6EECF244321}">
                <p14:modId xmlns:p14="http://schemas.microsoft.com/office/powerpoint/2010/main" val="1171614458"/>
              </p:ext>
            </p:extLst>
          </p:nvPr>
        </p:nvGraphicFramePr>
        <p:xfrm>
          <a:off x="426243" y="842018"/>
          <a:ext cx="11328000" cy="48709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 Placeholder 4">
            <a:extLst>
              <a:ext uri="{FF2B5EF4-FFF2-40B4-BE49-F238E27FC236}">
                <a16:creationId xmlns:a16="http://schemas.microsoft.com/office/drawing/2014/main" id="{5B4C5096-1DF5-DFB1-527B-8E938C224BB0}"/>
              </a:ext>
            </a:extLst>
          </p:cNvPr>
          <p:cNvSpPr txBox="1">
            <a:spLocks/>
          </p:cNvSpPr>
          <p:nvPr/>
        </p:nvSpPr>
        <p:spPr>
          <a:xfrm>
            <a:off x="223844" y="5151310"/>
            <a:ext cx="12105687" cy="1943667"/>
          </a:xfrm>
          <a:prstGeom prst="rect">
            <a:avLst/>
          </a:prstGeom>
        </p:spPr>
        <p:txBody>
          <a:bodyPr>
            <a:norm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chemeClr val="accent1">
                  <a:lumMod val="75000"/>
                </a:schemeClr>
              </a:buClr>
              <a:buNone/>
            </a:pPr>
            <a:endParaRPr lang="en-US" sz="2000" dirty="0">
              <a:solidFill>
                <a:schemeClr val="tx1"/>
              </a:solidFill>
            </a:endParaRPr>
          </a:p>
          <a:p>
            <a:pPr marL="0" indent="0">
              <a:buClr>
                <a:schemeClr val="accent1">
                  <a:lumMod val="75000"/>
                </a:schemeClr>
              </a:buClr>
              <a:buNone/>
            </a:pPr>
            <a:r>
              <a:rPr lang="en-GB" sz="2000" dirty="0">
                <a:solidFill>
                  <a:schemeClr val="tx1"/>
                </a:solidFill>
              </a:rPr>
              <a:t>Overall, This shows that Joe has excellent, person-centred communication skills. By using professional interpreting services like Language Line solution checking for understanding, adapting to visual aids, and updating Nadia's profile, Joe ensures the patient's safety, respects her specific needs, and provides inclusive, high-quality care.</a:t>
            </a:r>
            <a:endParaRPr lang="en-US" sz="2000" dirty="0">
              <a:solidFill>
                <a:schemeClr val="tx1"/>
              </a:solidFill>
            </a:endParaRPr>
          </a:p>
          <a:p>
            <a:pPr marL="285750" indent="-285750">
              <a:buClr>
                <a:schemeClr val="accent1">
                  <a:lumMod val="75000"/>
                </a:schemeClr>
              </a:buClr>
              <a:buFont typeface="Wingdings" panose="05000000000000000000" pitchFamily="2" charset="2"/>
              <a:buChar char="Ø"/>
            </a:pPr>
            <a:endParaRPr lang="en-US" dirty="0"/>
          </a:p>
        </p:txBody>
      </p:sp>
    </p:spTree>
    <p:extLst>
      <p:ext uri="{BB962C8B-B14F-4D97-AF65-F5344CB8AC3E}">
        <p14:creationId xmlns:p14="http://schemas.microsoft.com/office/powerpoint/2010/main" val="2259763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912D3-F51C-546E-788D-3AC3B6334CD9}"/>
              </a:ext>
            </a:extLst>
          </p:cNvPr>
          <p:cNvSpPr>
            <a:spLocks noGrp="1"/>
          </p:cNvSpPr>
          <p:nvPr>
            <p:ph type="title"/>
          </p:nvPr>
        </p:nvSpPr>
        <p:spPr>
          <a:xfrm>
            <a:off x="432200" y="849767"/>
            <a:ext cx="3932037" cy="1411276"/>
          </a:xfrm>
        </p:spPr>
        <p:txBody>
          <a:bodyPr anchor="b">
            <a:normAutofit/>
          </a:bodyPr>
          <a:lstStyle/>
          <a:p>
            <a:r>
              <a:rPr lang="en-US" dirty="0">
                <a:latin typeface="Arial Nova Cond" panose="020B0506020202020204" pitchFamily="34" charset="0"/>
              </a:rPr>
              <a:t>Communication Model</a:t>
            </a:r>
            <a:br>
              <a:rPr lang="en-US" dirty="0"/>
            </a:br>
            <a:endParaRPr lang="en-GB" dirty="0"/>
          </a:p>
        </p:txBody>
      </p:sp>
      <p:sp>
        <p:nvSpPr>
          <p:cNvPr id="8" name="Footer Placeholder 7">
            <a:extLst>
              <a:ext uri="{FF2B5EF4-FFF2-40B4-BE49-F238E27FC236}">
                <a16:creationId xmlns:a16="http://schemas.microsoft.com/office/drawing/2014/main" id="{B346F6E3-DFD2-25AD-D3AE-D31A58826647}"/>
              </a:ext>
            </a:extLst>
          </p:cNvPr>
          <p:cNvSpPr>
            <a:spLocks noGrp="1"/>
          </p:cNvSpPr>
          <p:nvPr>
            <p:ph type="ftr" sz="quarter" idx="13"/>
          </p:nvPr>
        </p:nvSpPr>
        <p:spPr>
          <a:xfrm>
            <a:off x="432000" y="6439820"/>
            <a:ext cx="5664000" cy="295062"/>
          </a:xfrm>
        </p:spPr>
        <p:txBody>
          <a:bodyPr anchor="ctr">
            <a:normAutofit/>
          </a:bodyPr>
          <a:lstStyle/>
          <a:p>
            <a:pPr>
              <a:spcAft>
                <a:spcPts val="600"/>
              </a:spcAft>
            </a:pPr>
            <a:r>
              <a:rPr lang="en-US" noProof="0"/>
              <a:t>Add a footer</a:t>
            </a:r>
          </a:p>
        </p:txBody>
      </p:sp>
      <p:sp>
        <p:nvSpPr>
          <p:cNvPr id="9" name="Slide Number Placeholder 8">
            <a:extLst>
              <a:ext uri="{FF2B5EF4-FFF2-40B4-BE49-F238E27FC236}">
                <a16:creationId xmlns:a16="http://schemas.microsoft.com/office/drawing/2014/main" id="{2B00A47C-ED01-F25D-F48F-CF33800B479F}"/>
              </a:ext>
            </a:extLst>
          </p:cNvPr>
          <p:cNvSpPr>
            <a:spLocks noGrp="1"/>
          </p:cNvSpPr>
          <p:nvPr>
            <p:ph type="sldNum" sz="quarter" idx="33"/>
          </p:nvPr>
        </p:nvSpPr>
        <p:spPr>
          <a:xfrm>
            <a:off x="11760000" y="6371351"/>
            <a:ext cx="432000" cy="432000"/>
          </a:xfrm>
        </p:spPr>
        <p:txBody>
          <a:bodyPr anchor="ctr">
            <a:normAutofit/>
          </a:bodyPr>
          <a:lstStyle/>
          <a:p>
            <a:pPr>
              <a:spcAft>
                <a:spcPts val="600"/>
              </a:spcAft>
            </a:pPr>
            <a:fld id="{19B51A1E-902D-48AF-9020-955120F399B6}" type="slidenum">
              <a:rPr lang="en-US" noProof="0" smtClean="0"/>
              <a:pPr>
                <a:spcAft>
                  <a:spcPts val="600"/>
                </a:spcAft>
              </a:pPr>
              <a:t>7</a:t>
            </a:fld>
            <a:endParaRPr lang="en-US" noProof="0"/>
          </a:p>
        </p:txBody>
      </p:sp>
      <p:graphicFrame>
        <p:nvGraphicFramePr>
          <p:cNvPr id="12" name="Content Placeholder 4">
            <a:extLst>
              <a:ext uri="{FF2B5EF4-FFF2-40B4-BE49-F238E27FC236}">
                <a16:creationId xmlns:a16="http://schemas.microsoft.com/office/drawing/2014/main" id="{8E1B07D9-98DC-3CBC-5778-0E9B7974ACE0}"/>
              </a:ext>
            </a:extLst>
          </p:cNvPr>
          <p:cNvGraphicFramePr>
            <a:graphicFrameLocks noGrp="1"/>
          </p:cNvGraphicFramePr>
          <p:nvPr>
            <p:ph idx="1"/>
            <p:extLst>
              <p:ext uri="{D42A27DB-BD31-4B8C-83A1-F6EECF244321}">
                <p14:modId xmlns:p14="http://schemas.microsoft.com/office/powerpoint/2010/main" val="832411168"/>
              </p:ext>
            </p:extLst>
          </p:nvPr>
        </p:nvGraphicFramePr>
        <p:xfrm>
          <a:off x="5029406" y="1000396"/>
          <a:ext cx="6730394" cy="4868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ext Placeholder 13">
            <a:extLst>
              <a:ext uri="{FF2B5EF4-FFF2-40B4-BE49-F238E27FC236}">
                <a16:creationId xmlns:a16="http://schemas.microsoft.com/office/drawing/2014/main" id="{C1FF952E-7162-30BD-BC76-2A91CCF54D05}"/>
              </a:ext>
            </a:extLst>
          </p:cNvPr>
          <p:cNvSpPr>
            <a:spLocks noGrp="1"/>
          </p:cNvSpPr>
          <p:nvPr>
            <p:ph type="body" sz="half" idx="2"/>
          </p:nvPr>
        </p:nvSpPr>
        <p:spPr/>
        <p:txBody>
          <a:bodyPr/>
          <a:lstStyle/>
          <a:p>
            <a:r>
              <a:rPr lang="en-GB" sz="1800" dirty="0"/>
              <a:t>The communication model I will be talking about is SBAR.</a:t>
            </a:r>
          </a:p>
          <a:p>
            <a:endParaRPr lang="en-GB" sz="1800" dirty="0"/>
          </a:p>
          <a:p>
            <a:pPr marL="285750" indent="-285750">
              <a:buClr>
                <a:schemeClr val="accent1">
                  <a:lumMod val="75000"/>
                </a:schemeClr>
              </a:buClr>
              <a:buFont typeface="Wingdings" panose="05000000000000000000" pitchFamily="2" charset="2"/>
              <a:buChar char="Ø"/>
            </a:pPr>
            <a:r>
              <a:rPr lang="en-GB" sz="1800" dirty="0"/>
              <a:t>It is used to improve clarity meaning that patients will have a clear understanding of what is going on and what will happen for example their medication plan, including what they will be having, when and how much they will be having.</a:t>
            </a:r>
          </a:p>
          <a:p>
            <a:pPr>
              <a:buClr>
                <a:schemeClr val="accent1">
                  <a:lumMod val="75000"/>
                </a:schemeClr>
              </a:buClr>
            </a:pPr>
            <a:endParaRPr lang="en-GB" sz="1800" dirty="0"/>
          </a:p>
          <a:p>
            <a:pPr marL="285750" indent="-285750">
              <a:buClr>
                <a:schemeClr val="accent1">
                  <a:lumMod val="75000"/>
                </a:schemeClr>
              </a:buClr>
              <a:buFont typeface="Wingdings" panose="05000000000000000000" pitchFamily="2" charset="2"/>
              <a:buChar char="Ø"/>
            </a:pPr>
            <a:r>
              <a:rPr lang="en-GB" sz="1800" dirty="0"/>
              <a:t>Reduce errors as it prevents any miscommunication from happening</a:t>
            </a:r>
          </a:p>
          <a:p>
            <a:endParaRPr lang="en-GB" dirty="0"/>
          </a:p>
        </p:txBody>
      </p:sp>
      <p:sp>
        <p:nvSpPr>
          <p:cNvPr id="16" name="Rectangle 15">
            <a:extLst>
              <a:ext uri="{FF2B5EF4-FFF2-40B4-BE49-F238E27FC236}">
                <a16:creationId xmlns:a16="http://schemas.microsoft.com/office/drawing/2014/main" id="{1EC51D8A-D24A-E604-85AA-752E63550DBD}"/>
              </a:ext>
            </a:extLst>
          </p:cNvPr>
          <p:cNvSpPr/>
          <p:nvPr/>
        </p:nvSpPr>
        <p:spPr>
          <a:xfrm>
            <a:off x="0" y="6370983"/>
            <a:ext cx="12192001" cy="4323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0295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Title 1">
            <a:extLst>
              <a:ext uri="{FF2B5EF4-FFF2-40B4-BE49-F238E27FC236}">
                <a16:creationId xmlns:a16="http://schemas.microsoft.com/office/drawing/2014/main" id="{7363423F-8B4C-884E-4123-44ED13503033}"/>
              </a:ext>
            </a:extLst>
          </p:cNvPr>
          <p:cNvSpPr>
            <a:spLocks noGrp="1"/>
          </p:cNvSpPr>
          <p:nvPr>
            <p:ph type="title"/>
          </p:nvPr>
        </p:nvSpPr>
        <p:spPr>
          <a:xfrm>
            <a:off x="432000" y="432000"/>
            <a:ext cx="11340000" cy="432000"/>
          </a:xfrm>
        </p:spPr>
        <p:txBody>
          <a:bodyPr anchor="ctr">
            <a:normAutofit fontScale="90000"/>
          </a:bodyPr>
          <a:lstStyle/>
          <a:p>
            <a:r>
              <a:rPr lang="en-US" sz="3600" dirty="0">
                <a:latin typeface="Arial Nova Cond" panose="020B0506020202020204" pitchFamily="34" charset="0"/>
              </a:rPr>
              <a:t>Conclusion</a:t>
            </a:r>
            <a:r>
              <a:rPr lang="en-US" sz="3000" dirty="0"/>
              <a:t> </a:t>
            </a:r>
          </a:p>
        </p:txBody>
      </p:sp>
      <p:sp>
        <p:nvSpPr>
          <p:cNvPr id="8" name="Footer Placeholder 7">
            <a:extLst>
              <a:ext uri="{FF2B5EF4-FFF2-40B4-BE49-F238E27FC236}">
                <a16:creationId xmlns:a16="http://schemas.microsoft.com/office/drawing/2014/main" id="{A6EA84B0-4DD8-935F-8E4B-7E3C7D304C87}"/>
              </a:ext>
            </a:extLst>
          </p:cNvPr>
          <p:cNvSpPr>
            <a:spLocks noGrp="1"/>
          </p:cNvSpPr>
          <p:nvPr>
            <p:ph type="ftr" sz="quarter" idx="13"/>
          </p:nvPr>
        </p:nvSpPr>
        <p:spPr>
          <a:xfrm>
            <a:off x="432000" y="6439820"/>
            <a:ext cx="5664000" cy="295062"/>
          </a:xfrm>
        </p:spPr>
        <p:txBody>
          <a:bodyPr anchor="ctr">
            <a:normAutofit/>
          </a:bodyPr>
          <a:lstStyle/>
          <a:p>
            <a:pPr>
              <a:spcAft>
                <a:spcPts val="600"/>
              </a:spcAft>
            </a:pPr>
            <a:r>
              <a:rPr lang="en-US" noProof="0"/>
              <a:t>Add a footer</a:t>
            </a:r>
          </a:p>
        </p:txBody>
      </p:sp>
      <p:sp>
        <p:nvSpPr>
          <p:cNvPr id="9" name="Slide Number Placeholder 8">
            <a:extLst>
              <a:ext uri="{FF2B5EF4-FFF2-40B4-BE49-F238E27FC236}">
                <a16:creationId xmlns:a16="http://schemas.microsoft.com/office/drawing/2014/main" id="{4776A388-942F-B98B-D8B4-FC9EF8D66377}"/>
              </a:ext>
            </a:extLst>
          </p:cNvPr>
          <p:cNvSpPr>
            <a:spLocks noGrp="1"/>
          </p:cNvSpPr>
          <p:nvPr>
            <p:ph type="sldNum" sz="quarter" idx="33"/>
          </p:nvPr>
        </p:nvSpPr>
        <p:spPr>
          <a:xfrm>
            <a:off x="11760000" y="6371351"/>
            <a:ext cx="432000" cy="432000"/>
          </a:xfrm>
        </p:spPr>
        <p:txBody>
          <a:bodyPr anchor="ctr">
            <a:normAutofit/>
          </a:bodyPr>
          <a:lstStyle/>
          <a:p>
            <a:pPr>
              <a:spcAft>
                <a:spcPts val="600"/>
              </a:spcAft>
            </a:pPr>
            <a:fld id="{19B51A1E-902D-48AF-9020-955120F399B6}" type="slidenum">
              <a:rPr lang="en-US" noProof="0" smtClean="0"/>
              <a:pPr>
                <a:spcAft>
                  <a:spcPts val="600"/>
                </a:spcAft>
              </a:pPr>
              <a:t>8</a:t>
            </a:fld>
            <a:endParaRPr lang="en-US" noProof="0"/>
          </a:p>
        </p:txBody>
      </p:sp>
      <p:pic>
        <p:nvPicPr>
          <p:cNvPr id="30" name="Content Placeholder 29">
            <a:extLst>
              <a:ext uri="{FF2B5EF4-FFF2-40B4-BE49-F238E27FC236}">
                <a16:creationId xmlns:a16="http://schemas.microsoft.com/office/drawing/2014/main" id="{F353DAE4-42E6-FAF5-CC1D-1B8298555A41}"/>
              </a:ext>
            </a:extLst>
          </p:cNvPr>
          <p:cNvPicPr>
            <a:picLocks noGrp="1" noChangeAspect="1"/>
          </p:cNvPicPr>
          <p:nvPr>
            <p:ph sz="quarter" idx="4"/>
          </p:nvPr>
        </p:nvPicPr>
        <p:blipFill>
          <a:blip r:embed="rId2">
            <a:extLst>
              <a:ext uri="{837473B0-CC2E-450A-ABE3-18F120FF3D39}">
                <a1611:picAttrSrcUrl xmlns:a1611="http://schemas.microsoft.com/office/drawing/2016/11/main" r:id="rId3"/>
              </a:ext>
            </a:extLst>
          </a:blip>
          <a:srcRect l="18935" r="5098" b="-3"/>
          <a:stretch>
            <a:fillRect/>
          </a:stretch>
        </p:blipFill>
        <p:spPr>
          <a:xfrm>
            <a:off x="6096000" y="656473"/>
            <a:ext cx="6042727" cy="5545054"/>
          </a:xfrm>
          <a:noFill/>
        </p:spPr>
      </p:pic>
      <p:sp>
        <p:nvSpPr>
          <p:cNvPr id="52" name="Content Placeholder 5">
            <a:extLst>
              <a:ext uri="{FF2B5EF4-FFF2-40B4-BE49-F238E27FC236}">
                <a16:creationId xmlns:a16="http://schemas.microsoft.com/office/drawing/2014/main" id="{F2071B0E-E9D2-73F3-0253-6143E2FE76E6}"/>
              </a:ext>
            </a:extLst>
          </p:cNvPr>
          <p:cNvSpPr>
            <a:spLocks noGrp="1"/>
          </p:cNvSpPr>
          <p:nvPr>
            <p:ph sz="half" idx="2"/>
          </p:nvPr>
        </p:nvSpPr>
        <p:spPr>
          <a:xfrm>
            <a:off x="432000" y="1376022"/>
            <a:ext cx="5307484" cy="5029379"/>
          </a:xfrm>
        </p:spPr>
        <p:txBody>
          <a:bodyPr>
            <a:normAutofit/>
          </a:bodyPr>
          <a:lstStyle/>
          <a:p>
            <a:pPr marL="0" indent="0">
              <a:buNone/>
            </a:pPr>
            <a:r>
              <a:rPr lang="en-US" dirty="0"/>
              <a:t>Overall, communication is a vital skill in Health and Social care. </a:t>
            </a:r>
          </a:p>
          <a:p>
            <a:pPr marL="0" indent="0">
              <a:buNone/>
            </a:pPr>
            <a:r>
              <a:rPr lang="en-US" dirty="0"/>
              <a:t>Here are the reasons why:</a:t>
            </a:r>
          </a:p>
          <a:p>
            <a:pPr>
              <a:buClr>
                <a:schemeClr val="accent1">
                  <a:lumMod val="75000"/>
                </a:schemeClr>
              </a:buClr>
              <a:buFont typeface="Wingdings" panose="05000000000000000000" pitchFamily="2" charset="2"/>
              <a:buChar char="Ø"/>
            </a:pPr>
            <a:r>
              <a:rPr lang="en-US" dirty="0"/>
              <a:t>Effective communication helps professionals to build trust, provide person-centered care, improve patient safety and reduce the risk of misunderstandings or errors.</a:t>
            </a:r>
          </a:p>
          <a:p>
            <a:pPr>
              <a:buClr>
                <a:schemeClr val="accent1">
                  <a:lumMod val="75000"/>
                </a:schemeClr>
              </a:buClr>
              <a:buFont typeface="Wingdings" panose="05000000000000000000" pitchFamily="2" charset="2"/>
              <a:buChar char="Ø"/>
            </a:pPr>
            <a:r>
              <a:rPr lang="en-US" dirty="0"/>
              <a:t>Different forms of communication, includes verbal, non-verbal, written, visual and digital methods, which can be used to meet individuals needs.</a:t>
            </a:r>
          </a:p>
          <a:p>
            <a:pPr>
              <a:buClr>
                <a:schemeClr val="accent1">
                  <a:lumMod val="75000"/>
                </a:schemeClr>
              </a:buClr>
              <a:buFont typeface="Wingdings" panose="05000000000000000000" pitchFamily="2" charset="2"/>
              <a:buChar char="Ø"/>
            </a:pPr>
            <a:r>
              <a:rPr lang="en-US" dirty="0"/>
              <a:t>The real-life example demonstrated how adapting communication to overcome language barriers promotes equality.</a:t>
            </a:r>
          </a:p>
          <a:p>
            <a:pPr>
              <a:buClr>
                <a:schemeClr val="accent1">
                  <a:lumMod val="75000"/>
                </a:schemeClr>
              </a:buClr>
              <a:buFont typeface="Wingdings" panose="05000000000000000000" pitchFamily="2" charset="2"/>
              <a:buChar char="Ø"/>
            </a:pPr>
            <a:r>
              <a:rPr lang="en-US" dirty="0"/>
              <a:t>Finally, the SBAR communication  model supports clear and structed information sharing between professionals, helping to ensure safe and effective care for patients.</a:t>
            </a:r>
          </a:p>
          <a:p>
            <a:pPr>
              <a:buClr>
                <a:schemeClr val="accent1">
                  <a:lumMod val="75000"/>
                </a:schemeClr>
              </a:buClr>
            </a:pPr>
            <a:endParaRPr lang="en-US" sz="1500" dirty="0"/>
          </a:p>
        </p:txBody>
      </p:sp>
      <p:sp>
        <p:nvSpPr>
          <p:cNvPr id="35" name="Rectangle 34">
            <a:extLst>
              <a:ext uri="{FF2B5EF4-FFF2-40B4-BE49-F238E27FC236}">
                <a16:creationId xmlns:a16="http://schemas.microsoft.com/office/drawing/2014/main" id="{55033021-89CB-86C1-7852-DD2B3E0C82A7}"/>
              </a:ext>
            </a:extLst>
          </p:cNvPr>
          <p:cNvSpPr/>
          <p:nvPr/>
        </p:nvSpPr>
        <p:spPr>
          <a:xfrm>
            <a:off x="0" y="6370983"/>
            <a:ext cx="12192001" cy="4323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497027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Placeholder 19">
            <a:extLst>
              <a:ext uri="{FF2B5EF4-FFF2-40B4-BE49-F238E27FC236}">
                <a16:creationId xmlns:a16="http://schemas.microsoft.com/office/drawing/2014/main" id="{8E8DE883-898A-ECC0-6AAF-9954FFD26A27}"/>
              </a:ext>
            </a:extLst>
          </p:cNvPr>
          <p:cNvPicPr>
            <a:picLocks noGrp="1" noChangeAspect="1"/>
          </p:cNvPicPr>
          <p:nvPr>
            <p:ph type="pic" sz="quarter" idx="14"/>
          </p:nvPr>
        </p:nvPicPr>
        <p:blipFill>
          <a:blip r:embed="rId2">
            <a:alphaModFix amt="20000"/>
            <a:extLst>
              <a:ext uri="{837473B0-CC2E-450A-ABE3-18F120FF3D39}">
                <a1611:picAttrSrcUrl xmlns:a1611="http://schemas.microsoft.com/office/drawing/2016/11/main" r:id="rId3"/>
              </a:ext>
            </a:extLst>
          </a:blip>
          <a:srcRect t="23874" b="23874"/>
          <a:stretch>
            <a:fillRect/>
          </a:stretch>
        </p:blipFill>
        <p:spPr>
          <a:xfrm>
            <a:off x="0" y="0"/>
            <a:ext cx="12192000" cy="6349114"/>
          </a:xfrm>
        </p:spPr>
      </p:pic>
      <p:sp>
        <p:nvSpPr>
          <p:cNvPr id="6" name="Footer Placeholder 5">
            <a:extLst>
              <a:ext uri="{FF2B5EF4-FFF2-40B4-BE49-F238E27FC236}">
                <a16:creationId xmlns:a16="http://schemas.microsoft.com/office/drawing/2014/main" id="{21944045-F5D9-FF12-1326-132090C09A26}"/>
              </a:ext>
            </a:extLst>
          </p:cNvPr>
          <p:cNvSpPr>
            <a:spLocks noGrp="1"/>
          </p:cNvSpPr>
          <p:nvPr>
            <p:ph type="ftr" sz="quarter" idx="13"/>
          </p:nvPr>
        </p:nvSpPr>
        <p:spPr>
          <a:xfrm>
            <a:off x="432000" y="6439820"/>
            <a:ext cx="5664000" cy="295062"/>
          </a:xfrm>
        </p:spPr>
        <p:txBody>
          <a:bodyPr anchor="ctr">
            <a:normAutofit/>
          </a:bodyPr>
          <a:lstStyle/>
          <a:p>
            <a:pPr>
              <a:spcAft>
                <a:spcPts val="600"/>
              </a:spcAft>
            </a:pPr>
            <a:r>
              <a:rPr lang="en-US" noProof="0"/>
              <a:t>Add a footer</a:t>
            </a:r>
          </a:p>
        </p:txBody>
      </p:sp>
      <p:sp>
        <p:nvSpPr>
          <p:cNvPr id="7" name="Slide Number Placeholder 6">
            <a:extLst>
              <a:ext uri="{FF2B5EF4-FFF2-40B4-BE49-F238E27FC236}">
                <a16:creationId xmlns:a16="http://schemas.microsoft.com/office/drawing/2014/main" id="{3E9F27FE-D07D-B5FF-4A87-BC3AABDF3720}"/>
              </a:ext>
            </a:extLst>
          </p:cNvPr>
          <p:cNvSpPr>
            <a:spLocks noGrp="1"/>
          </p:cNvSpPr>
          <p:nvPr>
            <p:ph type="sldNum" sz="quarter" idx="15"/>
          </p:nvPr>
        </p:nvSpPr>
        <p:spPr>
          <a:xfrm>
            <a:off x="11760000" y="6371351"/>
            <a:ext cx="432000" cy="432000"/>
          </a:xfrm>
        </p:spPr>
        <p:txBody>
          <a:bodyPr anchor="ctr">
            <a:normAutofit/>
          </a:bodyPr>
          <a:lstStyle/>
          <a:p>
            <a:pPr>
              <a:spcAft>
                <a:spcPts val="600"/>
              </a:spcAft>
            </a:pPr>
            <a:fld id="{19B51A1E-902D-48AF-9020-955120F399B6}" type="slidenum">
              <a:rPr lang="en-US" noProof="0" smtClean="0"/>
              <a:pPr>
                <a:spcAft>
                  <a:spcPts val="600"/>
                </a:spcAft>
              </a:pPr>
              <a:t>9</a:t>
            </a:fld>
            <a:endParaRPr lang="en-US" noProof="0"/>
          </a:p>
        </p:txBody>
      </p:sp>
      <p:sp>
        <p:nvSpPr>
          <p:cNvPr id="11" name="Rectangle 10">
            <a:extLst>
              <a:ext uri="{FF2B5EF4-FFF2-40B4-BE49-F238E27FC236}">
                <a16:creationId xmlns:a16="http://schemas.microsoft.com/office/drawing/2014/main" id="{4D75D667-B665-D294-2AD5-E9CEE7E54037}"/>
              </a:ext>
            </a:extLst>
          </p:cNvPr>
          <p:cNvSpPr/>
          <p:nvPr/>
        </p:nvSpPr>
        <p:spPr>
          <a:xfrm>
            <a:off x="0" y="6370983"/>
            <a:ext cx="12192001" cy="4323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D7BBBA63-B616-71F5-400D-A0269276E7DF}"/>
              </a:ext>
            </a:extLst>
          </p:cNvPr>
          <p:cNvSpPr txBox="1"/>
          <p:nvPr/>
        </p:nvSpPr>
        <p:spPr>
          <a:xfrm>
            <a:off x="295507" y="311561"/>
            <a:ext cx="11290609" cy="584775"/>
          </a:xfrm>
          <a:prstGeom prst="rect">
            <a:avLst/>
          </a:prstGeom>
          <a:noFill/>
        </p:spPr>
        <p:txBody>
          <a:bodyPr wrap="square">
            <a:spAutoFit/>
          </a:bodyPr>
          <a:lstStyle/>
          <a:p>
            <a:r>
              <a:rPr lang="en-GB" sz="3200" b="1" dirty="0">
                <a:solidFill>
                  <a:schemeClr val="tx1"/>
                </a:solidFill>
                <a:latin typeface="Arial Nova Cond" panose="020B0506020202020204" pitchFamily="34" charset="0"/>
              </a:rPr>
              <a:t>Reference list </a:t>
            </a:r>
            <a:endParaRPr lang="en-GB" sz="3200" b="1" dirty="0">
              <a:latin typeface="Arial Nova Cond" panose="020B0506020202020204" pitchFamily="34" charset="0"/>
            </a:endParaRPr>
          </a:p>
        </p:txBody>
      </p:sp>
      <p:sp>
        <p:nvSpPr>
          <p:cNvPr id="15" name="Text Placeholder 4">
            <a:extLst>
              <a:ext uri="{FF2B5EF4-FFF2-40B4-BE49-F238E27FC236}">
                <a16:creationId xmlns:a16="http://schemas.microsoft.com/office/drawing/2014/main" id="{53CA0C77-F3EE-76AC-2C20-5CDE7A65FA3E}"/>
              </a:ext>
            </a:extLst>
          </p:cNvPr>
          <p:cNvSpPr txBox="1">
            <a:spLocks/>
          </p:cNvSpPr>
          <p:nvPr/>
        </p:nvSpPr>
        <p:spPr>
          <a:xfrm>
            <a:off x="298185" y="1814294"/>
            <a:ext cx="4786771" cy="4382420"/>
          </a:xfrm>
          <a:prstGeom prst="rect">
            <a:avLst/>
          </a:prstGeom>
        </p:spPr>
        <p:txBody>
          <a:bodyPr>
            <a:norm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Clr>
                <a:schemeClr val="accent1">
                  <a:lumMod val="75000"/>
                </a:schemeClr>
              </a:buClr>
              <a:buFont typeface="Wingdings" panose="05000000000000000000" pitchFamily="2" charset="2"/>
              <a:buChar char="Ø"/>
            </a:pPr>
            <a:endParaRPr lang="en-US" dirty="0"/>
          </a:p>
          <a:p>
            <a:pPr marL="0" indent="0">
              <a:buClr>
                <a:schemeClr val="accent1">
                  <a:lumMod val="75000"/>
                </a:schemeClr>
              </a:buClr>
              <a:buNone/>
            </a:pPr>
            <a:endParaRPr lang="en-US" dirty="0"/>
          </a:p>
        </p:txBody>
      </p:sp>
      <p:sp>
        <p:nvSpPr>
          <p:cNvPr id="16" name="Text Placeholder 4">
            <a:extLst>
              <a:ext uri="{FF2B5EF4-FFF2-40B4-BE49-F238E27FC236}">
                <a16:creationId xmlns:a16="http://schemas.microsoft.com/office/drawing/2014/main" id="{FEBFA3B4-23A9-0FD3-1446-EA44BD247CDC}"/>
              </a:ext>
            </a:extLst>
          </p:cNvPr>
          <p:cNvSpPr txBox="1">
            <a:spLocks/>
          </p:cNvSpPr>
          <p:nvPr/>
        </p:nvSpPr>
        <p:spPr>
          <a:xfrm>
            <a:off x="295507" y="1085747"/>
            <a:ext cx="11135531" cy="5132836"/>
          </a:xfrm>
          <a:prstGeom prst="rect">
            <a:avLst/>
          </a:prstGeom>
        </p:spPr>
        <p:txBody>
          <a:bodyPr>
            <a:normAutofit lnSpcReduction="10000"/>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Clr>
                <a:schemeClr val="accent1">
                  <a:lumMod val="75000"/>
                </a:schemeClr>
              </a:buClr>
              <a:buFont typeface="Wingdings" panose="05000000000000000000" pitchFamily="2" charset="2"/>
              <a:buChar char="Ø"/>
            </a:pPr>
            <a:endParaRPr lang="en-US" dirty="0"/>
          </a:p>
          <a:p>
            <a:pPr marL="0" indent="0">
              <a:buClr>
                <a:schemeClr val="accent1">
                  <a:lumMod val="75000"/>
                </a:schemeClr>
              </a:buClr>
              <a:buNone/>
            </a:pPr>
            <a:r>
              <a:rPr lang="en-US" b="1" dirty="0">
                <a:solidFill>
                  <a:schemeClr val="tx1"/>
                </a:solidFill>
                <a:latin typeface="+mj-lt"/>
              </a:rPr>
              <a:t>Anesthguide (2025). SBAR communication in Healthcare structured reporting model. Available at: </a:t>
            </a:r>
            <a:r>
              <a:rPr lang="en-US" b="1" dirty="0">
                <a:solidFill>
                  <a:schemeClr val="tx1"/>
                </a:solidFill>
                <a:latin typeface="+mj-lt"/>
                <a:hlinkClick r:id="rId4"/>
              </a:rPr>
              <a:t>https://anesthguide.com/topic/sbar/</a:t>
            </a:r>
            <a:r>
              <a:rPr lang="en-US" b="1" dirty="0">
                <a:solidFill>
                  <a:schemeClr val="tx1"/>
                </a:solidFill>
                <a:latin typeface="+mj-lt"/>
              </a:rPr>
              <a:t> . Accessed on: 11/06/2026.</a:t>
            </a:r>
          </a:p>
          <a:p>
            <a:pPr marL="0" indent="0">
              <a:buClr>
                <a:schemeClr val="accent1">
                  <a:lumMod val="75000"/>
                </a:schemeClr>
              </a:buClr>
              <a:buNone/>
            </a:pPr>
            <a:endParaRPr lang="en-US" b="1" dirty="0">
              <a:solidFill>
                <a:schemeClr val="tx1"/>
              </a:solidFill>
              <a:latin typeface="+mj-lt"/>
            </a:endParaRPr>
          </a:p>
          <a:p>
            <a:pPr marL="0" indent="0">
              <a:buClr>
                <a:schemeClr val="accent1">
                  <a:lumMod val="75000"/>
                </a:schemeClr>
              </a:buClr>
              <a:buNone/>
            </a:pPr>
            <a:r>
              <a:rPr lang="en-US" b="1" dirty="0">
                <a:solidFill>
                  <a:schemeClr val="tx1"/>
                </a:solidFill>
                <a:latin typeface="+mj-lt"/>
              </a:rPr>
              <a:t>Access (2026). Effective communication in Health and Social care. Available at: </a:t>
            </a:r>
            <a:r>
              <a:rPr lang="en-US" b="1" dirty="0">
                <a:solidFill>
                  <a:schemeClr val="tx1"/>
                </a:solidFill>
                <a:latin typeface="+mj-lt"/>
                <a:hlinkClick r:id="rId5"/>
              </a:rPr>
              <a:t>https://www.theaccessgroup.com/en-gb/blog/hsc-effective-communication-health-and-social-care/</a:t>
            </a:r>
            <a:r>
              <a:rPr lang="en-US" b="1" dirty="0">
                <a:solidFill>
                  <a:schemeClr val="tx1"/>
                </a:solidFill>
                <a:latin typeface="+mj-lt"/>
              </a:rPr>
              <a:t> . Accessed on: 12/06/2026.</a:t>
            </a:r>
          </a:p>
          <a:p>
            <a:pPr marL="0" indent="0">
              <a:buClr>
                <a:schemeClr val="accent1">
                  <a:lumMod val="75000"/>
                </a:schemeClr>
              </a:buClr>
              <a:buNone/>
            </a:pPr>
            <a:endParaRPr lang="en-US" b="1" dirty="0">
              <a:solidFill>
                <a:schemeClr val="tx1"/>
              </a:solidFill>
              <a:latin typeface="+mj-lt"/>
            </a:endParaRPr>
          </a:p>
          <a:p>
            <a:pPr marL="0" indent="0">
              <a:buClr>
                <a:schemeClr val="accent1">
                  <a:lumMod val="75000"/>
                </a:schemeClr>
              </a:buClr>
              <a:buNone/>
            </a:pPr>
            <a:r>
              <a:rPr lang="en-GB" b="1" dirty="0">
                <a:solidFill>
                  <a:schemeClr val="tx1"/>
                </a:solidFill>
              </a:rPr>
              <a:t>Squires, A. (2018). Strategies for overcoming language barriers in healthcare. </a:t>
            </a:r>
            <a:r>
              <a:rPr lang="en-GB" b="1" i="1" dirty="0">
                <a:solidFill>
                  <a:schemeClr val="tx1"/>
                </a:solidFill>
              </a:rPr>
              <a:t>Nursing Management</a:t>
            </a:r>
            <a:r>
              <a:rPr lang="en-GB" b="1" dirty="0">
                <a:solidFill>
                  <a:schemeClr val="tx1"/>
                </a:solidFill>
              </a:rPr>
              <a:t>, [online] 49(4), pp.20–27. </a:t>
            </a:r>
            <a:r>
              <a:rPr lang="en-GB" b="1" dirty="0" err="1">
                <a:solidFill>
                  <a:schemeClr val="tx1"/>
                </a:solidFill>
              </a:rPr>
              <a:t>doi:https</a:t>
            </a:r>
            <a:r>
              <a:rPr lang="en-GB" b="1" dirty="0">
                <a:solidFill>
                  <a:schemeClr val="tx1"/>
                </a:solidFill>
              </a:rPr>
              <a:t>://doi.org/10.1097/01.numa.0000531166.24481.15. </a:t>
            </a:r>
          </a:p>
          <a:p>
            <a:pPr marL="0" indent="0">
              <a:buClr>
                <a:schemeClr val="accent1">
                  <a:lumMod val="75000"/>
                </a:schemeClr>
              </a:buClr>
              <a:buNone/>
            </a:pPr>
            <a:endParaRPr lang="en-GB" b="1" dirty="0">
              <a:solidFill>
                <a:schemeClr val="tx1"/>
              </a:solidFill>
              <a:latin typeface="+mj-lt"/>
            </a:endParaRPr>
          </a:p>
          <a:p>
            <a:pPr marL="0" indent="0">
              <a:buClr>
                <a:schemeClr val="accent1">
                  <a:lumMod val="75000"/>
                </a:schemeClr>
              </a:buClr>
              <a:buNone/>
            </a:pPr>
            <a:r>
              <a:rPr lang="en-GB" b="1" dirty="0">
                <a:solidFill>
                  <a:schemeClr val="tx1"/>
                </a:solidFill>
              </a:rPr>
              <a:t>O’Leary, L. (2024). </a:t>
            </a:r>
            <a:r>
              <a:rPr lang="en-GB" b="1" i="1" dirty="0">
                <a:solidFill>
                  <a:schemeClr val="tx1"/>
                </a:solidFill>
              </a:rPr>
              <a:t>What is Effective Communication in Health and Social Care?</a:t>
            </a:r>
            <a:r>
              <a:rPr lang="en-GB" b="1" dirty="0">
                <a:solidFill>
                  <a:schemeClr val="tx1"/>
                </a:solidFill>
              </a:rPr>
              <a:t> [online] My Learning Cloud. Available at: </a:t>
            </a:r>
            <a:r>
              <a:rPr lang="en-GB" b="1" dirty="0">
                <a:hlinkClick r:id="rId6"/>
              </a:rPr>
              <a:t>https://mylearningcloud.org.uk/effective-communication-health-and-social-care/</a:t>
            </a:r>
            <a:r>
              <a:rPr lang="en-GB" b="1" dirty="0"/>
              <a:t>.</a:t>
            </a:r>
          </a:p>
          <a:p>
            <a:pPr marL="0" indent="0">
              <a:buClr>
                <a:schemeClr val="accent1">
                  <a:lumMod val="75000"/>
                </a:schemeClr>
              </a:buClr>
              <a:buNone/>
            </a:pPr>
            <a:endParaRPr lang="en-GB" b="1" dirty="0">
              <a:solidFill>
                <a:schemeClr val="tx1"/>
              </a:solidFill>
            </a:endParaRPr>
          </a:p>
          <a:p>
            <a:pPr marL="0" indent="0">
              <a:buClr>
                <a:schemeClr val="accent1">
                  <a:lumMod val="75000"/>
                </a:schemeClr>
              </a:buClr>
              <a:buNone/>
            </a:pPr>
            <a:r>
              <a:rPr lang="en-GB" b="1" dirty="0">
                <a:solidFill>
                  <a:schemeClr val="tx1"/>
                </a:solidFill>
              </a:rPr>
              <a:t>Birdie (2024). </a:t>
            </a:r>
            <a:r>
              <a:rPr lang="en-GB" b="1" i="1" dirty="0">
                <a:solidFill>
                  <a:schemeClr val="tx1"/>
                </a:solidFill>
              </a:rPr>
              <a:t>Why is communication important in Health and Social Care? | Birdie Blog</a:t>
            </a:r>
            <a:r>
              <a:rPr lang="en-GB" b="1" dirty="0">
                <a:solidFill>
                  <a:schemeClr val="tx1"/>
                </a:solidFill>
              </a:rPr>
              <a:t>. [online] www.birdie.care. Available at: </a:t>
            </a:r>
            <a:r>
              <a:rPr lang="en-GB" b="1" dirty="0">
                <a:hlinkClick r:id="rId7"/>
              </a:rPr>
              <a:t>https://www.birdie.care/blog/communication-health-social-care</a:t>
            </a:r>
            <a:r>
              <a:rPr lang="en-GB" b="1" dirty="0"/>
              <a:t>. </a:t>
            </a:r>
          </a:p>
          <a:p>
            <a:pPr marL="0" indent="0">
              <a:buClr>
                <a:schemeClr val="accent1">
                  <a:lumMod val="75000"/>
                </a:schemeClr>
              </a:buClr>
              <a:buNone/>
            </a:pPr>
            <a:endParaRPr lang="en-US" b="1" dirty="0">
              <a:solidFill>
                <a:schemeClr val="tx1"/>
              </a:solidFill>
              <a:latin typeface="+mj-lt"/>
            </a:endParaRPr>
          </a:p>
        </p:txBody>
      </p:sp>
    </p:spTree>
    <p:extLst>
      <p:ext uri="{BB962C8B-B14F-4D97-AF65-F5344CB8AC3E}">
        <p14:creationId xmlns:p14="http://schemas.microsoft.com/office/powerpoint/2010/main" val="4282877346"/>
      </p:ext>
    </p:extLst>
  </p:cSld>
  <p:clrMapOvr>
    <a:masterClrMapping/>
  </p:clrMapOvr>
</p:sld>
</file>

<file path=ppt/theme/theme1.xml><?xml version="1.0" encoding="utf-8"?>
<a:theme xmlns:a="http://schemas.openxmlformats.org/drawingml/2006/main" name="Custom">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675E8371-EC70-4345-8B64-A71003B56298}" vid="{0F92AA19-00D6-4C71-B13F-219D7994A0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8E15EA0-2F38-456B-B156-038699A5D17F}">
  <ds:schemaRefs>
    <ds:schemaRef ds:uri="http://schemas.microsoft.com/sharepoint/v3/contenttype/forms"/>
  </ds:schemaRefs>
</ds:datastoreItem>
</file>

<file path=customXml/itemProps2.xml><?xml version="1.0" encoding="utf-8"?>
<ds:datastoreItem xmlns:ds="http://schemas.openxmlformats.org/officeDocument/2006/customXml" ds:itemID="{BF90D0D0-7C1D-47FF-A2F0-9937AA567A3D}">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1C245E38-7A2C-4D38-96FA-24EAC5F220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Bright business presentation</Template>
  <TotalTime>1461</TotalTime>
  <Words>1058</Words>
  <Application>Microsoft Office PowerPoint</Application>
  <PresentationFormat>Widescreen</PresentationFormat>
  <Paragraphs>95</Paragraphs>
  <Slides>9</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Arial</vt:lpstr>
      <vt:lpstr>Arial Nova Cond</vt:lpstr>
      <vt:lpstr>Calibri</vt:lpstr>
      <vt:lpstr>Candara</vt:lpstr>
      <vt:lpstr>Corbel</vt:lpstr>
      <vt:lpstr>Times New Roman</vt:lpstr>
      <vt:lpstr>Wingdings</vt:lpstr>
      <vt:lpstr>Custom</vt:lpstr>
      <vt:lpstr>PowerPoint Presentation</vt:lpstr>
      <vt:lpstr>The following presentation will be about</vt:lpstr>
      <vt:lpstr>What is communication and why is it important </vt:lpstr>
      <vt:lpstr>Types of communication </vt:lpstr>
      <vt:lpstr>Why communication is relevant to a Professional Practice in Health and Social care </vt:lpstr>
      <vt:lpstr>Real-life example of how communication skills would be needed in a Health and Social care setting </vt:lpstr>
      <vt:lpstr>Communication Model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Jawid Hussain (2506911)</dc:creator>
  <cp:lastModifiedBy>Jawid Hussain (2506911)</cp:lastModifiedBy>
  <cp:revision>12</cp:revision>
  <dcterms:created xsi:type="dcterms:W3CDTF">2026-05-31T21:00:09Z</dcterms:created>
  <dcterms:modified xsi:type="dcterms:W3CDTF">2026-06-20T21:52:38Z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