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9"/>
  </p:notesMasterIdLst>
  <p:sldIdLst>
    <p:sldId id="256" r:id="rId2"/>
    <p:sldId id="302" r:id="rId3"/>
    <p:sldId id="272" r:id="rId4"/>
    <p:sldId id="262" r:id="rId5"/>
    <p:sldId id="270" r:id="rId6"/>
    <p:sldId id="298" r:id="rId7"/>
    <p:sldId id="276" r:id="rId8"/>
    <p:sldId id="278" r:id="rId9"/>
    <p:sldId id="296" r:id="rId10"/>
    <p:sldId id="279" r:id="rId11"/>
    <p:sldId id="280" r:id="rId12"/>
    <p:sldId id="281" r:id="rId13"/>
    <p:sldId id="286" r:id="rId14"/>
    <p:sldId id="282" r:id="rId15"/>
    <p:sldId id="287" r:id="rId16"/>
    <p:sldId id="290" r:id="rId17"/>
    <p:sldId id="30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2" autoAdjust="0"/>
    <p:restoredTop sz="70837" autoAdjust="0"/>
  </p:normalViewPr>
  <p:slideViewPr>
    <p:cSldViewPr>
      <p:cViewPr varScale="1">
        <p:scale>
          <a:sx n="68" d="100"/>
          <a:sy n="68" d="100"/>
        </p:scale>
        <p:origin x="1788" y="5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55466F-0002-E742-B562-2727ECF27166}" type="doc">
      <dgm:prSet loTypeId="urn:microsoft.com/office/officeart/2005/8/layout/venn1" loCatId="relationship" qsTypeId="urn:microsoft.com/office/officeart/2005/8/quickstyle/simple4" qsCatId="simple" csTypeId="urn:microsoft.com/office/officeart/2005/8/colors/accent1_2" csCatId="accent1" phldr="1"/>
      <dgm:spPr/>
    </dgm:pt>
    <dgm:pt modelId="{62CBAEE9-8109-2746-8BF1-DDB190FEE5AE}">
      <dgm:prSet phldrT="[Text]"/>
      <dgm:spPr/>
      <dgm:t>
        <a:bodyPr/>
        <a:lstStyle/>
        <a:p>
          <a:r>
            <a:rPr lang="en-US" dirty="0"/>
            <a:t>Ontology</a:t>
          </a:r>
        </a:p>
      </dgm:t>
    </dgm:pt>
    <dgm:pt modelId="{749A6741-02CC-5A4C-8AA3-0634DA814908}" type="parTrans" cxnId="{94DB7895-F955-1C44-9D88-38C2AF6F4820}">
      <dgm:prSet/>
      <dgm:spPr/>
      <dgm:t>
        <a:bodyPr/>
        <a:lstStyle/>
        <a:p>
          <a:endParaRPr lang="en-US"/>
        </a:p>
      </dgm:t>
    </dgm:pt>
    <dgm:pt modelId="{3FBE4342-0161-1F46-9994-118A4E493330}" type="sibTrans" cxnId="{94DB7895-F955-1C44-9D88-38C2AF6F4820}">
      <dgm:prSet/>
      <dgm:spPr/>
      <dgm:t>
        <a:bodyPr/>
        <a:lstStyle/>
        <a:p>
          <a:endParaRPr lang="en-US"/>
        </a:p>
      </dgm:t>
    </dgm:pt>
    <dgm:pt modelId="{1A2649E8-A934-3842-B130-EC0551ECB9B5}">
      <dgm:prSet phldrT="[Text]"/>
      <dgm:spPr/>
      <dgm:t>
        <a:bodyPr/>
        <a:lstStyle/>
        <a:p>
          <a:r>
            <a:rPr lang="en-US" dirty="0"/>
            <a:t>Epistemology</a:t>
          </a:r>
        </a:p>
      </dgm:t>
    </dgm:pt>
    <dgm:pt modelId="{82FE9E7C-EA40-6647-8FEC-A5DA1C7D912B}" type="parTrans" cxnId="{6386D6F4-8F98-2B47-8859-590E9EF2330B}">
      <dgm:prSet/>
      <dgm:spPr/>
      <dgm:t>
        <a:bodyPr/>
        <a:lstStyle/>
        <a:p>
          <a:endParaRPr lang="en-US"/>
        </a:p>
      </dgm:t>
    </dgm:pt>
    <dgm:pt modelId="{298D3A93-C4E8-EE49-8DA9-ECF481388EE8}" type="sibTrans" cxnId="{6386D6F4-8F98-2B47-8859-590E9EF2330B}">
      <dgm:prSet/>
      <dgm:spPr/>
      <dgm:t>
        <a:bodyPr/>
        <a:lstStyle/>
        <a:p>
          <a:endParaRPr lang="en-US"/>
        </a:p>
      </dgm:t>
    </dgm:pt>
    <dgm:pt modelId="{5D4EA000-3B83-BB4D-8866-614643B281C9}">
      <dgm:prSet/>
      <dgm:spPr/>
      <dgm:t>
        <a:bodyPr/>
        <a:lstStyle/>
        <a:p>
          <a:r>
            <a:rPr lang="en-US" dirty="0"/>
            <a:t>Methodology</a:t>
          </a:r>
        </a:p>
      </dgm:t>
    </dgm:pt>
    <dgm:pt modelId="{ED369436-C2F9-334D-9121-6093962DC4AD}" type="parTrans" cxnId="{79B2C511-2B53-A04D-8DB2-5C8A08AC3FB6}">
      <dgm:prSet/>
      <dgm:spPr/>
      <dgm:t>
        <a:bodyPr/>
        <a:lstStyle/>
        <a:p>
          <a:endParaRPr lang="en-US"/>
        </a:p>
      </dgm:t>
    </dgm:pt>
    <dgm:pt modelId="{7FEA8F48-2458-2B44-A79C-B41D905CE60E}" type="sibTrans" cxnId="{79B2C511-2B53-A04D-8DB2-5C8A08AC3FB6}">
      <dgm:prSet/>
      <dgm:spPr/>
      <dgm:t>
        <a:bodyPr/>
        <a:lstStyle/>
        <a:p>
          <a:endParaRPr lang="en-US"/>
        </a:p>
      </dgm:t>
    </dgm:pt>
    <dgm:pt modelId="{4AF1A7D5-D3EC-8241-86B2-0EAC2190FCEF}" type="pres">
      <dgm:prSet presAssocID="{1A55466F-0002-E742-B562-2727ECF27166}" presName="compositeShape" presStyleCnt="0">
        <dgm:presLayoutVars>
          <dgm:chMax val="7"/>
          <dgm:dir/>
          <dgm:resizeHandles val="exact"/>
        </dgm:presLayoutVars>
      </dgm:prSet>
      <dgm:spPr/>
    </dgm:pt>
    <dgm:pt modelId="{3024048E-0E20-1A43-911C-28741634BA7A}" type="pres">
      <dgm:prSet presAssocID="{62CBAEE9-8109-2746-8BF1-DDB190FEE5AE}" presName="circ1" presStyleLbl="vennNode1" presStyleIdx="0" presStyleCnt="3"/>
      <dgm:spPr/>
    </dgm:pt>
    <dgm:pt modelId="{8DC6DA6D-CB09-1C4E-AB43-A160833E8E02}" type="pres">
      <dgm:prSet presAssocID="{62CBAEE9-8109-2746-8BF1-DDB190FEE5AE}" presName="circ1Tx" presStyleLbl="revTx" presStyleIdx="0" presStyleCnt="0">
        <dgm:presLayoutVars>
          <dgm:chMax val="0"/>
          <dgm:chPref val="0"/>
          <dgm:bulletEnabled val="1"/>
        </dgm:presLayoutVars>
      </dgm:prSet>
      <dgm:spPr/>
    </dgm:pt>
    <dgm:pt modelId="{97E432E8-3A85-BD4C-8FC8-3F5B2A60D800}" type="pres">
      <dgm:prSet presAssocID="{1A2649E8-A934-3842-B130-EC0551ECB9B5}" presName="circ2" presStyleLbl="vennNode1" presStyleIdx="1" presStyleCnt="3"/>
      <dgm:spPr/>
    </dgm:pt>
    <dgm:pt modelId="{D25647D0-8D42-1F4A-8DED-A0F3A4D410CF}" type="pres">
      <dgm:prSet presAssocID="{1A2649E8-A934-3842-B130-EC0551ECB9B5}" presName="circ2Tx" presStyleLbl="revTx" presStyleIdx="0" presStyleCnt="0">
        <dgm:presLayoutVars>
          <dgm:chMax val="0"/>
          <dgm:chPref val="0"/>
          <dgm:bulletEnabled val="1"/>
        </dgm:presLayoutVars>
      </dgm:prSet>
      <dgm:spPr/>
    </dgm:pt>
    <dgm:pt modelId="{3D163218-905A-A04B-99D1-5ECB0984CC32}" type="pres">
      <dgm:prSet presAssocID="{5D4EA000-3B83-BB4D-8866-614643B281C9}" presName="circ3" presStyleLbl="vennNode1" presStyleIdx="2" presStyleCnt="3"/>
      <dgm:spPr/>
    </dgm:pt>
    <dgm:pt modelId="{FB58E901-F0FF-414F-A771-8D31DFE260A9}" type="pres">
      <dgm:prSet presAssocID="{5D4EA000-3B83-BB4D-8866-614643B281C9}" presName="circ3Tx" presStyleLbl="revTx" presStyleIdx="0" presStyleCnt="0">
        <dgm:presLayoutVars>
          <dgm:chMax val="0"/>
          <dgm:chPref val="0"/>
          <dgm:bulletEnabled val="1"/>
        </dgm:presLayoutVars>
      </dgm:prSet>
      <dgm:spPr/>
    </dgm:pt>
  </dgm:ptLst>
  <dgm:cxnLst>
    <dgm:cxn modelId="{79B2C511-2B53-A04D-8DB2-5C8A08AC3FB6}" srcId="{1A55466F-0002-E742-B562-2727ECF27166}" destId="{5D4EA000-3B83-BB4D-8866-614643B281C9}" srcOrd="2" destOrd="0" parTransId="{ED369436-C2F9-334D-9121-6093962DC4AD}" sibTransId="{7FEA8F48-2458-2B44-A79C-B41D905CE60E}"/>
    <dgm:cxn modelId="{61419E38-A811-490F-9A65-EA0D4FBD942F}" type="presOf" srcId="{5D4EA000-3B83-BB4D-8866-614643B281C9}" destId="{FB58E901-F0FF-414F-A771-8D31DFE260A9}" srcOrd="1" destOrd="0" presId="urn:microsoft.com/office/officeart/2005/8/layout/venn1"/>
    <dgm:cxn modelId="{04A6E33F-DF50-443F-BBA9-AE10D0F61084}" type="presOf" srcId="{1A55466F-0002-E742-B562-2727ECF27166}" destId="{4AF1A7D5-D3EC-8241-86B2-0EAC2190FCEF}" srcOrd="0" destOrd="0" presId="urn:microsoft.com/office/officeart/2005/8/layout/venn1"/>
    <dgm:cxn modelId="{F1AB8B4F-9125-40E9-A151-040155BC3B6D}" type="presOf" srcId="{62CBAEE9-8109-2746-8BF1-DDB190FEE5AE}" destId="{8DC6DA6D-CB09-1C4E-AB43-A160833E8E02}" srcOrd="1" destOrd="0" presId="urn:microsoft.com/office/officeart/2005/8/layout/venn1"/>
    <dgm:cxn modelId="{6A979C8C-31FA-4B87-A8AE-E57E068DA90B}" type="presOf" srcId="{1A2649E8-A934-3842-B130-EC0551ECB9B5}" destId="{97E432E8-3A85-BD4C-8FC8-3F5B2A60D800}" srcOrd="0" destOrd="0" presId="urn:microsoft.com/office/officeart/2005/8/layout/venn1"/>
    <dgm:cxn modelId="{94DB7895-F955-1C44-9D88-38C2AF6F4820}" srcId="{1A55466F-0002-E742-B562-2727ECF27166}" destId="{62CBAEE9-8109-2746-8BF1-DDB190FEE5AE}" srcOrd="0" destOrd="0" parTransId="{749A6741-02CC-5A4C-8AA3-0634DA814908}" sibTransId="{3FBE4342-0161-1F46-9994-118A4E493330}"/>
    <dgm:cxn modelId="{4562FAA1-4277-4775-BA86-CDC22966C766}" type="presOf" srcId="{1A2649E8-A934-3842-B130-EC0551ECB9B5}" destId="{D25647D0-8D42-1F4A-8DED-A0F3A4D410CF}" srcOrd="1" destOrd="0" presId="urn:microsoft.com/office/officeart/2005/8/layout/venn1"/>
    <dgm:cxn modelId="{7EBAB0F0-2984-4BCB-BC11-211E98550FE6}" type="presOf" srcId="{62CBAEE9-8109-2746-8BF1-DDB190FEE5AE}" destId="{3024048E-0E20-1A43-911C-28741634BA7A}" srcOrd="0" destOrd="0" presId="urn:microsoft.com/office/officeart/2005/8/layout/venn1"/>
    <dgm:cxn modelId="{E71A29F4-F269-449E-96CC-092EC16AC0A1}" type="presOf" srcId="{5D4EA000-3B83-BB4D-8866-614643B281C9}" destId="{3D163218-905A-A04B-99D1-5ECB0984CC32}" srcOrd="0" destOrd="0" presId="urn:microsoft.com/office/officeart/2005/8/layout/venn1"/>
    <dgm:cxn modelId="{6386D6F4-8F98-2B47-8859-590E9EF2330B}" srcId="{1A55466F-0002-E742-B562-2727ECF27166}" destId="{1A2649E8-A934-3842-B130-EC0551ECB9B5}" srcOrd="1" destOrd="0" parTransId="{82FE9E7C-EA40-6647-8FEC-A5DA1C7D912B}" sibTransId="{298D3A93-C4E8-EE49-8DA9-ECF481388EE8}"/>
    <dgm:cxn modelId="{B148E4DF-65C9-4643-8992-D6C84817F83D}" type="presParOf" srcId="{4AF1A7D5-D3EC-8241-86B2-0EAC2190FCEF}" destId="{3024048E-0E20-1A43-911C-28741634BA7A}" srcOrd="0" destOrd="0" presId="urn:microsoft.com/office/officeart/2005/8/layout/venn1"/>
    <dgm:cxn modelId="{DAE5480C-E7DE-4E6D-BBC8-C7E178BDBF1C}" type="presParOf" srcId="{4AF1A7D5-D3EC-8241-86B2-0EAC2190FCEF}" destId="{8DC6DA6D-CB09-1C4E-AB43-A160833E8E02}" srcOrd="1" destOrd="0" presId="urn:microsoft.com/office/officeart/2005/8/layout/venn1"/>
    <dgm:cxn modelId="{03E49B70-340B-48FF-9259-3F2A2044F84F}" type="presParOf" srcId="{4AF1A7D5-D3EC-8241-86B2-0EAC2190FCEF}" destId="{97E432E8-3A85-BD4C-8FC8-3F5B2A60D800}" srcOrd="2" destOrd="0" presId="urn:microsoft.com/office/officeart/2005/8/layout/venn1"/>
    <dgm:cxn modelId="{E67043A5-E734-44B5-B474-C1B94D7DC6EF}" type="presParOf" srcId="{4AF1A7D5-D3EC-8241-86B2-0EAC2190FCEF}" destId="{D25647D0-8D42-1F4A-8DED-A0F3A4D410CF}" srcOrd="3" destOrd="0" presId="urn:microsoft.com/office/officeart/2005/8/layout/venn1"/>
    <dgm:cxn modelId="{5078DFAD-5FC3-4493-9EB1-19EC5DB51A94}" type="presParOf" srcId="{4AF1A7D5-D3EC-8241-86B2-0EAC2190FCEF}" destId="{3D163218-905A-A04B-99D1-5ECB0984CC32}" srcOrd="4" destOrd="0" presId="urn:microsoft.com/office/officeart/2005/8/layout/venn1"/>
    <dgm:cxn modelId="{A08C24DE-6AA3-41E1-9809-3DCCAC54A2C3}" type="presParOf" srcId="{4AF1A7D5-D3EC-8241-86B2-0EAC2190FCEF}" destId="{FB58E901-F0FF-414F-A771-8D31DFE260A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4048E-0E20-1A43-911C-28741634BA7A}">
      <dsp:nvSpPr>
        <dsp:cNvPr id="0" name=""/>
        <dsp:cNvSpPr/>
      </dsp:nvSpPr>
      <dsp:spPr>
        <a:xfrm>
          <a:off x="2217419" y="74294"/>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Ontology</a:t>
          </a:r>
        </a:p>
      </dsp:txBody>
      <dsp:txXfrm>
        <a:off x="2692907" y="698372"/>
        <a:ext cx="2615184" cy="1604772"/>
      </dsp:txXfrm>
    </dsp:sp>
    <dsp:sp modelId="{97E432E8-3A85-BD4C-8FC8-3F5B2A60D800}">
      <dsp:nvSpPr>
        <dsp:cNvPr id="0" name=""/>
        <dsp:cNvSpPr/>
      </dsp:nvSpPr>
      <dsp:spPr>
        <a:xfrm>
          <a:off x="3504209" y="2303145"/>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Epistemology</a:t>
          </a:r>
        </a:p>
      </dsp:txBody>
      <dsp:txXfrm>
        <a:off x="4594860" y="3224403"/>
        <a:ext cx="2139696" cy="1961388"/>
      </dsp:txXfrm>
    </dsp:sp>
    <dsp:sp modelId="{3D163218-905A-A04B-99D1-5ECB0984CC32}">
      <dsp:nvSpPr>
        <dsp:cNvPr id="0" name=""/>
        <dsp:cNvSpPr/>
      </dsp:nvSpPr>
      <dsp:spPr>
        <a:xfrm>
          <a:off x="930630" y="2303145"/>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Methodology</a:t>
          </a:r>
        </a:p>
      </dsp:txBody>
      <dsp:txXfrm>
        <a:off x="1266443" y="3224403"/>
        <a:ext cx="2139696" cy="196138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15/04/2021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part of the module addresses quantitative research.</a:t>
            </a:r>
          </a:p>
          <a:p>
            <a:r>
              <a:rPr lang="en-GB" dirty="0"/>
              <a:t>You are going to learn how to explain a topic area (a question) by using quantitative methods.</a:t>
            </a:r>
          </a:p>
          <a:p>
            <a:r>
              <a:rPr lang="en-GB" dirty="0"/>
              <a:t>Here we are moving to talking about how to capture and analyse quanta / numbers.</a:t>
            </a:r>
          </a:p>
          <a:p>
            <a:r>
              <a:rPr lang="en-GB" dirty="0"/>
              <a:t>Data collected is always used for statistical analysis. We look more at the topic next week. Today we shed light on terms</a:t>
            </a: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1</a:t>
            </a:fld>
            <a:endParaRPr lang="en-GB"/>
          </a:p>
        </p:txBody>
      </p:sp>
    </p:spTree>
    <p:extLst>
      <p:ext uri="{BB962C8B-B14F-4D97-AF65-F5344CB8AC3E}">
        <p14:creationId xmlns:p14="http://schemas.microsoft.com/office/powerpoint/2010/main" val="3404963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terms should be used in the research reports to show understating and application of the research terms.</a:t>
            </a:r>
          </a:p>
          <a:p>
            <a:r>
              <a:rPr lang="en-GB" dirty="0"/>
              <a:t>For assignment 1, part 2 we are using the terms on the left side of the map.</a:t>
            </a:r>
          </a:p>
          <a:p>
            <a:endParaRPr lang="en-GB" dirty="0"/>
          </a:p>
          <a:p>
            <a:r>
              <a:rPr lang="en-GB" dirty="0"/>
              <a:t>The book chapter is located in Week 4 Reading MacIntosh, R. and O'Gorman, K. (2015) Mapping Research Methods.  page 51</a:t>
            </a:r>
          </a:p>
        </p:txBody>
      </p:sp>
      <p:sp>
        <p:nvSpPr>
          <p:cNvPr id="4" name="Slide Number Placeholder 3"/>
          <p:cNvSpPr>
            <a:spLocks noGrp="1"/>
          </p:cNvSpPr>
          <p:nvPr>
            <p:ph type="sldNum" sz="quarter" idx="5"/>
          </p:nvPr>
        </p:nvSpPr>
        <p:spPr/>
        <p:txBody>
          <a:bodyPr/>
          <a:lstStyle/>
          <a:p>
            <a:fld id="{C06F07ED-DEB2-4467-989E-2687F97DA2BE}" type="slidenum">
              <a:rPr lang="en-GB" smtClean="0"/>
              <a:t>2</a:t>
            </a:fld>
            <a:endParaRPr lang="en-GB"/>
          </a:p>
        </p:txBody>
      </p:sp>
    </p:spTree>
    <p:extLst>
      <p:ext uri="{BB962C8B-B14F-4D97-AF65-F5344CB8AC3E}">
        <p14:creationId xmlns:p14="http://schemas.microsoft.com/office/powerpoint/2010/main" val="254043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Paradigm we said before is the set of beliefs or agreements about how research studies should be understood and addressed. </a:t>
            </a:r>
          </a:p>
          <a:p>
            <a:r>
              <a:rPr lang="en-GB" dirty="0"/>
              <a:t>The paradigms are depicted in this diagram taken from Saunders et al., (2019)</a:t>
            </a:r>
          </a:p>
          <a:p>
            <a:r>
              <a:rPr lang="en-GB" dirty="0"/>
              <a:t> So paradigm sits at the centre of our thinking on how to organise a research study.  We spoke about qualitative research as a research paradigm in the last few weeks.  </a:t>
            </a:r>
          </a:p>
          <a:p>
            <a:r>
              <a:rPr lang="en-GB" dirty="0"/>
              <a:t>We also covered these terms in the diagram and as we move to look at </a:t>
            </a:r>
            <a:r>
              <a:rPr lang="en-GB" b="1" dirty="0"/>
              <a:t>quantitative</a:t>
            </a:r>
            <a:r>
              <a:rPr lang="en-GB" dirty="0"/>
              <a:t> research these terms also apply to that area . But we address them from the quantitative perspective  - the question being asked and the data that will be captured.</a:t>
            </a:r>
          </a:p>
          <a:p>
            <a:endParaRPr lang="en-GB" dirty="0"/>
          </a:p>
          <a:p>
            <a:r>
              <a:rPr lang="en-GB" dirty="0"/>
              <a:t>Ontology – (Objective) What is the area under study, the topic and the nature of the reality, what is the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Methodology – Quantitative (Paradigm)– Methods will used structured approaches. Methods used ask questions that result in data that can be assessed in a quantitative way.</a:t>
            </a:r>
          </a:p>
          <a:p>
            <a:r>
              <a:rPr lang="en-GB" dirty="0"/>
              <a:t> </a:t>
            </a:r>
            <a:r>
              <a:rPr lang="en-GB" dirty="0" err="1"/>
              <a:t>eg</a:t>
            </a:r>
            <a:r>
              <a:rPr lang="en-GB" dirty="0"/>
              <a:t> Structured interview where there are predefined answers that can be converted into a number for analysis.  </a:t>
            </a:r>
          </a:p>
          <a:p>
            <a:r>
              <a:rPr lang="en-GB" dirty="0"/>
              <a:t>For example a question may ask – Are you Female or Male, F would be assigned a value of 1, and M would be assigned a value of 2. Then you can count how many responses from each etc.</a:t>
            </a:r>
          </a:p>
          <a:p>
            <a:r>
              <a:rPr lang="en-GB" dirty="0"/>
              <a:t>Epistemology – The knowledge that has been published to explain what is know, what is unknown that needs further research to address that area.</a:t>
            </a: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3</a:t>
            </a:fld>
            <a:endParaRPr lang="en-GB"/>
          </a:p>
        </p:txBody>
      </p:sp>
    </p:spTree>
    <p:extLst>
      <p:ext uri="{BB962C8B-B14F-4D97-AF65-F5344CB8AC3E}">
        <p14:creationId xmlns:p14="http://schemas.microsoft.com/office/powerpoint/2010/main" val="1170863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Previously we spoke of Interpretivism being part of epistemology in exploring qualitative research but for quantitative research the Epistemology is positivism.</a:t>
            </a:r>
          </a:p>
          <a:p>
            <a:r>
              <a:rPr lang="en-GB" dirty="0"/>
              <a:t>Positivism is not about capturing emotions, or feelings for deeper understanding, In setting up a quantitative question, the ontology (the area selected) will be address through an objective understanding, so outside the individual.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 quantitative research the approach to the study is to use methods to be as objective as is possible. Factual</a:t>
            </a:r>
          </a:p>
          <a:p>
            <a:r>
              <a:rPr lang="en-GB" dirty="0"/>
              <a:t>In that case, the epistemology will be referred to as positivist. As positivists believe that the best way to observe the world is through objective methods.</a:t>
            </a:r>
          </a:p>
          <a:p>
            <a:r>
              <a:rPr lang="en-GB" dirty="0"/>
              <a:t>That means the research captured is quantifiable, it has a measure, that is real and known.</a:t>
            </a:r>
          </a:p>
        </p:txBody>
      </p:sp>
      <p:sp>
        <p:nvSpPr>
          <p:cNvPr id="4" name="Slide Number Placeholder 3"/>
          <p:cNvSpPr>
            <a:spLocks noGrp="1"/>
          </p:cNvSpPr>
          <p:nvPr>
            <p:ph type="sldNum" sz="quarter" idx="5"/>
          </p:nvPr>
        </p:nvSpPr>
        <p:spPr/>
        <p:txBody>
          <a:bodyPr/>
          <a:lstStyle/>
          <a:p>
            <a:fld id="{D48E5653-4D65-4478-8C5B-CDD9CA476801}" type="slidenum">
              <a:rPr lang="en-GB" smtClean="0"/>
              <a:t>4</a:t>
            </a:fld>
            <a:endParaRPr lang="en-GB"/>
          </a:p>
        </p:txBody>
      </p:sp>
    </p:spTree>
    <p:extLst>
      <p:ext uri="{BB962C8B-B14F-4D97-AF65-F5344CB8AC3E}">
        <p14:creationId xmlns:p14="http://schemas.microsoft.com/office/powerpoint/2010/main" val="2589547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Epistemology - Realists they tend to have a positivist approach – where they </a:t>
            </a:r>
            <a:r>
              <a:rPr lang="en-GB" sz="1200" dirty="0">
                <a:sym typeface="Wingdings" panose="05000000000000000000" pitchFamily="2" charset="2"/>
              </a:rPr>
              <a:t>tend to gather quantitative sources of data. Gather known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Not simulating an experiment and generating random data. (Like a physicist)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Quantitative researchers are concerned with providing an accurate picture of the situation, through capturing data and using analysis tools to explore the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Deductive is where the researcher is testing theory. Whereas inductive is where the researcher is generating theory.</a:t>
            </a:r>
          </a:p>
          <a:p>
            <a:r>
              <a:rPr lang="en-GB" dirty="0"/>
              <a:t>Data sources include</a:t>
            </a:r>
          </a:p>
          <a:p>
            <a:pPr lvl="1"/>
            <a:r>
              <a:rPr lang="en-GB" dirty="0"/>
              <a:t>Surveys where there are a large number of respondents (</a:t>
            </a:r>
            <a:r>
              <a:rPr lang="en-GB" dirty="0" err="1"/>
              <a:t>esp</a:t>
            </a:r>
            <a:r>
              <a:rPr lang="en-GB" dirty="0"/>
              <a:t> where you have used a Likert scale) </a:t>
            </a:r>
          </a:p>
          <a:p>
            <a:pPr lvl="1"/>
            <a:r>
              <a:rPr lang="en-GB" dirty="0"/>
              <a:t>Observations (counts of numbers and/or coding data into numbers)</a:t>
            </a:r>
          </a:p>
          <a:p>
            <a:pPr lvl="1"/>
            <a:r>
              <a:rPr lang="en-GB" dirty="0"/>
              <a:t>Secondary data (government data; GCSE scores, DVLA data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5</a:t>
            </a:fld>
            <a:endParaRPr lang="en-GB"/>
          </a:p>
        </p:txBody>
      </p:sp>
    </p:spTree>
    <p:extLst>
      <p:ext uri="{BB962C8B-B14F-4D97-AF65-F5344CB8AC3E}">
        <p14:creationId xmlns:p14="http://schemas.microsoft.com/office/powerpoint/2010/main" val="449293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quantitative research so important? Basically data is captured in lots of different ways i.e. Gov agencies capturing data (NHS data, health data, Road traffic data, social media node link data for </a:t>
            </a:r>
            <a:r>
              <a:rPr lang="en-GB" dirty="0" err="1"/>
              <a:t>marketing,,,,,,,etc</a:t>
            </a:r>
            <a:r>
              <a:rPr lang="en-GB" dirty="0"/>
              <a:t>) Because so much data can be captured it is important to convert the numbers into meaningful visual outputs.</a:t>
            </a:r>
          </a:p>
          <a:p>
            <a:r>
              <a:rPr lang="en-GB" dirty="0"/>
              <a:t>Well this is a visualisation</a:t>
            </a:r>
            <a:r>
              <a:rPr lang="en-GB" baseline="0" dirty="0"/>
              <a:t> of locations where car crashes have occurred. Note how the shapes of Scotland (left) and Wales (right) form with the data points.  You can do with in Excel (</a:t>
            </a:r>
            <a:r>
              <a:rPr lang="en-GB" baseline="0" dirty="0" err="1"/>
              <a:t>Powermap</a:t>
            </a:r>
            <a:r>
              <a:rPr lang="en-GB" baseline="0" dirty="0"/>
              <a:t>), as long  as you can include a geographical reference with your datapoint it can be explored on a map.   Who might be interested in viewing this type of visual output?  Think of insurance companies!</a:t>
            </a:r>
            <a:endParaRPr lang="en-GB" dirty="0"/>
          </a:p>
          <a:p>
            <a:endParaRPr lang="en-GB" dirty="0"/>
          </a:p>
          <a:p>
            <a:r>
              <a:rPr lang="en-GB" dirty="0"/>
              <a:t>Source: http://data.gov.uk/dataset/road-accidents-safety-data</a:t>
            </a:r>
          </a:p>
          <a:p>
            <a:endParaRPr lang="en-GB" dirty="0"/>
          </a:p>
          <a:p>
            <a:r>
              <a:rPr lang="en-GB" dirty="0"/>
              <a:t>In quantitative research it is vital to report the findings in interesting and useful ways.  For </a:t>
            </a:r>
            <a:r>
              <a:rPr lang="en-GB" dirty="0" err="1"/>
              <a:t>e.g</a:t>
            </a:r>
            <a:r>
              <a:rPr lang="en-GB" dirty="0"/>
              <a:t> here the data is clearly useful where linked to a geographics reference.  In Excel it is possible now to view data with geocodes, and that really bring a finding to life, people understand better when they see a visual representation of the data.</a:t>
            </a:r>
          </a:p>
        </p:txBody>
      </p:sp>
      <p:sp>
        <p:nvSpPr>
          <p:cNvPr id="4" name="Slide Number Placeholder 3"/>
          <p:cNvSpPr>
            <a:spLocks noGrp="1"/>
          </p:cNvSpPr>
          <p:nvPr>
            <p:ph type="sldNum" sz="quarter" idx="10"/>
          </p:nvPr>
        </p:nvSpPr>
        <p:spPr/>
        <p:txBody>
          <a:bodyPr/>
          <a:lstStyle/>
          <a:p>
            <a:fld id="{762A5171-AF1E-42F1-AAEE-599ACE140F58}" type="slidenum">
              <a:rPr lang="en-GB" smtClean="0"/>
              <a:t>6</a:t>
            </a:fld>
            <a:endParaRPr lang="en-GB"/>
          </a:p>
        </p:txBody>
      </p:sp>
    </p:spTree>
    <p:extLst>
      <p:ext uri="{BB962C8B-B14F-4D97-AF65-F5344CB8AC3E}">
        <p14:creationId xmlns:p14="http://schemas.microsoft.com/office/powerpoint/2010/main" val="1694657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still important how you phrase the question. Not good to have ambiguous questions (unclear meaning)</a:t>
            </a:r>
          </a:p>
          <a:p>
            <a:r>
              <a:rPr lang="en-GB" dirty="0"/>
              <a:t>Not dreamy, detached being the researcher does not interfere with the situation.  Insightful and neutral. </a:t>
            </a:r>
          </a:p>
          <a:p>
            <a:r>
              <a:rPr lang="en-GB" dirty="0"/>
              <a:t>i.e. a researcher creates a questionnaire and uploads for participants to complete independent of researcher input.</a:t>
            </a:r>
          </a:p>
        </p:txBody>
      </p:sp>
      <p:sp>
        <p:nvSpPr>
          <p:cNvPr id="4" name="Slide Number Placeholder 3"/>
          <p:cNvSpPr>
            <a:spLocks noGrp="1"/>
          </p:cNvSpPr>
          <p:nvPr>
            <p:ph type="sldNum" sz="quarter" idx="5"/>
          </p:nvPr>
        </p:nvSpPr>
        <p:spPr/>
        <p:txBody>
          <a:bodyPr/>
          <a:lstStyle/>
          <a:p>
            <a:fld id="{D48E5653-4D65-4478-8C5B-CDD9CA476801}" type="slidenum">
              <a:rPr lang="en-GB" smtClean="0"/>
              <a:t>7</a:t>
            </a:fld>
            <a:endParaRPr lang="en-GB"/>
          </a:p>
        </p:txBody>
      </p:sp>
    </p:spTree>
    <p:extLst>
      <p:ext uri="{BB962C8B-B14F-4D97-AF65-F5344CB8AC3E}">
        <p14:creationId xmlns:p14="http://schemas.microsoft.com/office/powerpoint/2010/main" val="2958767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dirty="0"/>
              <a:t>Kay questions will be designed to count / measure something </a:t>
            </a:r>
          </a:p>
          <a:p>
            <a:pPr eaLnBrk="1" hangingPunct="1"/>
            <a:r>
              <a:rPr lang="en-GB" sz="1200" dirty="0">
                <a:solidFill>
                  <a:srgbClr val="FFFF00"/>
                </a:solidFill>
              </a:rPr>
              <a:t>How much, how many, how prevalent?</a:t>
            </a:r>
            <a:endParaRPr lang="en-US" sz="1200" dirty="0">
              <a:solidFill>
                <a:srgbClr val="FFFF00"/>
              </a:solidFill>
            </a:endParaRPr>
          </a:p>
          <a:p>
            <a:pPr eaLnBrk="1" hangingPunct="1"/>
            <a:r>
              <a:rPr lang="en-US" sz="1200" dirty="0">
                <a:solidFill>
                  <a:srgbClr val="FFFF00"/>
                </a:solidFill>
              </a:rPr>
              <a:t>A variable – is an attribute on an object – a concept that can vary. We will talk more about this next week.</a:t>
            </a:r>
          </a:p>
          <a:p>
            <a:pPr eaLnBrk="1" hangingPunct="1"/>
            <a:endParaRPr lang="en-US" dirty="0"/>
          </a:p>
        </p:txBody>
      </p:sp>
    </p:spTree>
    <p:extLst>
      <p:ext uri="{BB962C8B-B14F-4D97-AF65-F5344CB8AC3E}">
        <p14:creationId xmlns:p14="http://schemas.microsoft.com/office/powerpoint/2010/main" val="356054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3EDFD74-86F8-47F0-8BE0-9F4C9DE3614F}" type="slidenum">
              <a:rPr lang="en-GB" altLang="en-US"/>
              <a:pPr/>
              <a:t>9</a:t>
            </a:fld>
            <a:endParaRPr lang="en-GB"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r>
              <a:rPr lang="en-GB" altLang="en-US" dirty="0"/>
              <a:t>We can see how research questions could be distinguished by </a:t>
            </a:r>
          </a:p>
          <a:p>
            <a:pPr eaLnBrk="1" hangingPunct="1">
              <a:buFontTx/>
              <a:buChar char="•"/>
            </a:pPr>
            <a:r>
              <a:rPr lang="en-GB" altLang="en-US" dirty="0"/>
              <a:t> what they ask</a:t>
            </a:r>
          </a:p>
          <a:p>
            <a:pPr eaLnBrk="1" hangingPunct="1">
              <a:buFontTx/>
              <a:buChar char="•"/>
            </a:pPr>
            <a:r>
              <a:rPr lang="en-GB" altLang="en-US" dirty="0"/>
              <a:t> the product they lead to, and</a:t>
            </a:r>
          </a:p>
          <a:p>
            <a:pPr eaLnBrk="1" hangingPunct="1">
              <a:buFontTx/>
              <a:buChar char="•"/>
            </a:pPr>
            <a:r>
              <a:rPr lang="en-GB" altLang="en-US" dirty="0"/>
              <a:t> their purpose in relation to theory.</a:t>
            </a:r>
          </a:p>
          <a:p>
            <a:pPr eaLnBrk="1" hangingPunct="1"/>
            <a:r>
              <a:rPr lang="en-GB" altLang="en-US" dirty="0"/>
              <a:t>Some questions appear to seek descriptions, with or without comparisons.</a:t>
            </a:r>
          </a:p>
          <a:p>
            <a:pPr eaLnBrk="1" hangingPunct="1"/>
            <a:r>
              <a:rPr lang="en-GB" altLang="en-US" dirty="0"/>
              <a:t>Other questions are specific in asking how important or salient something is – a measure of something.</a:t>
            </a:r>
          </a:p>
          <a:p>
            <a:pPr eaLnBrk="1" hangingPunct="1"/>
            <a:r>
              <a:rPr lang="en-GB" altLang="en-US" dirty="0"/>
              <a:t>Others ask about relationships. Is something associated or related to something else.</a:t>
            </a:r>
          </a:p>
          <a:p>
            <a:pPr eaLnBrk="1" hangingPunct="1"/>
            <a:r>
              <a:rPr lang="en-GB" altLang="en-US" dirty="0"/>
              <a:t>Another way of distinguishing types of research questions is whether they seek to:</a:t>
            </a:r>
          </a:p>
          <a:p>
            <a:pPr eaLnBrk="1" hangingPunct="1">
              <a:buFontTx/>
              <a:buChar char="•"/>
            </a:pPr>
            <a:r>
              <a:rPr lang="en-GB" altLang="en-US" dirty="0"/>
              <a:t> generate</a:t>
            </a:r>
          </a:p>
          <a:p>
            <a:pPr eaLnBrk="1" hangingPunct="1">
              <a:buFontTx/>
              <a:buChar char="•"/>
            </a:pPr>
            <a:r>
              <a:rPr lang="en-GB" altLang="en-US" dirty="0"/>
              <a:t> explore, or </a:t>
            </a:r>
          </a:p>
          <a:p>
            <a:pPr eaLnBrk="1" hangingPunct="1">
              <a:buFontTx/>
              <a:buChar char="•"/>
            </a:pPr>
            <a:r>
              <a:rPr lang="en-GB" altLang="en-US" dirty="0"/>
              <a:t> text a theory</a:t>
            </a:r>
          </a:p>
          <a:p>
            <a:pPr eaLnBrk="1" hangingPunct="1"/>
            <a:r>
              <a:rPr lang="en-GB" altLang="en-US" dirty="0"/>
              <a:t>Quantitative research does seek to measure… and may also do much more</a:t>
            </a:r>
          </a:p>
          <a:p>
            <a:pPr eaLnBrk="1" hangingPunct="1"/>
            <a:r>
              <a:rPr lang="en-GB" altLang="en-US" dirty="0"/>
              <a:t>There is also mixed methods research which is both qualitative and quantitative.</a:t>
            </a:r>
          </a:p>
        </p:txBody>
      </p:sp>
    </p:spTree>
    <p:extLst>
      <p:ext uri="{BB962C8B-B14F-4D97-AF65-F5344CB8AC3E}">
        <p14:creationId xmlns:p14="http://schemas.microsoft.com/office/powerpoint/2010/main" val="2793471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6626"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a:p>
        </p:txBody>
      </p:sp>
    </p:spTree>
    <p:extLst>
      <p:ext uri="{BB962C8B-B14F-4D97-AF65-F5344CB8AC3E}">
        <p14:creationId xmlns:p14="http://schemas.microsoft.com/office/powerpoint/2010/main" val="2210138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8674"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dirty="0"/>
              <a:t>In your second assignment you will create a small sale online survey and capture participant responses once, and take tat into Excel / SPSS for analysis.</a:t>
            </a:r>
          </a:p>
          <a:p>
            <a:pPr eaLnBrk="1" hangingPunct="1"/>
            <a:r>
              <a:rPr lang="en-US" dirty="0"/>
              <a:t>Exploratory and Explanatory: participant responded to a Q – the researcher is able to capture the data and explore and explain the reason for certain social phenomenon</a:t>
            </a:r>
            <a:endParaRPr lang="en-GB" dirty="0"/>
          </a:p>
        </p:txBody>
      </p:sp>
    </p:spTree>
    <p:extLst>
      <p:ext uri="{BB962C8B-B14F-4D97-AF65-F5344CB8AC3E}">
        <p14:creationId xmlns:p14="http://schemas.microsoft.com/office/powerpoint/2010/main" val="2318714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Probability sampling </a:t>
            </a:r>
            <a:r>
              <a:rPr lang="en-GB" dirty="0"/>
              <a:t>– every individual has a chance at being selected there are a few different choices – therefore can generalise from the results, should be able to replicate the study.</a:t>
            </a:r>
          </a:p>
          <a:p>
            <a:r>
              <a:rPr lang="en-GB" b="1" dirty="0"/>
              <a:t>Random</a:t>
            </a:r>
            <a:r>
              <a:rPr lang="en-GB" dirty="0"/>
              <a:t> samples – say in a company you have 50 employees, assign a number to each employee, ay you want to select 10 employees –</a:t>
            </a:r>
          </a:p>
          <a:p>
            <a:r>
              <a:rPr lang="en-GB" dirty="0"/>
              <a:t>Pick out the 10 separately from the sample from that set, so each employee had a chance of being selected.</a:t>
            </a:r>
          </a:p>
          <a:p>
            <a:endParaRPr lang="en-GB" dirty="0"/>
          </a:p>
          <a:p>
            <a:r>
              <a:rPr lang="en-GB" b="1" dirty="0"/>
              <a:t>Stratified</a:t>
            </a:r>
            <a:r>
              <a:rPr lang="en-GB" dirty="0"/>
              <a:t> – divide population into sub-groups – strata – e.g. (groups could be based on </a:t>
            </a:r>
            <a:r>
              <a:rPr lang="en-GB" b="0" i="0" dirty="0">
                <a:solidFill>
                  <a:srgbClr val="0D405F"/>
                </a:solidFill>
                <a:effectLst/>
                <a:latin typeface="Noto Sans"/>
              </a:rPr>
              <a:t>gender, age range, income bracket, job role, hobbies)</a:t>
            </a:r>
          </a:p>
          <a:p>
            <a:endParaRPr lang="en-GB" b="0" i="0" dirty="0">
              <a:solidFill>
                <a:srgbClr val="0D405F"/>
              </a:solidFill>
              <a:effectLst/>
              <a:latin typeface="Noto Sans"/>
            </a:endParaRPr>
          </a:p>
          <a:p>
            <a:r>
              <a:rPr lang="en-GB" b="1" i="0" dirty="0">
                <a:solidFill>
                  <a:srgbClr val="0D405F"/>
                </a:solidFill>
                <a:effectLst/>
                <a:latin typeface="Noto Sans"/>
              </a:rPr>
              <a:t>Systematic</a:t>
            </a:r>
            <a:r>
              <a:rPr lang="en-GB" b="0" i="0" dirty="0">
                <a:solidFill>
                  <a:srgbClr val="0D405F"/>
                </a:solidFill>
                <a:effectLst/>
                <a:latin typeface="Noto Sans"/>
              </a:rPr>
              <a:t> sampling – similar to random except you decide that out of 50 employees, 10 will be selected at regular intervals , say 5</a:t>
            </a:r>
            <a:r>
              <a:rPr lang="en-GB" b="0" i="0" baseline="30000" dirty="0">
                <a:solidFill>
                  <a:srgbClr val="0D405F"/>
                </a:solidFill>
                <a:effectLst/>
                <a:latin typeface="Noto Sans"/>
              </a:rPr>
              <a:t>th</a:t>
            </a:r>
            <a:r>
              <a:rPr lang="en-GB" b="0" i="0" dirty="0">
                <a:solidFill>
                  <a:srgbClr val="0D405F"/>
                </a:solidFill>
                <a:effectLst/>
                <a:latin typeface="Noto Sans"/>
              </a:rPr>
              <a:t>, 10</a:t>
            </a:r>
            <a:r>
              <a:rPr lang="en-GB" b="0" i="0" baseline="30000" dirty="0">
                <a:solidFill>
                  <a:srgbClr val="0D405F"/>
                </a:solidFill>
                <a:effectLst/>
                <a:latin typeface="Noto Sans"/>
              </a:rPr>
              <a:t>th</a:t>
            </a:r>
            <a:r>
              <a:rPr lang="en-GB" b="0" i="0" dirty="0">
                <a:solidFill>
                  <a:srgbClr val="0D405F"/>
                </a:solidFill>
                <a:effectLst/>
                <a:latin typeface="Noto Sans"/>
              </a:rPr>
              <a:t>, 15</a:t>
            </a:r>
            <a:r>
              <a:rPr lang="en-GB" b="0" i="0" baseline="30000" dirty="0">
                <a:solidFill>
                  <a:srgbClr val="0D405F"/>
                </a:solidFill>
                <a:effectLst/>
                <a:latin typeface="Noto Sans"/>
              </a:rPr>
              <a:t>th</a:t>
            </a:r>
            <a:r>
              <a:rPr lang="en-GB" b="0" i="0" dirty="0">
                <a:solidFill>
                  <a:srgbClr val="0D405F"/>
                </a:solidFill>
                <a:effectLst/>
                <a:latin typeface="Noto Sans"/>
              </a:rPr>
              <a:t>, 20</a:t>
            </a:r>
            <a:r>
              <a:rPr lang="en-GB" b="0" i="0" baseline="30000" dirty="0">
                <a:solidFill>
                  <a:srgbClr val="0D405F"/>
                </a:solidFill>
                <a:effectLst/>
                <a:latin typeface="Noto Sans"/>
              </a:rPr>
              <a:t>th</a:t>
            </a:r>
            <a:r>
              <a:rPr lang="en-GB" b="0" i="0" dirty="0">
                <a:solidFill>
                  <a:srgbClr val="0D405F"/>
                </a:solidFill>
                <a:effectLst/>
                <a:latin typeface="Noto Sans"/>
              </a:rPr>
              <a:t>, 25</a:t>
            </a:r>
            <a:r>
              <a:rPr lang="en-GB" b="0" i="0" baseline="30000" dirty="0">
                <a:solidFill>
                  <a:srgbClr val="0D405F"/>
                </a:solidFill>
                <a:effectLst/>
                <a:latin typeface="Noto Sans"/>
              </a:rPr>
              <a:t>th</a:t>
            </a:r>
            <a:r>
              <a:rPr lang="en-GB" b="0" i="0" dirty="0">
                <a:solidFill>
                  <a:srgbClr val="0D405F"/>
                </a:solidFill>
                <a:effectLst/>
                <a:latin typeface="Noto Sans"/>
              </a:rPr>
              <a:t>, 30</a:t>
            </a:r>
            <a:r>
              <a:rPr lang="en-GB" b="0" i="0" baseline="30000" dirty="0">
                <a:solidFill>
                  <a:srgbClr val="0D405F"/>
                </a:solidFill>
                <a:effectLst/>
                <a:latin typeface="Noto Sans"/>
              </a:rPr>
              <a:t>th</a:t>
            </a:r>
            <a:r>
              <a:rPr lang="en-GB" b="0" i="0" dirty="0">
                <a:solidFill>
                  <a:srgbClr val="0D405F"/>
                </a:solidFill>
                <a:effectLst/>
                <a:latin typeface="Noto Sans"/>
              </a:rPr>
              <a:t>, 35</a:t>
            </a:r>
            <a:r>
              <a:rPr lang="en-GB" b="0" i="0" baseline="30000" dirty="0">
                <a:solidFill>
                  <a:srgbClr val="0D405F"/>
                </a:solidFill>
                <a:effectLst/>
                <a:latin typeface="Noto Sans"/>
              </a:rPr>
              <a:t>th</a:t>
            </a:r>
            <a:r>
              <a:rPr lang="en-GB" b="0" i="0" dirty="0">
                <a:solidFill>
                  <a:srgbClr val="0D405F"/>
                </a:solidFill>
                <a:effectLst/>
                <a:latin typeface="Noto Sans"/>
              </a:rPr>
              <a:t>, 40</a:t>
            </a:r>
            <a:r>
              <a:rPr lang="en-GB" b="0" i="0" baseline="30000" dirty="0">
                <a:solidFill>
                  <a:srgbClr val="0D405F"/>
                </a:solidFill>
                <a:effectLst/>
                <a:latin typeface="Noto Sans"/>
              </a:rPr>
              <a:t>th</a:t>
            </a:r>
            <a:r>
              <a:rPr lang="en-GB" b="0" i="0" dirty="0">
                <a:solidFill>
                  <a:srgbClr val="0D405F"/>
                </a:solidFill>
                <a:effectLst/>
                <a:latin typeface="Noto Sans"/>
              </a:rPr>
              <a:t>, 45</a:t>
            </a:r>
            <a:r>
              <a:rPr lang="en-GB" b="0" i="0" baseline="30000" dirty="0">
                <a:solidFill>
                  <a:srgbClr val="0D405F"/>
                </a:solidFill>
                <a:effectLst/>
                <a:latin typeface="Noto Sans"/>
              </a:rPr>
              <a:t>th</a:t>
            </a:r>
            <a:r>
              <a:rPr lang="en-GB" b="0" i="0" dirty="0">
                <a:solidFill>
                  <a:srgbClr val="0D405F"/>
                </a:solidFill>
                <a:effectLst/>
                <a:latin typeface="Noto Sans"/>
              </a:rPr>
              <a:t> and 50</a:t>
            </a:r>
            <a:r>
              <a:rPr lang="en-GB" b="0" i="0" baseline="30000" dirty="0">
                <a:solidFill>
                  <a:srgbClr val="0D405F"/>
                </a:solidFill>
                <a:effectLst/>
                <a:latin typeface="Noto Sans"/>
              </a:rPr>
              <a:t>th</a:t>
            </a:r>
            <a:endParaRPr lang="en-GB" b="0" i="0" dirty="0">
              <a:solidFill>
                <a:srgbClr val="0D405F"/>
              </a:solidFill>
              <a:effectLst/>
              <a:latin typeface="Noto Sans"/>
            </a:endParaRPr>
          </a:p>
          <a:p>
            <a:endParaRPr lang="en-GB" b="0" i="0" dirty="0">
              <a:solidFill>
                <a:srgbClr val="0D405F"/>
              </a:solidFill>
              <a:effectLst/>
              <a:latin typeface="Noto Sans"/>
            </a:endParaRPr>
          </a:p>
          <a:p>
            <a:r>
              <a:rPr lang="en-GB" b="1" dirty="0"/>
              <a:t>Non-probability sampling  - </a:t>
            </a:r>
            <a:r>
              <a:rPr lang="en-GB" b="0" i="0" dirty="0">
                <a:solidFill>
                  <a:srgbClr val="0D405F"/>
                </a:solidFill>
                <a:effectLst/>
                <a:latin typeface="Noto Sans"/>
              </a:rPr>
              <a:t> every individual is selected based on non-random criteria, and not every individual has a chance of being included.</a:t>
            </a:r>
            <a:endParaRPr lang="en-GB" b="1" dirty="0"/>
          </a:p>
          <a:p>
            <a:pPr algn="l"/>
            <a:r>
              <a:rPr lang="en-GB" sz="1200" b="1" dirty="0"/>
              <a:t>Convenience</a:t>
            </a:r>
            <a:r>
              <a:rPr lang="en-GB" sz="1200" dirty="0"/>
              <a:t> – generally the researcher </a:t>
            </a:r>
            <a:r>
              <a:rPr lang="en-GB" b="0" i="0" dirty="0">
                <a:solidFill>
                  <a:srgbClr val="0D405F"/>
                </a:solidFill>
                <a:effectLst/>
                <a:latin typeface="Noto Sans"/>
              </a:rPr>
              <a:t>includes individuals who happen to be most accessible to the researcher – we mentioned that this is often used in qualitative research </a:t>
            </a:r>
            <a:r>
              <a:rPr lang="en-GB" b="0" i="0" dirty="0" err="1">
                <a:solidFill>
                  <a:srgbClr val="0D405F"/>
                </a:solidFill>
                <a:effectLst/>
                <a:latin typeface="Noto Sans"/>
              </a:rPr>
              <a:t>convenince</a:t>
            </a:r>
            <a:r>
              <a:rPr lang="en-GB" b="0" i="0" dirty="0">
                <a:solidFill>
                  <a:srgbClr val="0D405F"/>
                </a:solidFill>
                <a:effectLst/>
                <a:latin typeface="Noto Sans"/>
              </a:rPr>
              <a:t> (accessible), Purposive (researcher identified those who can </a:t>
            </a:r>
            <a:r>
              <a:rPr lang="en-GB" b="0" i="0" dirty="0" err="1">
                <a:solidFill>
                  <a:srgbClr val="0D405F"/>
                </a:solidFill>
                <a:effectLst/>
                <a:latin typeface="Noto Sans"/>
              </a:rPr>
              <a:t>contrbute</a:t>
            </a:r>
            <a:r>
              <a:rPr lang="en-GB" b="0" i="0" dirty="0">
                <a:solidFill>
                  <a:srgbClr val="0D405F"/>
                </a:solidFill>
                <a:effectLst/>
                <a:latin typeface="Noto Sans"/>
              </a:rPr>
              <a:t>), snow ball (encourage participants to captures others they know).</a:t>
            </a:r>
          </a:p>
          <a:p>
            <a:pPr algn="l"/>
            <a:r>
              <a:rPr lang="en-GB" b="0" i="0" dirty="0">
                <a:solidFill>
                  <a:srgbClr val="0D405F"/>
                </a:solidFill>
                <a:effectLst/>
                <a:latin typeface="Noto Sans"/>
              </a:rPr>
              <a:t>It is easy /inexpensive to gather initial data, but no way to tell if the sample is </a:t>
            </a:r>
            <a:r>
              <a:rPr lang="en-GB" b="1" i="0" dirty="0">
                <a:solidFill>
                  <a:srgbClr val="0D405F"/>
                </a:solidFill>
                <a:effectLst/>
                <a:latin typeface="Noto Sans"/>
              </a:rPr>
              <a:t>representative</a:t>
            </a:r>
            <a:r>
              <a:rPr lang="en-GB" b="0" i="0" dirty="0">
                <a:solidFill>
                  <a:srgbClr val="0D405F"/>
                </a:solidFill>
                <a:effectLst/>
                <a:latin typeface="Noto Sans"/>
              </a:rPr>
              <a:t> of the population, so it </a:t>
            </a:r>
            <a:r>
              <a:rPr lang="en-GB" b="1" i="0" dirty="0">
                <a:solidFill>
                  <a:srgbClr val="0D405F"/>
                </a:solidFill>
                <a:effectLst/>
                <a:latin typeface="Noto Sans"/>
              </a:rPr>
              <a:t>can’t produce generalizable </a:t>
            </a:r>
            <a:r>
              <a:rPr lang="en-GB" b="0" i="0" dirty="0">
                <a:solidFill>
                  <a:srgbClr val="0D405F"/>
                </a:solidFill>
                <a:effectLst/>
                <a:latin typeface="Noto Sans"/>
              </a:rPr>
              <a:t>results.</a:t>
            </a:r>
          </a:p>
          <a:p>
            <a:endParaRPr lang="en-GB" dirty="0"/>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13</a:t>
            </a:fld>
            <a:endParaRPr lang="en-GB"/>
          </a:p>
        </p:txBody>
      </p:sp>
    </p:spTree>
    <p:extLst>
      <p:ext uri="{BB962C8B-B14F-4D97-AF65-F5344CB8AC3E}">
        <p14:creationId xmlns:p14="http://schemas.microsoft.com/office/powerpoint/2010/main" val="27836536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072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a:p>
        </p:txBody>
      </p:sp>
    </p:spTree>
    <p:extLst>
      <p:ext uri="{BB962C8B-B14F-4D97-AF65-F5344CB8AC3E}">
        <p14:creationId xmlns:p14="http://schemas.microsoft.com/office/powerpoint/2010/main" val="3442279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would be too detailed to explore this point during this module, but there are web sites that have the formula built in so that you can report the population size, your intended sample and it will produce a number that explains if you sample is good enough to explore statical relevance, and if the findings are significant.</a:t>
            </a:r>
          </a:p>
        </p:txBody>
      </p:sp>
      <p:sp>
        <p:nvSpPr>
          <p:cNvPr id="4" name="Slide Number Placeholder 3"/>
          <p:cNvSpPr>
            <a:spLocks noGrp="1"/>
          </p:cNvSpPr>
          <p:nvPr>
            <p:ph type="sldNum" sz="quarter" idx="5"/>
          </p:nvPr>
        </p:nvSpPr>
        <p:spPr/>
        <p:txBody>
          <a:bodyPr/>
          <a:lstStyle/>
          <a:p>
            <a:fld id="{D48E5653-4D65-4478-8C5B-CDD9CA476801}" type="slidenum">
              <a:rPr lang="en-GB" smtClean="0"/>
              <a:t>15</a:t>
            </a:fld>
            <a:endParaRPr lang="en-GB"/>
          </a:p>
        </p:txBody>
      </p:sp>
    </p:spTree>
    <p:extLst>
      <p:ext uri="{BB962C8B-B14F-4D97-AF65-F5344CB8AC3E}">
        <p14:creationId xmlns:p14="http://schemas.microsoft.com/office/powerpoint/2010/main" val="1896706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use Excel and SPSS to analyse data, and determine suitable statistical tests.</a:t>
            </a:r>
          </a:p>
        </p:txBody>
      </p:sp>
      <p:sp>
        <p:nvSpPr>
          <p:cNvPr id="4" name="Slide Number Placeholder 3"/>
          <p:cNvSpPr>
            <a:spLocks noGrp="1"/>
          </p:cNvSpPr>
          <p:nvPr>
            <p:ph type="sldNum" sz="quarter" idx="5"/>
          </p:nvPr>
        </p:nvSpPr>
        <p:spPr/>
        <p:txBody>
          <a:bodyPr/>
          <a:lstStyle/>
          <a:p>
            <a:fld id="{D48E5653-4D65-4478-8C5B-CDD9CA476801}" type="slidenum">
              <a:rPr lang="en-GB" smtClean="0"/>
              <a:t>16</a:t>
            </a:fld>
            <a:endParaRPr lang="en-GB"/>
          </a:p>
        </p:txBody>
      </p:sp>
    </p:spTree>
    <p:extLst>
      <p:ext uri="{BB962C8B-B14F-4D97-AF65-F5344CB8AC3E}">
        <p14:creationId xmlns:p14="http://schemas.microsoft.com/office/powerpoint/2010/main" val="2741179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4/15/2021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4/15/2021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8229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D38E183F-21E5-438E-9B22-AB4CF4291B06}" type="slidenum">
              <a:rPr lang="en-GB"/>
              <a:pPr>
                <a:defRPr/>
              </a:pPr>
              <a:t>‹#›</a:t>
            </a:fld>
            <a:endParaRPr lang="en-GB"/>
          </a:p>
        </p:txBody>
      </p:sp>
    </p:spTree>
    <p:extLst>
      <p:ext uri="{BB962C8B-B14F-4D97-AF65-F5344CB8AC3E}">
        <p14:creationId xmlns:p14="http://schemas.microsoft.com/office/powerpoint/2010/main" val="7611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4/15/2021</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Lst>
  <p:transition>
    <p:wipe dir="r"/>
  </p:transition>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57400"/>
            <a:ext cx="6620968" cy="1066799"/>
          </a:xfrm>
        </p:spPr>
        <p:txBody>
          <a:bodyPr>
            <a:normAutofit fontScale="90000"/>
          </a:bodyPr>
          <a:lstStyle/>
          <a:p>
            <a:pPr algn="l"/>
            <a:r>
              <a:rPr lang="en-US" sz="5000" b="1" dirty="0"/>
              <a:t>Quantitative Research</a:t>
            </a:r>
          </a:p>
        </p:txBody>
      </p:sp>
      <p:sp>
        <p:nvSpPr>
          <p:cNvPr id="4" name="Subtitle 3"/>
          <p:cNvSpPr>
            <a:spLocks noGrp="1"/>
          </p:cNvSpPr>
          <p:nvPr>
            <p:ph type="subTitle" idx="1"/>
          </p:nvPr>
        </p:nvSpPr>
        <p:spPr>
          <a:xfrm>
            <a:off x="3810000" y="4419600"/>
            <a:ext cx="1571958" cy="861420"/>
          </a:xfrm>
        </p:spPr>
        <p:txBody>
          <a:bodyPr/>
          <a:lstStyle/>
          <a:p>
            <a:r>
              <a:rPr lang="en-GB" b="1" dirty="0"/>
              <a:t>Week 3</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808D-7C90-4121-B1EF-17A7C165CB0C}"/>
              </a:ext>
            </a:extLst>
          </p:cNvPr>
          <p:cNvSpPr>
            <a:spLocks noGrp="1"/>
          </p:cNvSpPr>
          <p:nvPr>
            <p:ph type="ctrTitle"/>
          </p:nvPr>
        </p:nvSpPr>
        <p:spPr>
          <a:xfrm>
            <a:off x="170427" y="2509218"/>
            <a:ext cx="1818512" cy="2607606"/>
          </a:xfrm>
        </p:spPr>
        <p:txBody>
          <a:bodyPr>
            <a:noAutofit/>
          </a:bodyPr>
          <a:lstStyle/>
          <a:p>
            <a:pPr>
              <a:spcBef>
                <a:spcPct val="0"/>
              </a:spcBef>
            </a:pPr>
            <a:r>
              <a:rPr lang="en-GB" sz="1650" b="1" dirty="0">
                <a:solidFill>
                  <a:srgbClr val="FFFF00"/>
                </a:solidFill>
                <a:latin typeface="Arial" panose="020B0604020202020204" pitchFamily="34" charset="0"/>
                <a:cs typeface="Arial" panose="020B0604020202020204" pitchFamily="34" charset="0"/>
              </a:rPr>
              <a:t>Week 3 and 4</a:t>
            </a:r>
            <a:br>
              <a:rPr lang="en-GB" sz="1650" b="1" dirty="0">
                <a:solidFill>
                  <a:srgbClr val="FFFF00"/>
                </a:solidFill>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Left side of Research Terms </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Map</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Orange arrows are terms associated with </a:t>
            </a:r>
            <a:r>
              <a:rPr lang="en-GB" sz="1650" b="1" dirty="0">
                <a:solidFill>
                  <a:srgbClr val="FFFF00"/>
                </a:solidFill>
                <a:latin typeface="Arial" panose="020B0604020202020204" pitchFamily="34" charset="0"/>
                <a:cs typeface="Arial" panose="020B0604020202020204" pitchFamily="34" charset="0"/>
              </a:rPr>
              <a:t>Assignment 1 </a:t>
            </a:r>
            <a:br>
              <a:rPr lang="en-GB" sz="1650" b="1" dirty="0">
                <a:solidFill>
                  <a:srgbClr val="FFFF00"/>
                </a:solidFill>
                <a:latin typeface="Arial" panose="020B0604020202020204" pitchFamily="34" charset="0"/>
                <a:cs typeface="Arial" panose="020B0604020202020204" pitchFamily="34" charset="0"/>
              </a:rPr>
            </a:br>
            <a:r>
              <a:rPr lang="en-GB" sz="1650" b="1" dirty="0">
                <a:solidFill>
                  <a:srgbClr val="FFFF00"/>
                </a:solidFill>
                <a:latin typeface="Arial" panose="020B0604020202020204" pitchFamily="34" charset="0"/>
                <a:cs typeface="Arial" panose="020B0604020202020204" pitchFamily="34" charset="0"/>
              </a:rPr>
              <a:t>Part 2</a:t>
            </a:r>
            <a:br>
              <a:rPr lang="en-GB" sz="1650" b="1" dirty="0">
                <a:latin typeface="Arial" panose="020B0604020202020204" pitchFamily="34" charset="0"/>
                <a:cs typeface="Arial" panose="020B0604020202020204" pitchFamily="34" charset="0"/>
              </a:rPr>
            </a:br>
            <a:endParaRPr lang="en-GB" sz="165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9074F9-5866-4909-86D5-F1D69A272920}"/>
              </a:ext>
            </a:extLst>
          </p:cNvPr>
          <p:cNvSpPr>
            <a:spLocks noGrp="1"/>
          </p:cNvSpPr>
          <p:nvPr>
            <p:ph type="subTitle" idx="1"/>
          </p:nvPr>
        </p:nvSpPr>
        <p:spPr>
          <a:xfrm>
            <a:off x="7057716" y="2542688"/>
            <a:ext cx="1915857" cy="2923701"/>
          </a:xfrm>
        </p:spPr>
        <p:txBody>
          <a:bodyPr>
            <a:noAutofit/>
          </a:bodyPr>
          <a:lstStyle/>
          <a:p>
            <a:pPr>
              <a:spcBef>
                <a:spcPct val="0"/>
              </a:spcBef>
            </a:pPr>
            <a:r>
              <a:rPr lang="en-GB" sz="1650" b="1" cap="none" dirty="0">
                <a:solidFill>
                  <a:srgbClr val="FFFF00"/>
                </a:solidFill>
                <a:latin typeface="Arial" panose="020B0604020202020204" pitchFamily="34" charset="0"/>
                <a:ea typeface="+mj-ea"/>
                <a:cs typeface="Arial" panose="020B0604020202020204" pitchFamily="34" charset="0"/>
              </a:rPr>
              <a:t>Week 1 and 2</a:t>
            </a:r>
          </a:p>
          <a:p>
            <a:pPr>
              <a:spcBef>
                <a:spcPct val="0"/>
              </a:spcBef>
            </a:pPr>
            <a:r>
              <a:rPr lang="en-GB" sz="1650" b="1" cap="none" dirty="0">
                <a:solidFill>
                  <a:schemeClr val="tx2"/>
                </a:solidFill>
                <a:latin typeface="Arial" panose="020B0604020202020204" pitchFamily="34" charset="0"/>
                <a:cs typeface="Arial" panose="020B0604020202020204" pitchFamily="34" charset="0"/>
              </a:rPr>
              <a:t>right side of research terms </a:t>
            </a:r>
          </a:p>
          <a:p>
            <a:pPr>
              <a:spcBef>
                <a:spcPct val="0"/>
              </a:spcBef>
            </a:pPr>
            <a:r>
              <a:rPr lang="en-GB" sz="1650" b="1" cap="none" dirty="0">
                <a:solidFill>
                  <a:schemeClr val="tx2"/>
                </a:solidFill>
                <a:latin typeface="Arial" panose="020B0604020202020204" pitchFamily="34" charset="0"/>
                <a:cs typeface="Arial" panose="020B0604020202020204" pitchFamily="34" charset="0"/>
              </a:rPr>
              <a:t>map</a:t>
            </a:r>
          </a:p>
          <a:p>
            <a:pPr>
              <a:spcBef>
                <a:spcPct val="0"/>
              </a:spcBef>
            </a:pPr>
            <a:r>
              <a:rPr lang="en-GB" sz="1650" b="1" cap="none" dirty="0">
                <a:solidFill>
                  <a:schemeClr val="tx2"/>
                </a:solidFill>
                <a:latin typeface="Arial" panose="020B0604020202020204" pitchFamily="34" charset="0"/>
                <a:cs typeface="Arial" panose="020B0604020202020204" pitchFamily="34" charset="0"/>
              </a:rPr>
              <a:t>pink arrows are terms associated with </a:t>
            </a:r>
          </a:p>
          <a:p>
            <a:pPr>
              <a:spcBef>
                <a:spcPct val="0"/>
              </a:spcBef>
            </a:pPr>
            <a:r>
              <a:rPr lang="en-GB" sz="1650" b="1" cap="none" dirty="0">
                <a:solidFill>
                  <a:srgbClr val="FFFF00"/>
                </a:solidFill>
                <a:latin typeface="Arial" panose="020B0604020202020204" pitchFamily="34" charset="0"/>
                <a:ea typeface="+mj-ea"/>
                <a:cs typeface="Arial" panose="020B0604020202020204" pitchFamily="34" charset="0"/>
              </a:rPr>
              <a:t>Assignment 1 </a:t>
            </a:r>
          </a:p>
          <a:p>
            <a:pPr>
              <a:spcBef>
                <a:spcPct val="0"/>
              </a:spcBef>
            </a:pPr>
            <a:r>
              <a:rPr lang="en-GB" sz="1650" b="1" cap="none" dirty="0">
                <a:solidFill>
                  <a:srgbClr val="FFFF00"/>
                </a:solidFill>
                <a:latin typeface="Arial" panose="020B0604020202020204" pitchFamily="34" charset="0"/>
                <a:ea typeface="+mj-ea"/>
                <a:cs typeface="Arial" panose="020B0604020202020204" pitchFamily="34" charset="0"/>
              </a:rPr>
              <a:t>part 1</a:t>
            </a:r>
          </a:p>
        </p:txBody>
      </p:sp>
      <p:pic>
        <p:nvPicPr>
          <p:cNvPr id="4" name="Picture 3">
            <a:extLst>
              <a:ext uri="{FF2B5EF4-FFF2-40B4-BE49-F238E27FC236}">
                <a16:creationId xmlns:a16="http://schemas.microsoft.com/office/drawing/2014/main" id="{AB634957-D84F-47ED-A03A-E469B0F6EE8C}"/>
              </a:ext>
            </a:extLst>
          </p:cNvPr>
          <p:cNvPicPr/>
          <p:nvPr/>
        </p:nvPicPr>
        <p:blipFill>
          <a:blip r:embed="rId3"/>
          <a:stretch>
            <a:fillRect/>
          </a:stretch>
        </p:blipFill>
        <p:spPr>
          <a:xfrm>
            <a:off x="2728566" y="907825"/>
            <a:ext cx="3693695" cy="5077390"/>
          </a:xfrm>
          <a:prstGeom prst="rect">
            <a:avLst/>
          </a:prstGeom>
        </p:spPr>
      </p:pic>
      <p:cxnSp>
        <p:nvCxnSpPr>
          <p:cNvPr id="7" name="Straight Arrow Connector 6">
            <a:extLst>
              <a:ext uri="{FF2B5EF4-FFF2-40B4-BE49-F238E27FC236}">
                <a16:creationId xmlns:a16="http://schemas.microsoft.com/office/drawing/2014/main" id="{1FD83F3D-6C66-4471-B1DF-FB3DA5A6EDBD}"/>
              </a:ext>
            </a:extLst>
          </p:cNvPr>
          <p:cNvCxnSpPr>
            <a:cxnSpLocks/>
          </p:cNvCxnSpPr>
          <p:nvPr/>
        </p:nvCxnSpPr>
        <p:spPr>
          <a:xfrm flipH="1">
            <a:off x="6052585" y="1353515"/>
            <a:ext cx="869210" cy="0"/>
          </a:xfrm>
          <a:prstGeom prst="straightConnector1">
            <a:avLst/>
          </a:prstGeom>
          <a:ln w="57150">
            <a:solidFill>
              <a:schemeClr val="accent6">
                <a:lumMod val="60000"/>
                <a:lumOff val="40000"/>
              </a:schemeClr>
            </a:solidFill>
            <a:tailEnd type="triangle"/>
          </a:ln>
        </p:spPr>
        <p:style>
          <a:lnRef idx="1">
            <a:schemeClr val="accent2"/>
          </a:lnRef>
          <a:fillRef idx="0">
            <a:schemeClr val="accent2"/>
          </a:fillRef>
          <a:effectRef idx="0">
            <a:schemeClr val="accent2"/>
          </a:effectRef>
          <a:fontRef idx="minor">
            <a:schemeClr val="tx1"/>
          </a:fontRef>
        </p:style>
      </p:cxnSp>
      <p:cxnSp>
        <p:nvCxnSpPr>
          <p:cNvPr id="8" name="Straight Arrow Connector 7">
            <a:extLst>
              <a:ext uri="{FF2B5EF4-FFF2-40B4-BE49-F238E27FC236}">
                <a16:creationId xmlns:a16="http://schemas.microsoft.com/office/drawing/2014/main" id="{0BEFBED3-3943-4698-AA77-5DEF41AA24A5}"/>
              </a:ext>
            </a:extLst>
          </p:cNvPr>
          <p:cNvCxnSpPr>
            <a:cxnSpLocks/>
          </p:cNvCxnSpPr>
          <p:nvPr/>
        </p:nvCxnSpPr>
        <p:spPr>
          <a:xfrm flipH="1">
            <a:off x="6137086" y="1940324"/>
            <a:ext cx="754910" cy="0"/>
          </a:xfrm>
          <a:prstGeom prst="straightConnector1">
            <a:avLst/>
          </a:prstGeom>
          <a:ln w="5715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58C837B-2E2C-41F7-8B59-019D78FA1053}"/>
              </a:ext>
            </a:extLst>
          </p:cNvPr>
          <p:cNvCxnSpPr>
            <a:cxnSpLocks/>
          </p:cNvCxnSpPr>
          <p:nvPr/>
        </p:nvCxnSpPr>
        <p:spPr>
          <a:xfrm flipH="1">
            <a:off x="5906386" y="3023634"/>
            <a:ext cx="1015409" cy="0"/>
          </a:xfrm>
          <a:prstGeom prst="straightConnector1">
            <a:avLst/>
          </a:prstGeom>
          <a:ln w="5715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EBC21E8-1520-4421-93F9-D2F00BDECE75}"/>
              </a:ext>
            </a:extLst>
          </p:cNvPr>
          <p:cNvCxnSpPr>
            <a:cxnSpLocks/>
          </p:cNvCxnSpPr>
          <p:nvPr/>
        </p:nvCxnSpPr>
        <p:spPr>
          <a:xfrm flipH="1">
            <a:off x="6137086" y="5195787"/>
            <a:ext cx="911896" cy="0"/>
          </a:xfrm>
          <a:prstGeom prst="straightConnector1">
            <a:avLst/>
          </a:prstGeom>
          <a:ln w="5715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2F894F6-68FB-4693-BC59-ED847FB94DAD}"/>
              </a:ext>
            </a:extLst>
          </p:cNvPr>
          <p:cNvCxnSpPr>
            <a:cxnSpLocks/>
          </p:cNvCxnSpPr>
          <p:nvPr/>
        </p:nvCxnSpPr>
        <p:spPr>
          <a:xfrm flipH="1">
            <a:off x="4575414" y="3538119"/>
            <a:ext cx="2346381" cy="0"/>
          </a:xfrm>
          <a:prstGeom prst="straightConnector1">
            <a:avLst/>
          </a:prstGeom>
          <a:ln w="5715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3CFB831-0A3C-42DA-921A-D67D088CD6FE}"/>
              </a:ext>
            </a:extLst>
          </p:cNvPr>
          <p:cNvCxnSpPr>
            <a:cxnSpLocks/>
          </p:cNvCxnSpPr>
          <p:nvPr/>
        </p:nvCxnSpPr>
        <p:spPr>
          <a:xfrm>
            <a:off x="2041025" y="1399091"/>
            <a:ext cx="1148238" cy="0"/>
          </a:xfrm>
          <a:prstGeom prst="straightConnector1">
            <a:avLst/>
          </a:prstGeom>
          <a:ln w="57150">
            <a:solidFill>
              <a:schemeClr val="accent2">
                <a:lumMod val="60000"/>
                <a:lumOff val="40000"/>
              </a:schemeClr>
            </a:solidFill>
            <a:headEnd type="none" w="med" len="med"/>
            <a:tailEnd type="arrow" w="med" len="med"/>
          </a:ln>
        </p:spPr>
        <p:style>
          <a:lnRef idx="2">
            <a:schemeClr val="accent4"/>
          </a:lnRef>
          <a:fillRef idx="0">
            <a:schemeClr val="accent4"/>
          </a:fillRef>
          <a:effectRef idx="1">
            <a:schemeClr val="accent4"/>
          </a:effectRef>
          <a:fontRef idx="minor">
            <a:schemeClr val="tx1"/>
          </a:fontRef>
        </p:style>
      </p:cxnSp>
      <p:cxnSp>
        <p:nvCxnSpPr>
          <p:cNvPr id="19" name="Straight Arrow Connector 18">
            <a:extLst>
              <a:ext uri="{FF2B5EF4-FFF2-40B4-BE49-F238E27FC236}">
                <a16:creationId xmlns:a16="http://schemas.microsoft.com/office/drawing/2014/main" id="{18F0C6AE-2D5A-45D4-9251-B45CCE4DB17D}"/>
              </a:ext>
            </a:extLst>
          </p:cNvPr>
          <p:cNvCxnSpPr>
            <a:cxnSpLocks/>
          </p:cNvCxnSpPr>
          <p:nvPr/>
        </p:nvCxnSpPr>
        <p:spPr>
          <a:xfrm>
            <a:off x="2093111" y="1971936"/>
            <a:ext cx="948957" cy="0"/>
          </a:xfrm>
          <a:prstGeom prst="straightConnector1">
            <a:avLst/>
          </a:prstGeom>
          <a:ln w="57150">
            <a:solidFill>
              <a:schemeClr val="accent2">
                <a:lumMod val="60000"/>
                <a:lumOff val="40000"/>
              </a:schemeClr>
            </a:solidFill>
            <a:headEnd type="none" w="med" len="med"/>
            <a:tailEnd type="arrow" w="med" len="med"/>
          </a:ln>
        </p:spPr>
        <p:style>
          <a:lnRef idx="2">
            <a:schemeClr val="accent4"/>
          </a:lnRef>
          <a:fillRef idx="0">
            <a:schemeClr val="accent4"/>
          </a:fillRef>
          <a:effectRef idx="1">
            <a:schemeClr val="accent4"/>
          </a:effectRef>
          <a:fontRef idx="minor">
            <a:schemeClr val="tx1"/>
          </a:fontRef>
        </p:style>
      </p:cxnSp>
      <p:cxnSp>
        <p:nvCxnSpPr>
          <p:cNvPr id="22" name="Straight Arrow Connector 21">
            <a:extLst>
              <a:ext uri="{FF2B5EF4-FFF2-40B4-BE49-F238E27FC236}">
                <a16:creationId xmlns:a16="http://schemas.microsoft.com/office/drawing/2014/main" id="{F6DDB4B0-10EC-4D5D-9E93-E92D67C82566}"/>
              </a:ext>
            </a:extLst>
          </p:cNvPr>
          <p:cNvCxnSpPr>
            <a:cxnSpLocks/>
          </p:cNvCxnSpPr>
          <p:nvPr/>
        </p:nvCxnSpPr>
        <p:spPr>
          <a:xfrm>
            <a:off x="2041025" y="3002016"/>
            <a:ext cx="1236982" cy="0"/>
          </a:xfrm>
          <a:prstGeom prst="straightConnector1">
            <a:avLst/>
          </a:prstGeom>
          <a:ln w="57150">
            <a:solidFill>
              <a:schemeClr val="accent2">
                <a:lumMod val="60000"/>
                <a:lumOff val="40000"/>
              </a:schemeClr>
            </a:solidFill>
            <a:headEnd type="none" w="med" len="med"/>
            <a:tailEnd type="arrow" w="med" len="med"/>
          </a:ln>
        </p:spPr>
        <p:style>
          <a:lnRef idx="2">
            <a:schemeClr val="accent4"/>
          </a:lnRef>
          <a:fillRef idx="0">
            <a:schemeClr val="accent4"/>
          </a:fillRef>
          <a:effectRef idx="1">
            <a:schemeClr val="accent4"/>
          </a:effectRef>
          <a:fontRef idx="minor">
            <a:schemeClr val="tx1"/>
          </a:fontRef>
        </p:style>
      </p:cxnSp>
      <p:cxnSp>
        <p:nvCxnSpPr>
          <p:cNvPr id="23" name="Straight Arrow Connector 22">
            <a:extLst>
              <a:ext uri="{FF2B5EF4-FFF2-40B4-BE49-F238E27FC236}">
                <a16:creationId xmlns:a16="http://schemas.microsoft.com/office/drawing/2014/main" id="{58D16E5D-C122-488F-9DAE-45C933B1AF79}"/>
              </a:ext>
            </a:extLst>
          </p:cNvPr>
          <p:cNvCxnSpPr>
            <a:cxnSpLocks/>
          </p:cNvCxnSpPr>
          <p:nvPr/>
        </p:nvCxnSpPr>
        <p:spPr>
          <a:xfrm>
            <a:off x="1946129" y="3939414"/>
            <a:ext cx="1331878" cy="0"/>
          </a:xfrm>
          <a:prstGeom prst="straightConnector1">
            <a:avLst/>
          </a:prstGeom>
          <a:ln w="57150">
            <a:solidFill>
              <a:schemeClr val="accent2">
                <a:lumMod val="60000"/>
                <a:lumOff val="40000"/>
              </a:schemeClr>
            </a:solidFill>
            <a:headEnd type="none" w="med" len="med"/>
            <a:tailEnd type="arrow" w="med" len="med"/>
          </a:ln>
        </p:spPr>
        <p:style>
          <a:lnRef idx="2">
            <a:schemeClr val="accent4"/>
          </a:lnRef>
          <a:fillRef idx="0">
            <a:schemeClr val="accent4"/>
          </a:fillRef>
          <a:effectRef idx="1">
            <a:schemeClr val="accent4"/>
          </a:effectRef>
          <a:fontRef idx="minor">
            <a:schemeClr val="tx1"/>
          </a:fontRef>
        </p:style>
      </p:cxnSp>
      <p:cxnSp>
        <p:nvCxnSpPr>
          <p:cNvPr id="24" name="Straight Arrow Connector 23">
            <a:extLst>
              <a:ext uri="{FF2B5EF4-FFF2-40B4-BE49-F238E27FC236}">
                <a16:creationId xmlns:a16="http://schemas.microsoft.com/office/drawing/2014/main" id="{CCD06B90-E4B1-432B-AF8B-90EF133A62E2}"/>
              </a:ext>
            </a:extLst>
          </p:cNvPr>
          <p:cNvCxnSpPr>
            <a:cxnSpLocks/>
          </p:cNvCxnSpPr>
          <p:nvPr/>
        </p:nvCxnSpPr>
        <p:spPr>
          <a:xfrm>
            <a:off x="1946129" y="5163437"/>
            <a:ext cx="1043853" cy="0"/>
          </a:xfrm>
          <a:prstGeom prst="straightConnector1">
            <a:avLst/>
          </a:prstGeom>
          <a:ln w="57150">
            <a:solidFill>
              <a:schemeClr val="accent2">
                <a:lumMod val="60000"/>
                <a:lumOff val="40000"/>
              </a:schemeClr>
            </a:solidFill>
            <a:headEnd type="none" w="med" len="med"/>
            <a:tailEnd type="arrow" w="med" len="med"/>
          </a:ln>
        </p:spPr>
        <p:style>
          <a:lnRef idx="2">
            <a:schemeClr val="accent4"/>
          </a:lnRef>
          <a:fillRef idx="0">
            <a:schemeClr val="accent4"/>
          </a:fillRef>
          <a:effectRef idx="1">
            <a:schemeClr val="accent4"/>
          </a:effectRef>
          <a:fontRef idx="minor">
            <a:schemeClr val="tx1"/>
          </a:fontRef>
        </p:style>
      </p:cxnSp>
      <p:sp>
        <p:nvSpPr>
          <p:cNvPr id="25" name="TextBox 24">
            <a:extLst>
              <a:ext uri="{FF2B5EF4-FFF2-40B4-BE49-F238E27FC236}">
                <a16:creationId xmlns:a16="http://schemas.microsoft.com/office/drawing/2014/main" id="{8C5FBE9A-A810-470A-B0AE-C28F209CBB89}"/>
              </a:ext>
            </a:extLst>
          </p:cNvPr>
          <p:cNvSpPr txBox="1"/>
          <p:nvPr/>
        </p:nvSpPr>
        <p:spPr>
          <a:xfrm>
            <a:off x="170427" y="6421060"/>
            <a:ext cx="8453329" cy="276999"/>
          </a:xfrm>
          <a:prstGeom prst="rect">
            <a:avLst/>
          </a:prstGeom>
          <a:noFill/>
        </p:spPr>
        <p:txBody>
          <a:bodyPr wrap="square">
            <a:spAutoFit/>
          </a:bodyPr>
          <a:lstStyle/>
          <a:p>
            <a:r>
              <a:rPr lang="en-GB" sz="1200" dirty="0">
                <a:solidFill>
                  <a:schemeClr val="bg1"/>
                </a:solidFill>
              </a:rPr>
              <a:t>Adapted from MacIntosh, R. and O'Gorman, K. (2015) Mapping Research Methods.  page 51</a:t>
            </a:r>
          </a:p>
        </p:txBody>
      </p:sp>
      <p:sp>
        <p:nvSpPr>
          <p:cNvPr id="26" name="TextBox 25">
            <a:extLst>
              <a:ext uri="{FF2B5EF4-FFF2-40B4-BE49-F238E27FC236}">
                <a16:creationId xmlns:a16="http://schemas.microsoft.com/office/drawing/2014/main" id="{54DC4F45-B8CA-4BA6-8B17-6A23C382E93A}"/>
              </a:ext>
            </a:extLst>
          </p:cNvPr>
          <p:cNvSpPr txBox="1"/>
          <p:nvPr/>
        </p:nvSpPr>
        <p:spPr>
          <a:xfrm>
            <a:off x="640928" y="6078442"/>
            <a:ext cx="7719187" cy="346249"/>
          </a:xfrm>
          <a:prstGeom prst="rect">
            <a:avLst/>
          </a:prstGeom>
          <a:noFill/>
        </p:spPr>
        <p:txBody>
          <a:bodyPr wrap="square">
            <a:spAutoFit/>
          </a:bodyPr>
          <a:lstStyle/>
          <a:p>
            <a:pPr algn="ctr"/>
            <a:r>
              <a:rPr lang="en-GB" sz="1650" b="1" dirty="0">
                <a:solidFill>
                  <a:srgbClr val="FFFF00"/>
                </a:solidFill>
                <a:latin typeface="Arial" panose="020B0604020202020204" pitchFamily="34" charset="0"/>
                <a:cs typeface="Arial" panose="020B0604020202020204" pitchFamily="34" charset="0"/>
              </a:rPr>
              <a:t>Assignment 2</a:t>
            </a:r>
            <a:r>
              <a:rPr lang="en-GB" sz="1650" dirty="0">
                <a:solidFill>
                  <a:schemeClr val="bg1"/>
                </a:solidFill>
                <a:latin typeface="Arial" panose="020B0604020202020204" pitchFamily="34" charset="0"/>
                <a:cs typeface="Arial" panose="020B0604020202020204" pitchFamily="34" charset="0"/>
              </a:rPr>
              <a:t> will also expect that you use these research terms</a:t>
            </a:r>
          </a:p>
        </p:txBody>
      </p:sp>
      <p:sp>
        <p:nvSpPr>
          <p:cNvPr id="27" name="Title 1">
            <a:extLst>
              <a:ext uri="{FF2B5EF4-FFF2-40B4-BE49-F238E27FC236}">
                <a16:creationId xmlns:a16="http://schemas.microsoft.com/office/drawing/2014/main" id="{CAE44530-09BE-4FF4-8048-B152FF4D6A81}"/>
              </a:ext>
            </a:extLst>
          </p:cNvPr>
          <p:cNvSpPr txBox="1">
            <a:spLocks/>
          </p:cNvSpPr>
          <p:nvPr/>
        </p:nvSpPr>
        <p:spPr>
          <a:xfrm>
            <a:off x="2728566" y="282657"/>
            <a:ext cx="3693695" cy="525231"/>
          </a:xfrm>
          <a:prstGeom prst="rect">
            <a:avLst/>
          </a:prstGeom>
        </p:spPr>
        <p:txBody>
          <a:bodyPr vert="horz" lIns="91440" tIns="45720" rIns="91440" bIns="45720" rtlCol="0" anchor="b" anchorCtr="0">
            <a:noAutofit/>
          </a:bodyPr>
          <a:lstStyle>
            <a:lvl1pPr algn="r" defTabSz="914400" rtl="0" eaLnBrk="1" latinLnBrk="0" hangingPunct="1">
              <a:spcBef>
                <a:spcPct val="0"/>
              </a:spcBef>
              <a:buNone/>
              <a:defRPr sz="4400" kern="1200">
                <a:solidFill>
                  <a:schemeClr val="bg1"/>
                </a:solidFill>
                <a:latin typeface="+mj-lt"/>
                <a:ea typeface="+mj-ea"/>
                <a:cs typeface="+mj-cs"/>
              </a:defRPr>
            </a:lvl1pPr>
          </a:lstStyle>
          <a:p>
            <a:pPr algn="ctr"/>
            <a:r>
              <a:rPr lang="en-GB" sz="3000" b="1" dirty="0">
                <a:solidFill>
                  <a:schemeClr val="tx1">
                    <a:lumMod val="95000"/>
                    <a:lumOff val="5000"/>
                  </a:schemeClr>
                </a:solidFill>
                <a:latin typeface="Arial" charset="0"/>
                <a:ea typeface="ＭＳ Ｐゴシック" charset="0"/>
              </a:rPr>
              <a:t>Module Structure</a:t>
            </a:r>
            <a:endParaRPr lang="en-US" sz="3000" b="1" dirty="0">
              <a:solidFill>
                <a:schemeClr val="tx1">
                  <a:lumMod val="95000"/>
                  <a:lumOff val="5000"/>
                </a:schemeClr>
              </a:solidFill>
              <a:latin typeface="Arial" charset="0"/>
              <a:ea typeface="ＭＳ Ｐゴシック" charset="0"/>
            </a:endParaRPr>
          </a:p>
        </p:txBody>
      </p:sp>
    </p:spTree>
    <p:extLst>
      <p:ext uri="{BB962C8B-B14F-4D97-AF65-F5344CB8AC3E}">
        <p14:creationId xmlns:p14="http://schemas.microsoft.com/office/powerpoint/2010/main" val="2960751800"/>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57200" y="533400"/>
          <a:ext cx="8001000"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195" name="TextBox 2"/>
          <p:cNvSpPr txBox="1">
            <a:spLocks noChangeArrowheads="1"/>
          </p:cNvSpPr>
          <p:nvPr/>
        </p:nvSpPr>
        <p:spPr bwMode="auto">
          <a:xfrm>
            <a:off x="2743200" y="3243262"/>
            <a:ext cx="4038600" cy="523875"/>
          </a:xfrm>
          <a:prstGeom prst="rect">
            <a:avLst/>
          </a:prstGeom>
          <a:noFill/>
          <a:ln w="9525">
            <a:noFill/>
            <a:miter lim="800000"/>
            <a:headEnd/>
            <a:tailEnd/>
          </a:ln>
        </p:spPr>
        <p:txBody>
          <a:bodyPr>
            <a:spAutoFit/>
          </a:bodyPr>
          <a:lstStyle/>
          <a:p>
            <a:pPr eaLnBrk="0" hangingPunct="0"/>
            <a:r>
              <a:rPr lang="en-US" sz="2800" i="0" dirty="0">
                <a:solidFill>
                  <a:srgbClr val="FFFF00"/>
                </a:solidFill>
              </a:rPr>
              <a:t>Research Paradigm</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001000" cy="1143000"/>
          </a:xfrm>
        </p:spPr>
        <p:txBody>
          <a:bodyPr>
            <a:normAutofit/>
          </a:bodyPr>
          <a:lstStyle/>
          <a:p>
            <a:r>
              <a:rPr lang="en-US" b="1" dirty="0"/>
              <a:t>Positivism</a:t>
            </a:r>
            <a:endParaRPr lang="en-US" sz="3100" b="1" dirty="0"/>
          </a:p>
        </p:txBody>
      </p:sp>
      <p:sp>
        <p:nvSpPr>
          <p:cNvPr id="3" name="Content Placeholder 2"/>
          <p:cNvSpPr>
            <a:spLocks noGrp="1"/>
          </p:cNvSpPr>
          <p:nvPr>
            <p:ph idx="1"/>
          </p:nvPr>
        </p:nvSpPr>
        <p:spPr>
          <a:xfrm>
            <a:off x="457200" y="1752600"/>
            <a:ext cx="8229600" cy="4572000"/>
          </a:xfrm>
        </p:spPr>
        <p:txBody>
          <a:bodyPr>
            <a:normAutofit/>
          </a:bodyPr>
          <a:lstStyle/>
          <a:p>
            <a:r>
              <a:rPr lang="en-US" sz="2800" dirty="0"/>
              <a:t>Social Reality exists outside the individual.</a:t>
            </a:r>
          </a:p>
          <a:p>
            <a:r>
              <a:rPr lang="en-US" sz="2800" dirty="0"/>
              <a:t>Social Reality is </a:t>
            </a:r>
            <a:r>
              <a:rPr lang="en-US" sz="2800" dirty="0">
                <a:solidFill>
                  <a:srgbClr val="FFFF00"/>
                </a:solidFill>
              </a:rPr>
              <a:t>objectively</a:t>
            </a:r>
            <a:r>
              <a:rPr lang="en-US" sz="2800" dirty="0"/>
              <a:t> understandable.</a:t>
            </a:r>
          </a:p>
          <a:p>
            <a:r>
              <a:rPr lang="en-US" sz="2800" dirty="0"/>
              <a:t>Social reality can be studied by using the techniques and methods of natural sciences.</a:t>
            </a:r>
          </a:p>
          <a:p>
            <a:pPr marL="0" indent="0">
              <a:buNone/>
            </a:pPr>
            <a:endParaRPr lang="en-US" sz="2800" dirty="0"/>
          </a:p>
          <a:p>
            <a:r>
              <a:rPr lang="en-US" sz="2800" b="1" dirty="0"/>
              <a:t>Social reality is real and knowable, can be measured</a:t>
            </a:r>
            <a:endParaRPr 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023" y="381000"/>
            <a:ext cx="8229600" cy="591312"/>
          </a:xfrm>
        </p:spPr>
        <p:txBody>
          <a:bodyPr>
            <a:noAutofit/>
          </a:bodyPr>
          <a:lstStyle/>
          <a:p>
            <a:r>
              <a:rPr lang="en-US" b="1" dirty="0"/>
              <a:t>Positivists views</a:t>
            </a:r>
          </a:p>
        </p:txBody>
      </p:sp>
      <p:sp>
        <p:nvSpPr>
          <p:cNvPr id="3" name="Content Placeholder 2"/>
          <p:cNvSpPr>
            <a:spLocks noGrp="1"/>
          </p:cNvSpPr>
          <p:nvPr>
            <p:ph idx="1"/>
          </p:nvPr>
        </p:nvSpPr>
        <p:spPr>
          <a:xfrm>
            <a:off x="381000" y="1524000"/>
            <a:ext cx="8458200" cy="4953000"/>
          </a:xfrm>
        </p:spPr>
        <p:txBody>
          <a:bodyPr>
            <a:noAutofit/>
          </a:bodyPr>
          <a:lstStyle/>
          <a:p>
            <a:r>
              <a:rPr lang="en-US" sz="2400" dirty="0"/>
              <a:t>Ontology: Naïve Realism - objective social reality, knowable in essence, independent of human interpretation. (</a:t>
            </a:r>
            <a:r>
              <a:rPr lang="en-US" sz="2400" dirty="0">
                <a:solidFill>
                  <a:srgbClr val="FFFF00"/>
                </a:solidFill>
              </a:rPr>
              <a:t>Gather data that may be confirmed!</a:t>
            </a:r>
            <a:r>
              <a:rPr lang="en-US" sz="2400" dirty="0"/>
              <a:t>)</a:t>
            </a:r>
          </a:p>
          <a:p>
            <a:r>
              <a:rPr lang="en-US" sz="2400" dirty="0"/>
              <a:t>Epistemology: Dualist (scholar and object independent entities) and </a:t>
            </a:r>
            <a:r>
              <a:rPr lang="en-US" sz="2400" dirty="0" err="1">
                <a:solidFill>
                  <a:srgbClr val="FFFF00"/>
                </a:solidFill>
              </a:rPr>
              <a:t>Objectivitist</a:t>
            </a:r>
            <a:r>
              <a:rPr lang="en-US" sz="2400" dirty="0"/>
              <a:t> (scholar can study object without influencing it or getting influenced.</a:t>
            </a:r>
          </a:p>
          <a:p>
            <a:r>
              <a:rPr lang="en-US" sz="2400" dirty="0"/>
              <a:t>Methodology: </a:t>
            </a:r>
          </a:p>
          <a:p>
            <a:pPr marL="514350" indent="-514350">
              <a:buFont typeface="+mj-lt"/>
              <a:buAutoNum type="arabicPeriod"/>
            </a:pPr>
            <a:r>
              <a:rPr lang="en-US" sz="2400" dirty="0"/>
              <a:t>Inductive / </a:t>
            </a:r>
            <a:r>
              <a:rPr lang="en-US" sz="2400" dirty="0">
                <a:solidFill>
                  <a:srgbClr val="FFFF00"/>
                </a:solidFill>
              </a:rPr>
              <a:t>deductive</a:t>
            </a:r>
            <a:r>
              <a:rPr lang="en-US" sz="2400" dirty="0"/>
              <a:t> research methods (</a:t>
            </a:r>
            <a:r>
              <a:rPr lang="en-US" sz="2400" dirty="0">
                <a:solidFill>
                  <a:srgbClr val="FFFF00"/>
                </a:solidFill>
              </a:rPr>
              <a:t>Excel /SPSS</a:t>
            </a:r>
            <a:r>
              <a:rPr lang="en-US" sz="2400" dirty="0"/>
              <a:t>)</a:t>
            </a:r>
          </a:p>
          <a:p>
            <a:pPr marL="514350" indent="-514350">
              <a:buFont typeface="+mj-lt"/>
              <a:buAutoNum type="arabicPeriod"/>
            </a:pPr>
            <a:r>
              <a:rPr lang="en-US" sz="2400" dirty="0"/>
              <a:t>Mathematical formulations- experiments with manipulation and control of variables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amond(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amond(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amond(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diamond(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8"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diamond(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457200"/>
            <a:ext cx="7429499" cy="1219200"/>
          </a:xfrm>
        </p:spPr>
        <p:txBody>
          <a:bodyPr/>
          <a:lstStyle/>
          <a:p>
            <a:r>
              <a:rPr lang="en-GB" dirty="0"/>
              <a:t>Visualisation Example – </a:t>
            </a:r>
            <a:br>
              <a:rPr lang="en-GB" dirty="0"/>
            </a:br>
            <a:r>
              <a:rPr lang="en-GB" dirty="0"/>
              <a:t>Traffic Collisions </a:t>
            </a:r>
          </a:p>
        </p:txBody>
      </p:sp>
      <p:pic>
        <p:nvPicPr>
          <p:cNvPr id="5" name="Picture 4"/>
          <p:cNvPicPr/>
          <p:nvPr/>
        </p:nvPicPr>
        <p:blipFill rotWithShape="1">
          <a:blip r:embed="rId3"/>
          <a:srcRect l="-144" t="15263" r="26722" b="12455"/>
          <a:stretch/>
        </p:blipFill>
        <p:spPr bwMode="auto">
          <a:xfrm rot="5400000" flipH="1">
            <a:off x="1068211" y="2569657"/>
            <a:ext cx="3982132" cy="2765754"/>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4"/>
          <a:srcRect t="17800" r="26455" b="8460"/>
          <a:stretch/>
        </p:blipFill>
        <p:spPr bwMode="auto">
          <a:xfrm rot="5400000" flipH="1">
            <a:off x="3950442" y="2687296"/>
            <a:ext cx="3982132" cy="253047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17993921"/>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38C74-20F6-437B-9A8F-1CD2A4299C35}"/>
              </a:ext>
            </a:extLst>
          </p:cNvPr>
          <p:cNvSpPr>
            <a:spLocks noGrp="1"/>
          </p:cNvSpPr>
          <p:nvPr>
            <p:ph type="title"/>
          </p:nvPr>
        </p:nvSpPr>
        <p:spPr>
          <a:xfrm>
            <a:off x="304800" y="228600"/>
            <a:ext cx="7055380" cy="990600"/>
          </a:xfrm>
        </p:spPr>
        <p:txBody>
          <a:bodyPr/>
          <a:lstStyle/>
          <a:p>
            <a:r>
              <a:rPr lang="en-GB" sz="4000" b="1" dirty="0"/>
              <a:t>Objectivity VS Subjectivity </a:t>
            </a:r>
          </a:p>
        </p:txBody>
      </p:sp>
      <p:sp>
        <p:nvSpPr>
          <p:cNvPr id="3" name="Content Placeholder 2">
            <a:extLst>
              <a:ext uri="{FF2B5EF4-FFF2-40B4-BE49-F238E27FC236}">
                <a16:creationId xmlns:a16="http://schemas.microsoft.com/office/drawing/2014/main" id="{1B3D3F98-7CC2-493B-AD01-0821757453BC}"/>
              </a:ext>
            </a:extLst>
          </p:cNvPr>
          <p:cNvSpPr>
            <a:spLocks noGrp="1"/>
          </p:cNvSpPr>
          <p:nvPr>
            <p:ph idx="1"/>
          </p:nvPr>
        </p:nvSpPr>
        <p:spPr>
          <a:xfrm>
            <a:off x="513012" y="1447800"/>
            <a:ext cx="8097587" cy="5257800"/>
          </a:xfrm>
        </p:spPr>
        <p:txBody>
          <a:bodyPr>
            <a:noAutofit/>
          </a:bodyPr>
          <a:lstStyle/>
          <a:p>
            <a:r>
              <a:rPr lang="en-GB" sz="2200" dirty="0"/>
              <a:t>Anything </a:t>
            </a:r>
            <a:r>
              <a:rPr lang="en-GB" sz="2200" dirty="0">
                <a:solidFill>
                  <a:srgbClr val="FFFF00"/>
                </a:solidFill>
              </a:rPr>
              <a:t>objective</a:t>
            </a:r>
            <a:r>
              <a:rPr lang="en-GB" sz="2200" dirty="0"/>
              <a:t> sticks to the </a:t>
            </a:r>
            <a:r>
              <a:rPr lang="en-GB" sz="2200" dirty="0">
                <a:solidFill>
                  <a:srgbClr val="FFFF00"/>
                </a:solidFill>
              </a:rPr>
              <a:t>facts</a:t>
            </a:r>
            <a:r>
              <a:rPr lang="en-GB" sz="2200" dirty="0"/>
              <a:t>, but anything subjective has feelings. Objective and subjective are opposites. </a:t>
            </a:r>
          </a:p>
          <a:p>
            <a:r>
              <a:rPr lang="en-GB" sz="2200" dirty="0"/>
              <a:t>Objective: It is raining. Subjective: I love the rain!</a:t>
            </a:r>
          </a:p>
          <a:p>
            <a:r>
              <a:rPr lang="en-GB" sz="2200" dirty="0"/>
              <a:t>Objective is to be </a:t>
            </a:r>
            <a:r>
              <a:rPr lang="en-GB" sz="2200" dirty="0">
                <a:solidFill>
                  <a:srgbClr val="FFFF00"/>
                </a:solidFill>
              </a:rPr>
              <a:t>unbiased</a:t>
            </a:r>
            <a:r>
              <a:rPr lang="en-GB" sz="2200" dirty="0"/>
              <a:t>. If you're objective about something, you have no personal feelings about it.</a:t>
            </a:r>
          </a:p>
          <a:p>
            <a:r>
              <a:rPr lang="en-GB" sz="2200" dirty="0"/>
              <a:t>Objectivity is a theoretical perspective that is omniscient, neutral, and </a:t>
            </a:r>
            <a:r>
              <a:rPr lang="en-GB" sz="2200" dirty="0" err="1">
                <a:solidFill>
                  <a:srgbClr val="FFFF00"/>
                </a:solidFill>
              </a:rPr>
              <a:t>detatched</a:t>
            </a:r>
            <a:r>
              <a:rPr lang="en-GB" sz="2200" dirty="0"/>
              <a:t> with respect to a certain attribute or set of attributes. </a:t>
            </a:r>
          </a:p>
          <a:p>
            <a:r>
              <a:rPr lang="en-GB" sz="2200" dirty="0"/>
              <a:t>For example, the objective courtroom judge has no reason to favour the defendant or the accuser, and the objective journalist includes no judgmental inclination in reporting an event.</a:t>
            </a:r>
          </a:p>
        </p:txBody>
      </p:sp>
    </p:spTree>
    <p:extLst>
      <p:ext uri="{BB962C8B-B14F-4D97-AF65-F5344CB8AC3E}">
        <p14:creationId xmlns:p14="http://schemas.microsoft.com/office/powerpoint/2010/main" val="450633598"/>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idx="4294967295"/>
          </p:nvPr>
        </p:nvSpPr>
        <p:spPr>
          <a:xfrm>
            <a:off x="152400" y="457200"/>
            <a:ext cx="8229600" cy="1143000"/>
          </a:xfrm>
        </p:spPr>
        <p:txBody>
          <a:bodyPr lIns="92075" tIns="46038" rIns="92075" bIns="46038"/>
          <a:lstStyle/>
          <a:p>
            <a:r>
              <a:rPr lang="en-GB" sz="4000" b="1" dirty="0"/>
              <a:t>Aims of quantitative research</a:t>
            </a:r>
          </a:p>
        </p:txBody>
      </p:sp>
      <p:sp>
        <p:nvSpPr>
          <p:cNvPr id="19458" name="Rectangle 3"/>
          <p:cNvSpPr>
            <a:spLocks noGrp="1" noChangeArrowheads="1"/>
          </p:cNvSpPr>
          <p:nvPr>
            <p:ph type="body" idx="4294967295"/>
          </p:nvPr>
        </p:nvSpPr>
        <p:spPr>
          <a:xfrm>
            <a:off x="304800" y="1981200"/>
            <a:ext cx="8229600" cy="4389437"/>
          </a:xfrm>
        </p:spPr>
        <p:txBody>
          <a:bodyPr lIns="92075" tIns="46038" rIns="92075" bIns="46038">
            <a:normAutofit lnSpcReduction="10000"/>
          </a:bodyPr>
          <a:lstStyle/>
          <a:p>
            <a:r>
              <a:rPr lang="en-GB" sz="2400" dirty="0"/>
              <a:t>At its simplest, quantitative research seeks to answer questions beginning with: </a:t>
            </a:r>
            <a:r>
              <a:rPr lang="en-GB" sz="2400" dirty="0">
                <a:solidFill>
                  <a:srgbClr val="FFFF00"/>
                </a:solidFill>
              </a:rPr>
              <a:t>How much, how many, how prevalent?</a:t>
            </a:r>
          </a:p>
          <a:p>
            <a:r>
              <a:rPr lang="en-GB" sz="2400" dirty="0"/>
              <a:t>Quantitative research can also look for </a:t>
            </a:r>
            <a:r>
              <a:rPr lang="en-GB" sz="2400" dirty="0">
                <a:solidFill>
                  <a:srgbClr val="FFFF00"/>
                </a:solidFill>
              </a:rPr>
              <a:t>relationships</a:t>
            </a:r>
            <a:r>
              <a:rPr lang="en-GB" sz="2400" dirty="0"/>
              <a:t> between variables: is there a significant relationship, and if so, how large is the effect?</a:t>
            </a:r>
          </a:p>
          <a:p>
            <a:r>
              <a:rPr lang="en-GB" sz="2400" dirty="0"/>
              <a:t>Quantitative research depends on having well-articulated questions and </a:t>
            </a:r>
            <a:r>
              <a:rPr lang="en-GB" sz="2400" dirty="0">
                <a:solidFill>
                  <a:srgbClr val="FFFF00"/>
                </a:solidFill>
              </a:rPr>
              <a:t>hypotheses</a:t>
            </a:r>
            <a:r>
              <a:rPr lang="en-GB" sz="2400" dirty="0"/>
              <a:t> before research is undertaken.  </a:t>
            </a:r>
          </a:p>
          <a:p>
            <a:pPr lvl="1"/>
            <a:r>
              <a:rPr lang="en-GB" sz="2200" dirty="0"/>
              <a:t>In general, it cannot be used to uncover meaning, complex thoughts and experiences.</a:t>
            </a:r>
            <a:r>
              <a:rPr lang="en-GB" sz="2600" dirty="0"/>
              <a:t> </a:t>
            </a:r>
          </a:p>
        </p:txBody>
      </p:sp>
    </p:spTree>
    <p:extLst>
      <p:ext uri="{BB962C8B-B14F-4D97-AF65-F5344CB8AC3E}">
        <p14:creationId xmlns:p14="http://schemas.microsoft.com/office/powerpoint/2010/main" val="1300823569"/>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lstStyle/>
          <a:p>
            <a:pPr eaLnBrk="1" hangingPunct="1"/>
            <a:r>
              <a:rPr lang="en-GB" altLang="en-US" dirty="0"/>
              <a:t>Types of research questions </a:t>
            </a:r>
            <a:br>
              <a:rPr lang="en-GB" altLang="en-US" dirty="0"/>
            </a:br>
            <a:r>
              <a:rPr lang="en-GB" altLang="en-US" sz="1800" dirty="0">
                <a:solidFill>
                  <a:schemeClr val="tx1"/>
                </a:solidFill>
              </a:rPr>
              <a:t>What types of questions do </a:t>
            </a:r>
            <a:r>
              <a:rPr lang="en-GB" altLang="en-US" sz="1800" u="sng" dirty="0">
                <a:solidFill>
                  <a:schemeClr val="tx1"/>
                </a:solidFill>
              </a:rPr>
              <a:t>researchers </a:t>
            </a:r>
            <a:r>
              <a:rPr lang="en-GB" altLang="en-US" sz="1800" dirty="0">
                <a:solidFill>
                  <a:schemeClr val="tx1"/>
                </a:solidFill>
              </a:rPr>
              <a:t>ask?</a:t>
            </a:r>
          </a:p>
        </p:txBody>
      </p:sp>
      <p:graphicFrame>
        <p:nvGraphicFramePr>
          <p:cNvPr id="259075" name="Group 3"/>
          <p:cNvGraphicFramePr>
            <a:graphicFrameLocks noGrp="1"/>
          </p:cNvGraphicFramePr>
          <p:nvPr>
            <p:ph sz="half" idx="1"/>
            <p:extLst>
              <p:ext uri="{D42A27DB-BD31-4B8C-83A1-F6EECF244321}">
                <p14:modId xmlns:p14="http://schemas.microsoft.com/office/powerpoint/2010/main" val="733973096"/>
              </p:ext>
            </p:extLst>
          </p:nvPr>
        </p:nvGraphicFramePr>
        <p:xfrm>
          <a:off x="838200" y="2743200"/>
          <a:ext cx="3592512" cy="3570142"/>
        </p:xfrm>
        <a:graphic>
          <a:graphicData uri="http://schemas.openxmlformats.org/drawingml/2006/table">
            <a:tbl>
              <a:tblPr/>
              <a:tblGrid>
                <a:gridCol w="1854392">
                  <a:extLst>
                    <a:ext uri="{9D8B030D-6E8A-4147-A177-3AD203B41FA5}">
                      <a16:colId xmlns:a16="http://schemas.microsoft.com/office/drawing/2014/main" val="20000"/>
                    </a:ext>
                  </a:extLst>
                </a:gridCol>
                <a:gridCol w="1738120">
                  <a:extLst>
                    <a:ext uri="{9D8B030D-6E8A-4147-A177-3AD203B41FA5}">
                      <a16:colId xmlns:a16="http://schemas.microsoft.com/office/drawing/2014/main" val="20001"/>
                    </a:ext>
                  </a:extLst>
                </a:gridCol>
              </a:tblGrid>
              <a:tr h="469979">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Questions</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Products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What is this/ are these?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Descriptions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152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similar/ different?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a:ln>
                          <a:noFill/>
                        </a:ln>
                        <a:solidFill>
                          <a:srgbClr val="FF0000"/>
                        </a:solidFill>
                        <a:effectLst/>
                        <a:latin typeface="Arial" panose="020B0604020202020204" pitchFamily="34" charset="0"/>
                      </a:endParaRP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1261">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much/ many?</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Measurements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salient? Important?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Values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38253">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How do they relate?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rgbClr val="FFFF00"/>
                          </a:solidFill>
                          <a:effectLst/>
                          <a:latin typeface="Arial" panose="020B0604020202020204" pitchFamily="34" charset="0"/>
                        </a:rPr>
                        <a:t>Relationships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graphicFrame>
        <p:nvGraphicFramePr>
          <p:cNvPr id="259098" name="Group 26"/>
          <p:cNvGraphicFramePr>
            <a:graphicFrameLocks noGrp="1"/>
          </p:cNvGraphicFramePr>
          <p:nvPr>
            <p:ph sz="half" idx="2"/>
            <p:extLst>
              <p:ext uri="{D42A27DB-BD31-4B8C-83A1-F6EECF244321}">
                <p14:modId xmlns:p14="http://schemas.microsoft.com/office/powerpoint/2010/main" val="458784777"/>
              </p:ext>
            </p:extLst>
          </p:nvPr>
        </p:nvGraphicFramePr>
        <p:xfrm>
          <a:off x="5435600" y="2895600"/>
          <a:ext cx="3240087" cy="2016125"/>
        </p:xfrm>
        <a:graphic>
          <a:graphicData uri="http://schemas.openxmlformats.org/drawingml/2006/table">
            <a:tbl>
              <a:tblPr/>
              <a:tblGrid>
                <a:gridCol w="3240087">
                  <a:extLst>
                    <a:ext uri="{9D8B030D-6E8A-4147-A177-3AD203B41FA5}">
                      <a16:colId xmlns:a16="http://schemas.microsoft.com/office/drawing/2014/main" val="20000"/>
                    </a:ext>
                  </a:extLst>
                </a:gridCol>
              </a:tblGrid>
              <a:tr h="2016125">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kumimoji="0" lang="en-GB" altLang="en-US" sz="1700" b="1" i="0" u="none" strike="noStrike" cap="none" normalizeH="0" baseline="0" dirty="0">
                          <a:ln>
                            <a:noFill/>
                          </a:ln>
                          <a:solidFill>
                            <a:srgbClr val="FFFF00"/>
                          </a:solidFill>
                          <a:effectLst/>
                          <a:latin typeface="Arial" panose="020B0604020202020204" pitchFamily="34" charset="0"/>
                        </a:rPr>
                        <a:t>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lang="en-GB" altLang="en-US" sz="1800" kern="1200" dirty="0">
                          <a:solidFill>
                            <a:schemeClr val="bg2">
                              <a:lumMod val="40000"/>
                              <a:lumOff val="60000"/>
                            </a:schemeClr>
                          </a:solidFill>
                          <a:latin typeface="Arial" panose="020B0604020202020204" pitchFamily="34" charset="0"/>
                          <a:ea typeface="+mn-ea"/>
                          <a:cs typeface="+mn-cs"/>
                        </a:rPr>
                        <a:t>Test</a:t>
                      </a:r>
                      <a:r>
                        <a:rPr kumimoji="0" lang="en-GB" altLang="en-US" sz="1700" b="1" i="0" u="none" strike="noStrike" cap="none" normalizeH="0" baseline="0" dirty="0">
                          <a:ln>
                            <a:noFill/>
                          </a:ln>
                          <a:solidFill>
                            <a:schemeClr val="tx1"/>
                          </a:solidFill>
                          <a:effectLst/>
                          <a:latin typeface="Arial" panose="020B0604020202020204" pitchFamily="34" charset="0"/>
                        </a:rPr>
                        <a: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An argument or theory</a:t>
                      </a:r>
                      <a:endParaRPr kumimoji="0" lang="en-GB" altLang="en-US" sz="1700" b="0" i="0" u="none" strike="noStrike" cap="none" normalizeH="0" baseline="0" dirty="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1537" name="Text Box 32"/>
          <p:cNvSpPr txBox="1">
            <a:spLocks noChangeArrowheads="1"/>
          </p:cNvSpPr>
          <p:nvPr/>
        </p:nvSpPr>
        <p:spPr bwMode="auto">
          <a:xfrm>
            <a:off x="5435600" y="4885449"/>
            <a:ext cx="3455988" cy="160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solidFill>
                  <a:srgbClr val="FFFF00"/>
                </a:solidFill>
              </a:rPr>
              <a:t>Typical cluster of questions:</a:t>
            </a:r>
          </a:p>
          <a:p>
            <a:pPr eaLnBrk="1" hangingPunct="1">
              <a:spcBef>
                <a:spcPct val="50000"/>
              </a:spcBef>
            </a:pPr>
            <a:r>
              <a:rPr lang="en-GB" altLang="en-US" dirty="0"/>
              <a:t>How (</a:t>
            </a:r>
            <a:r>
              <a:rPr lang="en-GB" altLang="en-US" dirty="0">
                <a:solidFill>
                  <a:schemeClr val="bg2">
                    <a:lumMod val="40000"/>
                    <a:lumOff val="60000"/>
                  </a:schemeClr>
                </a:solidFill>
              </a:rPr>
              <a:t>are</a:t>
            </a:r>
            <a:r>
              <a:rPr lang="en-GB" altLang="en-US" dirty="0"/>
              <a:t>) concepts related? </a:t>
            </a:r>
            <a:br>
              <a:rPr lang="en-GB" altLang="en-US" dirty="0"/>
            </a:br>
            <a:r>
              <a:rPr lang="en-GB" altLang="en-US" dirty="0"/>
              <a:t>How salient, important, valuable are they? </a:t>
            </a:r>
            <a:br>
              <a:rPr lang="en-GB" altLang="en-US" dirty="0"/>
            </a:br>
            <a:r>
              <a:rPr lang="en-GB" altLang="en-US" dirty="0"/>
              <a:t>How much are they related?</a:t>
            </a:r>
          </a:p>
        </p:txBody>
      </p:sp>
    </p:spTree>
    <p:extLst>
      <p:ext uri="{BB962C8B-B14F-4D97-AF65-F5344CB8AC3E}">
        <p14:creationId xmlns:p14="http://schemas.microsoft.com/office/powerpoint/2010/main" val="2370939206"/>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GB"/>
              <a:t>Sampling</a:t>
            </a:r>
          </a:p>
        </p:txBody>
      </p:sp>
      <p:sp>
        <p:nvSpPr>
          <p:cNvPr id="21506" name="Rectangle 3"/>
          <p:cNvSpPr>
            <a:spLocks noGrp="1" noChangeArrowheads="1"/>
          </p:cNvSpPr>
          <p:nvPr>
            <p:ph type="body" sz="half" idx="1"/>
          </p:nvPr>
        </p:nvSpPr>
        <p:spPr/>
        <p:txBody>
          <a:bodyPr/>
          <a:lstStyle/>
          <a:p>
            <a:pPr>
              <a:lnSpc>
                <a:spcPct val="90000"/>
              </a:lnSpc>
            </a:pPr>
            <a:r>
              <a:rPr lang="en-GB" sz="2800"/>
              <a:t>Sampling refers to the process of choosing </a:t>
            </a:r>
            <a:r>
              <a:rPr lang="en-GB" sz="2800" i="1"/>
              <a:t>who</a:t>
            </a:r>
            <a:r>
              <a:rPr lang="en-GB" sz="2800"/>
              <a:t> or </a:t>
            </a:r>
            <a:r>
              <a:rPr lang="en-GB" sz="2800" i="1"/>
              <a:t>what</a:t>
            </a:r>
            <a:r>
              <a:rPr lang="en-GB" sz="2800"/>
              <a:t> you will obtain data from (‘the sample’), in order to draw conclusions about a larger group (‘the population’).</a:t>
            </a:r>
          </a:p>
        </p:txBody>
      </p:sp>
      <p:grpSp>
        <p:nvGrpSpPr>
          <p:cNvPr id="21507" name="Diagram 2"/>
          <p:cNvGrpSpPr>
            <a:grpSpLocks/>
          </p:cNvGrpSpPr>
          <p:nvPr/>
        </p:nvGrpSpPr>
        <p:grpSpPr bwMode="auto">
          <a:xfrm>
            <a:off x="-3060700" y="3168650"/>
            <a:ext cx="14776450" cy="3940175"/>
            <a:chOff x="272" y="2446"/>
            <a:chExt cx="5171" cy="1379"/>
          </a:xfrm>
        </p:grpSpPr>
        <p:sp>
          <p:nvSpPr>
            <p:cNvPr id="21508" name="_s1028"/>
            <p:cNvSpPr>
              <a:spLocks noChangeArrowheads="1" noTextEdit="1"/>
            </p:cNvSpPr>
            <p:nvPr/>
          </p:nvSpPr>
          <p:spPr bwMode="auto">
            <a:xfrm>
              <a:off x="2454" y="2893"/>
              <a:ext cx="484" cy="484"/>
            </a:xfrm>
            <a:custGeom>
              <a:avLst/>
              <a:gdLst>
                <a:gd name="T0" fmla="*/ 242 w 21600"/>
                <a:gd name="T1" fmla="*/ 0 h 21600"/>
                <a:gd name="T2" fmla="*/ 71 w 21600"/>
                <a:gd name="T3" fmla="*/ 71 h 21600"/>
                <a:gd name="T4" fmla="*/ 0 w 21600"/>
                <a:gd name="T5" fmla="*/ 242 h 21600"/>
                <a:gd name="T6" fmla="*/ 71 w 21600"/>
                <a:gd name="T7" fmla="*/ 413 h 21600"/>
                <a:gd name="T8" fmla="*/ 242 w 21600"/>
                <a:gd name="T9" fmla="*/ 484 h 21600"/>
                <a:gd name="T10" fmla="*/ 413 w 21600"/>
                <a:gd name="T11" fmla="*/ 413 h 21600"/>
                <a:gd name="T12" fmla="*/ 484 w 21600"/>
                <a:gd name="T13" fmla="*/ 242 h 21600"/>
                <a:gd name="T14" fmla="*/ 413 w 21600"/>
                <a:gd name="T15" fmla="*/ 71 h 21600"/>
                <a:gd name="T16" fmla="*/ 0 60000 65536"/>
                <a:gd name="T17" fmla="*/ 0 60000 65536"/>
                <a:gd name="T18" fmla="*/ 0 60000 65536"/>
                <a:gd name="T19" fmla="*/ 0 60000 65536"/>
                <a:gd name="T20" fmla="*/ 0 60000 65536"/>
                <a:gd name="T21" fmla="*/ 0 60000 65536"/>
                <a:gd name="T22" fmla="*/ 0 60000 65536"/>
                <a:gd name="T23" fmla="*/ 0 60000 65536"/>
                <a:gd name="T24" fmla="*/ 3169 w 21600"/>
                <a:gd name="T25" fmla="*/ 3169 h 21600"/>
                <a:gd name="T26" fmla="*/ 18431 w 21600"/>
                <a:gd name="T27" fmla="*/ 1843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chemeClr val="accent1"/>
            </a:solidFill>
            <a:ln w="9525">
              <a:solidFill>
                <a:schemeClr val="tx1"/>
              </a:solidFill>
              <a:round/>
              <a:headEnd/>
              <a:tailEnd/>
            </a:ln>
          </p:spPr>
          <p:txBody>
            <a:bodyPr lIns="0" tIns="0" rIns="0" bIns="0"/>
            <a:lstStyle/>
            <a:p>
              <a:endParaRPr lang="en-US"/>
            </a:p>
          </p:txBody>
        </p:sp>
        <p:sp>
          <p:nvSpPr>
            <p:cNvPr id="21509" name="_s1029"/>
            <p:cNvSpPr>
              <a:spLocks/>
            </p:cNvSpPr>
            <p:nvPr/>
          </p:nvSpPr>
          <p:spPr bwMode="auto">
            <a:xfrm>
              <a:off x="3310" y="2704"/>
              <a:ext cx="194" cy="215"/>
            </a:xfrm>
            <a:prstGeom prst="callout2">
              <a:avLst>
                <a:gd name="adj1" fmla="val 18606"/>
                <a:gd name="adj2" fmla="val -13755"/>
                <a:gd name="adj3" fmla="val 18606"/>
                <a:gd name="adj4" fmla="val -22065"/>
                <a:gd name="adj5" fmla="val 200519"/>
                <a:gd name="adj6" fmla="val -222634"/>
              </a:avLst>
            </a:prstGeom>
            <a:noFill/>
            <a:ln w="9525">
              <a:solidFill>
                <a:schemeClr val="tx1"/>
              </a:solidFill>
              <a:miter lim="800000"/>
              <a:headEnd/>
              <a:tailEnd/>
            </a:ln>
          </p:spPr>
          <p:txBody>
            <a:bodyPr wrap="none" lIns="0" tIns="0" rIns="0" bIns="0"/>
            <a:lstStyle/>
            <a:p>
              <a:r>
                <a:rPr lang="en-GB" sz="2200">
                  <a:latin typeface="Verdana" pitchFamily="34" charset="0"/>
                </a:rPr>
                <a:t>Population</a:t>
              </a:r>
            </a:p>
          </p:txBody>
        </p:sp>
        <p:sp>
          <p:nvSpPr>
            <p:cNvPr id="21510" name="_s1030"/>
            <p:cNvSpPr>
              <a:spLocks noChangeArrowheads="1" noTextEdit="1"/>
            </p:cNvSpPr>
            <p:nvPr/>
          </p:nvSpPr>
          <p:spPr bwMode="auto">
            <a:xfrm>
              <a:off x="2575" y="3014"/>
              <a:ext cx="242" cy="242"/>
            </a:xfrm>
            <a:prstGeom prst="ellipse">
              <a:avLst/>
            </a:prstGeom>
            <a:solidFill>
              <a:schemeClr val="folHlink"/>
            </a:solidFill>
            <a:ln w="9525">
              <a:solidFill>
                <a:schemeClr val="tx1"/>
              </a:solidFill>
              <a:round/>
              <a:headEnd/>
              <a:tailEnd/>
            </a:ln>
          </p:spPr>
          <p:txBody>
            <a:bodyPr lIns="0" tIns="0" rIns="0" bIns="0"/>
            <a:lstStyle/>
            <a:p>
              <a:endParaRPr lang="en-US"/>
            </a:p>
          </p:txBody>
        </p:sp>
        <p:sp>
          <p:nvSpPr>
            <p:cNvPr id="21511" name="_s1031"/>
            <p:cNvSpPr>
              <a:spLocks/>
            </p:cNvSpPr>
            <p:nvPr/>
          </p:nvSpPr>
          <p:spPr bwMode="auto">
            <a:xfrm>
              <a:off x="3310" y="2489"/>
              <a:ext cx="194" cy="215"/>
            </a:xfrm>
            <a:prstGeom prst="callout2">
              <a:avLst>
                <a:gd name="adj1" fmla="val 18606"/>
                <a:gd name="adj2" fmla="val -13755"/>
                <a:gd name="adj3" fmla="val 18606"/>
                <a:gd name="adj4" fmla="val -22065"/>
                <a:gd name="adj5" fmla="val 300519"/>
                <a:gd name="adj6" fmla="val -316620"/>
              </a:avLst>
            </a:prstGeom>
            <a:noFill/>
            <a:ln w="9525">
              <a:solidFill>
                <a:schemeClr val="tx1"/>
              </a:solidFill>
              <a:miter lim="800000"/>
              <a:headEnd/>
              <a:tailEnd/>
            </a:ln>
          </p:spPr>
          <p:txBody>
            <a:bodyPr wrap="none" lIns="0" tIns="0" rIns="0" bIns="0"/>
            <a:lstStyle/>
            <a:p>
              <a:r>
                <a:rPr lang="en-GB" sz="2200">
                  <a:latin typeface="Verdana" pitchFamily="34" charset="0"/>
                </a:rPr>
                <a:t>Sample</a:t>
              </a:r>
            </a:p>
          </p:txBody>
        </p:sp>
      </p:grpSp>
    </p:spTree>
    <p:extLst>
      <p:ext uri="{BB962C8B-B14F-4D97-AF65-F5344CB8AC3E}">
        <p14:creationId xmlns:p14="http://schemas.microsoft.com/office/powerpoint/2010/main" val="2338575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idx="4294967295"/>
          </p:nvPr>
        </p:nvSpPr>
        <p:spPr>
          <a:xfrm>
            <a:off x="228600" y="457200"/>
            <a:ext cx="8229600" cy="1143000"/>
          </a:xfrm>
        </p:spPr>
        <p:txBody>
          <a:bodyPr lIns="92075" tIns="46038" rIns="92075" bIns="46038"/>
          <a:lstStyle/>
          <a:p>
            <a:r>
              <a:rPr lang="en-GB" b="1" dirty="0"/>
              <a:t>Quantitative study design</a:t>
            </a:r>
          </a:p>
        </p:txBody>
      </p:sp>
      <p:sp>
        <p:nvSpPr>
          <p:cNvPr id="25602" name="Rectangle 3"/>
          <p:cNvSpPr>
            <a:spLocks noGrp="1" noChangeArrowheads="1"/>
          </p:cNvSpPr>
          <p:nvPr>
            <p:ph type="body" idx="4294967295"/>
          </p:nvPr>
        </p:nvSpPr>
        <p:spPr>
          <a:xfrm>
            <a:off x="1219200" y="1847850"/>
            <a:ext cx="7467600" cy="4389437"/>
          </a:xfrm>
        </p:spPr>
        <p:txBody>
          <a:bodyPr lIns="92075" tIns="46038" rIns="92075" bIns="46038">
            <a:normAutofit/>
          </a:bodyPr>
          <a:lstStyle/>
          <a:p>
            <a:r>
              <a:rPr lang="en-GB" sz="3200" dirty="0"/>
              <a:t>Surveys</a:t>
            </a:r>
          </a:p>
          <a:p>
            <a:pPr lvl="1"/>
            <a:r>
              <a:rPr lang="en-GB" sz="3200" dirty="0"/>
              <a:t>Cross-sectional vs. longitudinal</a:t>
            </a:r>
          </a:p>
          <a:p>
            <a:pPr lvl="1"/>
            <a:r>
              <a:rPr lang="en-GB" sz="3200" dirty="0"/>
              <a:t>Descriptive vs. comparative</a:t>
            </a:r>
          </a:p>
          <a:p>
            <a:r>
              <a:rPr lang="en-GB" sz="3200" dirty="0"/>
              <a:t>Experimental – lab - simulation</a:t>
            </a:r>
          </a:p>
          <a:p>
            <a:r>
              <a:rPr lang="en-GB" sz="3200" dirty="0"/>
              <a:t>Analysis</a:t>
            </a:r>
          </a:p>
          <a:p>
            <a:r>
              <a:rPr lang="en-GB" sz="3200" dirty="0"/>
              <a:t>Reporting</a:t>
            </a:r>
          </a:p>
          <a:p>
            <a:pPr>
              <a:buFont typeface="Wingdings" pitchFamily="2" charset="2"/>
              <a:buNone/>
            </a:pPr>
            <a:endParaRPr lang="en-GB" sz="3200" dirty="0"/>
          </a:p>
        </p:txBody>
      </p:sp>
    </p:spTree>
    <p:extLst>
      <p:ext uri="{BB962C8B-B14F-4D97-AF65-F5344CB8AC3E}">
        <p14:creationId xmlns:p14="http://schemas.microsoft.com/office/powerpoint/2010/main" val="4035877996"/>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idx="4294967295"/>
          </p:nvPr>
        </p:nvSpPr>
        <p:spPr>
          <a:xfrm>
            <a:off x="304800" y="381000"/>
            <a:ext cx="8229600" cy="1143000"/>
          </a:xfrm>
        </p:spPr>
        <p:txBody>
          <a:bodyPr lIns="92075" tIns="46038" rIns="92075" bIns="46038"/>
          <a:lstStyle/>
          <a:p>
            <a:r>
              <a:rPr lang="en-GB" b="1" dirty="0"/>
              <a:t>The Temporal Component</a:t>
            </a:r>
          </a:p>
        </p:txBody>
      </p:sp>
      <p:sp>
        <p:nvSpPr>
          <p:cNvPr id="27650" name="Rectangle 3"/>
          <p:cNvSpPr>
            <a:spLocks noGrp="1" noChangeArrowheads="1"/>
          </p:cNvSpPr>
          <p:nvPr>
            <p:ph type="body" idx="4294967295"/>
          </p:nvPr>
        </p:nvSpPr>
        <p:spPr>
          <a:xfrm>
            <a:off x="304800" y="2133601"/>
            <a:ext cx="8229600" cy="3505200"/>
          </a:xfrm>
        </p:spPr>
        <p:txBody>
          <a:bodyPr lIns="92075" tIns="46038" rIns="92075" bIns="46038"/>
          <a:lstStyle/>
          <a:p>
            <a:r>
              <a:rPr lang="en-GB" sz="2800" dirty="0">
                <a:solidFill>
                  <a:srgbClr val="FFFF00"/>
                </a:solidFill>
              </a:rPr>
              <a:t>Cross-sectional surveys </a:t>
            </a:r>
            <a:r>
              <a:rPr lang="en-GB" sz="2800" dirty="0"/>
              <a:t>look at a single point in time.  Each </a:t>
            </a:r>
            <a:r>
              <a:rPr lang="en-GB" sz="2800" dirty="0">
                <a:solidFill>
                  <a:srgbClr val="FFFF00"/>
                </a:solidFill>
              </a:rPr>
              <a:t>participant</a:t>
            </a:r>
            <a:r>
              <a:rPr lang="en-GB" sz="2800" dirty="0"/>
              <a:t> only </a:t>
            </a:r>
            <a:r>
              <a:rPr lang="en-GB" sz="2800" dirty="0">
                <a:solidFill>
                  <a:srgbClr val="FFFF00"/>
                </a:solidFill>
              </a:rPr>
              <a:t>answers the questions once</a:t>
            </a:r>
            <a:r>
              <a:rPr lang="en-GB" sz="2800" dirty="0"/>
              <a:t>.</a:t>
            </a:r>
          </a:p>
          <a:p>
            <a:r>
              <a:rPr lang="en-GB" sz="2800" dirty="0"/>
              <a:t>Longitudinal surveys follow a group of participants over time and looks for changes.</a:t>
            </a:r>
          </a:p>
        </p:txBody>
      </p:sp>
    </p:spTree>
    <p:extLst>
      <p:ext uri="{BB962C8B-B14F-4D97-AF65-F5344CB8AC3E}">
        <p14:creationId xmlns:p14="http://schemas.microsoft.com/office/powerpoint/2010/main" val="1919886617"/>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idx="4294967295"/>
          </p:nvPr>
        </p:nvSpPr>
        <p:spPr>
          <a:xfrm>
            <a:off x="19594" y="381000"/>
            <a:ext cx="8229600" cy="1143000"/>
          </a:xfrm>
        </p:spPr>
        <p:txBody>
          <a:bodyPr>
            <a:normAutofit fontScale="90000"/>
          </a:bodyPr>
          <a:lstStyle/>
          <a:p>
            <a:r>
              <a:rPr lang="en-GB"/>
              <a:t>Quantitative sampling strategies</a:t>
            </a:r>
          </a:p>
        </p:txBody>
      </p:sp>
      <p:sp>
        <p:nvSpPr>
          <p:cNvPr id="36866" name="Content Placeholder 2"/>
          <p:cNvSpPr>
            <a:spLocks noGrp="1"/>
          </p:cNvSpPr>
          <p:nvPr>
            <p:ph idx="4294967295"/>
          </p:nvPr>
        </p:nvSpPr>
        <p:spPr>
          <a:xfrm>
            <a:off x="304800" y="1184186"/>
            <a:ext cx="8229600" cy="5216434"/>
          </a:xfrm>
        </p:spPr>
        <p:txBody>
          <a:bodyPr>
            <a:noAutofit/>
          </a:bodyPr>
          <a:lstStyle/>
          <a:p>
            <a:pPr>
              <a:lnSpc>
                <a:spcPct val="90000"/>
              </a:lnSpc>
            </a:pPr>
            <a:r>
              <a:rPr lang="en-GB" sz="2400" dirty="0"/>
              <a:t>The sample should, ideally, be representative of the relevant population.</a:t>
            </a:r>
          </a:p>
          <a:p>
            <a:pPr>
              <a:lnSpc>
                <a:spcPct val="90000"/>
              </a:lnSpc>
            </a:pPr>
            <a:r>
              <a:rPr lang="en-GB" sz="2400" dirty="0"/>
              <a:t>Random</a:t>
            </a:r>
          </a:p>
          <a:p>
            <a:pPr lvl="1">
              <a:lnSpc>
                <a:spcPct val="90000"/>
              </a:lnSpc>
            </a:pPr>
            <a:r>
              <a:rPr lang="en-GB" sz="2400" dirty="0"/>
              <a:t>each item has an equal chance of being included in sample</a:t>
            </a:r>
          </a:p>
          <a:p>
            <a:pPr>
              <a:lnSpc>
                <a:spcPct val="90000"/>
              </a:lnSpc>
            </a:pPr>
            <a:r>
              <a:rPr lang="en-GB" sz="2400" dirty="0"/>
              <a:t>Strategic	</a:t>
            </a:r>
          </a:p>
          <a:p>
            <a:pPr lvl="1">
              <a:lnSpc>
                <a:spcPct val="90000"/>
              </a:lnSpc>
            </a:pPr>
            <a:r>
              <a:rPr lang="en-GB" sz="2400" dirty="0"/>
              <a:t>Stratified random: sub-categories, then random samples – Need to think about what are the relevant parameters for categorisation; it will depend on your research question!</a:t>
            </a:r>
          </a:p>
          <a:p>
            <a:pPr lvl="1">
              <a:lnSpc>
                <a:spcPct val="90000"/>
              </a:lnSpc>
            </a:pPr>
            <a:r>
              <a:rPr lang="en-GB" sz="2400" dirty="0"/>
              <a:t>Systematic sampling: sampling at regular intervals, use of grids (including time)</a:t>
            </a:r>
          </a:p>
          <a:p>
            <a:pPr>
              <a:lnSpc>
                <a:spcPct val="90000"/>
              </a:lnSpc>
            </a:pPr>
            <a:r>
              <a:rPr lang="en-GB" sz="2400" dirty="0"/>
              <a:t>Convenience</a:t>
            </a:r>
          </a:p>
          <a:p>
            <a:endParaRPr lang="en-GB" sz="2400" dirty="0"/>
          </a:p>
        </p:txBody>
      </p:sp>
    </p:spTree>
    <p:extLst>
      <p:ext uri="{BB962C8B-B14F-4D97-AF65-F5344CB8AC3E}">
        <p14:creationId xmlns:p14="http://schemas.microsoft.com/office/powerpoint/2010/main" val="71366671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a:t>What are you trying to find out?</a:t>
            </a:r>
          </a:p>
        </p:txBody>
      </p:sp>
      <p:sp>
        <p:nvSpPr>
          <p:cNvPr id="29698" name="Rectangle 3"/>
          <p:cNvSpPr>
            <a:spLocks noGrp="1" noChangeArrowheads="1"/>
          </p:cNvSpPr>
          <p:nvPr>
            <p:ph type="body" idx="4294967295"/>
          </p:nvPr>
        </p:nvSpPr>
        <p:spPr>
          <a:xfrm>
            <a:off x="304800" y="1847850"/>
            <a:ext cx="8229600" cy="4389437"/>
          </a:xfrm>
        </p:spPr>
        <p:txBody>
          <a:bodyPr lIns="92075" tIns="46038" rIns="92075" bIns="46038">
            <a:normAutofit fontScale="92500" lnSpcReduction="10000"/>
          </a:bodyPr>
          <a:lstStyle/>
          <a:p>
            <a:pPr>
              <a:lnSpc>
                <a:spcPct val="90000"/>
              </a:lnSpc>
            </a:pPr>
            <a:r>
              <a:rPr lang="en-GB" sz="2800" dirty="0"/>
              <a:t>Many </a:t>
            </a:r>
            <a:r>
              <a:rPr lang="en-GB" sz="2800" dirty="0">
                <a:solidFill>
                  <a:srgbClr val="FFFF00"/>
                </a:solidFill>
              </a:rPr>
              <a:t>surveys</a:t>
            </a:r>
            <a:r>
              <a:rPr lang="en-GB" sz="2800" dirty="0"/>
              <a:t> seek simply to describe quantities of single</a:t>
            </a:r>
            <a:r>
              <a:rPr lang="en-GB" sz="2800" dirty="0">
                <a:solidFill>
                  <a:srgbClr val="FFFF00"/>
                </a:solidFill>
              </a:rPr>
              <a:t> variables</a:t>
            </a:r>
            <a:r>
              <a:rPr lang="en-GB" sz="2800" dirty="0"/>
              <a:t>, or sets of variables taken in isolation. </a:t>
            </a:r>
          </a:p>
          <a:p>
            <a:pPr marL="0" indent="0">
              <a:lnSpc>
                <a:spcPct val="90000"/>
              </a:lnSpc>
              <a:buNone/>
            </a:pPr>
            <a:r>
              <a:rPr lang="en-GB" sz="2800" dirty="0"/>
              <a:t>(e.g., What percentage of the population has had experience of age-based discrimination?)</a:t>
            </a:r>
          </a:p>
          <a:p>
            <a:pPr marL="0" indent="0">
              <a:lnSpc>
                <a:spcPct val="90000"/>
              </a:lnSpc>
              <a:buNone/>
            </a:pPr>
            <a:endParaRPr lang="en-GB" sz="2800" dirty="0"/>
          </a:p>
          <a:p>
            <a:pPr>
              <a:lnSpc>
                <a:spcPct val="90000"/>
              </a:lnSpc>
            </a:pPr>
            <a:r>
              <a:rPr lang="en-GB" sz="2800" dirty="0"/>
              <a:t>More interesting study designs look for relationships between </a:t>
            </a:r>
            <a:r>
              <a:rPr lang="en-GB" sz="2800" dirty="0">
                <a:solidFill>
                  <a:srgbClr val="FFFF00"/>
                </a:solidFill>
              </a:rPr>
              <a:t>two or more </a:t>
            </a:r>
            <a:r>
              <a:rPr lang="en-GB" sz="2800" dirty="0"/>
              <a:t>variables.</a:t>
            </a:r>
          </a:p>
          <a:p>
            <a:pPr marL="0" indent="0">
              <a:lnSpc>
                <a:spcPct val="90000"/>
              </a:lnSpc>
              <a:buNone/>
            </a:pPr>
            <a:r>
              <a:rPr lang="en-GB" sz="2800" dirty="0"/>
              <a:t>(e.g., Are employees in the private sector more likely to report age-based discrimination than public-sector employees?)</a:t>
            </a:r>
          </a:p>
        </p:txBody>
      </p:sp>
    </p:spTree>
    <p:extLst>
      <p:ext uri="{BB962C8B-B14F-4D97-AF65-F5344CB8AC3E}">
        <p14:creationId xmlns:p14="http://schemas.microsoft.com/office/powerpoint/2010/main" val="971055301"/>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idx="4294967295"/>
          </p:nvPr>
        </p:nvSpPr>
        <p:spPr>
          <a:xfrm>
            <a:off x="0" y="704850"/>
            <a:ext cx="8229600" cy="1143000"/>
          </a:xfrm>
        </p:spPr>
        <p:txBody>
          <a:bodyPr>
            <a:normAutofit fontScale="90000"/>
          </a:bodyPr>
          <a:lstStyle/>
          <a:p>
            <a:r>
              <a:rPr lang="en-GB" sz="4000"/>
              <a:t>Quantitative sampling:</a:t>
            </a:r>
            <a:br>
              <a:rPr lang="en-GB" sz="4000"/>
            </a:br>
            <a:r>
              <a:rPr lang="en-GB" sz="4000"/>
              <a:t>How large should the sample be?</a:t>
            </a:r>
          </a:p>
        </p:txBody>
      </p:sp>
      <p:sp>
        <p:nvSpPr>
          <p:cNvPr id="37890" name="Rectangle 3"/>
          <p:cNvSpPr>
            <a:spLocks noGrp="1" noChangeArrowheads="1"/>
          </p:cNvSpPr>
          <p:nvPr>
            <p:ph type="body" idx="4294967295"/>
          </p:nvPr>
        </p:nvSpPr>
        <p:spPr>
          <a:xfrm>
            <a:off x="0" y="1935163"/>
            <a:ext cx="8229600" cy="4389437"/>
          </a:xfrm>
        </p:spPr>
        <p:txBody>
          <a:bodyPr/>
          <a:lstStyle/>
          <a:p>
            <a:r>
              <a:rPr lang="en-GB" sz="2800"/>
              <a:t>The size of the sample is dictated by the desired precision, statistical power and predicted effect sizes.  </a:t>
            </a:r>
          </a:p>
          <a:p>
            <a:r>
              <a:rPr lang="en-GB" sz="2800"/>
              <a:t>There are formulas and tables that can be used, depending on the statistical tests to be performed, to determine the minimum sample size needed.</a:t>
            </a:r>
          </a:p>
          <a:p>
            <a:r>
              <a:rPr lang="en-GB" sz="2800" b="1" u="sng"/>
              <a:t>There is no universal minimum sample size that is appropriate for all research studies.</a:t>
            </a:r>
          </a:p>
          <a:p>
            <a:endParaRPr lang="en-GB" sz="2800"/>
          </a:p>
        </p:txBody>
      </p:sp>
    </p:spTree>
    <p:extLst>
      <p:ext uri="{BB962C8B-B14F-4D97-AF65-F5344CB8AC3E}">
        <p14:creationId xmlns:p14="http://schemas.microsoft.com/office/powerpoint/2010/main" val="311540503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type="body" idx="4294967295"/>
          </p:nvPr>
        </p:nvSpPr>
        <p:spPr>
          <a:xfrm>
            <a:off x="228600" y="457200"/>
            <a:ext cx="8229600" cy="5943600"/>
          </a:xfrm>
        </p:spPr>
        <p:txBody>
          <a:bodyPr>
            <a:noAutofit/>
          </a:bodyPr>
          <a:lstStyle/>
          <a:p>
            <a:pPr>
              <a:lnSpc>
                <a:spcPct val="90000"/>
              </a:lnSpc>
            </a:pPr>
            <a:r>
              <a:rPr lang="en-GB" sz="2800" dirty="0"/>
              <a:t>Standard computer programmes (</a:t>
            </a:r>
            <a:r>
              <a:rPr lang="en-GB" sz="2800" dirty="0">
                <a:solidFill>
                  <a:srgbClr val="FFFF00"/>
                </a:solidFill>
              </a:rPr>
              <a:t>SPSS</a:t>
            </a:r>
            <a:r>
              <a:rPr lang="en-GB" sz="2800" dirty="0"/>
              <a:t>, </a:t>
            </a:r>
            <a:r>
              <a:rPr lang="en-GB" sz="2800" dirty="0">
                <a:solidFill>
                  <a:srgbClr val="FFFF00"/>
                </a:solidFill>
              </a:rPr>
              <a:t>Excel</a:t>
            </a:r>
            <a:r>
              <a:rPr lang="en-GB" sz="2800" dirty="0"/>
              <a:t>) can perform statistical analyses such as this for us.</a:t>
            </a:r>
          </a:p>
          <a:p>
            <a:pPr marL="0" indent="0">
              <a:lnSpc>
                <a:spcPct val="90000"/>
              </a:lnSpc>
              <a:buNone/>
            </a:pPr>
            <a:endParaRPr lang="en-GB" sz="2800" dirty="0"/>
          </a:p>
          <a:p>
            <a:pPr>
              <a:lnSpc>
                <a:spcPct val="90000"/>
              </a:lnSpc>
            </a:pPr>
            <a:r>
              <a:rPr lang="en-GB" sz="2800" dirty="0"/>
              <a:t>However, you should ensure that you understand the purpose of the test you have chosen and that you are using the correct inputs.</a:t>
            </a:r>
          </a:p>
          <a:p>
            <a:pPr marL="0" indent="0">
              <a:lnSpc>
                <a:spcPct val="90000"/>
              </a:lnSpc>
              <a:buNone/>
            </a:pPr>
            <a:endParaRPr lang="en-GB" sz="2800" dirty="0"/>
          </a:p>
          <a:p>
            <a:pPr>
              <a:lnSpc>
                <a:spcPct val="90000"/>
              </a:lnSpc>
            </a:pPr>
            <a:r>
              <a:rPr lang="en-GB" sz="2800" dirty="0"/>
              <a:t>This requires further reading and instruction beyond the scope of this course (though some will be covered later in the module) but may be very valuable for some dissertations and other research projects.</a:t>
            </a:r>
          </a:p>
        </p:txBody>
      </p:sp>
    </p:spTree>
    <p:extLst>
      <p:ext uri="{BB962C8B-B14F-4D97-AF65-F5344CB8AC3E}">
        <p14:creationId xmlns:p14="http://schemas.microsoft.com/office/powerpoint/2010/main" val="3103844271"/>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44F1-F433-4A86-B7CE-98DF966B52D7}"/>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3156835-0F73-4791-B162-6316641EA5A8}"/>
              </a:ext>
            </a:extLst>
          </p:cNvPr>
          <p:cNvSpPr>
            <a:spLocks noGrp="1"/>
          </p:cNvSpPr>
          <p:nvPr>
            <p:ph idx="1"/>
          </p:nvPr>
        </p:nvSpPr>
        <p:spPr>
          <a:xfrm>
            <a:off x="827700" y="2052925"/>
            <a:ext cx="7859100" cy="4195481"/>
          </a:xfrm>
        </p:spPr>
        <p:txBody>
          <a:bodyPr>
            <a:normAutofit/>
          </a:bodyPr>
          <a:lstStyle/>
          <a:p>
            <a:pPr marL="0" indent="0">
              <a:buNone/>
            </a:pPr>
            <a:endParaRPr lang="en-GB" sz="2800" dirty="0"/>
          </a:p>
          <a:p>
            <a:r>
              <a:rPr lang="en-GB" sz="2800" dirty="0"/>
              <a:t>Do you now have SPSS on your laptop?  </a:t>
            </a:r>
            <a:r>
              <a:rPr lang="en-GB" sz="2800" dirty="0">
                <a:solidFill>
                  <a:srgbClr val="FFFF00"/>
                </a:solidFill>
              </a:rPr>
              <a:t>You need this software from next week onwards.</a:t>
            </a:r>
          </a:p>
        </p:txBody>
      </p:sp>
    </p:spTree>
    <p:extLst>
      <p:ext uri="{BB962C8B-B14F-4D97-AF65-F5344CB8AC3E}">
        <p14:creationId xmlns:p14="http://schemas.microsoft.com/office/powerpoint/2010/main" val="630500839"/>
      </p:ext>
    </p:extLst>
  </p:cSld>
  <p:clrMapOvr>
    <a:masterClrMapping/>
  </p:clrMapOvr>
  <p:transition>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10928</TotalTime>
  <Words>2414</Words>
  <Application>Microsoft Office PowerPoint</Application>
  <PresentationFormat>On-screen Show (4:3)</PresentationFormat>
  <Paragraphs>183</Paragraphs>
  <Slides>17</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Century Gothic</vt:lpstr>
      <vt:lpstr>Noto Sans</vt:lpstr>
      <vt:lpstr>Verdana</vt:lpstr>
      <vt:lpstr>Wingdings</vt:lpstr>
      <vt:lpstr>Wingdings 3</vt:lpstr>
      <vt:lpstr>Ion</vt:lpstr>
      <vt:lpstr>Quantitative Research</vt:lpstr>
      <vt:lpstr>Week 3 and 4 Left side of Research Terms  Map Orange arrows are terms associated with Assignment 1  Part 2 </vt:lpstr>
      <vt:lpstr>PowerPoint Presentation</vt:lpstr>
      <vt:lpstr>Positivism</vt:lpstr>
      <vt:lpstr>Positivists views</vt:lpstr>
      <vt:lpstr>Visualisation Example –  Traffic Collisions </vt:lpstr>
      <vt:lpstr>Objectivity VS Subjectivity </vt:lpstr>
      <vt:lpstr>Aims of quantitative research</vt:lpstr>
      <vt:lpstr>Types of research questions  What types of questions do researchers ask?</vt:lpstr>
      <vt:lpstr>Sampling</vt:lpstr>
      <vt:lpstr>Quantitative study design</vt:lpstr>
      <vt:lpstr>The Temporal Component</vt:lpstr>
      <vt:lpstr>Quantitative sampling strategies</vt:lpstr>
      <vt:lpstr>What are you trying to find out?</vt:lpstr>
      <vt:lpstr>Quantitative sampling: How large should the sample be?</vt:lpstr>
      <vt:lpstr>PowerPoint Presentation</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Roisin Mullins</dc:creator>
  <cp:lastModifiedBy>Roisin Mullins</cp:lastModifiedBy>
  <cp:revision>69</cp:revision>
  <dcterms:created xsi:type="dcterms:W3CDTF">2015-02-07T20:41:16Z</dcterms:created>
  <dcterms:modified xsi:type="dcterms:W3CDTF">2021-04-15T16:34:00Z</dcterms:modified>
</cp:coreProperties>
</file>