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67" r:id="rId5"/>
    <p:sldId id="272" r:id="rId6"/>
    <p:sldId id="276" r:id="rId7"/>
    <p:sldId id="274" r:id="rId8"/>
    <p:sldId id="275" r:id="rId9"/>
    <p:sldId id="268" r:id="rId10"/>
    <p:sldId id="273" r:id="rId11"/>
    <p:sldId id="277" r:id="rId12"/>
    <p:sldId id="262" r:id="rId13"/>
    <p:sldId id="258" r:id="rId14"/>
    <p:sldId id="259" r:id="rId15"/>
    <p:sldId id="260" r:id="rId16"/>
    <p:sldId id="261" r:id="rId17"/>
    <p:sldId id="263" r:id="rId18"/>
    <p:sldId id="264" r:id="rId19"/>
    <p:sldId id="265" r:id="rId20"/>
    <p:sldId id="269" r:id="rId21"/>
    <p:sldId id="270" r:id="rId22"/>
    <p:sldId id="27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D3B6B-4129-496E-A28C-665D616D17C6}" type="datetimeFigureOut">
              <a:rPr lang="en-GB" smtClean="0"/>
              <a:pPr/>
              <a:t>05/02/2019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16FD9C-682F-4637-B3DF-75F03F70ECC1}"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1560" y="980728"/>
            <a:ext cx="7682820" cy="5112568"/>
          </a:xfrm>
          <a:prstGeom prst="rect">
            <a:avLst/>
          </a:prstGeom>
        </p:spPr>
      </p:pic>
      <p:sp>
        <p:nvSpPr>
          <p:cNvPr id="2" name="Title 1"/>
          <p:cNvSpPr>
            <a:spLocks noGrp="1"/>
          </p:cNvSpPr>
          <p:nvPr>
            <p:ph type="ctrTitle"/>
          </p:nvPr>
        </p:nvSpPr>
        <p:spPr/>
        <p:txBody>
          <a:bodyPr/>
          <a:lstStyle/>
          <a:p>
            <a:r>
              <a:rPr lang="en-GB" dirty="0" smtClean="0">
                <a:solidFill>
                  <a:schemeClr val="bg1"/>
                </a:solidFill>
              </a:rPr>
              <a:t>Transactional Analysis</a:t>
            </a:r>
            <a:endParaRPr lang="en-GB" dirty="0">
              <a:solidFill>
                <a:schemeClr val="bg1"/>
              </a:solidFill>
            </a:endParaRPr>
          </a:p>
        </p:txBody>
      </p:sp>
      <p:sp>
        <p:nvSpPr>
          <p:cNvPr id="3" name="Subtitle 2"/>
          <p:cNvSpPr>
            <a:spLocks noGrp="1"/>
          </p:cNvSpPr>
          <p:nvPr>
            <p:ph type="subTitle" idx="1"/>
          </p:nvPr>
        </p:nvSpPr>
        <p:spPr>
          <a:xfrm>
            <a:off x="1475656" y="4941168"/>
            <a:ext cx="6400800" cy="766936"/>
          </a:xfrm>
        </p:spPr>
        <p:txBody>
          <a:bodyPr/>
          <a:lstStyle/>
          <a:p>
            <a:r>
              <a:rPr lang="en-GB" dirty="0" smtClean="0">
                <a:solidFill>
                  <a:schemeClr val="bg1"/>
                </a:solidFill>
              </a:rPr>
              <a:t>Eric Berne</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868958"/>
          </a:xfrm>
        </p:spPr>
        <p:txBody>
          <a:bodyPr/>
          <a:lstStyle/>
          <a:p>
            <a:r>
              <a:rPr lang="en-GB" dirty="0" smtClean="0"/>
              <a:t>Principles of TA</a:t>
            </a:r>
            <a:endParaRPr lang="en-GB" dirty="0"/>
          </a:p>
        </p:txBody>
      </p:sp>
      <p:sp>
        <p:nvSpPr>
          <p:cNvPr id="3" name="Content Placeholder 2"/>
          <p:cNvSpPr>
            <a:spLocks noGrp="1"/>
          </p:cNvSpPr>
          <p:nvPr>
            <p:ph idx="1"/>
          </p:nvPr>
        </p:nvSpPr>
        <p:spPr>
          <a:xfrm>
            <a:off x="457200" y="1124744"/>
            <a:ext cx="8229600" cy="5328592"/>
          </a:xfrm>
        </p:spPr>
        <p:txBody>
          <a:bodyPr>
            <a:normAutofit lnSpcReduction="10000"/>
          </a:bodyPr>
          <a:lstStyle/>
          <a:p>
            <a:r>
              <a:rPr lang="en-GB" sz="2800" dirty="0" smtClean="0"/>
              <a:t>Developed in 1950s by psychoanalyst Eric Berne</a:t>
            </a:r>
          </a:p>
          <a:p>
            <a:r>
              <a:rPr lang="en-GB" sz="2800" dirty="0" smtClean="0"/>
              <a:t>verbal </a:t>
            </a:r>
            <a:r>
              <a:rPr lang="en-GB" sz="2800" dirty="0"/>
              <a:t>communication, particularly face to face, is at the centre of human social </a:t>
            </a:r>
            <a:r>
              <a:rPr lang="en-GB" sz="2800" dirty="0" smtClean="0"/>
              <a:t>relationships</a:t>
            </a:r>
          </a:p>
          <a:p>
            <a:r>
              <a:rPr lang="en-GB" sz="2800" dirty="0"/>
              <a:t>Transaction </a:t>
            </a:r>
            <a:r>
              <a:rPr lang="en-GB" sz="2800" dirty="0" smtClean="0"/>
              <a:t>Stimulus - </a:t>
            </a:r>
            <a:r>
              <a:rPr lang="en-GB" sz="2800" dirty="0"/>
              <a:t>when two people encounter each other, one of them will speak to the </a:t>
            </a:r>
            <a:r>
              <a:rPr lang="en-GB" sz="2800" dirty="0" smtClean="0"/>
              <a:t>other</a:t>
            </a:r>
          </a:p>
          <a:p>
            <a:r>
              <a:rPr lang="en-GB" sz="2800" dirty="0"/>
              <a:t>Transaction </a:t>
            </a:r>
            <a:r>
              <a:rPr lang="en-GB" sz="2800" dirty="0" smtClean="0"/>
              <a:t>Response – the reaction from the other person</a:t>
            </a:r>
          </a:p>
          <a:p>
            <a:r>
              <a:rPr lang="en-GB" sz="2800" dirty="0"/>
              <a:t>The person sending the Stimulus is called the Agent. The person who responds is called the </a:t>
            </a:r>
            <a:r>
              <a:rPr lang="en-GB" sz="2800" dirty="0" smtClean="0"/>
              <a:t>Respondent</a:t>
            </a:r>
          </a:p>
          <a:p>
            <a:r>
              <a:rPr lang="en-GB" sz="2800" dirty="0"/>
              <a:t>Transactional Analysis became the method of examining the transaction wherein: 'I do something to you, and you do something back</a:t>
            </a:r>
            <a:r>
              <a:rPr lang="en-GB" sz="2800" dirty="0" smtClean="0"/>
              <a:t>'</a:t>
            </a:r>
            <a:endParaRPr lang="en-GB" sz="2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 as a Psychological Theory</a:t>
            </a:r>
            <a:endParaRPr lang="en-GB" dirty="0"/>
          </a:p>
        </p:txBody>
      </p:sp>
      <p:sp>
        <p:nvSpPr>
          <p:cNvPr id="3" name="Content Placeholder 2"/>
          <p:cNvSpPr>
            <a:spLocks noGrp="1"/>
          </p:cNvSpPr>
          <p:nvPr>
            <p:ph idx="1"/>
          </p:nvPr>
        </p:nvSpPr>
        <p:spPr/>
        <p:txBody>
          <a:bodyPr/>
          <a:lstStyle/>
          <a:p>
            <a:r>
              <a:rPr lang="en-GB" dirty="0" smtClean="0"/>
              <a:t>Applied in psychotherapy, education and organisations.</a:t>
            </a:r>
          </a:p>
          <a:p>
            <a:r>
              <a:rPr lang="en-GB" dirty="0" smtClean="0"/>
              <a:t>Promotes autonomy – transcending past influences, rethinking ‘childhood decisions’.</a:t>
            </a:r>
          </a:p>
          <a:p>
            <a:r>
              <a:rPr lang="en-GB" dirty="0" smtClean="0"/>
              <a:t>Places ‘parental programming’ as significant.</a:t>
            </a:r>
          </a:p>
          <a:p>
            <a:r>
              <a:rPr lang="en-GB" dirty="0" smtClean="0"/>
              <a:t>Parental programming can be ‘positive’ and/or ‘negative’.</a:t>
            </a:r>
          </a:p>
          <a:p>
            <a:endParaRPr lang="en-GB" dirty="0"/>
          </a:p>
        </p:txBody>
      </p:sp>
    </p:spTree>
    <p:extLst>
      <p:ext uri="{BB962C8B-B14F-4D97-AF65-F5344CB8AC3E}">
        <p14:creationId xmlns:p14="http://schemas.microsoft.com/office/powerpoint/2010/main" val="36221014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825" y="332656"/>
            <a:ext cx="8229600" cy="620688"/>
          </a:xfrm>
        </p:spPr>
        <p:txBody>
          <a:bodyPr>
            <a:normAutofit fontScale="90000"/>
          </a:bodyPr>
          <a:lstStyle/>
          <a:p>
            <a:r>
              <a:rPr lang="en-GB" dirty="0" smtClean="0"/>
              <a:t>Injunctions</a:t>
            </a:r>
            <a:endParaRPr lang="en-GB" dirty="0"/>
          </a:p>
        </p:txBody>
      </p:sp>
      <p:sp>
        <p:nvSpPr>
          <p:cNvPr id="3" name="Content Placeholder 2"/>
          <p:cNvSpPr>
            <a:spLocks noGrp="1"/>
          </p:cNvSpPr>
          <p:nvPr>
            <p:ph idx="1"/>
          </p:nvPr>
        </p:nvSpPr>
        <p:spPr>
          <a:xfrm>
            <a:off x="475916" y="1484784"/>
            <a:ext cx="8229600" cy="4968552"/>
          </a:xfrm>
        </p:spPr>
        <p:txBody>
          <a:bodyPr>
            <a:normAutofit/>
          </a:bodyPr>
          <a:lstStyle/>
          <a:p>
            <a:pPr marL="0" indent="0">
              <a:buNone/>
            </a:pPr>
            <a:r>
              <a:rPr lang="en-GB" sz="3000" dirty="0" smtClean="0"/>
              <a:t>Children are exposed to parental messages verbally and non-verbally – explicitly and implicitly. From these emerge ‘injunctions’.  These are considered ‘negative’. They are internalised by the child as ‘prohibitions’ or ‘negative commands’.   They </a:t>
            </a:r>
            <a:r>
              <a:rPr lang="en-GB" sz="3000" dirty="0"/>
              <a:t>can be given through </a:t>
            </a:r>
            <a:r>
              <a:rPr lang="en-GB" sz="3000" dirty="0" smtClean="0"/>
              <a:t>modelling</a:t>
            </a:r>
            <a:r>
              <a:rPr lang="en-GB" sz="3000" dirty="0"/>
              <a:t>, rewarding certain </a:t>
            </a:r>
            <a:r>
              <a:rPr lang="en-GB" sz="3000" dirty="0" smtClean="0"/>
              <a:t>behaviours </a:t>
            </a:r>
            <a:r>
              <a:rPr lang="en-GB" sz="3000" dirty="0"/>
              <a:t>or direct expression. Sometimes, they are not even given by the parent. The child creates them through </a:t>
            </a:r>
            <a:r>
              <a:rPr lang="en-GB" sz="3000" dirty="0" err="1" smtClean="0"/>
              <a:t>mis</a:t>
            </a:r>
            <a:r>
              <a:rPr lang="en-GB" sz="3000" dirty="0" smtClean="0"/>
              <a:t>-interpretation.</a:t>
            </a:r>
          </a:p>
          <a:p>
            <a:pPr marL="0" indent="0">
              <a:buNone/>
            </a:pPr>
            <a:endParaRPr lang="en-GB" sz="3000" dirty="0"/>
          </a:p>
          <a:p>
            <a:endParaRPr lang="en-GB" sz="2800" dirty="0" smtClean="0"/>
          </a:p>
          <a:p>
            <a:endParaRPr lang="en-GB" sz="2800" dirty="0" smtClean="0"/>
          </a:p>
          <a:p>
            <a:endParaRPr lang="en-GB" sz="2800" dirty="0"/>
          </a:p>
        </p:txBody>
      </p:sp>
    </p:spTree>
    <p:extLst>
      <p:ext uri="{BB962C8B-B14F-4D97-AF65-F5344CB8AC3E}">
        <p14:creationId xmlns:p14="http://schemas.microsoft.com/office/powerpoint/2010/main" val="12508068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766" y="188640"/>
            <a:ext cx="8229600" cy="634082"/>
          </a:xfrm>
        </p:spPr>
        <p:txBody>
          <a:bodyPr>
            <a:normAutofit fontScale="90000"/>
          </a:bodyPr>
          <a:lstStyle/>
          <a:p>
            <a:r>
              <a:rPr lang="en-GB" dirty="0" smtClean="0"/>
              <a:t>The 12 Injunctions</a:t>
            </a:r>
            <a:endParaRPr lang="en-GB" dirty="0"/>
          </a:p>
        </p:txBody>
      </p:sp>
      <p:sp>
        <p:nvSpPr>
          <p:cNvPr id="3" name="Content Placeholder 2"/>
          <p:cNvSpPr>
            <a:spLocks noGrp="1"/>
          </p:cNvSpPr>
          <p:nvPr>
            <p:ph idx="1"/>
          </p:nvPr>
        </p:nvSpPr>
        <p:spPr>
          <a:xfrm>
            <a:off x="251520" y="980728"/>
            <a:ext cx="8568952" cy="5616624"/>
          </a:xfrm>
        </p:spPr>
        <p:txBody>
          <a:bodyPr>
            <a:normAutofit fontScale="62500" lnSpcReduction="20000"/>
          </a:bodyPr>
          <a:lstStyle/>
          <a:p>
            <a:r>
              <a:rPr lang="en-GB" sz="4200" b="1" dirty="0">
                <a:solidFill>
                  <a:srgbClr val="FF0000"/>
                </a:solidFill>
              </a:rPr>
              <a:t>Don’t be (don’t exist</a:t>
            </a:r>
            <a:r>
              <a:rPr lang="en-GB" sz="4200" dirty="0" smtClean="0">
                <a:solidFill>
                  <a:srgbClr val="FF0000"/>
                </a:solidFill>
              </a:rPr>
              <a:t>): </a:t>
            </a:r>
            <a:r>
              <a:rPr lang="en-GB" sz="4200" dirty="0"/>
              <a:t>This is one of the most harmful messages. Maybe your parents did not want you in the first place. Maybe they felt your needs were too much</a:t>
            </a:r>
            <a:r>
              <a:rPr lang="en-GB" sz="4200" dirty="0" smtClean="0"/>
              <a:t>. </a:t>
            </a:r>
            <a:r>
              <a:rPr lang="en-GB" sz="4200" dirty="0"/>
              <a:t>Comments like ‘If it weren’t for you I would have a career’ or ‘I would divorce your father’ can send this message. A lot of people with suicidal tendencies or depression are complying with a ‘do not exist’ injunction.</a:t>
            </a:r>
          </a:p>
          <a:p>
            <a:r>
              <a:rPr lang="en-GB" sz="4200" b="1" dirty="0">
                <a:solidFill>
                  <a:srgbClr val="FF0000"/>
                </a:solidFill>
              </a:rPr>
              <a:t>Don’t be who you </a:t>
            </a:r>
            <a:r>
              <a:rPr lang="en-GB" sz="4200" b="1" dirty="0" smtClean="0">
                <a:solidFill>
                  <a:srgbClr val="FF0000"/>
                </a:solidFill>
              </a:rPr>
              <a:t>are</a:t>
            </a:r>
            <a:r>
              <a:rPr lang="en-GB" sz="4200" dirty="0" smtClean="0">
                <a:solidFill>
                  <a:srgbClr val="FF0000"/>
                </a:solidFill>
              </a:rPr>
              <a:t>: </a:t>
            </a:r>
            <a:r>
              <a:rPr lang="en-GB" sz="4200" dirty="0"/>
              <a:t>Maybe your parents wanted you to be more like them and less like you. Maybe they had different expectations about your appearance or your personality. Maybe they wanted you to be a different gender.</a:t>
            </a:r>
          </a:p>
          <a:p>
            <a:r>
              <a:rPr lang="en-GB" sz="4200" b="1" dirty="0">
                <a:solidFill>
                  <a:srgbClr val="FF0000"/>
                </a:solidFill>
              </a:rPr>
              <a:t>Don’t be a </a:t>
            </a:r>
            <a:r>
              <a:rPr lang="en-GB" sz="4200" b="1" dirty="0" smtClean="0">
                <a:solidFill>
                  <a:srgbClr val="FF0000"/>
                </a:solidFill>
              </a:rPr>
              <a:t>child</a:t>
            </a:r>
            <a:r>
              <a:rPr lang="en-GB" sz="4200" dirty="0" smtClean="0">
                <a:solidFill>
                  <a:srgbClr val="FF0000"/>
                </a:solidFill>
              </a:rPr>
              <a:t>: </a:t>
            </a:r>
            <a:r>
              <a:rPr lang="en-GB" sz="4200" dirty="0"/>
              <a:t>This message is usually sent to first-born children. You might have been asked to look after your siblings and be responsible. To not make mistakes or act silly. </a:t>
            </a:r>
            <a:r>
              <a:rPr lang="en-GB" sz="4200" dirty="0" smtClean="0"/>
              <a:t>These children may feel bowed down by responsibility. </a:t>
            </a:r>
            <a:endParaRPr lang="en-GB" sz="4200" dirty="0"/>
          </a:p>
        </p:txBody>
      </p:sp>
    </p:spTree>
    <p:extLst>
      <p:ext uri="{BB962C8B-B14F-4D97-AF65-F5344CB8AC3E}">
        <p14:creationId xmlns:p14="http://schemas.microsoft.com/office/powerpoint/2010/main" val="40718563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764704"/>
            <a:ext cx="8229600" cy="5616624"/>
          </a:xfrm>
        </p:spPr>
        <p:txBody>
          <a:bodyPr>
            <a:normAutofit fontScale="77500" lnSpcReduction="20000"/>
          </a:bodyPr>
          <a:lstStyle/>
          <a:p>
            <a:r>
              <a:rPr lang="en-GB" b="1" dirty="0">
                <a:solidFill>
                  <a:srgbClr val="FF0000"/>
                </a:solidFill>
              </a:rPr>
              <a:t>Don’t grow </a:t>
            </a:r>
            <a:r>
              <a:rPr lang="en-GB" b="1" dirty="0" smtClean="0">
                <a:solidFill>
                  <a:srgbClr val="FF0000"/>
                </a:solidFill>
              </a:rPr>
              <a:t>up</a:t>
            </a:r>
            <a:r>
              <a:rPr lang="en-GB" dirty="0" smtClean="0">
                <a:solidFill>
                  <a:srgbClr val="FF0000"/>
                </a:solidFill>
              </a:rPr>
              <a:t>: </a:t>
            </a:r>
            <a:r>
              <a:rPr lang="en-GB" dirty="0"/>
              <a:t>This message is usually directed to the youngest child in the family. It is worse when the parents do not have a strong relationship between them. They derive meaning from having a ‘baby’ to look after. You may have complied by being immature, acting out or delaying leaving the nest.</a:t>
            </a:r>
          </a:p>
          <a:p>
            <a:r>
              <a:rPr lang="en-GB" b="1" dirty="0">
                <a:solidFill>
                  <a:srgbClr val="FF0000"/>
                </a:solidFill>
              </a:rPr>
              <a:t>Don’t </a:t>
            </a:r>
            <a:r>
              <a:rPr lang="en-GB" b="1" dirty="0" smtClean="0">
                <a:solidFill>
                  <a:srgbClr val="FF0000"/>
                </a:solidFill>
              </a:rPr>
              <a:t>think</a:t>
            </a:r>
            <a:r>
              <a:rPr lang="en-GB" dirty="0" smtClean="0">
                <a:solidFill>
                  <a:srgbClr val="FF0000"/>
                </a:solidFill>
              </a:rPr>
              <a:t>: </a:t>
            </a:r>
            <a:r>
              <a:rPr lang="en-GB" dirty="0"/>
              <a:t>When you started questioning everything as a toddler, your parents got annoyed. They discouraged you when you had a different opinion than them.</a:t>
            </a:r>
          </a:p>
          <a:p>
            <a:r>
              <a:rPr lang="en-GB" b="1" dirty="0">
                <a:solidFill>
                  <a:srgbClr val="FF0000"/>
                </a:solidFill>
              </a:rPr>
              <a:t>Don’t </a:t>
            </a:r>
            <a:r>
              <a:rPr lang="en-GB" b="1" dirty="0" smtClean="0">
                <a:solidFill>
                  <a:srgbClr val="FF0000"/>
                </a:solidFill>
              </a:rPr>
              <a:t>feel</a:t>
            </a:r>
            <a:r>
              <a:rPr lang="en-GB" dirty="0" smtClean="0">
                <a:solidFill>
                  <a:srgbClr val="FF0000"/>
                </a:solidFill>
              </a:rPr>
              <a:t>: </a:t>
            </a:r>
            <a:r>
              <a:rPr lang="en-GB" dirty="0"/>
              <a:t>When you cried or were upset, your parents felt uncomfortable. They got angry with you, they shut you </a:t>
            </a:r>
            <a:r>
              <a:rPr lang="en-GB" dirty="0" smtClean="0"/>
              <a:t>up </a:t>
            </a:r>
            <a:r>
              <a:rPr lang="en-GB" dirty="0"/>
              <a:t>or tried to distract you. They said things like: ‘Big boys don’t cry’ or ‘nice girls </a:t>
            </a:r>
            <a:r>
              <a:rPr lang="en-GB" dirty="0" smtClean="0"/>
              <a:t>don’t </a:t>
            </a:r>
            <a:r>
              <a:rPr lang="en-GB" dirty="0"/>
              <a:t>get angry.’ Do you </a:t>
            </a:r>
            <a:r>
              <a:rPr lang="en-GB" dirty="0" smtClean="0"/>
              <a:t>cry when </a:t>
            </a:r>
            <a:r>
              <a:rPr lang="en-GB" dirty="0"/>
              <a:t>you get angry? Do you get angry when </a:t>
            </a:r>
            <a:r>
              <a:rPr lang="en-GB" dirty="0" smtClean="0"/>
              <a:t>really you’re </a:t>
            </a:r>
            <a:r>
              <a:rPr lang="en-GB" dirty="0"/>
              <a:t>sad? You may have learned to substitute certain emotions with others that were more acceptable in your home</a:t>
            </a:r>
            <a:r>
              <a:rPr lang="en-GB" dirty="0" smtClean="0"/>
              <a:t>. These non-authentic emotions are called ‘racket’ emotions.</a:t>
            </a:r>
            <a:endParaRPr lang="en-GB" dirty="0"/>
          </a:p>
          <a:p>
            <a:endParaRPr lang="en-GB" dirty="0"/>
          </a:p>
        </p:txBody>
      </p:sp>
    </p:spTree>
    <p:extLst>
      <p:ext uri="{BB962C8B-B14F-4D97-AF65-F5344CB8AC3E}">
        <p14:creationId xmlns:p14="http://schemas.microsoft.com/office/powerpoint/2010/main" val="15909666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836712"/>
            <a:ext cx="8784976" cy="5760640"/>
          </a:xfrm>
        </p:spPr>
        <p:txBody>
          <a:bodyPr>
            <a:normAutofit fontScale="92500" lnSpcReduction="10000"/>
          </a:bodyPr>
          <a:lstStyle/>
          <a:p>
            <a:r>
              <a:rPr lang="en-GB" b="1" dirty="0" smtClean="0">
                <a:solidFill>
                  <a:srgbClr val="FF0000"/>
                </a:solidFill>
              </a:rPr>
              <a:t>Don’t do anything</a:t>
            </a:r>
            <a:r>
              <a:rPr lang="en-GB" dirty="0">
                <a:solidFill>
                  <a:srgbClr val="FF0000"/>
                </a:solidFill>
              </a:rPr>
              <a:t>:</a:t>
            </a:r>
            <a:r>
              <a:rPr lang="en-GB" dirty="0" smtClean="0">
                <a:solidFill>
                  <a:srgbClr val="FF0000"/>
                </a:solidFill>
              </a:rPr>
              <a:t> </a:t>
            </a:r>
            <a:r>
              <a:rPr lang="en-GB" dirty="0"/>
              <a:t>“Don’t run.’ ‘Don’t climb high.’ ‘Don’t get dirty.’ Your parents tended to do everything for you. They were too afraid for your safety. You may start things, but not finish them. You may struggle to make decisions as you think the world is a scary place</a:t>
            </a:r>
            <a:r>
              <a:rPr lang="en-GB" dirty="0" smtClean="0"/>
              <a:t>.</a:t>
            </a:r>
          </a:p>
          <a:p>
            <a:r>
              <a:rPr lang="en-GB" b="1" dirty="0" smtClean="0">
                <a:solidFill>
                  <a:srgbClr val="FF0000"/>
                </a:solidFill>
              </a:rPr>
              <a:t>Don’t </a:t>
            </a:r>
            <a:r>
              <a:rPr lang="en-GB" b="1" dirty="0">
                <a:solidFill>
                  <a:srgbClr val="FF0000"/>
                </a:solidFill>
              </a:rPr>
              <a:t>be well (or sane</a:t>
            </a:r>
            <a:r>
              <a:rPr lang="en-GB" dirty="0" smtClean="0">
                <a:solidFill>
                  <a:srgbClr val="FF0000"/>
                </a:solidFill>
              </a:rPr>
              <a:t>): </a:t>
            </a:r>
            <a:r>
              <a:rPr lang="en-GB" dirty="0"/>
              <a:t>Your parents only paid attention to you when you were not well. They rewarded bizarre </a:t>
            </a:r>
            <a:r>
              <a:rPr lang="en-GB" dirty="0" smtClean="0"/>
              <a:t>behaviour</a:t>
            </a:r>
            <a:r>
              <a:rPr lang="en-GB" dirty="0"/>
              <a:t>. You have learned to get attention from others by being unwell or unstable</a:t>
            </a:r>
            <a:r>
              <a:rPr lang="en-GB" dirty="0" smtClean="0"/>
              <a:t>.</a:t>
            </a:r>
          </a:p>
          <a:p>
            <a:r>
              <a:rPr lang="en-GB" b="1" dirty="0" smtClean="0">
                <a:solidFill>
                  <a:srgbClr val="FF0000"/>
                </a:solidFill>
              </a:rPr>
              <a:t>Don’t </a:t>
            </a:r>
            <a:r>
              <a:rPr lang="en-GB" b="1" dirty="0">
                <a:solidFill>
                  <a:srgbClr val="FF0000"/>
                </a:solidFill>
              </a:rPr>
              <a:t>be </a:t>
            </a:r>
            <a:r>
              <a:rPr lang="en-GB" b="1" dirty="0" smtClean="0">
                <a:solidFill>
                  <a:srgbClr val="FF0000"/>
                </a:solidFill>
              </a:rPr>
              <a:t>important</a:t>
            </a:r>
            <a:r>
              <a:rPr lang="en-GB" dirty="0" smtClean="0">
                <a:solidFill>
                  <a:srgbClr val="FF0000"/>
                </a:solidFill>
              </a:rPr>
              <a:t>: </a:t>
            </a:r>
            <a:r>
              <a:rPr lang="en-GB" dirty="0"/>
              <a:t>You grew up hearing ‘Children are to be seen and not be heard’ and ‘You should not talk at the dinner table</a:t>
            </a:r>
            <a:r>
              <a:rPr lang="en-GB" dirty="0" smtClean="0"/>
              <a:t>.’</a:t>
            </a:r>
          </a:p>
          <a:p>
            <a:endParaRPr lang="en-GB" dirty="0"/>
          </a:p>
        </p:txBody>
      </p:sp>
    </p:spTree>
    <p:extLst>
      <p:ext uri="{BB962C8B-B14F-4D97-AF65-F5344CB8AC3E}">
        <p14:creationId xmlns:p14="http://schemas.microsoft.com/office/powerpoint/2010/main" val="19234213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92696"/>
            <a:ext cx="8229600" cy="5649491"/>
          </a:xfrm>
        </p:spPr>
        <p:txBody>
          <a:bodyPr>
            <a:normAutofit fontScale="92500" lnSpcReduction="10000"/>
          </a:bodyPr>
          <a:lstStyle/>
          <a:p>
            <a:r>
              <a:rPr lang="en-GB" b="1" dirty="0">
                <a:solidFill>
                  <a:srgbClr val="FF0000"/>
                </a:solidFill>
              </a:rPr>
              <a:t>Don’t </a:t>
            </a:r>
            <a:r>
              <a:rPr lang="en-GB" b="1" dirty="0" smtClean="0">
                <a:solidFill>
                  <a:srgbClr val="FF0000"/>
                </a:solidFill>
              </a:rPr>
              <a:t>succeed</a:t>
            </a:r>
            <a:r>
              <a:rPr lang="en-GB" dirty="0" smtClean="0">
                <a:solidFill>
                  <a:srgbClr val="FF0000"/>
                </a:solidFill>
              </a:rPr>
              <a:t>:</a:t>
            </a:r>
            <a:r>
              <a:rPr lang="en-GB" dirty="0" smtClean="0"/>
              <a:t> </a:t>
            </a:r>
            <a:r>
              <a:rPr lang="en-GB" dirty="0"/>
              <a:t>Were your parents angry when you </a:t>
            </a:r>
            <a:r>
              <a:rPr lang="en-GB" dirty="0" smtClean="0"/>
              <a:t>beat </a:t>
            </a:r>
            <a:r>
              <a:rPr lang="en-GB" dirty="0"/>
              <a:t>them in a game? Did they set unattainable standards, so it was impossible for you to succeed? It could be that your parents were unconsciously jealous and did not want you to surpass them.</a:t>
            </a:r>
          </a:p>
          <a:p>
            <a:r>
              <a:rPr lang="en-GB" b="1" dirty="0">
                <a:solidFill>
                  <a:srgbClr val="FF0000"/>
                </a:solidFill>
              </a:rPr>
              <a:t>Don’t be close</a:t>
            </a:r>
            <a:r>
              <a:rPr lang="en-GB" dirty="0">
                <a:solidFill>
                  <a:srgbClr val="FF0000"/>
                </a:solidFill>
              </a:rPr>
              <a:t>: </a:t>
            </a:r>
            <a:r>
              <a:rPr lang="en-GB" dirty="0"/>
              <a:t>Your parents felt uncomfortable with intimacy. They did not show affection. They may have taught you not to trust others or not to share your life.</a:t>
            </a:r>
          </a:p>
          <a:p>
            <a:r>
              <a:rPr lang="en-GB" b="1" dirty="0">
                <a:solidFill>
                  <a:srgbClr val="FF0000"/>
                </a:solidFill>
              </a:rPr>
              <a:t>Don’t belong</a:t>
            </a:r>
            <a:r>
              <a:rPr lang="en-GB" dirty="0">
                <a:solidFill>
                  <a:srgbClr val="FF0000"/>
                </a:solidFill>
              </a:rPr>
              <a:t>: </a:t>
            </a:r>
            <a:r>
              <a:rPr lang="en-GB" dirty="0"/>
              <a:t>Your parents judged your friends and any group you attached yourself to. You may have moved around a lot as a child.</a:t>
            </a:r>
          </a:p>
          <a:p>
            <a:endParaRPr lang="en-GB" dirty="0"/>
          </a:p>
        </p:txBody>
      </p:sp>
    </p:spTree>
    <p:extLst>
      <p:ext uri="{BB962C8B-B14F-4D97-AF65-F5344CB8AC3E}">
        <p14:creationId xmlns:p14="http://schemas.microsoft.com/office/powerpoint/2010/main" val="14397581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Childhood decisions</a:t>
            </a:r>
            <a:endParaRPr lang="en-GB" dirty="0"/>
          </a:p>
        </p:txBody>
      </p:sp>
      <p:sp>
        <p:nvSpPr>
          <p:cNvPr id="3" name="Content Placeholder 2"/>
          <p:cNvSpPr>
            <a:spLocks noGrp="1"/>
          </p:cNvSpPr>
          <p:nvPr>
            <p:ph idx="1"/>
          </p:nvPr>
        </p:nvSpPr>
        <p:spPr>
          <a:xfrm>
            <a:off x="457200" y="1124744"/>
            <a:ext cx="8229600" cy="5544616"/>
          </a:xfrm>
        </p:spPr>
        <p:txBody>
          <a:bodyPr/>
          <a:lstStyle/>
          <a:p>
            <a:pPr marL="0" indent="0">
              <a:buNone/>
            </a:pPr>
            <a:r>
              <a:rPr lang="en-GB" dirty="0" smtClean="0"/>
              <a:t>Injunctions give rise to ‘childhood decisions’, e.g.:</a:t>
            </a:r>
          </a:p>
          <a:p>
            <a:r>
              <a:rPr lang="en-GB" dirty="0" smtClean="0"/>
              <a:t>I won’t grow up</a:t>
            </a:r>
          </a:p>
          <a:p>
            <a:r>
              <a:rPr lang="en-GB" dirty="0" smtClean="0"/>
              <a:t>I won’t be close</a:t>
            </a:r>
          </a:p>
          <a:p>
            <a:r>
              <a:rPr lang="en-GB" dirty="0" smtClean="0"/>
              <a:t>I can’t make it</a:t>
            </a:r>
          </a:p>
          <a:p>
            <a:pPr marL="0" indent="0">
              <a:buNone/>
            </a:pPr>
            <a:r>
              <a:rPr lang="en-GB" dirty="0" smtClean="0"/>
              <a:t>Tend to be acted out in adult life but can be changed through a process of re-decision. This will occur at both cognitive and emotional levels. This leads to autonomous, self aware and </a:t>
            </a:r>
            <a:r>
              <a:rPr lang="en-GB" smtClean="0"/>
              <a:t>flexible adults.</a:t>
            </a:r>
            <a:endParaRPr lang="en-GB" dirty="0"/>
          </a:p>
          <a:p>
            <a:pPr marL="0" indent="0">
              <a:buNone/>
            </a:pPr>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26923817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Drivers</a:t>
            </a:r>
            <a:endParaRPr lang="en-GB" dirty="0"/>
          </a:p>
        </p:txBody>
      </p:sp>
      <p:sp>
        <p:nvSpPr>
          <p:cNvPr id="3" name="Content Placeholder 2"/>
          <p:cNvSpPr>
            <a:spLocks noGrp="1"/>
          </p:cNvSpPr>
          <p:nvPr>
            <p:ph idx="1"/>
          </p:nvPr>
        </p:nvSpPr>
        <p:spPr>
          <a:xfrm>
            <a:off x="457200" y="1600200"/>
            <a:ext cx="8229600" cy="4997152"/>
          </a:xfrm>
        </p:spPr>
        <p:txBody>
          <a:bodyPr>
            <a:normAutofit fontScale="85000" lnSpcReduction="20000"/>
          </a:bodyPr>
          <a:lstStyle/>
          <a:p>
            <a:pPr marL="0" indent="0">
              <a:buNone/>
            </a:pPr>
            <a:r>
              <a:rPr lang="en-GB" dirty="0"/>
              <a:t>Drivers underpin the behaviours we develop to adapt to our environment in light of our injunctions. They are developed at an age when we can understand what is approved of and disapproved of by the grownups around us and we attempt to adapt to them to feel ok about ourselves.</a:t>
            </a:r>
          </a:p>
          <a:p>
            <a:pPr marL="0" indent="0">
              <a:buNone/>
            </a:pPr>
            <a:endParaRPr lang="en-GB" dirty="0"/>
          </a:p>
          <a:p>
            <a:pPr marL="0" indent="0">
              <a:buNone/>
            </a:pPr>
            <a:r>
              <a:rPr lang="en-GB" dirty="0"/>
              <a:t>• Be Perfect </a:t>
            </a:r>
            <a:endParaRPr lang="en-GB" dirty="0" smtClean="0"/>
          </a:p>
          <a:p>
            <a:pPr marL="0" indent="0">
              <a:buNone/>
            </a:pPr>
            <a:r>
              <a:rPr lang="en-GB" dirty="0" smtClean="0"/>
              <a:t>• </a:t>
            </a:r>
            <a:r>
              <a:rPr lang="en-GB" dirty="0"/>
              <a:t>Be Strong </a:t>
            </a:r>
            <a:endParaRPr lang="en-GB" dirty="0" smtClean="0"/>
          </a:p>
          <a:p>
            <a:pPr marL="0" indent="0">
              <a:buNone/>
            </a:pPr>
            <a:r>
              <a:rPr lang="en-GB" dirty="0" smtClean="0"/>
              <a:t>• </a:t>
            </a:r>
            <a:r>
              <a:rPr lang="en-GB" dirty="0"/>
              <a:t>Hurry Up </a:t>
            </a:r>
            <a:endParaRPr lang="en-GB" dirty="0" smtClean="0"/>
          </a:p>
          <a:p>
            <a:pPr marL="0" indent="0">
              <a:buNone/>
            </a:pPr>
            <a:r>
              <a:rPr lang="en-GB" dirty="0" smtClean="0"/>
              <a:t>• </a:t>
            </a:r>
            <a:r>
              <a:rPr lang="en-GB" dirty="0"/>
              <a:t>Please Others </a:t>
            </a:r>
            <a:endParaRPr lang="en-GB" dirty="0" smtClean="0"/>
          </a:p>
          <a:p>
            <a:pPr marL="0" indent="0">
              <a:buNone/>
            </a:pPr>
            <a:r>
              <a:rPr lang="en-GB" dirty="0" smtClean="0"/>
              <a:t>• </a:t>
            </a:r>
            <a:r>
              <a:rPr lang="en-GB" dirty="0"/>
              <a:t>Try Hard </a:t>
            </a:r>
          </a:p>
          <a:p>
            <a:pPr marL="0" indent="0">
              <a:buNone/>
            </a:pPr>
            <a:r>
              <a:rPr lang="en-GB" dirty="0"/>
              <a:t> </a:t>
            </a:r>
          </a:p>
        </p:txBody>
      </p:sp>
    </p:spTree>
    <p:extLst>
      <p:ext uri="{BB962C8B-B14F-4D97-AF65-F5344CB8AC3E}">
        <p14:creationId xmlns:p14="http://schemas.microsoft.com/office/powerpoint/2010/main" val="32682061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260648"/>
            <a:ext cx="5788479" cy="6352067"/>
          </a:xfrm>
        </p:spPr>
      </p:pic>
    </p:spTree>
    <p:extLst>
      <p:ext uri="{BB962C8B-B14F-4D97-AF65-F5344CB8AC3E}">
        <p14:creationId xmlns:p14="http://schemas.microsoft.com/office/powerpoint/2010/main" val="35838098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Structural Ego States</a:t>
            </a:r>
            <a:endParaRPr lang="en-GB" dirty="0"/>
          </a:p>
        </p:txBody>
      </p:sp>
      <p:pic>
        <p:nvPicPr>
          <p:cNvPr id="4" name="Content Placeholder 3" descr="http://www.businessballs.com/images/transa1.jpg"/>
          <p:cNvPicPr>
            <a:picLocks noGrp="1"/>
          </p:cNvPicPr>
          <p:nvPr>
            <p:ph idx="1"/>
          </p:nvPr>
        </p:nvPicPr>
        <p:blipFill>
          <a:blip r:embed="rId2" cstate="print"/>
          <a:srcRect/>
          <a:stretch>
            <a:fillRect/>
          </a:stretch>
        </p:blipFill>
        <p:spPr bwMode="auto">
          <a:xfrm>
            <a:off x="395536" y="1052736"/>
            <a:ext cx="5688631" cy="5112568"/>
          </a:xfrm>
          <a:prstGeom prst="rect">
            <a:avLst/>
          </a:prstGeom>
          <a:noFill/>
          <a:ln w="9525">
            <a:noFill/>
            <a:miter lim="800000"/>
            <a:headEnd/>
            <a:tailEnd/>
          </a:ln>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4208" y="1988840"/>
            <a:ext cx="2401586" cy="2720280"/>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Ego States</a:t>
            </a:r>
            <a:endParaRPr lang="en-GB" dirty="0"/>
          </a:p>
        </p:txBody>
      </p:sp>
      <p:sp>
        <p:nvSpPr>
          <p:cNvPr id="3" name="Content Placeholder 2"/>
          <p:cNvSpPr>
            <a:spLocks noGrp="1"/>
          </p:cNvSpPr>
          <p:nvPr>
            <p:ph idx="1"/>
          </p:nvPr>
        </p:nvSpPr>
        <p:spPr>
          <a:xfrm>
            <a:off x="457200" y="1600200"/>
            <a:ext cx="8229600" cy="4853136"/>
          </a:xfrm>
        </p:spPr>
        <p:txBody>
          <a:bodyPr>
            <a:normAutofit fontScale="77500" lnSpcReduction="20000"/>
          </a:bodyPr>
          <a:lstStyle/>
          <a:p>
            <a:pPr>
              <a:buNone/>
            </a:pPr>
            <a:r>
              <a:rPr lang="en-GB" b="1" dirty="0" smtClean="0"/>
              <a:t>	</a:t>
            </a:r>
            <a:r>
              <a:rPr lang="en-GB" sz="4600" b="1" dirty="0" smtClean="0"/>
              <a:t>Parent</a:t>
            </a:r>
            <a:endParaRPr lang="en-GB" sz="4600" b="1" dirty="0"/>
          </a:p>
          <a:p>
            <a:pPr>
              <a:buNone/>
            </a:pPr>
            <a:r>
              <a:rPr lang="en-GB" dirty="0" smtClean="0"/>
              <a:t>	</a:t>
            </a:r>
          </a:p>
          <a:p>
            <a:pPr>
              <a:buNone/>
            </a:pPr>
            <a:r>
              <a:rPr lang="en-GB" dirty="0"/>
              <a:t>	</a:t>
            </a:r>
            <a:r>
              <a:rPr lang="en-GB" dirty="0" smtClean="0"/>
              <a:t>This </a:t>
            </a:r>
            <a:r>
              <a:rPr lang="en-GB" dirty="0"/>
              <a:t>is our ingrained voice of authority, absorbed conditioning, learning and attitudes from when we were young. We were conditioned by our real parents, teachers, older people, next door neighbours, aunts and </a:t>
            </a:r>
            <a:r>
              <a:rPr lang="en-GB" dirty="0" smtClean="0"/>
              <a:t>uncles. </a:t>
            </a:r>
            <a:r>
              <a:rPr lang="en-GB" dirty="0"/>
              <a:t>Our Parent is made up of a huge number of hidden and overt recorded playbacks. Typically embodied by phrases and attitudes starting with 'how to', 'under no circumstances', 'always' and 'never forget', 'don't lie, cheat, steal', etc, etc. Our parent is formed by external events and influences upon us as we grow through early childhood. We can change it, but this is easier said than done.</a:t>
            </a:r>
          </a:p>
          <a:p>
            <a:endParaRPr lang="en-GB" dirty="0"/>
          </a:p>
        </p:txBody>
      </p:sp>
      <p:pic>
        <p:nvPicPr>
          <p:cNvPr id="5" name="Picture 4"/>
          <p:cNvPicPr>
            <a:picLocks noChangeAspect="1"/>
          </p:cNvPicPr>
          <p:nvPr/>
        </p:nvPicPr>
        <p:blipFill>
          <a:blip r:embed="rId2"/>
          <a:stretch>
            <a:fillRect/>
          </a:stretch>
        </p:blipFill>
        <p:spPr>
          <a:xfrm>
            <a:off x="7416837" y="274638"/>
            <a:ext cx="1302580" cy="2000647"/>
          </a:xfrm>
          <a:prstGeom prst="rect">
            <a:avLst/>
          </a:prstGeom>
        </p:spPr>
      </p:pic>
      <p:pic>
        <p:nvPicPr>
          <p:cNvPr id="6" name="Picture 5"/>
          <p:cNvPicPr>
            <a:picLocks noChangeAspect="1"/>
          </p:cNvPicPr>
          <p:nvPr/>
        </p:nvPicPr>
        <p:blipFill>
          <a:blip r:embed="rId3"/>
          <a:stretch>
            <a:fillRect/>
          </a:stretch>
        </p:blipFill>
        <p:spPr>
          <a:xfrm>
            <a:off x="8068127" y="5157192"/>
            <a:ext cx="898152" cy="1544191"/>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020272" y="548680"/>
            <a:ext cx="1292113" cy="1613534"/>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a:buNone/>
            </a:pPr>
            <a:r>
              <a:rPr lang="en-GB" b="1" dirty="0" smtClean="0"/>
              <a:t>	</a:t>
            </a:r>
            <a:r>
              <a:rPr lang="en-GB" sz="3600" b="1" dirty="0" smtClean="0"/>
              <a:t>Adult</a:t>
            </a:r>
            <a:endParaRPr lang="en-GB" sz="3600" b="1" dirty="0"/>
          </a:p>
          <a:p>
            <a:pPr>
              <a:buNone/>
            </a:pPr>
            <a:r>
              <a:rPr lang="en-GB" dirty="0" smtClean="0"/>
              <a:t>	Our </a:t>
            </a:r>
            <a:r>
              <a:rPr lang="en-GB" dirty="0"/>
              <a:t>'Adult' is our ability to think and determine action for ourselves, based on received data. The adult in us begins to form at around ten months old, and is the means by which we keep our Parent and Child under control. If we are to change our Parent or Child we must do so through our adult.</a:t>
            </a:r>
          </a:p>
          <a:p>
            <a:pPr>
              <a:buNone/>
            </a:pPr>
            <a:endParaRPr lang="en-GB" dirty="0"/>
          </a:p>
        </p:txBody>
      </p:sp>
      <p:sp>
        <p:nvSpPr>
          <p:cNvPr id="4" name="AutoShape 2" descr="Image result for marge simpson"/>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923928" y="700100"/>
            <a:ext cx="1800200" cy="1800200"/>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buNone/>
            </a:pPr>
            <a:r>
              <a:rPr lang="en-GB" b="1" dirty="0" smtClean="0"/>
              <a:t>	</a:t>
            </a:r>
          </a:p>
          <a:p>
            <a:pPr>
              <a:buNone/>
            </a:pPr>
            <a:r>
              <a:rPr lang="en-GB" sz="3600" b="1" dirty="0"/>
              <a:t>	</a:t>
            </a:r>
            <a:r>
              <a:rPr lang="en-GB" sz="3600" b="1" dirty="0" smtClean="0"/>
              <a:t>Child</a:t>
            </a:r>
            <a:endParaRPr lang="en-GB" sz="3600" b="1" dirty="0"/>
          </a:p>
          <a:p>
            <a:pPr>
              <a:buNone/>
            </a:pPr>
            <a:r>
              <a:rPr lang="en-GB" dirty="0" smtClean="0"/>
              <a:t>	Our </a:t>
            </a:r>
            <a:r>
              <a:rPr lang="en-GB" dirty="0"/>
              <a:t>internal reaction and feelings to external events form the 'Child'. This is the seeing, hearing, feeling, and emotional body of data within each of us. When anger or despair dominates reason, the Child is in control. Like our Parent we can change it, but it is no easier.</a:t>
            </a:r>
          </a:p>
          <a:p>
            <a:pPr>
              <a:buNone/>
            </a:pP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sz="4000" dirty="0"/>
              <a:t>In other words</a:t>
            </a:r>
            <a:r>
              <a:rPr lang="en-GB" sz="4000" dirty="0" smtClean="0"/>
              <a:t>:</a:t>
            </a:r>
          </a:p>
          <a:p>
            <a:pPr>
              <a:buNone/>
            </a:pPr>
            <a:endParaRPr lang="en-GB" sz="4000" dirty="0"/>
          </a:p>
          <a:p>
            <a:r>
              <a:rPr lang="en-GB" dirty="0"/>
              <a:t>Parent is our 'Taught' concept of life</a:t>
            </a:r>
          </a:p>
          <a:p>
            <a:r>
              <a:rPr lang="en-GB" dirty="0"/>
              <a:t>Adult is our 'Thought' concept of life</a:t>
            </a:r>
          </a:p>
          <a:p>
            <a:r>
              <a:rPr lang="en-GB" dirty="0"/>
              <a:t>Child is our 'Felt' concept of life</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Functional Ego States</a:t>
            </a:r>
            <a:endParaRPr lang="en-GB" dirty="0"/>
          </a:p>
        </p:txBody>
      </p:sp>
      <p:pic>
        <p:nvPicPr>
          <p:cNvPr id="4" name="Content Placeholder 3" descr="http://www.bpsmedicine.com/content/figures/1751-0759-3-9-1-l.jpg"/>
          <p:cNvPicPr>
            <a:picLocks noGrp="1"/>
          </p:cNvPicPr>
          <p:nvPr>
            <p:ph idx="1"/>
          </p:nvPr>
        </p:nvPicPr>
        <p:blipFill>
          <a:blip r:embed="rId2" cstate="print"/>
          <a:srcRect/>
          <a:stretch>
            <a:fillRect/>
          </a:stretch>
        </p:blipFill>
        <p:spPr bwMode="auto">
          <a:xfrm>
            <a:off x="1043608" y="1772816"/>
            <a:ext cx="7272808" cy="41044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Complementary transactions</a:t>
            </a:r>
            <a:endParaRPr lang="en-GB" dirty="0"/>
          </a:p>
        </p:txBody>
      </p:sp>
      <p:pic>
        <p:nvPicPr>
          <p:cNvPr id="4" name="Content Placeholder 3" descr="http://www.ericberne.com/wp-content/uploads/2013/01/Crossed_Transaction_in_Transactional_Analysis.jpg"/>
          <p:cNvPicPr>
            <a:picLocks noGrp="1"/>
          </p:cNvPicPr>
          <p:nvPr>
            <p:ph idx="1"/>
          </p:nvPr>
        </p:nvPicPr>
        <p:blipFill>
          <a:blip r:embed="rId2" cstate="print"/>
          <a:srcRect/>
          <a:stretch>
            <a:fillRect/>
          </a:stretch>
        </p:blipFill>
        <p:spPr bwMode="auto">
          <a:xfrm>
            <a:off x="2123728" y="1916832"/>
            <a:ext cx="5107136" cy="42496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Some </a:t>
            </a:r>
            <a:r>
              <a:rPr lang="en-GB" dirty="0" smtClean="0"/>
              <a:t>applications of TA</a:t>
            </a:r>
            <a:endParaRPr lang="en-GB" dirty="0"/>
          </a:p>
        </p:txBody>
      </p:sp>
      <p:sp>
        <p:nvSpPr>
          <p:cNvPr id="3" name="Content Placeholder 2"/>
          <p:cNvSpPr>
            <a:spLocks noGrp="1"/>
          </p:cNvSpPr>
          <p:nvPr>
            <p:ph idx="1"/>
          </p:nvPr>
        </p:nvSpPr>
        <p:spPr>
          <a:xfrm>
            <a:off x="457200" y="1600200"/>
            <a:ext cx="8229600" cy="4853136"/>
          </a:xfrm>
        </p:spPr>
        <p:txBody>
          <a:bodyPr>
            <a:normAutofit fontScale="92500" lnSpcReduction="20000"/>
          </a:bodyPr>
          <a:lstStyle/>
          <a:p>
            <a:r>
              <a:rPr lang="en-GB" dirty="0" smtClean="0"/>
              <a:t>Clinical Psychology and Psychiatry</a:t>
            </a:r>
          </a:p>
          <a:p>
            <a:pPr>
              <a:buNone/>
            </a:pPr>
            <a:endParaRPr lang="en-GB" dirty="0" smtClean="0"/>
          </a:p>
          <a:p>
            <a:r>
              <a:rPr lang="en-GB" smtClean="0"/>
              <a:t>Counselling/Psychotherapy</a:t>
            </a:r>
            <a:endParaRPr lang="en-GB" dirty="0" smtClean="0"/>
          </a:p>
          <a:p>
            <a:pPr>
              <a:buNone/>
            </a:pPr>
            <a:endParaRPr lang="en-GB" dirty="0" smtClean="0"/>
          </a:p>
          <a:p>
            <a:r>
              <a:rPr lang="en-GB" dirty="0" smtClean="0"/>
              <a:t>Organisational development</a:t>
            </a:r>
          </a:p>
          <a:p>
            <a:pPr>
              <a:buNone/>
            </a:pPr>
            <a:endParaRPr lang="en-GB" dirty="0" smtClean="0"/>
          </a:p>
          <a:p>
            <a:r>
              <a:rPr lang="en-GB" dirty="0"/>
              <a:t> </a:t>
            </a:r>
            <a:r>
              <a:rPr lang="en-GB" dirty="0" smtClean="0"/>
              <a:t>Management</a:t>
            </a:r>
          </a:p>
          <a:p>
            <a:pPr>
              <a:buNone/>
            </a:pPr>
            <a:endParaRPr lang="en-GB" dirty="0" smtClean="0"/>
          </a:p>
          <a:p>
            <a:r>
              <a:rPr lang="en-GB" dirty="0" smtClean="0"/>
              <a:t>Any situation that involves looking at relationship dynamics</a:t>
            </a:r>
          </a:p>
          <a:p>
            <a:endParaRPr lang="en-GB" dirty="0"/>
          </a:p>
          <a:p>
            <a:pPr>
              <a:buNone/>
            </a:pPr>
            <a:endParaRPr lang="en-GB" dirty="0" smtClean="0"/>
          </a:p>
          <a:p>
            <a:pPr>
              <a:buNone/>
            </a:pPr>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Egograms</a:t>
            </a:r>
            <a:r>
              <a:rPr lang="en-GB" dirty="0" smtClean="0"/>
              <a:t> (Jack </a:t>
            </a:r>
            <a:r>
              <a:rPr lang="en-GB" dirty="0" err="1" smtClean="0"/>
              <a:t>Dusay</a:t>
            </a:r>
            <a:r>
              <a:rPr lang="en-GB" dirty="0" smtClean="0"/>
              <a:t>, 1970s)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a:t>
            </a:r>
            <a:r>
              <a:rPr lang="en-GB" dirty="0" err="1"/>
              <a:t>Egogram</a:t>
            </a:r>
            <a:r>
              <a:rPr lang="en-GB" dirty="0"/>
              <a:t> is a bar graph showing the amount of energy within the ego structure of the person and how he will re-distribute his energy within the different egos at one given </a:t>
            </a:r>
            <a:r>
              <a:rPr lang="en-GB" dirty="0" smtClean="0"/>
              <a:t>time.</a:t>
            </a:r>
          </a:p>
          <a:p>
            <a:endParaRPr lang="en-GB" dirty="0" smtClean="0"/>
          </a:p>
          <a:p>
            <a:r>
              <a:rPr lang="en-GB" dirty="0"/>
              <a:t>gives an evaluation of the distribution of energy in the personality, and it can be used by the individual to show how much energy is needed to be re-distributed to other parts of the personality to make positive change</a:t>
            </a:r>
          </a:p>
        </p:txBody>
      </p:sp>
    </p:spTree>
    <p:extLst>
      <p:ext uri="{BB962C8B-B14F-4D97-AF65-F5344CB8AC3E}">
        <p14:creationId xmlns:p14="http://schemas.microsoft.com/office/powerpoint/2010/main" val="21161521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92696"/>
          </a:xfrm>
        </p:spPr>
        <p:txBody>
          <a:bodyPr>
            <a:normAutofit fontScale="90000"/>
          </a:bodyPr>
          <a:lstStyle/>
          <a:p>
            <a:r>
              <a:rPr lang="en-GB" dirty="0" smtClean="0"/>
              <a:t>Constructing your own </a:t>
            </a:r>
            <a:r>
              <a:rPr lang="en-GB" dirty="0" err="1" smtClean="0"/>
              <a:t>egogram</a:t>
            </a:r>
            <a:endParaRPr lang="en-GB" dirty="0"/>
          </a:p>
        </p:txBody>
      </p:sp>
      <p:sp>
        <p:nvSpPr>
          <p:cNvPr id="3" name="Content Placeholder 2"/>
          <p:cNvSpPr>
            <a:spLocks noGrp="1"/>
          </p:cNvSpPr>
          <p:nvPr>
            <p:ph idx="1"/>
          </p:nvPr>
        </p:nvSpPr>
        <p:spPr>
          <a:xfrm>
            <a:off x="457200" y="1052736"/>
            <a:ext cx="8229600" cy="5616624"/>
          </a:xfrm>
        </p:spPr>
        <p:txBody>
          <a:bodyPr>
            <a:normAutofit fontScale="85000" lnSpcReduction="10000"/>
          </a:bodyPr>
          <a:lstStyle/>
          <a:p>
            <a:r>
              <a:rPr lang="en-GB" dirty="0" smtClean="0"/>
              <a:t>Draw </a:t>
            </a:r>
            <a:r>
              <a:rPr lang="en-GB" dirty="0"/>
              <a:t>a horizontal line on a piece of paper. </a:t>
            </a:r>
            <a:endParaRPr lang="en-GB" dirty="0" smtClean="0"/>
          </a:p>
          <a:p>
            <a:r>
              <a:rPr lang="en-GB" dirty="0" smtClean="0"/>
              <a:t>Underneath</a:t>
            </a:r>
            <a:r>
              <a:rPr lang="en-GB" dirty="0"/>
              <a:t>, label the five ego states – adapted child, free child, adult, controlling parent and nurturing parent</a:t>
            </a:r>
            <a:r>
              <a:rPr lang="en-GB" dirty="0" smtClean="0"/>
              <a:t>.</a:t>
            </a:r>
          </a:p>
          <a:p>
            <a:r>
              <a:rPr lang="en-GB" dirty="0"/>
              <a:t>Think of yourself at this particular time or at a specific moment in the past, draw whatever you feel is the most energised part of your personality, and draw it with a vertical line. (This will be your highest column</a:t>
            </a:r>
            <a:r>
              <a:rPr lang="en-GB" dirty="0" smtClean="0"/>
              <a:t>.)</a:t>
            </a:r>
          </a:p>
          <a:p>
            <a:r>
              <a:rPr lang="en-GB" dirty="0"/>
              <a:t>Now, using your intuition, draw the lowest energised part of your personality as it is in comparison with the other. (This will be the lowest column</a:t>
            </a:r>
            <a:r>
              <a:rPr lang="en-GB" dirty="0" smtClean="0"/>
              <a:t>.)</a:t>
            </a:r>
          </a:p>
          <a:p>
            <a:r>
              <a:rPr lang="en-GB" dirty="0"/>
              <a:t>Then fill in the other states as you see them in comparison with the above.</a:t>
            </a:r>
          </a:p>
        </p:txBody>
      </p:sp>
    </p:spTree>
    <p:extLst>
      <p:ext uri="{BB962C8B-B14F-4D97-AF65-F5344CB8AC3E}">
        <p14:creationId xmlns:p14="http://schemas.microsoft.com/office/powerpoint/2010/main" val="2848578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38944"/>
            <a:ext cx="8229600" cy="566936"/>
          </a:xfrm>
        </p:spPr>
        <p:txBody>
          <a:bodyPr>
            <a:normAutofit fontScale="90000"/>
          </a:bodyPr>
          <a:lstStyle/>
          <a:p>
            <a:endParaRPr lang="en-GB" dirty="0"/>
          </a:p>
        </p:txBody>
      </p:sp>
      <p:sp>
        <p:nvSpPr>
          <p:cNvPr id="3" name="Content Placeholder 2"/>
          <p:cNvSpPr>
            <a:spLocks noGrp="1"/>
          </p:cNvSpPr>
          <p:nvPr>
            <p:ph idx="1"/>
          </p:nvPr>
        </p:nvSpPr>
        <p:spPr>
          <a:xfrm>
            <a:off x="457200" y="908720"/>
            <a:ext cx="8229600" cy="5760640"/>
          </a:xfrm>
        </p:spPr>
        <p:txBody>
          <a:bodyPr/>
          <a:lstStyle/>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732" y="404664"/>
            <a:ext cx="7787208" cy="5846509"/>
          </a:xfrm>
          <a:prstGeom prst="rect">
            <a:avLst/>
          </a:prstGeom>
        </p:spPr>
      </p:pic>
    </p:spTree>
    <p:extLst>
      <p:ext uri="{BB962C8B-B14F-4D97-AF65-F5344CB8AC3E}">
        <p14:creationId xmlns:p14="http://schemas.microsoft.com/office/powerpoint/2010/main" val="195816327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231</TotalTime>
  <Words>1203</Words>
  <Application>Microsoft Office PowerPoint</Application>
  <PresentationFormat>On-screen Show (4:3)</PresentationFormat>
  <Paragraphs>87</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vt:lpstr>
      <vt:lpstr>Office Theme</vt:lpstr>
      <vt:lpstr>Transactional Analysis</vt:lpstr>
      <vt:lpstr>Principles of TA</vt:lpstr>
      <vt:lpstr>TA as a Psychological Theory</vt:lpstr>
      <vt:lpstr>Injunctions</vt:lpstr>
      <vt:lpstr>The 12 Injunctions</vt:lpstr>
      <vt:lpstr>PowerPoint Presentation</vt:lpstr>
      <vt:lpstr>PowerPoint Presentation</vt:lpstr>
      <vt:lpstr>PowerPoint Presentation</vt:lpstr>
      <vt:lpstr>Childhood decisions</vt:lpstr>
      <vt:lpstr>Drivers</vt:lpstr>
      <vt:lpstr>PowerPoint Presentation</vt:lpstr>
      <vt:lpstr>Structural Ego States</vt:lpstr>
      <vt:lpstr>Ego States</vt:lpstr>
      <vt:lpstr>PowerPoint Presentation</vt:lpstr>
      <vt:lpstr>PowerPoint Presentation</vt:lpstr>
      <vt:lpstr>PowerPoint Presentation</vt:lpstr>
      <vt:lpstr>Functional Ego States</vt:lpstr>
      <vt:lpstr>Complementary transactions</vt:lpstr>
      <vt:lpstr>Some applications of TA</vt:lpstr>
      <vt:lpstr>Egograms (Jack Dusay, 1970s)</vt:lpstr>
      <vt:lpstr>Constructing your own egogram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Transactional Analysis</dc:title>
  <dc:creator>Cath</dc:creator>
  <cp:lastModifiedBy>Ruth Groff</cp:lastModifiedBy>
  <cp:revision>22</cp:revision>
  <dcterms:created xsi:type="dcterms:W3CDTF">2013-02-21T16:00:15Z</dcterms:created>
  <dcterms:modified xsi:type="dcterms:W3CDTF">2019-02-05T09:31:12Z</dcterms:modified>
</cp:coreProperties>
</file>