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62" r:id="rId3"/>
    <p:sldId id="257" r:id="rId4"/>
    <p:sldId id="258" r:id="rId5"/>
    <p:sldId id="267" r:id="rId6"/>
    <p:sldId id="268" r:id="rId7"/>
    <p:sldId id="269" r:id="rId8"/>
    <p:sldId id="270" r:id="rId9"/>
    <p:sldId id="266" r:id="rId10"/>
    <p:sldId id="265" r:id="rId11"/>
    <p:sldId id="261"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038C7-E3FB-CAC6-AD50-77DB41C19B04}" v="210" dt="2022-07-27T17:20:33.821"/>
    <p1510:client id="{0AE57908-1911-63A2-26CA-8DF5553683B6}" v="6" dt="2022-07-28T22:23:15.114"/>
    <p1510:client id="{2ABE2CB0-531F-150D-3F00-7DB5BB34E941}" v="88" dt="2022-07-28T12:51:59.444"/>
    <p1510:client id="{3CCF27CE-0D52-416C-B2E5-B98A6ECA3C56}" v="1086" dt="2022-07-28T13:53:44.366"/>
    <p1510:client id="{5342DC01-7994-F81D-0E05-D0A38DC2C0D0}" v="872" dt="2022-07-28T15:08:29.059"/>
    <p1510:client id="{57A11182-22A6-1EF5-27EC-530810318976}" v="1093" dt="2022-07-31T10:06:34.027"/>
    <p1510:client id="{7772C02D-C6DB-402F-AE5F-02890632AA23}" v="138" dt="2022-07-21T13:45:21.929"/>
    <p1510:client id="{7A00B337-34D4-4DAB-BDB6-303AB07AF451}" v="694" dt="2022-07-28T10:04:27.508"/>
    <p1510:client id="{8495C3D4-E9AB-4732-B72E-A831BC6FBB52}" v="506" dt="2022-07-21T13:27:11.650"/>
    <p1510:client id="{8918137A-B04A-27D9-2174-0178B3E671FD}" v="87" dt="2022-07-25T16:53:42.362"/>
    <p1510:client id="{8E7A2386-14D6-4EA9-AA80-E86BCFAD510A}" v="153" dt="2022-07-28T10:51:22.788"/>
    <p1510:client id="{9A61B4B8-171D-31A0-C712-DAFD07E83F73}" v="611" dt="2022-07-28T12:12:55.345"/>
    <p1510:client id="{A56D7D37-AA64-74B2-2B5D-A2C20A9164C2}" v="185" dt="2022-07-28T16:13:13.822"/>
    <p1510:client id="{A8AA9743-E2D7-1F8E-5894-5D26C4CDE31F}" v="2" dt="2022-07-28T15:11:13.399"/>
    <p1510:client id="{AC5EBC07-7D47-639E-9AE7-6EF2E0AFE5D0}" v="24" dt="2022-07-28T08:25:01.815"/>
    <p1510:client id="{B7FC6697-8AAC-4AED-A745-C6DEB750C8C3}" v="19" dt="2022-07-25T21:09:42.199"/>
    <p1510:client id="{CAEF2B49-FC41-16C9-63D5-CD11C60C81EB}" v="367" dt="2022-07-28T12:38:17.611"/>
    <p1510:client id="{CBFA1D5F-F6A8-227F-4CC6-8553102C09B1}" v="26" dt="2022-07-28T14:47:54.709"/>
    <p1510:client id="{D1D26E7E-A66D-ACB5-9B2F-BE410A807C36}" v="433" dt="2022-07-30T09:16:48.430"/>
    <p1510:client id="{E72504A7-DE40-4D13-B62B-C9DEFD6E834C}" v="769" dt="2022-07-28T22:13:11.981"/>
    <p1510:client id="{F3B461D6-5C40-D24F-C17F-C38AA095E130}" v="90" dt="2022-07-21T17:04:23.376"/>
    <p1510:client id="{FAB5DB25-0CAB-C172-8397-1D87B78D1884}" v="957" dt="2022-07-28T14:32:41.1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E05419-B0A3-4259-871B-DD926813101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190E2B-88F4-4E77-AC03-4D161893693D}">
      <dgm:prSet/>
      <dgm:spPr/>
      <dgm:t>
        <a:bodyPr/>
        <a:lstStyle/>
        <a:p>
          <a:r>
            <a:rPr lang="en-US"/>
            <a:t>Improved client relations </a:t>
          </a:r>
        </a:p>
      </dgm:t>
    </dgm:pt>
    <dgm:pt modelId="{BE0456BB-3F90-4406-939C-7278B2421FB8}" type="parTrans" cxnId="{9AC8679F-9118-4F77-9E34-84F1028EBE09}">
      <dgm:prSet/>
      <dgm:spPr/>
      <dgm:t>
        <a:bodyPr/>
        <a:lstStyle/>
        <a:p>
          <a:endParaRPr lang="en-US"/>
        </a:p>
      </dgm:t>
    </dgm:pt>
    <dgm:pt modelId="{0F7A2F50-3409-471E-84F1-950FA74CF783}" type="sibTrans" cxnId="{9AC8679F-9118-4F77-9E34-84F1028EBE09}">
      <dgm:prSet/>
      <dgm:spPr/>
      <dgm:t>
        <a:bodyPr/>
        <a:lstStyle/>
        <a:p>
          <a:endParaRPr lang="en-US"/>
        </a:p>
      </dgm:t>
    </dgm:pt>
    <dgm:pt modelId="{40808F35-B397-42AF-B355-E5571D75D404}">
      <dgm:prSet/>
      <dgm:spPr/>
      <dgm:t>
        <a:bodyPr/>
        <a:lstStyle/>
        <a:p>
          <a:r>
            <a:rPr lang="en-US"/>
            <a:t>Healthy workplace culture </a:t>
          </a:r>
        </a:p>
      </dgm:t>
    </dgm:pt>
    <dgm:pt modelId="{119DD96D-7D19-40CA-8181-EB11F2D3A48C}" type="parTrans" cxnId="{D0F8A38F-2D5C-4486-BB1A-19727CAB5EE4}">
      <dgm:prSet/>
      <dgm:spPr/>
      <dgm:t>
        <a:bodyPr/>
        <a:lstStyle/>
        <a:p>
          <a:endParaRPr lang="en-US"/>
        </a:p>
      </dgm:t>
    </dgm:pt>
    <dgm:pt modelId="{DCEE875C-F878-41A7-96BA-2A51AA928186}" type="sibTrans" cxnId="{D0F8A38F-2D5C-4486-BB1A-19727CAB5EE4}">
      <dgm:prSet/>
      <dgm:spPr/>
      <dgm:t>
        <a:bodyPr/>
        <a:lstStyle/>
        <a:p>
          <a:endParaRPr lang="en-US"/>
        </a:p>
      </dgm:t>
    </dgm:pt>
    <dgm:pt modelId="{0AC4BEF0-2D43-491F-9F09-10FBF561703D}">
      <dgm:prSet/>
      <dgm:spPr/>
      <dgm:t>
        <a:bodyPr/>
        <a:lstStyle/>
        <a:p>
          <a:r>
            <a:rPr lang="en-US"/>
            <a:t>Increased innovation </a:t>
          </a:r>
        </a:p>
      </dgm:t>
    </dgm:pt>
    <dgm:pt modelId="{1CA412EE-AA22-4B15-9512-7D7BE433391B}" type="parTrans" cxnId="{1E1D3708-AA79-4C15-AAB3-FA452B8A919C}">
      <dgm:prSet/>
      <dgm:spPr/>
      <dgm:t>
        <a:bodyPr/>
        <a:lstStyle/>
        <a:p>
          <a:endParaRPr lang="en-US"/>
        </a:p>
      </dgm:t>
    </dgm:pt>
    <dgm:pt modelId="{82A82A18-7008-4EA8-8B14-092FFDFFEA45}" type="sibTrans" cxnId="{1E1D3708-AA79-4C15-AAB3-FA452B8A919C}">
      <dgm:prSet/>
      <dgm:spPr/>
      <dgm:t>
        <a:bodyPr/>
        <a:lstStyle/>
        <a:p>
          <a:endParaRPr lang="en-US"/>
        </a:p>
      </dgm:t>
    </dgm:pt>
    <dgm:pt modelId="{3A68BAFD-DA46-4740-BD89-1617CA7D0375}">
      <dgm:prSet/>
      <dgm:spPr/>
      <dgm:t>
        <a:bodyPr/>
        <a:lstStyle/>
        <a:p>
          <a:r>
            <a:rPr lang="en-US"/>
            <a:t>Improved productivity </a:t>
          </a:r>
        </a:p>
      </dgm:t>
    </dgm:pt>
    <dgm:pt modelId="{C9C46381-7D8F-4005-BA1E-A98E7C8A4571}" type="parTrans" cxnId="{2F008417-7246-4612-B0BC-4B6C5E57F724}">
      <dgm:prSet/>
      <dgm:spPr/>
      <dgm:t>
        <a:bodyPr/>
        <a:lstStyle/>
        <a:p>
          <a:endParaRPr lang="en-US"/>
        </a:p>
      </dgm:t>
    </dgm:pt>
    <dgm:pt modelId="{25D4D1C0-54A6-4259-92E3-3FFA62949956}" type="sibTrans" cxnId="{2F008417-7246-4612-B0BC-4B6C5E57F724}">
      <dgm:prSet/>
      <dgm:spPr/>
      <dgm:t>
        <a:bodyPr/>
        <a:lstStyle/>
        <a:p>
          <a:endParaRPr lang="en-US"/>
        </a:p>
      </dgm:t>
    </dgm:pt>
    <dgm:pt modelId="{A0A1657E-008A-4A9B-B7E7-59984463BA2A}" type="pres">
      <dgm:prSet presAssocID="{68E05419-B0A3-4259-871B-DD9268131012}" presName="root" presStyleCnt="0">
        <dgm:presLayoutVars>
          <dgm:dir/>
          <dgm:resizeHandles val="exact"/>
        </dgm:presLayoutVars>
      </dgm:prSet>
      <dgm:spPr/>
    </dgm:pt>
    <dgm:pt modelId="{C8033FA7-D261-4991-80BF-14F5915A879F}" type="pres">
      <dgm:prSet presAssocID="{A7190E2B-88F4-4E77-AC03-4D161893693D}" presName="compNode" presStyleCnt="0"/>
      <dgm:spPr/>
    </dgm:pt>
    <dgm:pt modelId="{1BF33318-A035-432C-AB1B-1EB37950E901}" type="pres">
      <dgm:prSet presAssocID="{A7190E2B-88F4-4E77-AC03-4D161893693D}" presName="bgRect" presStyleLbl="bgShp" presStyleIdx="0" presStyleCnt="4"/>
      <dgm:spPr/>
    </dgm:pt>
    <dgm:pt modelId="{59DA8762-13BA-4490-9E83-E299A9EB1CD7}" type="pres">
      <dgm:prSet presAssocID="{A7190E2B-88F4-4E77-AC03-4D16189369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CAA44D7-51CC-471E-B489-2F23E00FE2EF}" type="pres">
      <dgm:prSet presAssocID="{A7190E2B-88F4-4E77-AC03-4D161893693D}" presName="spaceRect" presStyleCnt="0"/>
      <dgm:spPr/>
    </dgm:pt>
    <dgm:pt modelId="{2B371620-D550-4A7F-BC54-A4292E8892A6}" type="pres">
      <dgm:prSet presAssocID="{A7190E2B-88F4-4E77-AC03-4D161893693D}" presName="parTx" presStyleLbl="revTx" presStyleIdx="0" presStyleCnt="4">
        <dgm:presLayoutVars>
          <dgm:chMax val="0"/>
          <dgm:chPref val="0"/>
        </dgm:presLayoutVars>
      </dgm:prSet>
      <dgm:spPr/>
    </dgm:pt>
    <dgm:pt modelId="{5E8F647C-C743-4406-BB55-85CB7BFECD7B}" type="pres">
      <dgm:prSet presAssocID="{0F7A2F50-3409-471E-84F1-950FA74CF783}" presName="sibTrans" presStyleCnt="0"/>
      <dgm:spPr/>
    </dgm:pt>
    <dgm:pt modelId="{DFFE07EF-7B2D-45AC-9202-62020FAA2321}" type="pres">
      <dgm:prSet presAssocID="{40808F35-B397-42AF-B355-E5571D75D404}" presName="compNode" presStyleCnt="0"/>
      <dgm:spPr/>
    </dgm:pt>
    <dgm:pt modelId="{086853A8-6547-4936-AE1D-C193F190A069}" type="pres">
      <dgm:prSet presAssocID="{40808F35-B397-42AF-B355-E5571D75D404}" presName="bgRect" presStyleLbl="bgShp" presStyleIdx="1" presStyleCnt="4"/>
      <dgm:spPr/>
    </dgm:pt>
    <dgm:pt modelId="{485DCFDE-B035-4870-A1A8-D72C745F10DB}" type="pres">
      <dgm:prSet presAssocID="{40808F35-B397-42AF-B355-E5571D75D4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EA21994-E0E8-49A0-9231-240A6B81F85F}" type="pres">
      <dgm:prSet presAssocID="{40808F35-B397-42AF-B355-E5571D75D404}" presName="spaceRect" presStyleCnt="0"/>
      <dgm:spPr/>
    </dgm:pt>
    <dgm:pt modelId="{D18C0353-CC34-46AF-8AD7-09F1DE235D6A}" type="pres">
      <dgm:prSet presAssocID="{40808F35-B397-42AF-B355-E5571D75D404}" presName="parTx" presStyleLbl="revTx" presStyleIdx="1" presStyleCnt="4">
        <dgm:presLayoutVars>
          <dgm:chMax val="0"/>
          <dgm:chPref val="0"/>
        </dgm:presLayoutVars>
      </dgm:prSet>
      <dgm:spPr/>
    </dgm:pt>
    <dgm:pt modelId="{A6CF5516-4AFC-455C-BE2F-4CA2E8BA09EE}" type="pres">
      <dgm:prSet presAssocID="{DCEE875C-F878-41A7-96BA-2A51AA928186}" presName="sibTrans" presStyleCnt="0"/>
      <dgm:spPr/>
    </dgm:pt>
    <dgm:pt modelId="{F69B5773-B1DB-41D4-96A4-3BEBFC749DFF}" type="pres">
      <dgm:prSet presAssocID="{0AC4BEF0-2D43-491F-9F09-10FBF561703D}" presName="compNode" presStyleCnt="0"/>
      <dgm:spPr/>
    </dgm:pt>
    <dgm:pt modelId="{C8214538-9C29-43E5-9149-9FF12AC56CE5}" type="pres">
      <dgm:prSet presAssocID="{0AC4BEF0-2D43-491F-9F09-10FBF561703D}" presName="bgRect" presStyleLbl="bgShp" presStyleIdx="2" presStyleCnt="4"/>
      <dgm:spPr/>
    </dgm:pt>
    <dgm:pt modelId="{CFAF632C-87C0-4404-9549-9CE2AC884E71}" type="pres">
      <dgm:prSet presAssocID="{0AC4BEF0-2D43-491F-9F09-10FBF56170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653CD3D3-BBBF-4A0A-8DDC-66F7C2387A83}" type="pres">
      <dgm:prSet presAssocID="{0AC4BEF0-2D43-491F-9F09-10FBF561703D}" presName="spaceRect" presStyleCnt="0"/>
      <dgm:spPr/>
    </dgm:pt>
    <dgm:pt modelId="{4EB281EC-6310-4C31-8493-B5A7B3E2B86D}" type="pres">
      <dgm:prSet presAssocID="{0AC4BEF0-2D43-491F-9F09-10FBF561703D}" presName="parTx" presStyleLbl="revTx" presStyleIdx="2" presStyleCnt="4">
        <dgm:presLayoutVars>
          <dgm:chMax val="0"/>
          <dgm:chPref val="0"/>
        </dgm:presLayoutVars>
      </dgm:prSet>
      <dgm:spPr/>
    </dgm:pt>
    <dgm:pt modelId="{F4B43FCB-F301-4028-ADD8-7D1E7DB3A328}" type="pres">
      <dgm:prSet presAssocID="{82A82A18-7008-4EA8-8B14-092FFDFFEA45}" presName="sibTrans" presStyleCnt="0"/>
      <dgm:spPr/>
    </dgm:pt>
    <dgm:pt modelId="{A09A76AA-41B1-44E9-8506-970152FD4A65}" type="pres">
      <dgm:prSet presAssocID="{3A68BAFD-DA46-4740-BD89-1617CA7D0375}" presName="compNode" presStyleCnt="0"/>
      <dgm:spPr/>
    </dgm:pt>
    <dgm:pt modelId="{49D383CC-67FB-40B2-8FFB-17BFAD1976C1}" type="pres">
      <dgm:prSet presAssocID="{3A68BAFD-DA46-4740-BD89-1617CA7D0375}" presName="bgRect" presStyleLbl="bgShp" presStyleIdx="3" presStyleCnt="4"/>
      <dgm:spPr/>
    </dgm:pt>
    <dgm:pt modelId="{C13F0D56-734C-4277-92F3-A0AD8D82A88A}" type="pres">
      <dgm:prSet presAssocID="{3A68BAFD-DA46-4740-BD89-1617CA7D03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744A5383-E868-49CB-B851-0ECC956B1FCF}" type="pres">
      <dgm:prSet presAssocID="{3A68BAFD-DA46-4740-BD89-1617CA7D0375}" presName="spaceRect" presStyleCnt="0"/>
      <dgm:spPr/>
    </dgm:pt>
    <dgm:pt modelId="{FDF27682-241D-4FEE-864E-6F5826159661}" type="pres">
      <dgm:prSet presAssocID="{3A68BAFD-DA46-4740-BD89-1617CA7D0375}" presName="parTx" presStyleLbl="revTx" presStyleIdx="3" presStyleCnt="4">
        <dgm:presLayoutVars>
          <dgm:chMax val="0"/>
          <dgm:chPref val="0"/>
        </dgm:presLayoutVars>
      </dgm:prSet>
      <dgm:spPr/>
    </dgm:pt>
  </dgm:ptLst>
  <dgm:cxnLst>
    <dgm:cxn modelId="{1E1D3708-AA79-4C15-AAB3-FA452B8A919C}" srcId="{68E05419-B0A3-4259-871B-DD9268131012}" destId="{0AC4BEF0-2D43-491F-9F09-10FBF561703D}" srcOrd="2" destOrd="0" parTransId="{1CA412EE-AA22-4B15-9512-7D7BE433391B}" sibTransId="{82A82A18-7008-4EA8-8B14-092FFDFFEA45}"/>
    <dgm:cxn modelId="{B3F7770C-1B46-400E-B1C0-BD706DE172EE}" type="presOf" srcId="{3A68BAFD-DA46-4740-BD89-1617CA7D0375}" destId="{FDF27682-241D-4FEE-864E-6F5826159661}" srcOrd="0" destOrd="0" presId="urn:microsoft.com/office/officeart/2018/2/layout/IconVerticalSolidList"/>
    <dgm:cxn modelId="{2F008417-7246-4612-B0BC-4B6C5E57F724}" srcId="{68E05419-B0A3-4259-871B-DD9268131012}" destId="{3A68BAFD-DA46-4740-BD89-1617CA7D0375}" srcOrd="3" destOrd="0" parTransId="{C9C46381-7D8F-4005-BA1E-A98E7C8A4571}" sibTransId="{25D4D1C0-54A6-4259-92E3-3FFA62949956}"/>
    <dgm:cxn modelId="{161D6260-A5DD-4F08-8346-B3EC18331FE0}" type="presOf" srcId="{68E05419-B0A3-4259-871B-DD9268131012}" destId="{A0A1657E-008A-4A9B-B7E7-59984463BA2A}" srcOrd="0" destOrd="0" presId="urn:microsoft.com/office/officeart/2018/2/layout/IconVerticalSolidList"/>
    <dgm:cxn modelId="{320B3866-CAC6-4AB9-923E-496E8861A31F}" type="presOf" srcId="{A7190E2B-88F4-4E77-AC03-4D161893693D}" destId="{2B371620-D550-4A7F-BC54-A4292E8892A6}" srcOrd="0" destOrd="0" presId="urn:microsoft.com/office/officeart/2018/2/layout/IconVerticalSolidList"/>
    <dgm:cxn modelId="{D0F8A38F-2D5C-4486-BB1A-19727CAB5EE4}" srcId="{68E05419-B0A3-4259-871B-DD9268131012}" destId="{40808F35-B397-42AF-B355-E5571D75D404}" srcOrd="1" destOrd="0" parTransId="{119DD96D-7D19-40CA-8181-EB11F2D3A48C}" sibTransId="{DCEE875C-F878-41A7-96BA-2A51AA928186}"/>
    <dgm:cxn modelId="{9AC8679F-9118-4F77-9E34-84F1028EBE09}" srcId="{68E05419-B0A3-4259-871B-DD9268131012}" destId="{A7190E2B-88F4-4E77-AC03-4D161893693D}" srcOrd="0" destOrd="0" parTransId="{BE0456BB-3F90-4406-939C-7278B2421FB8}" sibTransId="{0F7A2F50-3409-471E-84F1-950FA74CF783}"/>
    <dgm:cxn modelId="{8384D6A0-D70A-49AE-B487-ED58141D0A77}" type="presOf" srcId="{0AC4BEF0-2D43-491F-9F09-10FBF561703D}" destId="{4EB281EC-6310-4C31-8493-B5A7B3E2B86D}" srcOrd="0" destOrd="0" presId="urn:microsoft.com/office/officeart/2018/2/layout/IconVerticalSolidList"/>
    <dgm:cxn modelId="{76B603AF-1EE6-4717-9523-3A450DF75BCD}" type="presOf" srcId="{40808F35-B397-42AF-B355-E5571D75D404}" destId="{D18C0353-CC34-46AF-8AD7-09F1DE235D6A}" srcOrd="0" destOrd="0" presId="urn:microsoft.com/office/officeart/2018/2/layout/IconVerticalSolidList"/>
    <dgm:cxn modelId="{3A9EA21E-FDE8-416C-8E4D-4E2E2E2EA480}" type="presParOf" srcId="{A0A1657E-008A-4A9B-B7E7-59984463BA2A}" destId="{C8033FA7-D261-4991-80BF-14F5915A879F}" srcOrd="0" destOrd="0" presId="urn:microsoft.com/office/officeart/2018/2/layout/IconVerticalSolidList"/>
    <dgm:cxn modelId="{21F49EF6-64AC-4415-9623-2751D5EBD49E}" type="presParOf" srcId="{C8033FA7-D261-4991-80BF-14F5915A879F}" destId="{1BF33318-A035-432C-AB1B-1EB37950E901}" srcOrd="0" destOrd="0" presId="urn:microsoft.com/office/officeart/2018/2/layout/IconVerticalSolidList"/>
    <dgm:cxn modelId="{4B530C16-ACCC-4001-8704-B33A5F8AE358}" type="presParOf" srcId="{C8033FA7-D261-4991-80BF-14F5915A879F}" destId="{59DA8762-13BA-4490-9E83-E299A9EB1CD7}" srcOrd="1" destOrd="0" presId="urn:microsoft.com/office/officeart/2018/2/layout/IconVerticalSolidList"/>
    <dgm:cxn modelId="{243D8976-C5B5-4254-BE5A-9F28B3B71B0E}" type="presParOf" srcId="{C8033FA7-D261-4991-80BF-14F5915A879F}" destId="{3CAA44D7-51CC-471E-B489-2F23E00FE2EF}" srcOrd="2" destOrd="0" presId="urn:microsoft.com/office/officeart/2018/2/layout/IconVerticalSolidList"/>
    <dgm:cxn modelId="{AB31E183-8516-4580-BE31-CC3633E36F45}" type="presParOf" srcId="{C8033FA7-D261-4991-80BF-14F5915A879F}" destId="{2B371620-D550-4A7F-BC54-A4292E8892A6}" srcOrd="3" destOrd="0" presId="urn:microsoft.com/office/officeart/2018/2/layout/IconVerticalSolidList"/>
    <dgm:cxn modelId="{674169CE-D773-4770-9A9E-3A3A39B4DF87}" type="presParOf" srcId="{A0A1657E-008A-4A9B-B7E7-59984463BA2A}" destId="{5E8F647C-C743-4406-BB55-85CB7BFECD7B}" srcOrd="1" destOrd="0" presId="urn:microsoft.com/office/officeart/2018/2/layout/IconVerticalSolidList"/>
    <dgm:cxn modelId="{B14C072A-16ED-47D8-A2ED-BEF2CD3A1319}" type="presParOf" srcId="{A0A1657E-008A-4A9B-B7E7-59984463BA2A}" destId="{DFFE07EF-7B2D-45AC-9202-62020FAA2321}" srcOrd="2" destOrd="0" presId="urn:microsoft.com/office/officeart/2018/2/layout/IconVerticalSolidList"/>
    <dgm:cxn modelId="{FC5F4564-AC66-478E-8124-CBBF0602F455}" type="presParOf" srcId="{DFFE07EF-7B2D-45AC-9202-62020FAA2321}" destId="{086853A8-6547-4936-AE1D-C193F190A069}" srcOrd="0" destOrd="0" presId="urn:microsoft.com/office/officeart/2018/2/layout/IconVerticalSolidList"/>
    <dgm:cxn modelId="{1E650F6D-0CDE-4DA5-879C-3E8C28E1EB38}" type="presParOf" srcId="{DFFE07EF-7B2D-45AC-9202-62020FAA2321}" destId="{485DCFDE-B035-4870-A1A8-D72C745F10DB}" srcOrd="1" destOrd="0" presId="urn:microsoft.com/office/officeart/2018/2/layout/IconVerticalSolidList"/>
    <dgm:cxn modelId="{F05A8CBE-82F1-434B-BB73-CA419A38747E}" type="presParOf" srcId="{DFFE07EF-7B2D-45AC-9202-62020FAA2321}" destId="{0EA21994-E0E8-49A0-9231-240A6B81F85F}" srcOrd="2" destOrd="0" presId="urn:microsoft.com/office/officeart/2018/2/layout/IconVerticalSolidList"/>
    <dgm:cxn modelId="{4A3C5F96-4F89-48D7-A06A-7D98990CCC46}" type="presParOf" srcId="{DFFE07EF-7B2D-45AC-9202-62020FAA2321}" destId="{D18C0353-CC34-46AF-8AD7-09F1DE235D6A}" srcOrd="3" destOrd="0" presId="urn:microsoft.com/office/officeart/2018/2/layout/IconVerticalSolidList"/>
    <dgm:cxn modelId="{5F252314-6B25-4273-989C-5093248CB910}" type="presParOf" srcId="{A0A1657E-008A-4A9B-B7E7-59984463BA2A}" destId="{A6CF5516-4AFC-455C-BE2F-4CA2E8BA09EE}" srcOrd="3" destOrd="0" presId="urn:microsoft.com/office/officeart/2018/2/layout/IconVerticalSolidList"/>
    <dgm:cxn modelId="{1FBB4BDA-5DF6-4F4F-AD27-8E9B26CBF103}" type="presParOf" srcId="{A0A1657E-008A-4A9B-B7E7-59984463BA2A}" destId="{F69B5773-B1DB-41D4-96A4-3BEBFC749DFF}" srcOrd="4" destOrd="0" presId="urn:microsoft.com/office/officeart/2018/2/layout/IconVerticalSolidList"/>
    <dgm:cxn modelId="{98318E85-D8ED-4506-9B73-F35D96563804}" type="presParOf" srcId="{F69B5773-B1DB-41D4-96A4-3BEBFC749DFF}" destId="{C8214538-9C29-43E5-9149-9FF12AC56CE5}" srcOrd="0" destOrd="0" presId="urn:microsoft.com/office/officeart/2018/2/layout/IconVerticalSolidList"/>
    <dgm:cxn modelId="{2BDE73A8-C112-4B2B-84FC-355F70A55853}" type="presParOf" srcId="{F69B5773-B1DB-41D4-96A4-3BEBFC749DFF}" destId="{CFAF632C-87C0-4404-9549-9CE2AC884E71}" srcOrd="1" destOrd="0" presId="urn:microsoft.com/office/officeart/2018/2/layout/IconVerticalSolidList"/>
    <dgm:cxn modelId="{D643125D-F683-4C06-9C42-A08FE627DF64}" type="presParOf" srcId="{F69B5773-B1DB-41D4-96A4-3BEBFC749DFF}" destId="{653CD3D3-BBBF-4A0A-8DDC-66F7C2387A83}" srcOrd="2" destOrd="0" presId="urn:microsoft.com/office/officeart/2018/2/layout/IconVerticalSolidList"/>
    <dgm:cxn modelId="{607A5231-014F-4980-B7BB-C35A9CB38374}" type="presParOf" srcId="{F69B5773-B1DB-41D4-96A4-3BEBFC749DFF}" destId="{4EB281EC-6310-4C31-8493-B5A7B3E2B86D}" srcOrd="3" destOrd="0" presId="urn:microsoft.com/office/officeart/2018/2/layout/IconVerticalSolidList"/>
    <dgm:cxn modelId="{BAC4BDBE-A1E6-4A02-AD64-1DE563C903B1}" type="presParOf" srcId="{A0A1657E-008A-4A9B-B7E7-59984463BA2A}" destId="{F4B43FCB-F301-4028-ADD8-7D1E7DB3A328}" srcOrd="5" destOrd="0" presId="urn:microsoft.com/office/officeart/2018/2/layout/IconVerticalSolidList"/>
    <dgm:cxn modelId="{BD59FA40-F9AC-42A0-BA92-13689CFC9567}" type="presParOf" srcId="{A0A1657E-008A-4A9B-B7E7-59984463BA2A}" destId="{A09A76AA-41B1-44E9-8506-970152FD4A65}" srcOrd="6" destOrd="0" presId="urn:microsoft.com/office/officeart/2018/2/layout/IconVerticalSolidList"/>
    <dgm:cxn modelId="{009B0D85-4DF9-41ED-B814-3028B0D43010}" type="presParOf" srcId="{A09A76AA-41B1-44E9-8506-970152FD4A65}" destId="{49D383CC-67FB-40B2-8FFB-17BFAD1976C1}" srcOrd="0" destOrd="0" presId="urn:microsoft.com/office/officeart/2018/2/layout/IconVerticalSolidList"/>
    <dgm:cxn modelId="{66469AD3-5F81-4C3A-8F34-9107D775370A}" type="presParOf" srcId="{A09A76AA-41B1-44E9-8506-970152FD4A65}" destId="{C13F0D56-734C-4277-92F3-A0AD8D82A88A}" srcOrd="1" destOrd="0" presId="urn:microsoft.com/office/officeart/2018/2/layout/IconVerticalSolidList"/>
    <dgm:cxn modelId="{1D12D5E2-75D2-40E5-8E51-BAFB16D04438}" type="presParOf" srcId="{A09A76AA-41B1-44E9-8506-970152FD4A65}" destId="{744A5383-E868-49CB-B851-0ECC956B1FCF}" srcOrd="2" destOrd="0" presId="urn:microsoft.com/office/officeart/2018/2/layout/IconVerticalSolidList"/>
    <dgm:cxn modelId="{8DA309E9-9197-42C5-83F7-D070F5F12F4C}" type="presParOf" srcId="{A09A76AA-41B1-44E9-8506-970152FD4A65}" destId="{FDF27682-241D-4FEE-864E-6F58261596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304362-F450-48C6-ABE9-3FC082B375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CC425F-0EB2-4DFD-AF24-3F3EF921E46B}">
      <dgm:prSet/>
      <dgm:spPr/>
      <dgm:t>
        <a:bodyPr/>
        <a:lstStyle/>
        <a:p>
          <a:pPr>
            <a:lnSpc>
              <a:spcPct val="100000"/>
            </a:lnSpc>
          </a:pPr>
          <a:r>
            <a:rPr lang="en-US"/>
            <a:t>Lack of training </a:t>
          </a:r>
        </a:p>
      </dgm:t>
    </dgm:pt>
    <dgm:pt modelId="{A846BBF6-2237-4D95-AD23-C32B5EB7E9AA}" type="parTrans" cxnId="{F5BAE930-B55C-4158-AD16-FE878BF53F10}">
      <dgm:prSet/>
      <dgm:spPr/>
      <dgm:t>
        <a:bodyPr/>
        <a:lstStyle/>
        <a:p>
          <a:endParaRPr lang="en-US"/>
        </a:p>
      </dgm:t>
    </dgm:pt>
    <dgm:pt modelId="{3BDE2C55-D313-4077-8A18-893AD3C8DAD2}" type="sibTrans" cxnId="{F5BAE930-B55C-4158-AD16-FE878BF53F10}">
      <dgm:prSet/>
      <dgm:spPr/>
      <dgm:t>
        <a:bodyPr/>
        <a:lstStyle/>
        <a:p>
          <a:endParaRPr lang="en-US"/>
        </a:p>
      </dgm:t>
    </dgm:pt>
    <dgm:pt modelId="{4B7E3976-E4C5-470E-BFC3-ADA8FBA17DB6}">
      <dgm:prSet/>
      <dgm:spPr/>
      <dgm:t>
        <a:bodyPr/>
        <a:lstStyle/>
        <a:p>
          <a:pPr>
            <a:lnSpc>
              <a:spcPct val="100000"/>
            </a:lnSpc>
          </a:pPr>
          <a:r>
            <a:rPr lang="en-US"/>
            <a:t>Language </a:t>
          </a:r>
        </a:p>
      </dgm:t>
    </dgm:pt>
    <dgm:pt modelId="{99B655D5-031C-402D-AB77-BF71131FE727}" type="parTrans" cxnId="{DE5B27EE-0EEB-40AF-9C8B-0AD695E4535D}">
      <dgm:prSet/>
      <dgm:spPr/>
      <dgm:t>
        <a:bodyPr/>
        <a:lstStyle/>
        <a:p>
          <a:endParaRPr lang="en-US"/>
        </a:p>
      </dgm:t>
    </dgm:pt>
    <dgm:pt modelId="{DBB1A926-55E3-40AE-85AC-7EE2E76FE9A4}" type="sibTrans" cxnId="{DE5B27EE-0EEB-40AF-9C8B-0AD695E4535D}">
      <dgm:prSet/>
      <dgm:spPr/>
      <dgm:t>
        <a:bodyPr/>
        <a:lstStyle/>
        <a:p>
          <a:endParaRPr lang="en-US"/>
        </a:p>
      </dgm:t>
    </dgm:pt>
    <dgm:pt modelId="{BFB62266-0940-4691-93E8-02AEFA11B93A}">
      <dgm:prSet/>
      <dgm:spPr/>
      <dgm:t>
        <a:bodyPr/>
        <a:lstStyle/>
        <a:p>
          <a:pPr>
            <a:lnSpc>
              <a:spcPct val="100000"/>
            </a:lnSpc>
          </a:pPr>
          <a:r>
            <a:rPr lang="en-US"/>
            <a:t>Culture </a:t>
          </a:r>
        </a:p>
      </dgm:t>
    </dgm:pt>
    <dgm:pt modelId="{0E5D8B63-E033-45B7-A53B-89B1F2FBC8E5}" type="parTrans" cxnId="{70EB34AA-233E-48D1-BA9C-A5850224BBC9}">
      <dgm:prSet/>
      <dgm:spPr/>
      <dgm:t>
        <a:bodyPr/>
        <a:lstStyle/>
        <a:p>
          <a:endParaRPr lang="en-US"/>
        </a:p>
      </dgm:t>
    </dgm:pt>
    <dgm:pt modelId="{0591BEC0-7A81-4375-AE42-CC58D93E908F}" type="sibTrans" cxnId="{70EB34AA-233E-48D1-BA9C-A5850224BBC9}">
      <dgm:prSet/>
      <dgm:spPr/>
      <dgm:t>
        <a:bodyPr/>
        <a:lstStyle/>
        <a:p>
          <a:endParaRPr lang="en-US"/>
        </a:p>
      </dgm:t>
    </dgm:pt>
    <dgm:pt modelId="{8B548241-0290-426B-98A5-49C093BE2286}">
      <dgm:prSet/>
      <dgm:spPr/>
      <dgm:t>
        <a:bodyPr/>
        <a:lstStyle/>
        <a:p>
          <a:pPr>
            <a:lnSpc>
              <a:spcPct val="100000"/>
            </a:lnSpc>
          </a:pPr>
          <a:r>
            <a:rPr lang="en-US"/>
            <a:t>Physical</a:t>
          </a:r>
        </a:p>
      </dgm:t>
    </dgm:pt>
    <dgm:pt modelId="{285ED964-4C51-4BA5-9B88-8F25BEF3FF04}" type="parTrans" cxnId="{59A0A97A-7D13-4C57-A547-E1E41EBFE46E}">
      <dgm:prSet/>
      <dgm:spPr/>
      <dgm:t>
        <a:bodyPr/>
        <a:lstStyle/>
        <a:p>
          <a:endParaRPr lang="en-US"/>
        </a:p>
      </dgm:t>
    </dgm:pt>
    <dgm:pt modelId="{4907E911-F736-47B6-B150-D2F52796820E}" type="sibTrans" cxnId="{59A0A97A-7D13-4C57-A547-E1E41EBFE46E}">
      <dgm:prSet/>
      <dgm:spPr/>
      <dgm:t>
        <a:bodyPr/>
        <a:lstStyle/>
        <a:p>
          <a:endParaRPr lang="en-US"/>
        </a:p>
      </dgm:t>
    </dgm:pt>
    <dgm:pt modelId="{76EDA015-11C7-4E65-9AC8-C1D6E1A8F237}" type="pres">
      <dgm:prSet presAssocID="{A8304362-F450-48C6-ABE9-3FC082B37597}" presName="root" presStyleCnt="0">
        <dgm:presLayoutVars>
          <dgm:dir/>
          <dgm:resizeHandles val="exact"/>
        </dgm:presLayoutVars>
      </dgm:prSet>
      <dgm:spPr/>
    </dgm:pt>
    <dgm:pt modelId="{58FE44F4-F8FB-44A3-96BE-3C51F347D034}" type="pres">
      <dgm:prSet presAssocID="{E1CC425F-0EB2-4DFD-AF24-3F3EF921E46B}" presName="compNode" presStyleCnt="0"/>
      <dgm:spPr/>
    </dgm:pt>
    <dgm:pt modelId="{B7414312-5813-410F-ACE2-A5C4229572E5}" type="pres">
      <dgm:prSet presAssocID="{E1CC425F-0EB2-4DFD-AF24-3F3EF921E46B}" presName="bgRect" presStyleLbl="bgShp" presStyleIdx="0" presStyleCnt="4"/>
      <dgm:spPr/>
    </dgm:pt>
    <dgm:pt modelId="{44A3BD49-5B09-4BCF-91B2-FAC6A2E2E547}" type="pres">
      <dgm:prSet presAssocID="{E1CC425F-0EB2-4DFD-AF24-3F3EF921E4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6DF57E2-4166-4B57-80D9-1DC5B8C2597C}" type="pres">
      <dgm:prSet presAssocID="{E1CC425F-0EB2-4DFD-AF24-3F3EF921E46B}" presName="spaceRect" presStyleCnt="0"/>
      <dgm:spPr/>
    </dgm:pt>
    <dgm:pt modelId="{0D6F0D59-8ED2-4894-938A-170535B632C0}" type="pres">
      <dgm:prSet presAssocID="{E1CC425F-0EB2-4DFD-AF24-3F3EF921E46B}" presName="parTx" presStyleLbl="revTx" presStyleIdx="0" presStyleCnt="4">
        <dgm:presLayoutVars>
          <dgm:chMax val="0"/>
          <dgm:chPref val="0"/>
        </dgm:presLayoutVars>
      </dgm:prSet>
      <dgm:spPr/>
    </dgm:pt>
    <dgm:pt modelId="{078DD622-FEAC-432F-9100-2CBD58382647}" type="pres">
      <dgm:prSet presAssocID="{3BDE2C55-D313-4077-8A18-893AD3C8DAD2}" presName="sibTrans" presStyleCnt="0"/>
      <dgm:spPr/>
    </dgm:pt>
    <dgm:pt modelId="{FC51A90E-383B-42B2-B3CA-C9A7D46281E0}" type="pres">
      <dgm:prSet presAssocID="{4B7E3976-E4C5-470E-BFC3-ADA8FBA17DB6}" presName="compNode" presStyleCnt="0"/>
      <dgm:spPr/>
    </dgm:pt>
    <dgm:pt modelId="{56CA3CF3-985B-4867-BB26-3A90D2326224}" type="pres">
      <dgm:prSet presAssocID="{4B7E3976-E4C5-470E-BFC3-ADA8FBA17DB6}" presName="bgRect" presStyleLbl="bgShp" presStyleIdx="1" presStyleCnt="4"/>
      <dgm:spPr/>
    </dgm:pt>
    <dgm:pt modelId="{A2915EED-045F-45E9-9C32-A4E7136CD262}" type="pres">
      <dgm:prSet presAssocID="{4B7E3976-E4C5-470E-BFC3-ADA8FBA17D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ch"/>
        </a:ext>
      </dgm:extLst>
    </dgm:pt>
    <dgm:pt modelId="{5A8475ED-6AFB-41AB-B36C-B4394EA870B1}" type="pres">
      <dgm:prSet presAssocID="{4B7E3976-E4C5-470E-BFC3-ADA8FBA17DB6}" presName="spaceRect" presStyleCnt="0"/>
      <dgm:spPr/>
    </dgm:pt>
    <dgm:pt modelId="{0C84C3B5-65EC-4337-AAEE-C31C80602B47}" type="pres">
      <dgm:prSet presAssocID="{4B7E3976-E4C5-470E-BFC3-ADA8FBA17DB6}" presName="parTx" presStyleLbl="revTx" presStyleIdx="1" presStyleCnt="4">
        <dgm:presLayoutVars>
          <dgm:chMax val="0"/>
          <dgm:chPref val="0"/>
        </dgm:presLayoutVars>
      </dgm:prSet>
      <dgm:spPr/>
    </dgm:pt>
    <dgm:pt modelId="{E293233C-8D31-4CAE-A7BB-9925337CCBB4}" type="pres">
      <dgm:prSet presAssocID="{DBB1A926-55E3-40AE-85AC-7EE2E76FE9A4}" presName="sibTrans" presStyleCnt="0"/>
      <dgm:spPr/>
    </dgm:pt>
    <dgm:pt modelId="{4979BFD4-5F4D-4B95-8A51-014A89F206E6}" type="pres">
      <dgm:prSet presAssocID="{BFB62266-0940-4691-93E8-02AEFA11B93A}" presName="compNode" presStyleCnt="0"/>
      <dgm:spPr/>
    </dgm:pt>
    <dgm:pt modelId="{B41CA449-7DCE-4C42-816A-44632F577CE5}" type="pres">
      <dgm:prSet presAssocID="{BFB62266-0940-4691-93E8-02AEFA11B93A}" presName="bgRect" presStyleLbl="bgShp" presStyleIdx="2" presStyleCnt="4"/>
      <dgm:spPr/>
    </dgm:pt>
    <dgm:pt modelId="{74F90E45-0687-45E9-A9E2-B9EEFC9F5434}" type="pres">
      <dgm:prSet presAssocID="{BFB62266-0940-4691-93E8-02AEFA11B9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76B93A00-B309-4DFC-8D44-027B4F21B277}" type="pres">
      <dgm:prSet presAssocID="{BFB62266-0940-4691-93E8-02AEFA11B93A}" presName="spaceRect" presStyleCnt="0"/>
      <dgm:spPr/>
    </dgm:pt>
    <dgm:pt modelId="{F1DFC1F8-6A2C-48F7-ACA4-C6C06C5EED68}" type="pres">
      <dgm:prSet presAssocID="{BFB62266-0940-4691-93E8-02AEFA11B93A}" presName="parTx" presStyleLbl="revTx" presStyleIdx="2" presStyleCnt="4">
        <dgm:presLayoutVars>
          <dgm:chMax val="0"/>
          <dgm:chPref val="0"/>
        </dgm:presLayoutVars>
      </dgm:prSet>
      <dgm:spPr/>
    </dgm:pt>
    <dgm:pt modelId="{2D0ACA4D-CAB6-4CAA-8AD7-1C15730DEDFD}" type="pres">
      <dgm:prSet presAssocID="{0591BEC0-7A81-4375-AE42-CC58D93E908F}" presName="sibTrans" presStyleCnt="0"/>
      <dgm:spPr/>
    </dgm:pt>
    <dgm:pt modelId="{A760FFF1-46A9-4989-BB68-C2A97A6A6593}" type="pres">
      <dgm:prSet presAssocID="{8B548241-0290-426B-98A5-49C093BE2286}" presName="compNode" presStyleCnt="0"/>
      <dgm:spPr/>
    </dgm:pt>
    <dgm:pt modelId="{8B45BF08-93F5-41B5-B915-30AA05ADC75F}" type="pres">
      <dgm:prSet presAssocID="{8B548241-0290-426B-98A5-49C093BE2286}" presName="bgRect" presStyleLbl="bgShp" presStyleIdx="3" presStyleCnt="4"/>
      <dgm:spPr/>
    </dgm:pt>
    <dgm:pt modelId="{BBE4ED00-66FD-46F7-A73E-623797902CDE}" type="pres">
      <dgm:prSet presAssocID="{8B548241-0290-426B-98A5-49C093BE22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dy Builder"/>
        </a:ext>
      </dgm:extLst>
    </dgm:pt>
    <dgm:pt modelId="{3BDAA32E-A63A-4A24-A820-55B6F22AE008}" type="pres">
      <dgm:prSet presAssocID="{8B548241-0290-426B-98A5-49C093BE2286}" presName="spaceRect" presStyleCnt="0"/>
      <dgm:spPr/>
    </dgm:pt>
    <dgm:pt modelId="{502237C4-3400-403F-8940-A7FE16FD22FB}" type="pres">
      <dgm:prSet presAssocID="{8B548241-0290-426B-98A5-49C093BE2286}" presName="parTx" presStyleLbl="revTx" presStyleIdx="3" presStyleCnt="4">
        <dgm:presLayoutVars>
          <dgm:chMax val="0"/>
          <dgm:chPref val="0"/>
        </dgm:presLayoutVars>
      </dgm:prSet>
      <dgm:spPr/>
    </dgm:pt>
  </dgm:ptLst>
  <dgm:cxnLst>
    <dgm:cxn modelId="{F5BAE930-B55C-4158-AD16-FE878BF53F10}" srcId="{A8304362-F450-48C6-ABE9-3FC082B37597}" destId="{E1CC425F-0EB2-4DFD-AF24-3F3EF921E46B}" srcOrd="0" destOrd="0" parTransId="{A846BBF6-2237-4D95-AD23-C32B5EB7E9AA}" sibTransId="{3BDE2C55-D313-4077-8A18-893AD3C8DAD2}"/>
    <dgm:cxn modelId="{79399635-B984-4F67-AD10-58101A1057CC}" type="presOf" srcId="{E1CC425F-0EB2-4DFD-AF24-3F3EF921E46B}" destId="{0D6F0D59-8ED2-4894-938A-170535B632C0}" srcOrd="0" destOrd="0" presId="urn:microsoft.com/office/officeart/2018/2/layout/IconVerticalSolidList"/>
    <dgm:cxn modelId="{B9C3E860-37EF-4FC4-9962-E409874DA65D}" type="presOf" srcId="{4B7E3976-E4C5-470E-BFC3-ADA8FBA17DB6}" destId="{0C84C3B5-65EC-4337-AAEE-C31C80602B47}" srcOrd="0" destOrd="0" presId="urn:microsoft.com/office/officeart/2018/2/layout/IconVerticalSolidList"/>
    <dgm:cxn modelId="{774F2469-F407-4DD7-A355-253088138E50}" type="presOf" srcId="{A8304362-F450-48C6-ABE9-3FC082B37597}" destId="{76EDA015-11C7-4E65-9AC8-C1D6E1A8F237}" srcOrd="0" destOrd="0" presId="urn:microsoft.com/office/officeart/2018/2/layout/IconVerticalSolidList"/>
    <dgm:cxn modelId="{59A0A97A-7D13-4C57-A547-E1E41EBFE46E}" srcId="{A8304362-F450-48C6-ABE9-3FC082B37597}" destId="{8B548241-0290-426B-98A5-49C093BE2286}" srcOrd="3" destOrd="0" parTransId="{285ED964-4C51-4BA5-9B88-8F25BEF3FF04}" sibTransId="{4907E911-F736-47B6-B150-D2F52796820E}"/>
    <dgm:cxn modelId="{70EB34AA-233E-48D1-BA9C-A5850224BBC9}" srcId="{A8304362-F450-48C6-ABE9-3FC082B37597}" destId="{BFB62266-0940-4691-93E8-02AEFA11B93A}" srcOrd="2" destOrd="0" parTransId="{0E5D8B63-E033-45B7-A53B-89B1F2FBC8E5}" sibTransId="{0591BEC0-7A81-4375-AE42-CC58D93E908F}"/>
    <dgm:cxn modelId="{6E11DCB2-A044-4F13-842A-FC9C6C9AE3DB}" type="presOf" srcId="{8B548241-0290-426B-98A5-49C093BE2286}" destId="{502237C4-3400-403F-8940-A7FE16FD22FB}" srcOrd="0" destOrd="0" presId="urn:microsoft.com/office/officeart/2018/2/layout/IconVerticalSolidList"/>
    <dgm:cxn modelId="{AC0BCAC0-94BE-46A3-8BF4-CD548272E85A}" type="presOf" srcId="{BFB62266-0940-4691-93E8-02AEFA11B93A}" destId="{F1DFC1F8-6A2C-48F7-ACA4-C6C06C5EED68}" srcOrd="0" destOrd="0" presId="urn:microsoft.com/office/officeart/2018/2/layout/IconVerticalSolidList"/>
    <dgm:cxn modelId="{DE5B27EE-0EEB-40AF-9C8B-0AD695E4535D}" srcId="{A8304362-F450-48C6-ABE9-3FC082B37597}" destId="{4B7E3976-E4C5-470E-BFC3-ADA8FBA17DB6}" srcOrd="1" destOrd="0" parTransId="{99B655D5-031C-402D-AB77-BF71131FE727}" sibTransId="{DBB1A926-55E3-40AE-85AC-7EE2E76FE9A4}"/>
    <dgm:cxn modelId="{C849DA5E-4F07-4E6A-A68B-54346F7159DD}" type="presParOf" srcId="{76EDA015-11C7-4E65-9AC8-C1D6E1A8F237}" destId="{58FE44F4-F8FB-44A3-96BE-3C51F347D034}" srcOrd="0" destOrd="0" presId="urn:microsoft.com/office/officeart/2018/2/layout/IconVerticalSolidList"/>
    <dgm:cxn modelId="{D1BBAAEC-FA68-4E45-B687-DF3E4694DE7F}" type="presParOf" srcId="{58FE44F4-F8FB-44A3-96BE-3C51F347D034}" destId="{B7414312-5813-410F-ACE2-A5C4229572E5}" srcOrd="0" destOrd="0" presId="urn:microsoft.com/office/officeart/2018/2/layout/IconVerticalSolidList"/>
    <dgm:cxn modelId="{43D4407A-888F-4101-91FC-011BE405CBD6}" type="presParOf" srcId="{58FE44F4-F8FB-44A3-96BE-3C51F347D034}" destId="{44A3BD49-5B09-4BCF-91B2-FAC6A2E2E547}" srcOrd="1" destOrd="0" presId="urn:microsoft.com/office/officeart/2018/2/layout/IconVerticalSolidList"/>
    <dgm:cxn modelId="{26E84E59-0E26-49F0-AA17-55BFA47782CF}" type="presParOf" srcId="{58FE44F4-F8FB-44A3-96BE-3C51F347D034}" destId="{76DF57E2-4166-4B57-80D9-1DC5B8C2597C}" srcOrd="2" destOrd="0" presId="urn:microsoft.com/office/officeart/2018/2/layout/IconVerticalSolidList"/>
    <dgm:cxn modelId="{7B1E7718-85FC-4920-A17A-D8FEE2DC1493}" type="presParOf" srcId="{58FE44F4-F8FB-44A3-96BE-3C51F347D034}" destId="{0D6F0D59-8ED2-4894-938A-170535B632C0}" srcOrd="3" destOrd="0" presId="urn:microsoft.com/office/officeart/2018/2/layout/IconVerticalSolidList"/>
    <dgm:cxn modelId="{3A9C4BFD-5C39-478F-9D6B-301263A85B34}" type="presParOf" srcId="{76EDA015-11C7-4E65-9AC8-C1D6E1A8F237}" destId="{078DD622-FEAC-432F-9100-2CBD58382647}" srcOrd="1" destOrd="0" presId="urn:microsoft.com/office/officeart/2018/2/layout/IconVerticalSolidList"/>
    <dgm:cxn modelId="{C98C6C21-26EB-44E2-8D58-FCDD50E3C246}" type="presParOf" srcId="{76EDA015-11C7-4E65-9AC8-C1D6E1A8F237}" destId="{FC51A90E-383B-42B2-B3CA-C9A7D46281E0}" srcOrd="2" destOrd="0" presId="urn:microsoft.com/office/officeart/2018/2/layout/IconVerticalSolidList"/>
    <dgm:cxn modelId="{912A09E0-E059-41FF-8D7A-79BD2E59C324}" type="presParOf" srcId="{FC51A90E-383B-42B2-B3CA-C9A7D46281E0}" destId="{56CA3CF3-985B-4867-BB26-3A90D2326224}" srcOrd="0" destOrd="0" presId="urn:microsoft.com/office/officeart/2018/2/layout/IconVerticalSolidList"/>
    <dgm:cxn modelId="{1FA64381-2F04-47BC-BD28-058DFDF28915}" type="presParOf" srcId="{FC51A90E-383B-42B2-B3CA-C9A7D46281E0}" destId="{A2915EED-045F-45E9-9C32-A4E7136CD262}" srcOrd="1" destOrd="0" presId="urn:microsoft.com/office/officeart/2018/2/layout/IconVerticalSolidList"/>
    <dgm:cxn modelId="{80B9A995-8301-4D84-BC3D-763308FCE869}" type="presParOf" srcId="{FC51A90E-383B-42B2-B3CA-C9A7D46281E0}" destId="{5A8475ED-6AFB-41AB-B36C-B4394EA870B1}" srcOrd="2" destOrd="0" presId="urn:microsoft.com/office/officeart/2018/2/layout/IconVerticalSolidList"/>
    <dgm:cxn modelId="{C93EDEE1-E791-4D63-BEBA-5BD87F10C058}" type="presParOf" srcId="{FC51A90E-383B-42B2-B3CA-C9A7D46281E0}" destId="{0C84C3B5-65EC-4337-AAEE-C31C80602B47}" srcOrd="3" destOrd="0" presId="urn:microsoft.com/office/officeart/2018/2/layout/IconVerticalSolidList"/>
    <dgm:cxn modelId="{304B1568-5FCB-4D0C-9D8E-A8432231950A}" type="presParOf" srcId="{76EDA015-11C7-4E65-9AC8-C1D6E1A8F237}" destId="{E293233C-8D31-4CAE-A7BB-9925337CCBB4}" srcOrd="3" destOrd="0" presId="urn:microsoft.com/office/officeart/2018/2/layout/IconVerticalSolidList"/>
    <dgm:cxn modelId="{308B4AF1-6A81-4463-A903-FF03A2F8231E}" type="presParOf" srcId="{76EDA015-11C7-4E65-9AC8-C1D6E1A8F237}" destId="{4979BFD4-5F4D-4B95-8A51-014A89F206E6}" srcOrd="4" destOrd="0" presId="urn:microsoft.com/office/officeart/2018/2/layout/IconVerticalSolidList"/>
    <dgm:cxn modelId="{76DDF10A-574D-445C-A83A-FE727F535AFA}" type="presParOf" srcId="{4979BFD4-5F4D-4B95-8A51-014A89F206E6}" destId="{B41CA449-7DCE-4C42-816A-44632F577CE5}" srcOrd="0" destOrd="0" presId="urn:microsoft.com/office/officeart/2018/2/layout/IconVerticalSolidList"/>
    <dgm:cxn modelId="{FC7988B0-963E-4F4D-8FCB-84D019AEC51C}" type="presParOf" srcId="{4979BFD4-5F4D-4B95-8A51-014A89F206E6}" destId="{74F90E45-0687-45E9-A9E2-B9EEFC9F5434}" srcOrd="1" destOrd="0" presId="urn:microsoft.com/office/officeart/2018/2/layout/IconVerticalSolidList"/>
    <dgm:cxn modelId="{69681365-63D6-46CD-AE0E-94FAE9EA1FD1}" type="presParOf" srcId="{4979BFD4-5F4D-4B95-8A51-014A89F206E6}" destId="{76B93A00-B309-4DFC-8D44-027B4F21B277}" srcOrd="2" destOrd="0" presId="urn:microsoft.com/office/officeart/2018/2/layout/IconVerticalSolidList"/>
    <dgm:cxn modelId="{A89D5359-D842-4FA4-BFBE-8849AFBA95AD}" type="presParOf" srcId="{4979BFD4-5F4D-4B95-8A51-014A89F206E6}" destId="{F1DFC1F8-6A2C-48F7-ACA4-C6C06C5EED68}" srcOrd="3" destOrd="0" presId="urn:microsoft.com/office/officeart/2018/2/layout/IconVerticalSolidList"/>
    <dgm:cxn modelId="{9E35D321-E9D1-4A65-9256-61C678C4A80B}" type="presParOf" srcId="{76EDA015-11C7-4E65-9AC8-C1D6E1A8F237}" destId="{2D0ACA4D-CAB6-4CAA-8AD7-1C15730DEDFD}" srcOrd="5" destOrd="0" presId="urn:microsoft.com/office/officeart/2018/2/layout/IconVerticalSolidList"/>
    <dgm:cxn modelId="{D33AAD87-5846-43DD-9E7B-A71CA7B02791}" type="presParOf" srcId="{76EDA015-11C7-4E65-9AC8-C1D6E1A8F237}" destId="{A760FFF1-46A9-4989-BB68-C2A97A6A6593}" srcOrd="6" destOrd="0" presId="urn:microsoft.com/office/officeart/2018/2/layout/IconVerticalSolidList"/>
    <dgm:cxn modelId="{30A44E5A-8FFB-4328-ADDC-38765AB4003E}" type="presParOf" srcId="{A760FFF1-46A9-4989-BB68-C2A97A6A6593}" destId="{8B45BF08-93F5-41B5-B915-30AA05ADC75F}" srcOrd="0" destOrd="0" presId="urn:microsoft.com/office/officeart/2018/2/layout/IconVerticalSolidList"/>
    <dgm:cxn modelId="{B73D6BC3-5205-4012-8D21-E745C9E4BD61}" type="presParOf" srcId="{A760FFF1-46A9-4989-BB68-C2A97A6A6593}" destId="{BBE4ED00-66FD-46F7-A73E-623797902CDE}" srcOrd="1" destOrd="0" presId="urn:microsoft.com/office/officeart/2018/2/layout/IconVerticalSolidList"/>
    <dgm:cxn modelId="{320406C3-33EA-408E-97C5-8D377AC72CBD}" type="presParOf" srcId="{A760FFF1-46A9-4989-BB68-C2A97A6A6593}" destId="{3BDAA32E-A63A-4A24-A820-55B6F22AE008}" srcOrd="2" destOrd="0" presId="urn:microsoft.com/office/officeart/2018/2/layout/IconVerticalSolidList"/>
    <dgm:cxn modelId="{712123CA-AC3F-4CA8-8B86-198947C3F202}" type="presParOf" srcId="{A760FFF1-46A9-4989-BB68-C2A97A6A6593}" destId="{502237C4-3400-403F-8940-A7FE16FD22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33318-A035-432C-AB1B-1EB37950E901}">
      <dsp:nvSpPr>
        <dsp:cNvPr id="0" name=""/>
        <dsp:cNvSpPr/>
      </dsp:nvSpPr>
      <dsp:spPr>
        <a:xfrm>
          <a:off x="0" y="1753"/>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A8762-13BA-4490-9E83-E299A9EB1CD7}">
      <dsp:nvSpPr>
        <dsp:cNvPr id="0" name=""/>
        <dsp:cNvSpPr/>
      </dsp:nvSpPr>
      <dsp:spPr>
        <a:xfrm>
          <a:off x="268761" y="201658"/>
          <a:ext cx="488657" cy="488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371620-D550-4A7F-BC54-A4292E8892A6}">
      <dsp:nvSpPr>
        <dsp:cNvPr id="0" name=""/>
        <dsp:cNvSpPr/>
      </dsp:nvSpPr>
      <dsp:spPr>
        <a:xfrm>
          <a:off x="1026180" y="1753"/>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Improved client relations </a:t>
          </a:r>
        </a:p>
      </dsp:txBody>
      <dsp:txXfrm>
        <a:off x="1026180" y="1753"/>
        <a:ext cx="5012089" cy="888467"/>
      </dsp:txXfrm>
    </dsp:sp>
    <dsp:sp modelId="{086853A8-6547-4936-AE1D-C193F190A069}">
      <dsp:nvSpPr>
        <dsp:cNvPr id="0" name=""/>
        <dsp:cNvSpPr/>
      </dsp:nvSpPr>
      <dsp:spPr>
        <a:xfrm>
          <a:off x="0" y="1112337"/>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DCFDE-B035-4870-A1A8-D72C745F10DB}">
      <dsp:nvSpPr>
        <dsp:cNvPr id="0" name=""/>
        <dsp:cNvSpPr/>
      </dsp:nvSpPr>
      <dsp:spPr>
        <a:xfrm>
          <a:off x="268761" y="1312242"/>
          <a:ext cx="488657" cy="488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8C0353-CC34-46AF-8AD7-09F1DE235D6A}">
      <dsp:nvSpPr>
        <dsp:cNvPr id="0" name=""/>
        <dsp:cNvSpPr/>
      </dsp:nvSpPr>
      <dsp:spPr>
        <a:xfrm>
          <a:off x="1026180" y="1112337"/>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Healthy workplace culture </a:t>
          </a:r>
        </a:p>
      </dsp:txBody>
      <dsp:txXfrm>
        <a:off x="1026180" y="1112337"/>
        <a:ext cx="5012089" cy="888467"/>
      </dsp:txXfrm>
    </dsp:sp>
    <dsp:sp modelId="{C8214538-9C29-43E5-9149-9FF12AC56CE5}">
      <dsp:nvSpPr>
        <dsp:cNvPr id="0" name=""/>
        <dsp:cNvSpPr/>
      </dsp:nvSpPr>
      <dsp:spPr>
        <a:xfrm>
          <a:off x="0" y="2222921"/>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F632C-87C0-4404-9549-9CE2AC884E71}">
      <dsp:nvSpPr>
        <dsp:cNvPr id="0" name=""/>
        <dsp:cNvSpPr/>
      </dsp:nvSpPr>
      <dsp:spPr>
        <a:xfrm>
          <a:off x="268761" y="2422827"/>
          <a:ext cx="488657" cy="488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B281EC-6310-4C31-8493-B5A7B3E2B86D}">
      <dsp:nvSpPr>
        <dsp:cNvPr id="0" name=""/>
        <dsp:cNvSpPr/>
      </dsp:nvSpPr>
      <dsp:spPr>
        <a:xfrm>
          <a:off x="1026180" y="2222921"/>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Increased innovation </a:t>
          </a:r>
        </a:p>
      </dsp:txBody>
      <dsp:txXfrm>
        <a:off x="1026180" y="2222921"/>
        <a:ext cx="5012089" cy="888467"/>
      </dsp:txXfrm>
    </dsp:sp>
    <dsp:sp modelId="{49D383CC-67FB-40B2-8FFB-17BFAD1976C1}">
      <dsp:nvSpPr>
        <dsp:cNvPr id="0" name=""/>
        <dsp:cNvSpPr/>
      </dsp:nvSpPr>
      <dsp:spPr>
        <a:xfrm>
          <a:off x="0" y="3333506"/>
          <a:ext cx="6038270" cy="8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F0D56-734C-4277-92F3-A0AD8D82A88A}">
      <dsp:nvSpPr>
        <dsp:cNvPr id="0" name=""/>
        <dsp:cNvSpPr/>
      </dsp:nvSpPr>
      <dsp:spPr>
        <a:xfrm>
          <a:off x="268761" y="3533411"/>
          <a:ext cx="488657" cy="488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F27682-241D-4FEE-864E-6F5826159661}">
      <dsp:nvSpPr>
        <dsp:cNvPr id="0" name=""/>
        <dsp:cNvSpPr/>
      </dsp:nvSpPr>
      <dsp:spPr>
        <a:xfrm>
          <a:off x="1026180" y="3333506"/>
          <a:ext cx="5012089" cy="8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9" tIns="94029" rIns="94029" bIns="94029" numCol="1" spcCol="1270" anchor="ctr" anchorCtr="0">
          <a:noAutofit/>
        </a:bodyPr>
        <a:lstStyle/>
        <a:p>
          <a:pPr marL="0" lvl="0" indent="0" algn="l" defTabSz="977900">
            <a:lnSpc>
              <a:spcPct val="90000"/>
            </a:lnSpc>
            <a:spcBef>
              <a:spcPct val="0"/>
            </a:spcBef>
            <a:spcAft>
              <a:spcPct val="35000"/>
            </a:spcAft>
            <a:buNone/>
          </a:pPr>
          <a:r>
            <a:rPr lang="en-US" sz="2200" kern="1200"/>
            <a:t>Improved productivity </a:t>
          </a:r>
        </a:p>
      </dsp:txBody>
      <dsp:txXfrm>
        <a:off x="1026180" y="3333506"/>
        <a:ext cx="5012089" cy="88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14312-5813-410F-ACE2-A5C4229572E5}">
      <dsp:nvSpPr>
        <dsp:cNvPr id="0" name=""/>
        <dsp:cNvSpPr/>
      </dsp:nvSpPr>
      <dsp:spPr>
        <a:xfrm>
          <a:off x="0" y="1899"/>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A3BD49-5B09-4BCF-91B2-FAC6A2E2E547}">
      <dsp:nvSpPr>
        <dsp:cNvPr id="0" name=""/>
        <dsp:cNvSpPr/>
      </dsp:nvSpPr>
      <dsp:spPr>
        <a:xfrm>
          <a:off x="291223" y="218512"/>
          <a:ext cx="529498" cy="5294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6F0D59-8ED2-4894-938A-170535B632C0}">
      <dsp:nvSpPr>
        <dsp:cNvPr id="0" name=""/>
        <dsp:cNvSpPr/>
      </dsp:nvSpPr>
      <dsp:spPr>
        <a:xfrm>
          <a:off x="1111945" y="1899"/>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Lack of training </a:t>
          </a:r>
        </a:p>
      </dsp:txBody>
      <dsp:txXfrm>
        <a:off x="1111945" y="1899"/>
        <a:ext cx="4674179" cy="962723"/>
      </dsp:txXfrm>
    </dsp:sp>
    <dsp:sp modelId="{56CA3CF3-985B-4867-BB26-3A90D2326224}">
      <dsp:nvSpPr>
        <dsp:cNvPr id="0" name=""/>
        <dsp:cNvSpPr/>
      </dsp:nvSpPr>
      <dsp:spPr>
        <a:xfrm>
          <a:off x="0" y="1205304"/>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915EED-045F-45E9-9C32-A4E7136CD262}">
      <dsp:nvSpPr>
        <dsp:cNvPr id="0" name=""/>
        <dsp:cNvSpPr/>
      </dsp:nvSpPr>
      <dsp:spPr>
        <a:xfrm>
          <a:off x="291223" y="1421917"/>
          <a:ext cx="529498" cy="5294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84C3B5-65EC-4337-AAEE-C31C80602B47}">
      <dsp:nvSpPr>
        <dsp:cNvPr id="0" name=""/>
        <dsp:cNvSpPr/>
      </dsp:nvSpPr>
      <dsp:spPr>
        <a:xfrm>
          <a:off x="1111945" y="1205304"/>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Language </a:t>
          </a:r>
        </a:p>
      </dsp:txBody>
      <dsp:txXfrm>
        <a:off x="1111945" y="1205304"/>
        <a:ext cx="4674179" cy="962723"/>
      </dsp:txXfrm>
    </dsp:sp>
    <dsp:sp modelId="{B41CA449-7DCE-4C42-816A-44632F577CE5}">
      <dsp:nvSpPr>
        <dsp:cNvPr id="0" name=""/>
        <dsp:cNvSpPr/>
      </dsp:nvSpPr>
      <dsp:spPr>
        <a:xfrm>
          <a:off x="0" y="2408708"/>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90E45-0687-45E9-A9E2-B9EEFC9F5434}">
      <dsp:nvSpPr>
        <dsp:cNvPr id="0" name=""/>
        <dsp:cNvSpPr/>
      </dsp:nvSpPr>
      <dsp:spPr>
        <a:xfrm>
          <a:off x="291223" y="2625321"/>
          <a:ext cx="529498" cy="5294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DFC1F8-6A2C-48F7-ACA4-C6C06C5EED68}">
      <dsp:nvSpPr>
        <dsp:cNvPr id="0" name=""/>
        <dsp:cNvSpPr/>
      </dsp:nvSpPr>
      <dsp:spPr>
        <a:xfrm>
          <a:off x="1111945" y="2408708"/>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Culture </a:t>
          </a:r>
        </a:p>
      </dsp:txBody>
      <dsp:txXfrm>
        <a:off x="1111945" y="2408708"/>
        <a:ext cx="4674179" cy="962723"/>
      </dsp:txXfrm>
    </dsp:sp>
    <dsp:sp modelId="{8B45BF08-93F5-41B5-B915-30AA05ADC75F}">
      <dsp:nvSpPr>
        <dsp:cNvPr id="0" name=""/>
        <dsp:cNvSpPr/>
      </dsp:nvSpPr>
      <dsp:spPr>
        <a:xfrm>
          <a:off x="0" y="3612113"/>
          <a:ext cx="5786125" cy="962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E4ED00-66FD-46F7-A73E-623797902CDE}">
      <dsp:nvSpPr>
        <dsp:cNvPr id="0" name=""/>
        <dsp:cNvSpPr/>
      </dsp:nvSpPr>
      <dsp:spPr>
        <a:xfrm>
          <a:off x="291223" y="3828726"/>
          <a:ext cx="529498" cy="5294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2237C4-3400-403F-8940-A7FE16FD22FB}">
      <dsp:nvSpPr>
        <dsp:cNvPr id="0" name=""/>
        <dsp:cNvSpPr/>
      </dsp:nvSpPr>
      <dsp:spPr>
        <a:xfrm>
          <a:off x="1111945" y="3612113"/>
          <a:ext cx="4674179" cy="962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88" tIns="101888" rIns="101888" bIns="101888" numCol="1" spcCol="1270" anchor="ctr" anchorCtr="0">
          <a:noAutofit/>
        </a:bodyPr>
        <a:lstStyle/>
        <a:p>
          <a:pPr marL="0" lvl="0" indent="0" algn="l" defTabSz="977900">
            <a:lnSpc>
              <a:spcPct val="100000"/>
            </a:lnSpc>
            <a:spcBef>
              <a:spcPct val="0"/>
            </a:spcBef>
            <a:spcAft>
              <a:spcPct val="35000"/>
            </a:spcAft>
            <a:buNone/>
          </a:pPr>
          <a:r>
            <a:rPr lang="en-US" sz="2200" kern="1200"/>
            <a:t>Physical</a:t>
          </a:r>
        </a:p>
      </dsp:txBody>
      <dsp:txXfrm>
        <a:off x="1111945" y="3612113"/>
        <a:ext cx="4674179" cy="9627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7/31/2022</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45206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7/31/2022</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0975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7/31/2022</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4495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7/31/2022</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7051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7/31/2022</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38219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7/31/2022</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52092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7/31/2022</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02647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7/31/2022</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65542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7/31/2022</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5258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7/31/2022</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08390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7/31/2022</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7403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7/31/2022</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93736"/>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praxisframework.org/en/library/berlo" TargetMode="External"/><Relationship Id="rId3" Type="http://schemas.openxmlformats.org/officeDocument/2006/relationships/hyperlink" Target="https://climb.pcc.edu/blog/the-7-benefits-of-effective-communication-in-personal-and-professional-settings" TargetMode="External"/><Relationship Id="rId7" Type="http://schemas.openxmlformats.org/officeDocument/2006/relationships/hyperlink" Target="https://in.pinterest.com/pin/268456827775183291/n" TargetMode="External"/><Relationship Id="rId2" Type="http://schemas.openxmlformats.org/officeDocument/2006/relationships/hyperlink" Target="https://www.boots-uk.com/about-boots-uk/" TargetMode="External"/><Relationship Id="rId1" Type="http://schemas.openxmlformats.org/officeDocument/2006/relationships/slideLayout" Target="../slideLayouts/slideLayout2.xml"/><Relationship Id="rId6" Type="http://schemas.openxmlformats.org/officeDocument/2006/relationships/hyperlink" Target="https://staffbase.com/blog/effective-internal-communication-channels/" TargetMode="External"/><Relationship Id="rId5" Type="http://schemas.openxmlformats.org/officeDocument/2006/relationships/hyperlink" Target="https://helpfulprofessor.com/shannon-weaver-model/" TargetMode="External"/><Relationship Id="rId4" Type="http://schemas.openxmlformats.org/officeDocument/2006/relationships/hyperlink" Target="https://www.communicationtheory.org/osgood-schramm-model-of-communicatio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 descr="Empty desk and whiteboard">
            <a:extLst>
              <a:ext uri="{FF2B5EF4-FFF2-40B4-BE49-F238E27FC236}">
                <a16:creationId xmlns:a16="http://schemas.microsoft.com/office/drawing/2014/main" id="{53862B11-9CCC-CD17-8E9A-FF551F3C1D9D}"/>
              </a:ext>
            </a:extLst>
          </p:cNvPr>
          <p:cNvPicPr>
            <a:picLocks noChangeAspect="1"/>
          </p:cNvPicPr>
          <p:nvPr/>
        </p:nvPicPr>
        <p:blipFill rotWithShape="1">
          <a:blip r:embed="rId2"/>
          <a:srcRect t="25000" r="-2" b="-2"/>
          <a:stretch/>
        </p:blipFill>
        <p:spPr>
          <a:xfrm>
            <a:off x="20" y="975"/>
            <a:ext cx="12191980" cy="6858000"/>
          </a:xfrm>
          <a:prstGeom prst="rect">
            <a:avLst/>
          </a:prstGeom>
        </p:spPr>
      </p:pic>
      <p:sp>
        <p:nvSpPr>
          <p:cNvPr id="12" name="Rectangle 11">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E4EA4B7-3EC0-C1B4-45F9-CBFF96B37806}"/>
              </a:ext>
            </a:extLst>
          </p:cNvPr>
          <p:cNvSpPr txBox="1"/>
          <p:nvPr/>
        </p:nvSpPr>
        <p:spPr>
          <a:xfrm>
            <a:off x="641464" y="1993238"/>
            <a:ext cx="3532359" cy="2987832"/>
          </a:xfr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90000"/>
              </a:lnSpc>
              <a:spcBef>
                <a:spcPct val="0"/>
              </a:spcBef>
              <a:spcAft>
                <a:spcPts val="600"/>
              </a:spcAft>
            </a:pPr>
            <a:r>
              <a:rPr lang="en-US" sz="2000" b="1" spc="-50">
                <a:latin typeface="Arial"/>
                <a:ea typeface="+mj-ea"/>
                <a:cs typeface="Arial"/>
              </a:rPr>
              <a:t>Student Names &amp; Codes: </a:t>
            </a:r>
            <a:endParaRPr lang="en-US">
              <a:ea typeface="+mj-ea"/>
            </a:endParaRPr>
          </a:p>
          <a:p>
            <a:pPr>
              <a:lnSpc>
                <a:spcPct val="90000"/>
              </a:lnSpc>
              <a:spcBef>
                <a:spcPct val="0"/>
              </a:spcBef>
              <a:spcAft>
                <a:spcPts val="600"/>
              </a:spcAft>
            </a:pPr>
            <a:r>
              <a:rPr lang="en-US" sz="2000" spc="-50" err="1">
                <a:latin typeface="Arial"/>
                <a:ea typeface="+mj-ea"/>
                <a:cs typeface="Arial"/>
              </a:rPr>
              <a:t>Iunsiya</a:t>
            </a:r>
            <a:r>
              <a:rPr lang="en-US" sz="2000" spc="-50">
                <a:latin typeface="Arial"/>
                <a:ea typeface="+mj-ea"/>
                <a:cs typeface="Arial"/>
              </a:rPr>
              <a:t> Hussain 2024760</a:t>
            </a:r>
            <a:endParaRPr lang="en-US">
              <a:latin typeface="Sagona Book" panose="020F0502020204030204"/>
              <a:ea typeface="+mj-ea"/>
              <a:cs typeface="Arial"/>
            </a:endParaRPr>
          </a:p>
          <a:p>
            <a:pPr>
              <a:lnSpc>
                <a:spcPct val="90000"/>
              </a:lnSpc>
              <a:spcBef>
                <a:spcPct val="0"/>
              </a:spcBef>
              <a:spcAft>
                <a:spcPts val="600"/>
              </a:spcAft>
            </a:pPr>
            <a:r>
              <a:rPr lang="en-US" sz="2000" spc="-50">
                <a:latin typeface="Arial"/>
                <a:ea typeface="+mj-ea"/>
                <a:cs typeface="Arial"/>
              </a:rPr>
              <a:t>Sana Arif 2116663</a:t>
            </a:r>
            <a:endParaRPr lang="en-US">
              <a:latin typeface="Sagona Book" panose="020F0502020204030204"/>
              <a:ea typeface="+mj-ea"/>
              <a:cs typeface="Arial"/>
            </a:endParaRPr>
          </a:p>
          <a:p>
            <a:pPr>
              <a:lnSpc>
                <a:spcPct val="90000"/>
              </a:lnSpc>
              <a:spcBef>
                <a:spcPct val="0"/>
              </a:spcBef>
              <a:spcAft>
                <a:spcPts val="600"/>
              </a:spcAft>
            </a:pPr>
            <a:r>
              <a:rPr lang="en-US" sz="2000" spc="-50">
                <a:latin typeface="Arial"/>
                <a:ea typeface="+mj-ea"/>
                <a:cs typeface="Arial"/>
              </a:rPr>
              <a:t>Claudia Ilie 1816378</a:t>
            </a:r>
            <a:endParaRPr lang="en-US">
              <a:ea typeface="+mj-ea"/>
            </a:endParaRPr>
          </a:p>
          <a:p>
            <a:pPr algn="ctr">
              <a:lnSpc>
                <a:spcPct val="90000"/>
              </a:lnSpc>
              <a:spcBef>
                <a:spcPct val="0"/>
              </a:spcBef>
              <a:spcAft>
                <a:spcPts val="600"/>
              </a:spcAft>
            </a:pPr>
            <a:endParaRPr lang="en-US" sz="2000" spc="-50">
              <a:latin typeface="Arial"/>
              <a:ea typeface="+mj-ea"/>
              <a:cs typeface="Arial"/>
            </a:endParaRPr>
          </a:p>
          <a:p>
            <a:pPr>
              <a:lnSpc>
                <a:spcPct val="90000"/>
              </a:lnSpc>
              <a:spcBef>
                <a:spcPct val="0"/>
              </a:spcBef>
              <a:spcAft>
                <a:spcPts val="600"/>
              </a:spcAft>
            </a:pPr>
            <a:r>
              <a:rPr lang="en-US" sz="2000" b="1" spc="-50">
                <a:latin typeface="Arial"/>
                <a:ea typeface="+mj-ea"/>
                <a:cs typeface="Arial"/>
              </a:rPr>
              <a:t>Lecturer:</a:t>
            </a:r>
            <a:r>
              <a:rPr lang="en-US" sz="2000" spc="-50">
                <a:latin typeface="Arial"/>
                <a:ea typeface="+mj-ea"/>
                <a:cs typeface="Arial"/>
              </a:rPr>
              <a:t> </a:t>
            </a:r>
            <a:r>
              <a:rPr lang="en-US" sz="2000" spc="-50" err="1">
                <a:latin typeface="Arial"/>
                <a:ea typeface="+mj-ea"/>
                <a:cs typeface="Arial"/>
              </a:rPr>
              <a:t>Daminabo</a:t>
            </a:r>
            <a:r>
              <a:rPr lang="en-US" sz="2000" spc="-50">
                <a:latin typeface="Arial"/>
                <a:ea typeface="+mj-ea"/>
                <a:cs typeface="Arial"/>
              </a:rPr>
              <a:t> </a:t>
            </a:r>
            <a:r>
              <a:rPr lang="en-US" sz="2000" spc="-50" err="1">
                <a:latin typeface="Arial"/>
                <a:ea typeface="+mj-ea"/>
                <a:cs typeface="Arial"/>
              </a:rPr>
              <a:t>Pokubo</a:t>
            </a:r>
            <a:endParaRPr lang="en-US" sz="2000" spc="-50">
              <a:latin typeface="Arial"/>
              <a:ea typeface="+mj-ea"/>
              <a:cs typeface="Arial"/>
            </a:endParaRPr>
          </a:p>
          <a:p>
            <a:pPr>
              <a:lnSpc>
                <a:spcPct val="90000"/>
              </a:lnSpc>
              <a:spcBef>
                <a:spcPct val="0"/>
              </a:spcBef>
              <a:spcAft>
                <a:spcPts val="600"/>
              </a:spcAft>
            </a:pPr>
            <a:endParaRPr lang="en-US" sz="3200" spc="-50">
              <a:latin typeface="Arial"/>
              <a:ea typeface="+mj-ea"/>
              <a:cs typeface="Arial"/>
            </a:endParaRPr>
          </a:p>
        </p:txBody>
      </p:sp>
      <p:cxnSp>
        <p:nvCxnSpPr>
          <p:cNvPr id="14" name="!!Straight Connector">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39D8CC-16F4-4B2B-80F0-203C56D0D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CE3DBCF7-0DA8-0EB2-FB1C-7C21D5BFAF14}"/>
              </a:ext>
            </a:extLst>
          </p:cNvPr>
          <p:cNvSpPr txBox="1"/>
          <p:nvPr/>
        </p:nvSpPr>
        <p:spPr>
          <a:xfrm>
            <a:off x="4229660" y="114860"/>
            <a:ext cx="5047129"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cs typeface="Arial"/>
              </a:rPr>
              <a:t>Presentation – Strategies for Effective Communication in a Business Setting</a:t>
            </a:r>
          </a:p>
          <a:p>
            <a:endParaRPr lang="en-US" sz="2400" b="1">
              <a:latin typeface="Arial"/>
              <a:cs typeface="Arial"/>
            </a:endParaRPr>
          </a:p>
          <a:p>
            <a:r>
              <a:rPr lang="en-US" sz="2400" b="1">
                <a:latin typeface="Arial"/>
                <a:cs typeface="Arial"/>
              </a:rPr>
              <a:t>Module: Effective Team Working &amp; Communication BMSW4002</a:t>
            </a:r>
          </a:p>
          <a:p>
            <a:endParaRPr lang="en-US" sz="2000" b="1">
              <a:latin typeface="Arial"/>
              <a:cs typeface="Arial"/>
            </a:endParaRPr>
          </a:p>
          <a:p>
            <a:endParaRPr lang="en-US" sz="2000" b="1">
              <a:latin typeface="Arial"/>
              <a:cs typeface="Arial"/>
            </a:endParaRPr>
          </a:p>
          <a:p>
            <a:endParaRPr lang="en-US" sz="2000" b="1">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4830B-0E76-B0A9-BC24-B510B15F824B}"/>
              </a:ext>
            </a:extLst>
          </p:cNvPr>
          <p:cNvSpPr>
            <a:spLocks noGrp="1"/>
          </p:cNvSpPr>
          <p:nvPr>
            <p:ph type="title"/>
          </p:nvPr>
        </p:nvSpPr>
        <p:spPr>
          <a:xfrm>
            <a:off x="6411685" y="634946"/>
            <a:ext cx="5127171" cy="1450757"/>
          </a:xfrm>
        </p:spPr>
        <p:txBody>
          <a:bodyPr>
            <a:normAutofit/>
          </a:bodyPr>
          <a:lstStyle/>
          <a:p>
            <a:r>
              <a:rPr lang="en-US" b="1">
                <a:latin typeface="Arial"/>
                <a:cs typeface="Arial"/>
              </a:rPr>
              <a:t>Boots UK</a:t>
            </a:r>
            <a:endParaRPr lang="en-US" b="1"/>
          </a:p>
        </p:txBody>
      </p:sp>
      <p:pic>
        <p:nvPicPr>
          <p:cNvPr id="4" name="Picture 4" descr="Logo&#10;&#10;Description automatically generated">
            <a:extLst>
              <a:ext uri="{FF2B5EF4-FFF2-40B4-BE49-F238E27FC236}">
                <a16:creationId xmlns:a16="http://schemas.microsoft.com/office/drawing/2014/main" id="{D89048F7-3E3F-A1A5-41A7-39AC92B8E7F7}"/>
              </a:ext>
            </a:extLst>
          </p:cNvPr>
          <p:cNvPicPr>
            <a:picLocks noChangeAspect="1"/>
          </p:cNvPicPr>
          <p:nvPr/>
        </p:nvPicPr>
        <p:blipFill>
          <a:blip r:embed="rId2"/>
          <a:stretch>
            <a:fillRect/>
          </a:stretch>
        </p:blipFill>
        <p:spPr>
          <a:xfrm>
            <a:off x="643192" y="711306"/>
            <a:ext cx="5115347" cy="5115347"/>
          </a:xfrm>
          <a:prstGeom prst="rect">
            <a:avLst/>
          </a:prstGeom>
        </p:spPr>
      </p:pic>
      <p:cxnSp>
        <p:nvCxnSpPr>
          <p:cNvPr id="23" name="Straight Connector 22">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CBE2CE-BE50-C326-0079-7603525CF709}"/>
              </a:ext>
            </a:extLst>
          </p:cNvPr>
          <p:cNvSpPr>
            <a:spLocks noGrp="1"/>
          </p:cNvSpPr>
          <p:nvPr>
            <p:ph idx="1"/>
          </p:nvPr>
        </p:nvSpPr>
        <p:spPr>
          <a:xfrm>
            <a:off x="6411684" y="2407436"/>
            <a:ext cx="5127172" cy="3461658"/>
          </a:xfrm>
        </p:spPr>
        <p:txBody>
          <a:bodyPr vert="horz" lIns="0" tIns="45720" rIns="0" bIns="45720" rtlCol="0" anchor="t">
            <a:normAutofit/>
          </a:bodyPr>
          <a:lstStyle/>
          <a:p>
            <a:pPr>
              <a:buFont typeface="Arial" panose="020F0502020204030204" pitchFamily="34" charset="0"/>
              <a:buChar char="•"/>
            </a:pPr>
            <a:r>
              <a:rPr lang="en-US" sz="2000">
                <a:latin typeface="Arial"/>
                <a:cs typeface="Arial"/>
              </a:rPr>
              <a:t>Boots was founded in the 1800's</a:t>
            </a:r>
          </a:p>
          <a:p>
            <a:pPr>
              <a:buFont typeface="Arial" panose="020F0502020204030204" pitchFamily="34" charset="0"/>
              <a:buChar char="•"/>
            </a:pPr>
            <a:r>
              <a:rPr lang="en-US" sz="2000">
                <a:latin typeface="Arial"/>
                <a:cs typeface="Arial"/>
              </a:rPr>
              <a:t>Boots is a health and beauty store </a:t>
            </a:r>
          </a:p>
          <a:p>
            <a:pPr>
              <a:buFont typeface="Arial" panose="020F0502020204030204" pitchFamily="34" charset="0"/>
              <a:buChar char="•"/>
            </a:pPr>
            <a:r>
              <a:rPr lang="en-US" sz="2000">
                <a:latin typeface="Arial"/>
                <a:cs typeface="Arial"/>
              </a:rPr>
              <a:t>Boots provide services such as opticians, pharmacy, hearing care and a health care range to their customers</a:t>
            </a:r>
          </a:p>
          <a:p>
            <a:pPr>
              <a:buFont typeface="Arial" panose="020F0502020204030204" pitchFamily="34" charset="0"/>
              <a:buChar char="•"/>
            </a:pPr>
            <a:r>
              <a:rPr lang="en-US" sz="2000">
                <a:latin typeface="Arial"/>
                <a:cs typeface="Arial"/>
              </a:rPr>
              <a:t>Boots has over 2,200 stores within the UK</a:t>
            </a:r>
          </a:p>
          <a:p>
            <a:pPr marL="0" indent="0">
              <a:buNone/>
            </a:pPr>
            <a:r>
              <a:rPr lang="en-US" sz="2000">
                <a:latin typeface="Arial"/>
                <a:cs typeface="Arial"/>
              </a:rPr>
              <a:t>(Boots.UK) </a:t>
            </a:r>
            <a:endParaRPr lang="en-US" sz="2000"/>
          </a:p>
          <a:p>
            <a:pPr marL="0" indent="0">
              <a:buNone/>
            </a:pPr>
            <a:endParaRPr lang="en-US">
              <a:latin typeface="Arial"/>
              <a:cs typeface="Arial"/>
            </a:endParaRPr>
          </a:p>
          <a:p>
            <a:pPr marL="0" indent="0">
              <a:buNone/>
            </a:pPr>
            <a:endParaRPr lang="en-US">
              <a:latin typeface="Sagona Book"/>
              <a:cs typeface="Arial"/>
            </a:endParaRPr>
          </a:p>
          <a:p>
            <a:pPr marL="0" indent="0">
              <a:buNone/>
            </a:pPr>
            <a:endParaRPr lang="en-US">
              <a:latin typeface="Sagona Book"/>
              <a:cs typeface="Arial"/>
            </a:endParaRPr>
          </a:p>
          <a:p>
            <a:pPr marL="0" indent="0">
              <a:buNone/>
            </a:pPr>
            <a:endParaRPr lang="en-US">
              <a:latin typeface="Arial"/>
              <a:cs typeface="Arial"/>
            </a:endParaRPr>
          </a:p>
        </p:txBody>
      </p:sp>
      <p:sp>
        <p:nvSpPr>
          <p:cNvPr id="25" name="Rectangle 24">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E94A2CFD-72D6-4491-17D4-DC686D8B0BF7}"/>
              </a:ext>
            </a:extLst>
          </p:cNvPr>
          <p:cNvSpPr txBox="1"/>
          <p:nvPr/>
        </p:nvSpPr>
        <p:spPr>
          <a:xfrm>
            <a:off x="640581" y="5015801"/>
            <a:ext cx="31903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(Source: Pinterest Accessed on 28 July 2022) </a:t>
            </a:r>
          </a:p>
        </p:txBody>
      </p:sp>
    </p:spTree>
    <p:extLst>
      <p:ext uri="{BB962C8B-B14F-4D97-AF65-F5344CB8AC3E}">
        <p14:creationId xmlns:p14="http://schemas.microsoft.com/office/powerpoint/2010/main" val="356220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27DEA-F254-2F57-AF4B-CE2802D6A2CB}"/>
              </a:ext>
            </a:extLst>
          </p:cNvPr>
          <p:cNvSpPr>
            <a:spLocks noGrp="1"/>
          </p:cNvSpPr>
          <p:nvPr>
            <p:ph type="title"/>
          </p:nvPr>
        </p:nvSpPr>
        <p:spPr>
          <a:xfrm>
            <a:off x="643467" y="634946"/>
            <a:ext cx="3689094" cy="5055904"/>
          </a:xfrm>
        </p:spPr>
        <p:txBody>
          <a:bodyPr anchor="ctr">
            <a:normAutofit/>
          </a:bodyPr>
          <a:lstStyle/>
          <a:p>
            <a:pPr algn="r"/>
            <a:r>
              <a:rPr lang="en-US" sz="3400" b="1">
                <a:latin typeface="Arial"/>
                <a:cs typeface="Arial"/>
              </a:rPr>
              <a:t>Benefits of effective communication </a:t>
            </a:r>
          </a:p>
        </p:txBody>
      </p:sp>
      <p:cxnSp>
        <p:nvCxnSpPr>
          <p:cNvPr id="7"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0" name="Content Placeholder 2">
            <a:extLst>
              <a:ext uri="{FF2B5EF4-FFF2-40B4-BE49-F238E27FC236}">
                <a16:creationId xmlns:a16="http://schemas.microsoft.com/office/drawing/2014/main" id="{2BF87B01-8F33-82F0-28AC-6D180772B77D}"/>
              </a:ext>
            </a:extLst>
          </p:cNvPr>
          <p:cNvGraphicFramePr>
            <a:graphicFrameLocks noGrp="1"/>
          </p:cNvGraphicFramePr>
          <p:nvPr>
            <p:ph idx="1"/>
            <p:extLst>
              <p:ext uri="{D42A27DB-BD31-4B8C-83A1-F6EECF244321}">
                <p14:modId xmlns:p14="http://schemas.microsoft.com/office/powerpoint/2010/main" val="3720095078"/>
              </p:ext>
            </p:extLst>
          </p:nvPr>
        </p:nvGraphicFramePr>
        <p:xfrm>
          <a:off x="5003245" y="1927625"/>
          <a:ext cx="6038270" cy="42237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0" name="TextBox 59">
            <a:extLst>
              <a:ext uri="{FF2B5EF4-FFF2-40B4-BE49-F238E27FC236}">
                <a16:creationId xmlns:a16="http://schemas.microsoft.com/office/drawing/2014/main" id="{BF40F723-829A-983D-65E1-883068A3C709}"/>
              </a:ext>
            </a:extLst>
          </p:cNvPr>
          <p:cNvSpPr txBox="1"/>
          <p:nvPr/>
        </p:nvSpPr>
        <p:spPr>
          <a:xfrm>
            <a:off x="5008210" y="998005"/>
            <a:ext cx="555171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Benefits of effective communication that positively impact Boots are:</a:t>
            </a:r>
          </a:p>
        </p:txBody>
      </p:sp>
    </p:spTree>
    <p:extLst>
      <p:ext uri="{BB962C8B-B14F-4D97-AF65-F5344CB8AC3E}">
        <p14:creationId xmlns:p14="http://schemas.microsoft.com/office/powerpoint/2010/main" val="72365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96518-02D2-3F4B-E8E8-34183889A901}"/>
              </a:ext>
            </a:extLst>
          </p:cNvPr>
          <p:cNvSpPr>
            <a:spLocks noGrp="1"/>
          </p:cNvSpPr>
          <p:nvPr>
            <p:ph type="title"/>
          </p:nvPr>
        </p:nvSpPr>
        <p:spPr>
          <a:xfrm>
            <a:off x="1096963" y="831548"/>
            <a:ext cx="10058400" cy="2355132"/>
          </a:xfrm>
        </p:spPr>
        <p:txBody>
          <a:bodyPr anchor="b">
            <a:normAutofit/>
          </a:bodyPr>
          <a:lstStyle/>
          <a:p>
            <a:r>
              <a:rPr lang="en-US" b="1">
                <a:latin typeface="Arial"/>
                <a:cs typeface="Arial"/>
              </a:rPr>
              <a:t>Communication</a:t>
            </a:r>
            <a:endParaRPr lang="en-US" sz="6600"/>
          </a:p>
        </p:txBody>
      </p:sp>
      <p:cxnSp>
        <p:nvCxnSpPr>
          <p:cNvPr id="11" name="Straight Connector 9">
            <a:extLst>
              <a:ext uri="{FF2B5EF4-FFF2-40B4-BE49-F238E27FC236}">
                <a16:creationId xmlns:a16="http://schemas.microsoft.com/office/drawing/2014/main" id="{2253D3D2-93DD-4AE3-9660-D546EF032A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403" y="3429000"/>
            <a:ext cx="9811512"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5A8F63-D561-CB7F-A7B5-AD1D99933133}"/>
              </a:ext>
            </a:extLst>
          </p:cNvPr>
          <p:cNvSpPr>
            <a:spLocks noGrp="1"/>
          </p:cNvSpPr>
          <p:nvPr>
            <p:ph idx="1"/>
          </p:nvPr>
        </p:nvSpPr>
        <p:spPr>
          <a:xfrm>
            <a:off x="1096963" y="3671316"/>
            <a:ext cx="10058400" cy="2355132"/>
          </a:xfrm>
        </p:spPr>
        <p:txBody>
          <a:bodyPr vert="horz" lIns="0" tIns="45720" rIns="0" bIns="45720" rtlCol="0" anchor="t">
            <a:noAutofit/>
          </a:bodyPr>
          <a:lstStyle/>
          <a:p>
            <a:pPr marL="0" indent="0">
              <a:lnSpc>
                <a:spcPct val="110000"/>
              </a:lnSpc>
              <a:buNone/>
            </a:pPr>
            <a:r>
              <a:rPr lang="en-US" sz="2000">
                <a:latin typeface="Arial"/>
                <a:cs typeface="Arial"/>
              </a:rPr>
              <a:t>Four components are needed for communication to take place:</a:t>
            </a:r>
          </a:p>
          <a:p>
            <a:pPr>
              <a:lnSpc>
                <a:spcPct val="110000"/>
              </a:lnSpc>
              <a:buFont typeface="Arial" panose="020F0502020204030204" pitchFamily="34" charset="0"/>
              <a:buChar char="•"/>
            </a:pPr>
            <a:r>
              <a:rPr lang="en-US" sz="2000">
                <a:latin typeface="Arial"/>
                <a:cs typeface="Arial"/>
              </a:rPr>
              <a:t>Sender who wants to communicate information</a:t>
            </a:r>
          </a:p>
          <a:p>
            <a:pPr>
              <a:lnSpc>
                <a:spcPct val="110000"/>
              </a:lnSpc>
              <a:buFont typeface="Arial" panose="020F0502020204030204" pitchFamily="34" charset="0"/>
              <a:buChar char="•"/>
            </a:pPr>
            <a:r>
              <a:rPr lang="en-US" sz="2000">
                <a:latin typeface="Arial"/>
                <a:cs typeface="Arial"/>
              </a:rPr>
              <a:t>Receiver who needs this information to be transmitted to them</a:t>
            </a:r>
          </a:p>
          <a:p>
            <a:pPr>
              <a:lnSpc>
                <a:spcPct val="110000"/>
              </a:lnSpc>
              <a:buFont typeface="Arial" panose="020F0502020204030204" pitchFamily="34" charset="0"/>
              <a:buChar char="•"/>
            </a:pPr>
            <a:r>
              <a:rPr lang="en-US" sz="2000">
                <a:latin typeface="Arial"/>
                <a:cs typeface="Arial"/>
              </a:rPr>
              <a:t>Receiver completely understands the information or not entirely </a:t>
            </a:r>
          </a:p>
          <a:p>
            <a:pPr>
              <a:lnSpc>
                <a:spcPct val="110000"/>
              </a:lnSpc>
              <a:buFont typeface="Arial" panose="020F0502020204030204" pitchFamily="34" charset="0"/>
              <a:buChar char="•"/>
            </a:pPr>
            <a:r>
              <a:rPr lang="en-US" sz="2000">
                <a:latin typeface="Arial"/>
                <a:cs typeface="Arial"/>
              </a:rPr>
              <a:t>Receiver responds to sender and gives feedback</a:t>
            </a:r>
          </a:p>
          <a:p>
            <a:pPr>
              <a:lnSpc>
                <a:spcPct val="110000"/>
              </a:lnSpc>
              <a:buFont typeface="Arial" panose="020F0502020204030204" pitchFamily="34" charset="0"/>
              <a:buChar char="•"/>
            </a:pPr>
            <a:endParaRPr lang="en-US" sz="1800">
              <a:latin typeface="Arial"/>
              <a:cs typeface="Arial"/>
            </a:endParaRPr>
          </a:p>
          <a:p>
            <a:pPr>
              <a:lnSpc>
                <a:spcPct val="110000"/>
              </a:lnSpc>
              <a:buFont typeface="Arial" panose="020F0502020204030204" pitchFamily="34" charset="0"/>
              <a:buChar char="•"/>
            </a:pPr>
            <a:endParaRPr lang="en-US" sz="1800">
              <a:latin typeface="Arial"/>
              <a:cs typeface="Arial"/>
            </a:endParaRPr>
          </a:p>
          <a:p>
            <a:pPr>
              <a:lnSpc>
                <a:spcPct val="110000"/>
              </a:lnSpc>
              <a:buFont typeface="Arial" panose="020F0502020204030204" pitchFamily="34" charset="0"/>
              <a:buChar char="•"/>
            </a:pPr>
            <a:endParaRPr lang="en-US" sz="1800">
              <a:latin typeface="Arial"/>
              <a:cs typeface="Arial"/>
            </a:endParaRPr>
          </a:p>
          <a:p>
            <a:pPr>
              <a:lnSpc>
                <a:spcPct val="110000"/>
              </a:lnSpc>
            </a:pPr>
            <a:endParaRPr lang="en-US" sz="1800">
              <a:latin typeface="Arial"/>
              <a:cs typeface="Arial"/>
            </a:endParaRPr>
          </a:p>
        </p:txBody>
      </p:sp>
      <p:sp>
        <p:nvSpPr>
          <p:cNvPr id="13" name="Rectangle 11">
            <a:extLst>
              <a:ext uri="{FF2B5EF4-FFF2-40B4-BE49-F238E27FC236}">
                <a16:creationId xmlns:a16="http://schemas.microsoft.com/office/drawing/2014/main" id="{C8C4A29D-5269-414E-AF71-0B9E9252E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1965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1228D-B120-B648-D602-E7A848728073}"/>
              </a:ext>
            </a:extLst>
          </p:cNvPr>
          <p:cNvSpPr>
            <a:spLocks noGrp="1"/>
          </p:cNvSpPr>
          <p:nvPr>
            <p:ph type="title"/>
          </p:nvPr>
        </p:nvSpPr>
        <p:spPr>
          <a:xfrm>
            <a:off x="6411685" y="634946"/>
            <a:ext cx="5127171" cy="1450757"/>
          </a:xfrm>
        </p:spPr>
        <p:txBody>
          <a:bodyPr>
            <a:normAutofit/>
          </a:bodyPr>
          <a:lstStyle/>
          <a:p>
            <a:r>
              <a:rPr lang="en-GB" b="1">
                <a:latin typeface="Arial"/>
                <a:cs typeface="Arial"/>
              </a:rPr>
              <a:t>Models of Communications </a:t>
            </a:r>
            <a:endParaRPr lang="en-GB"/>
          </a:p>
        </p:txBody>
      </p:sp>
      <p:pic>
        <p:nvPicPr>
          <p:cNvPr id="7" name="Graphic 6" descr="Subtitles">
            <a:extLst>
              <a:ext uri="{FF2B5EF4-FFF2-40B4-BE49-F238E27FC236}">
                <a16:creationId xmlns:a16="http://schemas.microsoft.com/office/drawing/2014/main" id="{1DF46605-0930-BE65-D616-F6A2AF9A13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E89B4B-BE75-3FB5-4C84-D828D11506E7}"/>
              </a:ext>
            </a:extLst>
          </p:cNvPr>
          <p:cNvSpPr>
            <a:spLocks noGrp="1"/>
          </p:cNvSpPr>
          <p:nvPr>
            <p:ph idx="1"/>
          </p:nvPr>
        </p:nvSpPr>
        <p:spPr>
          <a:xfrm>
            <a:off x="6411684" y="2371577"/>
            <a:ext cx="5414042" cy="3461658"/>
          </a:xfrm>
        </p:spPr>
        <p:txBody>
          <a:bodyPr vert="horz" lIns="0" tIns="45720" rIns="0" bIns="45720" rtlCol="0" anchor="t">
            <a:normAutofit/>
          </a:bodyPr>
          <a:lstStyle/>
          <a:p>
            <a:r>
              <a:rPr lang="en-GB">
                <a:latin typeface="Arial"/>
                <a:cs typeface="Arial"/>
              </a:rPr>
              <a:t>For communication to occur communication models need to be used.</a:t>
            </a:r>
            <a:r>
              <a:rPr lang="en-GB"/>
              <a:t> </a:t>
            </a:r>
          </a:p>
          <a:p>
            <a:pPr>
              <a:buFont typeface="Arial" panose="020F0502020204030204" pitchFamily="34" charset="0"/>
              <a:buChar char="•"/>
            </a:pPr>
            <a:r>
              <a:rPr lang="en-GB">
                <a:latin typeface="Arial"/>
                <a:cs typeface="Arial"/>
              </a:rPr>
              <a:t>The Shannon-Weaver Mathematical Model 1949</a:t>
            </a:r>
          </a:p>
          <a:p>
            <a:pPr>
              <a:buFont typeface="Arial" panose="020F0502020204030204" pitchFamily="34" charset="0"/>
              <a:buChar char="•"/>
            </a:pPr>
            <a:r>
              <a:rPr lang="en-GB">
                <a:latin typeface="Arial"/>
                <a:cs typeface="Arial"/>
              </a:rPr>
              <a:t>Berlo's Model 1960</a:t>
            </a:r>
          </a:p>
          <a:p>
            <a:pPr>
              <a:buFont typeface="Arial" panose="020F0502020204030204" pitchFamily="34" charset="0"/>
              <a:buChar char="•"/>
            </a:pPr>
            <a:r>
              <a:rPr lang="en-GB">
                <a:latin typeface="Arial"/>
                <a:cs typeface="Arial"/>
              </a:rPr>
              <a:t>Schramm's Interactive Model 1954</a:t>
            </a:r>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009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pic>
        <p:nvPicPr>
          <p:cNvPr id="4" name="Picture 4" descr="Diagram&#10;&#10;Description automatically generated">
            <a:extLst>
              <a:ext uri="{FF2B5EF4-FFF2-40B4-BE49-F238E27FC236}">
                <a16:creationId xmlns:a16="http://schemas.microsoft.com/office/drawing/2014/main" id="{D26B90E3-76A5-AFC6-FA5D-B034B4A807FE}"/>
              </a:ext>
            </a:extLst>
          </p:cNvPr>
          <p:cNvPicPr>
            <a:picLocks noChangeAspect="1"/>
          </p:cNvPicPr>
          <p:nvPr/>
        </p:nvPicPr>
        <p:blipFill>
          <a:blip r:embed="rId2"/>
          <a:stretch>
            <a:fillRect/>
          </a:stretch>
        </p:blipFill>
        <p:spPr>
          <a:xfrm>
            <a:off x="5292342" y="2392343"/>
            <a:ext cx="6920440" cy="2077061"/>
          </a:xfrm>
          <a:prstGeom prst="rect">
            <a:avLst/>
          </a:prstGeom>
        </p:spPr>
      </p:pic>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6221691" y="4464606"/>
            <a:ext cx="62075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Helpful Professor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Shannon-Weaver model would be most suitable for Boots to use for email, emailing their customer list (bulk) current offers, sales and information about their advantage card.</a:t>
            </a:r>
            <a:endParaRPr lang="en-US"/>
          </a:p>
          <a:p>
            <a:endParaRPr lang="en-US"/>
          </a:p>
          <a:p>
            <a:endParaRPr lang="en-US" sz="2000">
              <a:latin typeface="Arial"/>
              <a:cs typeface="Arial"/>
            </a:endParaRPr>
          </a:p>
        </p:txBody>
      </p:sp>
    </p:spTree>
    <p:extLst>
      <p:ext uri="{BB962C8B-B14F-4D97-AF65-F5344CB8AC3E}">
        <p14:creationId xmlns:p14="http://schemas.microsoft.com/office/powerpoint/2010/main" val="231320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5697852" y="4948784"/>
            <a:ext cx="63840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Praxish Framework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Berlo's Model would be ideal to be use face to face in the Boots store as the channels in the model can be physical. An example, when a customer wants to try a tester for a perfume this model would be ideal as they could request this from the employee and smell if the perfume is what they are looking for. </a:t>
            </a:r>
          </a:p>
        </p:txBody>
      </p:sp>
      <p:pic>
        <p:nvPicPr>
          <p:cNvPr id="7" name="Picture 8" descr="Diagram&#10;&#10;Description automatically generated">
            <a:extLst>
              <a:ext uri="{FF2B5EF4-FFF2-40B4-BE49-F238E27FC236}">
                <a16:creationId xmlns:a16="http://schemas.microsoft.com/office/drawing/2014/main" id="{3FE17573-F012-8D75-2EB5-38311B00CCDC}"/>
              </a:ext>
            </a:extLst>
          </p:cNvPr>
          <p:cNvPicPr>
            <a:picLocks noChangeAspect="1"/>
          </p:cNvPicPr>
          <p:nvPr/>
        </p:nvPicPr>
        <p:blipFill>
          <a:blip r:embed="rId2"/>
          <a:stretch>
            <a:fillRect/>
          </a:stretch>
        </p:blipFill>
        <p:spPr>
          <a:xfrm>
            <a:off x="5296713" y="1769293"/>
            <a:ext cx="6486525" cy="3162300"/>
          </a:xfrm>
          <a:prstGeom prst="rect">
            <a:avLst/>
          </a:prstGeom>
        </p:spPr>
      </p:pic>
    </p:spTree>
    <p:extLst>
      <p:ext uri="{BB962C8B-B14F-4D97-AF65-F5344CB8AC3E}">
        <p14:creationId xmlns:p14="http://schemas.microsoft.com/office/powerpoint/2010/main" val="294430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1FA45-500C-32F8-4C5A-18F097F7A78C}"/>
              </a:ext>
            </a:extLst>
          </p:cNvPr>
          <p:cNvSpPr>
            <a:spLocks noGrp="1"/>
          </p:cNvSpPr>
          <p:nvPr>
            <p:ph type="title"/>
          </p:nvPr>
        </p:nvSpPr>
        <p:spPr>
          <a:xfrm>
            <a:off x="135497" y="1414760"/>
            <a:ext cx="4636797" cy="1674180"/>
          </a:xfrm>
        </p:spPr>
        <p:txBody>
          <a:bodyPr>
            <a:noAutofit/>
          </a:bodyPr>
          <a:lstStyle/>
          <a:p>
            <a:pPr algn="ctr"/>
            <a:r>
              <a:rPr lang="en-GB" b="1">
                <a:latin typeface="Arial"/>
                <a:cs typeface="Arial"/>
              </a:rPr>
              <a:t>Models of Communications </a:t>
            </a:r>
            <a:endParaRPr lang="en-GB"/>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4A5AA1-2757-160C-4485-07275FA67863}"/>
              </a:ext>
            </a:extLst>
          </p:cNvPr>
          <p:cNvSpPr>
            <a:spLocks noGrp="1"/>
          </p:cNvSpPr>
          <p:nvPr>
            <p:ph idx="1"/>
          </p:nvPr>
        </p:nvSpPr>
        <p:spPr>
          <a:xfrm>
            <a:off x="170406" y="1254769"/>
            <a:ext cx="4571073" cy="4196152"/>
          </a:xfrm>
        </p:spPr>
        <p:txBody>
          <a:bodyPr vert="horz" lIns="0" tIns="45720" rIns="0" bIns="45720" rtlCol="0" anchor="t">
            <a:normAutofit/>
          </a:bodyPr>
          <a:lstStyle/>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a:p>
            <a:pPr>
              <a:buClr>
                <a:srgbClr val="63B447"/>
              </a:buClr>
              <a:buFont typeface="Arial" panose="020F0502020204030204" pitchFamily="34" charset="0"/>
              <a:buChar char="•"/>
            </a:pPr>
            <a:endParaRPr lang="en-US" sz="2000">
              <a:latin typeface="Arial"/>
              <a:cs typeface="Arial"/>
            </a:endParaRPr>
          </a:p>
          <a:p>
            <a:pPr>
              <a:buFont typeface="Arial" panose="020F0502020204030204" pitchFamily="34" charset="0"/>
              <a:buChar char="•"/>
            </a:pPr>
            <a:endParaRPr lang="en-US" sz="2000">
              <a:latin typeface="Arial"/>
              <a:cs typeface="Arial"/>
            </a:endParaRPr>
          </a:p>
        </p:txBody>
      </p: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55ACCDB7-C59E-8CFB-D9AA-43012B08FBDC}"/>
              </a:ext>
            </a:extLst>
          </p:cNvPr>
          <p:cNvSpPr txBox="1"/>
          <p:nvPr/>
        </p:nvSpPr>
        <p:spPr>
          <a:xfrm>
            <a:off x="5437010" y="4617061"/>
            <a:ext cx="67564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Communication Theory Accessed: 28 July 2022)</a:t>
            </a:r>
          </a:p>
        </p:txBody>
      </p:sp>
      <p:sp>
        <p:nvSpPr>
          <p:cNvPr id="6" name="TextBox 5">
            <a:extLst>
              <a:ext uri="{FF2B5EF4-FFF2-40B4-BE49-F238E27FC236}">
                <a16:creationId xmlns:a16="http://schemas.microsoft.com/office/drawing/2014/main" id="{01159D5C-6F7C-B074-0B85-1DE0BF35DE9D}"/>
              </a:ext>
            </a:extLst>
          </p:cNvPr>
          <p:cNvSpPr txBox="1"/>
          <p:nvPr/>
        </p:nvSpPr>
        <p:spPr>
          <a:xfrm>
            <a:off x="306659" y="2592658"/>
            <a:ext cx="49901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latin typeface="Arial"/>
              <a:cs typeface="Arial"/>
            </a:endParaRPr>
          </a:p>
        </p:txBody>
      </p:sp>
      <p:pic>
        <p:nvPicPr>
          <p:cNvPr id="4" name="Picture 8" descr="Diagram&#10;&#10;Description automatically generated">
            <a:extLst>
              <a:ext uri="{FF2B5EF4-FFF2-40B4-BE49-F238E27FC236}">
                <a16:creationId xmlns:a16="http://schemas.microsoft.com/office/drawing/2014/main" id="{47763E1E-B348-0CD2-FCF4-041E7ADDECC8}"/>
              </a:ext>
            </a:extLst>
          </p:cNvPr>
          <p:cNvPicPr>
            <a:picLocks noChangeAspect="1"/>
          </p:cNvPicPr>
          <p:nvPr/>
        </p:nvPicPr>
        <p:blipFill rotWithShape="1">
          <a:blip r:embed="rId2"/>
          <a:srcRect l="1355" b="2815"/>
          <a:stretch/>
        </p:blipFill>
        <p:spPr>
          <a:xfrm>
            <a:off x="5297709" y="1983607"/>
            <a:ext cx="5447694" cy="2733986"/>
          </a:xfrm>
          <a:prstGeom prst="rect">
            <a:avLst/>
          </a:prstGeom>
        </p:spPr>
      </p:pic>
      <p:sp>
        <p:nvSpPr>
          <p:cNvPr id="9" name="TextBox 8">
            <a:extLst>
              <a:ext uri="{FF2B5EF4-FFF2-40B4-BE49-F238E27FC236}">
                <a16:creationId xmlns:a16="http://schemas.microsoft.com/office/drawing/2014/main" id="{8C349AEB-B1E7-CD88-4F64-F30F3E309D7F}"/>
              </a:ext>
            </a:extLst>
          </p:cNvPr>
          <p:cNvSpPr txBox="1"/>
          <p:nvPr/>
        </p:nvSpPr>
        <p:spPr>
          <a:xfrm>
            <a:off x="229956" y="2608171"/>
            <a:ext cx="521045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The Schramm's model is an interactive model and would be most effective to be used face to face within Boots. It would be most appropriate to be used between two people, employee and customer. </a:t>
            </a:r>
          </a:p>
        </p:txBody>
      </p:sp>
    </p:spTree>
    <p:extLst>
      <p:ext uri="{BB962C8B-B14F-4D97-AF65-F5344CB8AC3E}">
        <p14:creationId xmlns:p14="http://schemas.microsoft.com/office/powerpoint/2010/main" val="83027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1E71D-D573-AC54-BA58-0AF87AE370CD}"/>
              </a:ext>
            </a:extLst>
          </p:cNvPr>
          <p:cNvSpPr>
            <a:spLocks noGrp="1"/>
          </p:cNvSpPr>
          <p:nvPr>
            <p:ph type="title"/>
          </p:nvPr>
        </p:nvSpPr>
        <p:spPr>
          <a:xfrm>
            <a:off x="8177212" y="634946"/>
            <a:ext cx="3372529" cy="5055904"/>
          </a:xfrm>
        </p:spPr>
        <p:txBody>
          <a:bodyPr anchor="ctr">
            <a:normAutofit/>
          </a:bodyPr>
          <a:lstStyle/>
          <a:p>
            <a:r>
              <a:rPr lang="en-US" sz="3400" b="1">
                <a:latin typeface="Arial"/>
                <a:cs typeface="Arial"/>
              </a:rPr>
              <a:t>Barriers that prevent effective communication</a:t>
            </a:r>
          </a:p>
        </p:txBody>
      </p:sp>
      <p:cxnSp>
        <p:nvCxnSpPr>
          <p:cNvPr id="29" name="Straight Connector 28">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69844D8-9491-3DBB-25F2-D0E16816EDFB}"/>
              </a:ext>
            </a:extLst>
          </p:cNvPr>
          <p:cNvGraphicFramePr>
            <a:graphicFrameLocks noGrp="1"/>
          </p:cNvGraphicFramePr>
          <p:nvPr>
            <p:ph idx="1"/>
            <p:extLst>
              <p:ext uri="{D42A27DB-BD31-4B8C-83A1-F6EECF244321}">
                <p14:modId xmlns:p14="http://schemas.microsoft.com/office/powerpoint/2010/main" val="2869036465"/>
              </p:ext>
            </p:extLst>
          </p:nvPr>
        </p:nvGraphicFramePr>
        <p:xfrm>
          <a:off x="583446" y="1714058"/>
          <a:ext cx="5786125" cy="4576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1" name="TextBox 90">
            <a:extLst>
              <a:ext uri="{FF2B5EF4-FFF2-40B4-BE49-F238E27FC236}">
                <a16:creationId xmlns:a16="http://schemas.microsoft.com/office/drawing/2014/main" id="{01ACA3E2-143E-EB1B-75A4-18E5216D2A66}"/>
              </a:ext>
            </a:extLst>
          </p:cNvPr>
          <p:cNvSpPr txBox="1"/>
          <p:nvPr/>
        </p:nvSpPr>
        <p:spPr>
          <a:xfrm>
            <a:off x="955622" y="393491"/>
            <a:ext cx="5621311" cy="63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3" name="TextBox 92">
            <a:extLst>
              <a:ext uri="{FF2B5EF4-FFF2-40B4-BE49-F238E27FC236}">
                <a16:creationId xmlns:a16="http://schemas.microsoft.com/office/drawing/2014/main" id="{9E7923E2-D627-B82D-B8C5-273C17E3B9E1}"/>
              </a:ext>
            </a:extLst>
          </p:cNvPr>
          <p:cNvSpPr txBox="1"/>
          <p:nvPr/>
        </p:nvSpPr>
        <p:spPr>
          <a:xfrm>
            <a:off x="585066" y="631634"/>
            <a:ext cx="50394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Some of the barriers that will prevent effective communication between the Boots employees and customers are:  </a:t>
            </a:r>
            <a:endParaRPr lang="en-US" sz="2000"/>
          </a:p>
        </p:txBody>
      </p:sp>
    </p:spTree>
    <p:extLst>
      <p:ext uri="{BB962C8B-B14F-4D97-AF65-F5344CB8AC3E}">
        <p14:creationId xmlns:p14="http://schemas.microsoft.com/office/powerpoint/2010/main" val="43584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CB854-5659-C3FF-C4F2-BC2DCA107EF7}"/>
              </a:ext>
            </a:extLst>
          </p:cNvPr>
          <p:cNvSpPr>
            <a:spLocks noGrp="1"/>
          </p:cNvSpPr>
          <p:nvPr>
            <p:ph type="title"/>
          </p:nvPr>
        </p:nvSpPr>
        <p:spPr>
          <a:xfrm>
            <a:off x="6510297" y="233483"/>
            <a:ext cx="5127171" cy="1450757"/>
          </a:xfrm>
        </p:spPr>
        <p:txBody>
          <a:bodyPr>
            <a:normAutofit/>
          </a:bodyPr>
          <a:lstStyle/>
          <a:p>
            <a:r>
              <a:rPr lang="en-US" b="1">
                <a:latin typeface="Arial"/>
                <a:cs typeface="Arial"/>
              </a:rPr>
              <a:t>Channels of Communications</a:t>
            </a:r>
            <a:r>
              <a:rPr lang="en-US">
                <a:latin typeface="Arial"/>
                <a:cs typeface="Arial"/>
              </a:rPr>
              <a:t> </a:t>
            </a:r>
            <a:endParaRPr lang="en-US"/>
          </a:p>
        </p:txBody>
      </p:sp>
      <p:pic>
        <p:nvPicPr>
          <p:cNvPr id="4" name="Picture 4" descr="Timeline&#10;&#10;Description automatically generated">
            <a:extLst>
              <a:ext uri="{FF2B5EF4-FFF2-40B4-BE49-F238E27FC236}">
                <a16:creationId xmlns:a16="http://schemas.microsoft.com/office/drawing/2014/main" id="{E506FE7C-A563-072C-78AF-FD9F687BB37C}"/>
              </a:ext>
            </a:extLst>
          </p:cNvPr>
          <p:cNvPicPr>
            <a:picLocks noChangeAspect="1"/>
          </p:cNvPicPr>
          <p:nvPr/>
        </p:nvPicPr>
        <p:blipFill>
          <a:blip r:embed="rId2"/>
          <a:stretch>
            <a:fillRect/>
          </a:stretch>
        </p:blipFill>
        <p:spPr>
          <a:xfrm>
            <a:off x="-2266" y="1489630"/>
            <a:ext cx="6513840" cy="3666275"/>
          </a:xfrm>
          <a:prstGeom prst="rect">
            <a:avLst/>
          </a:prstGeom>
        </p:spPr>
      </p:pic>
      <p:cxnSp>
        <p:nvCxnSpPr>
          <p:cNvPr id="28" name="Straight Connector 27">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E3D2AF-ACBF-F766-1071-8C134F717895}"/>
              </a:ext>
            </a:extLst>
          </p:cNvPr>
          <p:cNvSpPr>
            <a:spLocks noGrp="1"/>
          </p:cNvSpPr>
          <p:nvPr>
            <p:ph idx="1"/>
          </p:nvPr>
        </p:nvSpPr>
        <p:spPr>
          <a:xfrm>
            <a:off x="6510296" y="1833695"/>
            <a:ext cx="5127172" cy="3461658"/>
          </a:xfrm>
        </p:spPr>
        <p:txBody>
          <a:bodyPr vert="horz" lIns="0" tIns="45720" rIns="0" bIns="45720" rtlCol="0" anchor="t">
            <a:noAutofit/>
          </a:bodyPr>
          <a:lstStyle/>
          <a:p>
            <a:pPr>
              <a:lnSpc>
                <a:spcPct val="110000"/>
              </a:lnSpc>
              <a:buFont typeface="Arial" panose="020F0502020204030204" pitchFamily="34" charset="0"/>
              <a:buChar char="•"/>
            </a:pPr>
            <a:r>
              <a:rPr lang="en-US" sz="2000">
                <a:latin typeface="Arial"/>
                <a:cs typeface="Arial"/>
              </a:rPr>
              <a:t> Face to face </a:t>
            </a:r>
            <a:endParaRPr lang="en-US" sz="2000"/>
          </a:p>
          <a:p>
            <a:pPr>
              <a:lnSpc>
                <a:spcPct val="110000"/>
              </a:lnSpc>
              <a:buFont typeface="Arial" panose="020F0502020204030204" pitchFamily="34" charset="0"/>
              <a:buChar char="•"/>
            </a:pPr>
            <a:r>
              <a:rPr lang="en-US" sz="2000">
                <a:latin typeface="Arial"/>
                <a:cs typeface="Arial"/>
              </a:rPr>
              <a:t>Meetings/video conferences  </a:t>
            </a:r>
          </a:p>
          <a:p>
            <a:pPr>
              <a:lnSpc>
                <a:spcPct val="110000"/>
              </a:lnSpc>
              <a:buFont typeface="Arial" panose="020F0502020204030204" pitchFamily="34" charset="0"/>
              <a:buChar char="•"/>
            </a:pPr>
            <a:r>
              <a:rPr lang="en-US" sz="2000">
                <a:latin typeface="Arial"/>
                <a:cs typeface="Arial"/>
              </a:rPr>
              <a:t>Teleconferences </a:t>
            </a:r>
          </a:p>
          <a:p>
            <a:pPr>
              <a:lnSpc>
                <a:spcPct val="110000"/>
              </a:lnSpc>
              <a:buFont typeface="Arial" panose="020F0502020204030204" pitchFamily="34" charset="0"/>
              <a:buChar char="•"/>
            </a:pPr>
            <a:r>
              <a:rPr lang="en-US" sz="2000">
                <a:latin typeface="Arial"/>
                <a:cs typeface="Arial"/>
              </a:rPr>
              <a:t>Text </a:t>
            </a:r>
          </a:p>
          <a:p>
            <a:pPr>
              <a:lnSpc>
                <a:spcPct val="110000"/>
              </a:lnSpc>
              <a:buFont typeface="Arial" panose="020F0502020204030204" pitchFamily="34" charset="0"/>
              <a:buChar char="•"/>
            </a:pPr>
            <a:r>
              <a:rPr lang="en-US" sz="2000">
                <a:latin typeface="Arial"/>
                <a:cs typeface="Arial"/>
              </a:rPr>
              <a:t>Emails</a:t>
            </a:r>
          </a:p>
          <a:p>
            <a:pPr>
              <a:lnSpc>
                <a:spcPct val="110000"/>
              </a:lnSpc>
              <a:buFont typeface="Arial" panose="020F0502020204030204" pitchFamily="34" charset="0"/>
              <a:buChar char="•"/>
            </a:pPr>
            <a:r>
              <a:rPr lang="en-US" sz="2000">
                <a:latin typeface="Arial"/>
                <a:cs typeface="Arial"/>
              </a:rPr>
              <a:t> Publications </a:t>
            </a:r>
          </a:p>
          <a:p>
            <a:pPr>
              <a:lnSpc>
                <a:spcPct val="110000"/>
              </a:lnSpc>
              <a:buFont typeface="Arial" panose="020F0502020204030204" pitchFamily="34" charset="0"/>
              <a:buChar char="•"/>
            </a:pPr>
            <a:r>
              <a:rPr lang="en-US" sz="2000">
                <a:latin typeface="Arial"/>
                <a:cs typeface="Arial"/>
              </a:rPr>
              <a:t>Social Media </a:t>
            </a:r>
          </a:p>
          <a:p>
            <a:pPr>
              <a:lnSpc>
                <a:spcPct val="110000"/>
              </a:lnSpc>
              <a:buFont typeface="Arial" panose="020F0502020204030204" pitchFamily="34" charset="0"/>
              <a:buChar char="•"/>
            </a:pPr>
            <a:r>
              <a:rPr lang="en-US" sz="2000">
                <a:latin typeface="Arial"/>
                <a:cs typeface="Arial"/>
              </a:rPr>
              <a:t>Graphics </a:t>
            </a:r>
          </a:p>
          <a:p>
            <a:pPr>
              <a:lnSpc>
                <a:spcPct val="110000"/>
              </a:lnSpc>
              <a:buFont typeface="Arial" panose="020F0502020204030204" pitchFamily="34" charset="0"/>
              <a:buChar char="•"/>
            </a:pPr>
            <a:r>
              <a:rPr lang="en-US" sz="2000">
                <a:latin typeface="Arial"/>
                <a:cs typeface="Arial"/>
              </a:rPr>
              <a:t>Letters </a:t>
            </a:r>
          </a:p>
          <a:p>
            <a:pPr>
              <a:lnSpc>
                <a:spcPct val="110000"/>
              </a:lnSpc>
              <a:buFont typeface="Wingdings" panose="020F0502020204030204" pitchFamily="34" charset="0"/>
              <a:buChar char="Ø"/>
            </a:pPr>
            <a:endParaRPr lang="en-US" sz="1200">
              <a:latin typeface="Arial"/>
              <a:cs typeface="Arial"/>
            </a:endParaRPr>
          </a:p>
        </p:txBody>
      </p:sp>
      <p:sp>
        <p:nvSpPr>
          <p:cNvPr id="30" name="Rectangle 29">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BCEAC221-2E17-DA4F-6F8F-08DE52B3F1A9}"/>
              </a:ext>
            </a:extLst>
          </p:cNvPr>
          <p:cNvSpPr txBox="1"/>
          <p:nvPr/>
        </p:nvSpPr>
        <p:spPr>
          <a:xfrm>
            <a:off x="1264023" y="5459505"/>
            <a:ext cx="408790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(Source: Staff Base Accessed on 28 July 2022)</a:t>
            </a:r>
          </a:p>
        </p:txBody>
      </p:sp>
    </p:spTree>
    <p:extLst>
      <p:ext uri="{BB962C8B-B14F-4D97-AF65-F5344CB8AC3E}">
        <p14:creationId xmlns:p14="http://schemas.microsoft.com/office/powerpoint/2010/main" val="14934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E54F20-8BCE-792D-9FEC-0BC15C2440E9}"/>
              </a:ext>
            </a:extLst>
          </p:cNvPr>
          <p:cNvSpPr>
            <a:spLocks noGrp="1"/>
          </p:cNvSpPr>
          <p:nvPr>
            <p:ph type="title"/>
          </p:nvPr>
        </p:nvSpPr>
        <p:spPr>
          <a:xfrm>
            <a:off x="513371" y="624882"/>
            <a:ext cx="3203647" cy="5144788"/>
          </a:xfrm>
        </p:spPr>
        <p:txBody>
          <a:bodyPr anchor="ctr">
            <a:normAutofit/>
          </a:bodyPr>
          <a:lstStyle/>
          <a:p>
            <a:pPr algn="r"/>
            <a:r>
              <a:rPr lang="en-US" b="1">
                <a:latin typeface="Arial"/>
                <a:cs typeface="Arial"/>
              </a:rPr>
              <a:t>References</a:t>
            </a:r>
            <a:r>
              <a:rPr lang="en-US" sz="4100" b="1">
                <a:latin typeface="Arial"/>
                <a:cs typeface="Arial"/>
              </a:rPr>
              <a:t> </a:t>
            </a:r>
            <a:endParaRPr lang="en-US" sz="4100"/>
          </a:p>
        </p:txBody>
      </p:sp>
      <p:cxnSp>
        <p:nvCxnSpPr>
          <p:cNvPr id="11" name="Straight Connector 10">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407AEC-B76A-D9F2-09AC-D2C01321D69C}"/>
              </a:ext>
            </a:extLst>
          </p:cNvPr>
          <p:cNvSpPr>
            <a:spLocks noGrp="1"/>
          </p:cNvSpPr>
          <p:nvPr>
            <p:ph idx="1"/>
          </p:nvPr>
        </p:nvSpPr>
        <p:spPr>
          <a:xfrm>
            <a:off x="4666855" y="474493"/>
            <a:ext cx="6739939" cy="5814724"/>
          </a:xfrm>
        </p:spPr>
        <p:txBody>
          <a:bodyPr vert="horz" lIns="0" tIns="45720" rIns="0" bIns="45720" rtlCol="0" anchor="ctr">
            <a:noAutofit/>
          </a:bodyPr>
          <a:lstStyle/>
          <a:p>
            <a:pPr>
              <a:lnSpc>
                <a:spcPct val="110000"/>
              </a:lnSpc>
            </a:pPr>
            <a:endParaRPr lang="en-US" sz="1400">
              <a:latin typeface="Arial"/>
              <a:ea typeface="+mn-lt"/>
              <a:cs typeface="+mn-lt"/>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endParaRPr lang="en-US" sz="1400">
              <a:latin typeface="Arial"/>
              <a:ea typeface="+mn-lt"/>
              <a:cs typeface="Arial"/>
            </a:endParaRPr>
          </a:p>
          <a:p>
            <a:pPr>
              <a:lnSpc>
                <a:spcPct val="110000"/>
              </a:lnSpc>
            </a:pPr>
            <a:r>
              <a:rPr lang="en-US" sz="1400">
                <a:latin typeface="Arial"/>
                <a:ea typeface="+mn-lt"/>
                <a:cs typeface="Arial"/>
              </a:rPr>
              <a:t>Boots-uk.com. </a:t>
            </a:r>
            <a:r>
              <a:rPr lang="en-US" sz="1400" i="1">
                <a:latin typeface="Arial"/>
                <a:ea typeface="+mn-lt"/>
                <a:cs typeface="Arial"/>
              </a:rPr>
              <a:t>Boots UK - About Boots UK</a:t>
            </a:r>
            <a:r>
              <a:rPr lang="en-US" sz="1400">
                <a:latin typeface="Arial"/>
                <a:ea typeface="+mn-lt"/>
                <a:cs typeface="Arial"/>
              </a:rPr>
              <a:t>. [online] Available at:  </a:t>
            </a:r>
            <a:r>
              <a:rPr lang="en-US" sz="1400">
                <a:latin typeface="Arial"/>
                <a:ea typeface="+mn-lt"/>
                <a:cs typeface="Arial"/>
                <a:hlinkClick r:id="rId2"/>
              </a:rPr>
              <a:t>https://www.boots-uk.com/about-boots-uk/</a:t>
            </a:r>
            <a:r>
              <a:rPr lang="en-US" sz="1400">
                <a:latin typeface="Arial"/>
                <a:ea typeface="+mn-lt"/>
                <a:cs typeface="Arial"/>
              </a:rPr>
              <a:t> [Accessed 28 July 2022].</a:t>
            </a:r>
            <a:endParaRPr lang="en-US" sz="1400">
              <a:latin typeface="Arial"/>
              <a:ea typeface="+mn-lt"/>
              <a:cs typeface="+mn-lt"/>
            </a:endParaRPr>
          </a:p>
          <a:p>
            <a:pPr>
              <a:lnSpc>
                <a:spcPct val="110000"/>
              </a:lnSpc>
            </a:pPr>
            <a:r>
              <a:rPr lang="en-US" sz="1400">
                <a:latin typeface="Arial"/>
                <a:ea typeface="+mn-lt"/>
                <a:cs typeface="Arial"/>
              </a:rPr>
              <a:t>Climb.pcc.edu. 2019. </a:t>
            </a:r>
            <a:r>
              <a:rPr lang="en-US" sz="1400" i="1">
                <a:latin typeface="Arial"/>
                <a:ea typeface="+mn-lt"/>
                <a:cs typeface="Arial"/>
              </a:rPr>
              <a:t>The 7 Benefits of Effective Communication in Personal and Professional Settings</a:t>
            </a:r>
            <a:r>
              <a:rPr lang="en-US" sz="1400">
                <a:latin typeface="Arial"/>
                <a:ea typeface="+mn-lt"/>
                <a:cs typeface="Arial"/>
              </a:rPr>
              <a:t>. [online] Available at: </a:t>
            </a:r>
            <a:r>
              <a:rPr lang="en-US" sz="1400">
                <a:latin typeface="Arial"/>
                <a:ea typeface="+mn-lt"/>
                <a:cs typeface="Arial"/>
                <a:hlinkClick r:id="rId3"/>
              </a:rPr>
              <a:t>https://climb.pcc.edu/blog/the-7-benefits-of-effective-communication-in-personal-and-professional-settings</a:t>
            </a:r>
            <a:r>
              <a:rPr lang="en-US" sz="1400">
                <a:latin typeface="Arial"/>
                <a:ea typeface="+mn-lt"/>
                <a:cs typeface="Arial"/>
              </a:rPr>
              <a:t> [Accessed 28 July 2022].</a:t>
            </a:r>
            <a:endParaRPr lang="en-US" sz="1400">
              <a:latin typeface="Arial"/>
              <a:ea typeface="+mn-lt"/>
              <a:cs typeface="+mn-lt"/>
            </a:endParaRPr>
          </a:p>
          <a:p>
            <a:pPr>
              <a:lnSpc>
                <a:spcPct val="110000"/>
              </a:lnSpc>
            </a:pPr>
            <a:r>
              <a:rPr lang="en-US" sz="1400">
                <a:latin typeface="Arial"/>
                <a:ea typeface="+mn-lt"/>
                <a:cs typeface="Arial"/>
              </a:rPr>
              <a:t>Communication Theory. OSGOOD- SCHRAMM MODELOF COMMUNICATION. [online] Available at: </a:t>
            </a:r>
            <a:r>
              <a:rPr lang="en-US" sz="1400">
                <a:latin typeface="Arial"/>
                <a:ea typeface="+mn-lt"/>
                <a:cs typeface="Arial"/>
                <a:hlinkClick r:id="rId4"/>
              </a:rPr>
              <a:t>https://www.communicationtheory.org/osgood-schramm-model-of-communication/</a:t>
            </a:r>
            <a:r>
              <a:rPr lang="en-US" sz="1400">
                <a:latin typeface="Arial"/>
                <a:ea typeface="+mn-lt"/>
                <a:cs typeface="Arial"/>
              </a:rPr>
              <a:t> [Accessed 28 July 2022].</a:t>
            </a:r>
          </a:p>
          <a:p>
            <a:pPr>
              <a:lnSpc>
                <a:spcPct val="110000"/>
              </a:lnSpc>
            </a:pPr>
            <a:r>
              <a:rPr lang="en-US" sz="1400">
                <a:latin typeface="Arial"/>
                <a:ea typeface="+mn-lt"/>
                <a:cs typeface="+mn-lt"/>
              </a:rPr>
              <a:t>Drew, C., 2022. </a:t>
            </a:r>
            <a:r>
              <a:rPr lang="en-US" sz="1400" i="1">
                <a:latin typeface="Arial"/>
                <a:ea typeface="+mn-lt"/>
                <a:cs typeface="+mn-lt"/>
              </a:rPr>
              <a:t>Shannon Weaver Model Of Communication – 7 Key Concepts</a:t>
            </a:r>
            <a:r>
              <a:rPr lang="en-US" sz="1400">
                <a:latin typeface="Arial"/>
                <a:ea typeface="+mn-lt"/>
                <a:cs typeface="+mn-lt"/>
              </a:rPr>
              <a:t>. [online] Helpful Professor. Available at:  </a:t>
            </a:r>
            <a:r>
              <a:rPr lang="en-US" sz="1400">
                <a:latin typeface="Arial"/>
                <a:ea typeface="+mn-lt"/>
                <a:cs typeface="+mn-lt"/>
                <a:hlinkClick r:id="rId5"/>
              </a:rPr>
              <a:t>https://helpfulprofessor.com/shannon-weaver-model/</a:t>
            </a:r>
            <a:r>
              <a:rPr lang="en-US" sz="1400">
                <a:latin typeface="Arial"/>
                <a:ea typeface="+mn-lt"/>
                <a:cs typeface="+mn-lt"/>
              </a:rPr>
              <a:t> [Accessed 28 July 2022].</a:t>
            </a:r>
            <a:endParaRPr lang="en-US" sz="1400">
              <a:latin typeface="Arial"/>
              <a:cs typeface="Arial"/>
            </a:endParaRPr>
          </a:p>
          <a:p>
            <a:pPr>
              <a:lnSpc>
                <a:spcPct val="110000"/>
              </a:lnSpc>
            </a:pPr>
            <a:r>
              <a:rPr lang="en-US" sz="1400">
                <a:latin typeface="Arial"/>
                <a:ea typeface="+mn-lt"/>
                <a:cs typeface="+mn-lt"/>
              </a:rPr>
              <a:t>GmbH, S., n.d. </a:t>
            </a:r>
            <a:r>
              <a:rPr lang="en-US" sz="1400" i="1">
                <a:latin typeface="Arial"/>
                <a:ea typeface="+mn-lt"/>
                <a:cs typeface="+mn-lt"/>
              </a:rPr>
              <a:t>How to Find the Most Effective Internal Communication Channels – </a:t>
            </a:r>
            <a:r>
              <a:rPr lang="en-US" sz="1400" i="1" err="1">
                <a:latin typeface="Arial"/>
                <a:ea typeface="+mn-lt"/>
                <a:cs typeface="+mn-lt"/>
              </a:rPr>
              <a:t>Staffbase</a:t>
            </a:r>
            <a:r>
              <a:rPr lang="en-US" sz="1400" i="1">
                <a:latin typeface="Arial"/>
                <a:ea typeface="+mn-lt"/>
                <a:cs typeface="+mn-lt"/>
              </a:rPr>
              <a:t> | Blog</a:t>
            </a:r>
            <a:r>
              <a:rPr lang="en-US" sz="1400">
                <a:latin typeface="Arial"/>
                <a:ea typeface="+mn-lt"/>
                <a:cs typeface="+mn-lt"/>
              </a:rPr>
              <a:t>. [image] Staffbase.com. Available at: </a:t>
            </a:r>
            <a:r>
              <a:rPr lang="en-US" sz="1400">
                <a:latin typeface="Arial"/>
                <a:ea typeface="+mn-lt"/>
                <a:cs typeface="+mn-lt"/>
                <a:hlinkClick r:id="rId6"/>
              </a:rPr>
              <a:t>https://staffbase.com/blog/effective-internal-communication-channels/</a:t>
            </a:r>
            <a:r>
              <a:rPr lang="en-US" sz="1400">
                <a:latin typeface="Arial"/>
                <a:ea typeface="+mn-lt"/>
                <a:cs typeface="+mn-lt"/>
              </a:rPr>
              <a:t> [Accessed 28 July 2022].</a:t>
            </a:r>
          </a:p>
          <a:p>
            <a:pPr>
              <a:lnSpc>
                <a:spcPct val="110000"/>
              </a:lnSpc>
            </a:pPr>
            <a:r>
              <a:rPr lang="en-US" sz="1400">
                <a:latin typeface="Arial"/>
                <a:ea typeface="+mn-lt"/>
                <a:cs typeface="+mn-lt"/>
              </a:rPr>
              <a:t>Pinterest, [image] Available at: </a:t>
            </a:r>
            <a:r>
              <a:rPr lang="en-US" sz="1400">
                <a:latin typeface="Arial"/>
                <a:ea typeface="+mn-lt"/>
                <a:cs typeface="+mn-lt"/>
                <a:hlinkClick r:id="rId7"/>
              </a:rPr>
              <a:t>https://in.pinterest.com/pin/268456827775183291/n</a:t>
            </a:r>
            <a:r>
              <a:rPr lang="en-US" sz="1400">
                <a:latin typeface="Arial"/>
                <a:ea typeface="+mn-lt"/>
                <a:cs typeface="+mn-lt"/>
              </a:rPr>
              <a:t> [Accessed 28 July 2022]. </a:t>
            </a:r>
            <a:endParaRPr lang="en-US" sz="1400">
              <a:latin typeface="Arial"/>
              <a:ea typeface="+mn-lt"/>
              <a:cs typeface="Arial"/>
            </a:endParaRPr>
          </a:p>
          <a:p>
            <a:pPr>
              <a:lnSpc>
                <a:spcPct val="110000"/>
              </a:lnSpc>
            </a:pPr>
            <a:r>
              <a:rPr lang="en-US" sz="1400">
                <a:latin typeface="Arial"/>
                <a:ea typeface="+mn-lt"/>
                <a:cs typeface="+mn-lt"/>
              </a:rPr>
              <a:t>Praxisframework.org. </a:t>
            </a:r>
            <a:r>
              <a:rPr lang="en-US" sz="1400" i="1">
                <a:latin typeface="Arial"/>
                <a:ea typeface="+mn-lt"/>
                <a:cs typeface="+mn-lt"/>
              </a:rPr>
              <a:t>Berlo - Praxis Framework</a:t>
            </a:r>
            <a:r>
              <a:rPr lang="en-US" sz="1400">
                <a:latin typeface="Arial"/>
                <a:ea typeface="+mn-lt"/>
                <a:cs typeface="+mn-lt"/>
              </a:rPr>
              <a:t>. [online] Available at: </a:t>
            </a:r>
            <a:r>
              <a:rPr lang="en-US" sz="1400">
                <a:latin typeface="Arial"/>
                <a:ea typeface="+mn-lt"/>
                <a:cs typeface="+mn-lt"/>
                <a:hlinkClick r:id="rId8"/>
              </a:rPr>
              <a:t>https://www.praxisframework.org/en/library/berlo</a:t>
            </a:r>
            <a:r>
              <a:rPr lang="en-US" sz="1400">
                <a:latin typeface="Arial"/>
                <a:ea typeface="+mn-lt"/>
                <a:cs typeface="+mn-lt"/>
              </a:rPr>
              <a:t>  [Accessed 28 July 2022].</a:t>
            </a:r>
            <a:endParaRPr lang="en-US" sz="1400">
              <a:latin typeface="Arial"/>
              <a:cs typeface="Arial"/>
            </a:endParaRPr>
          </a:p>
          <a:p>
            <a:pPr marL="0" indent="0">
              <a:lnSpc>
                <a:spcPct val="110000"/>
              </a:lnSpc>
              <a:buNone/>
            </a:pPr>
            <a:endParaRPr lang="en-US" sz="1200">
              <a:latin typeface="Arial"/>
              <a:ea typeface="+mn-lt"/>
              <a:cs typeface="Arial"/>
            </a:endParaRPr>
          </a:p>
          <a:p>
            <a:pPr>
              <a:lnSpc>
                <a:spcPct val="110000"/>
              </a:lnSpc>
            </a:pPr>
            <a:endParaRPr lang="en-US" sz="1200">
              <a:latin typeface="Arial"/>
              <a:ea typeface="+mn-lt"/>
              <a:cs typeface="Arial"/>
            </a:endParaRPr>
          </a:p>
          <a:p>
            <a:pPr>
              <a:lnSpc>
                <a:spcPct val="110000"/>
              </a:lnSpc>
            </a:pPr>
            <a:endParaRPr lang="en-US" sz="1200">
              <a:latin typeface="Arial"/>
              <a:ea typeface="+mn-lt"/>
              <a:cs typeface="+mn-lt"/>
            </a:endParaRPr>
          </a:p>
          <a:p>
            <a:pPr>
              <a:lnSpc>
                <a:spcPct val="110000"/>
              </a:lnSpc>
            </a:pPr>
            <a:endParaRPr lang="en-US" sz="1200">
              <a:latin typeface="Arial"/>
              <a:ea typeface="+mn-lt"/>
              <a:cs typeface="+mn-lt"/>
            </a:endParaRPr>
          </a:p>
          <a:p>
            <a:pPr>
              <a:lnSpc>
                <a:spcPct val="110000"/>
              </a:lnSpc>
            </a:pPr>
            <a:endParaRPr lang="en-US" sz="1700">
              <a:latin typeface="Arial"/>
              <a:ea typeface="+mn-lt"/>
              <a:cs typeface="+mn-lt"/>
            </a:endParaRPr>
          </a:p>
          <a:p>
            <a:pPr>
              <a:lnSpc>
                <a:spcPct val="110000"/>
              </a:lnSpc>
            </a:pPr>
            <a:endParaRPr lang="en-US" sz="1200"/>
          </a:p>
        </p:txBody>
      </p:sp>
      <p:sp>
        <p:nvSpPr>
          <p:cNvPr id="13" name="Rectangle 12">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58086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197E79F-61D4-D1EF-2782-488179EDE263}"/>
              </a:ext>
            </a:extLst>
          </p:cNvPr>
          <p:cNvGraphicFramePr>
            <a:graphicFrameLocks noGrp="1"/>
          </p:cNvGraphicFramePr>
          <p:nvPr>
            <p:extLst>
              <p:ext uri="{D42A27DB-BD31-4B8C-83A1-F6EECF244321}">
                <p14:modId xmlns:p14="http://schemas.microsoft.com/office/powerpoint/2010/main" val="3988433849"/>
              </p:ext>
            </p:extLst>
          </p:nvPr>
        </p:nvGraphicFramePr>
        <p:xfrm>
          <a:off x="0" y="-8964"/>
          <a:ext cx="12191999" cy="6702954"/>
        </p:xfrm>
        <a:graphic>
          <a:graphicData uri="http://schemas.openxmlformats.org/drawingml/2006/table">
            <a:tbl>
              <a:tblPr firstRow="1" bandRow="1">
                <a:tableStyleId>{5C22544A-7EE6-4342-B048-85BDC9FD1C3A}</a:tableStyleId>
              </a:tblPr>
              <a:tblGrid>
                <a:gridCol w="6134919">
                  <a:extLst>
                    <a:ext uri="{9D8B030D-6E8A-4147-A177-3AD203B41FA5}">
                      <a16:colId xmlns:a16="http://schemas.microsoft.com/office/drawing/2014/main" val="1661836110"/>
                    </a:ext>
                  </a:extLst>
                </a:gridCol>
                <a:gridCol w="6057080">
                  <a:extLst>
                    <a:ext uri="{9D8B030D-6E8A-4147-A177-3AD203B41FA5}">
                      <a16:colId xmlns:a16="http://schemas.microsoft.com/office/drawing/2014/main" val="2056792939"/>
                    </a:ext>
                  </a:extLst>
                </a:gridCol>
              </a:tblGrid>
              <a:tr h="1061914">
                <a:tc>
                  <a:txBody>
                    <a:bodyPr/>
                    <a:lstStyle/>
                    <a:p>
                      <a:pPr algn="ctr" fontAlgn="base"/>
                      <a:r>
                        <a:rPr lang="en-GB" sz="2400" dirty="0">
                          <a:effectLst/>
                          <a:latin typeface="Arial"/>
                        </a:rPr>
                        <a:t>Teamwork Evaluation ​</a:t>
                      </a:r>
                      <a:endParaRPr lang="en-GB" b="1" dirty="0">
                        <a:solidFill>
                          <a:srgbClr val="FFFFFF"/>
                        </a:solidFill>
                        <a:effectLst/>
                        <a:latin typeface="Arial"/>
                      </a:endParaRPr>
                    </a:p>
                  </a:txBody>
                  <a:tcPr/>
                </a:tc>
                <a:tc>
                  <a:txBody>
                    <a:bodyPr/>
                    <a:lstStyle/>
                    <a:p>
                      <a:pPr algn="ctr" fontAlgn="base"/>
                      <a:r>
                        <a:rPr lang="en-GB" sz="2400" dirty="0">
                          <a:effectLst/>
                          <a:latin typeface="Arial"/>
                        </a:rPr>
                        <a:t>Team Responses</a:t>
                      </a:r>
                      <a:endParaRPr lang="en-GB" b="1" dirty="0">
                        <a:solidFill>
                          <a:srgbClr val="FFFFFF"/>
                        </a:solidFill>
                        <a:effectLst/>
                        <a:latin typeface="Arial"/>
                      </a:endParaRPr>
                    </a:p>
                  </a:txBody>
                  <a:tcPr/>
                </a:tc>
                <a:extLst>
                  <a:ext uri="{0D108BD9-81ED-4DB2-BD59-A6C34878D82A}">
                    <a16:rowId xmlns:a16="http://schemas.microsoft.com/office/drawing/2014/main" val="2236993117"/>
                  </a:ext>
                </a:extLst>
              </a:tr>
              <a:tr h="1061914">
                <a:tc>
                  <a:txBody>
                    <a:bodyPr/>
                    <a:lstStyle/>
                    <a:p>
                      <a:pPr fontAlgn="base"/>
                      <a:r>
                        <a:rPr lang="en-GB" sz="2000" dirty="0">
                          <a:effectLst/>
                          <a:latin typeface="Arial"/>
                        </a:rPr>
                        <a:t>Who was in your team? ​</a:t>
                      </a:r>
                    </a:p>
                  </a:txBody>
                  <a:tcPr/>
                </a:tc>
                <a:tc>
                  <a:txBody>
                    <a:bodyPr/>
                    <a:lstStyle/>
                    <a:p>
                      <a:pPr fontAlgn="auto"/>
                      <a:r>
                        <a:rPr lang="en-GB" sz="2000" dirty="0" err="1">
                          <a:effectLst/>
                          <a:latin typeface="Arial"/>
                        </a:rPr>
                        <a:t>Iunsia</a:t>
                      </a:r>
                      <a:r>
                        <a:rPr lang="en-GB" sz="2000" dirty="0">
                          <a:effectLst/>
                          <a:latin typeface="Arial"/>
                        </a:rPr>
                        <a:t>, Sana </a:t>
                      </a:r>
                    </a:p>
                  </a:txBody>
                  <a:tcPr/>
                </a:tc>
                <a:extLst>
                  <a:ext uri="{0D108BD9-81ED-4DB2-BD59-A6C34878D82A}">
                    <a16:rowId xmlns:a16="http://schemas.microsoft.com/office/drawing/2014/main" val="1397229626"/>
                  </a:ext>
                </a:extLst>
              </a:tr>
              <a:tr h="1061914">
                <a:tc>
                  <a:txBody>
                    <a:bodyPr/>
                    <a:lstStyle/>
                    <a:p>
                      <a:pPr fontAlgn="base"/>
                      <a:r>
                        <a:rPr lang="en-GB" sz="2000" dirty="0">
                          <a:effectLst/>
                          <a:latin typeface="Arial"/>
                        </a:rPr>
                        <a:t>What were the key strengths of your team? ​</a:t>
                      </a:r>
                    </a:p>
                    <a:p>
                      <a:pPr fontAlgn="base"/>
                      <a:r>
                        <a:rPr lang="en-GB" sz="2000" dirty="0">
                          <a:effectLst/>
                          <a:latin typeface="Arial"/>
                        </a:rPr>
                        <a:t>​</a:t>
                      </a:r>
                    </a:p>
                  </a:txBody>
                  <a:tcPr/>
                </a:tc>
                <a:tc>
                  <a:txBody>
                    <a:bodyPr/>
                    <a:lstStyle/>
                    <a:p>
                      <a:pPr fontAlgn="auto"/>
                      <a:r>
                        <a:rPr lang="en-GB" sz="2000" dirty="0">
                          <a:effectLst/>
                          <a:latin typeface="Arial"/>
                        </a:rPr>
                        <a:t>From the beginning when the group was made by our lecturer, we have made a WhatsApp group where we were keep in touch.</a:t>
                      </a:r>
                    </a:p>
                  </a:txBody>
                  <a:tcPr/>
                </a:tc>
                <a:extLst>
                  <a:ext uri="{0D108BD9-81ED-4DB2-BD59-A6C34878D82A}">
                    <a16:rowId xmlns:a16="http://schemas.microsoft.com/office/drawing/2014/main" val="518789731"/>
                  </a:ext>
                </a:extLst>
              </a:tr>
              <a:tr h="1103286">
                <a:tc>
                  <a:txBody>
                    <a:bodyPr/>
                    <a:lstStyle/>
                    <a:p>
                      <a:pPr fontAlgn="base"/>
                      <a:r>
                        <a:rPr lang="en-GB" sz="2000" dirty="0">
                          <a:effectLst/>
                          <a:latin typeface="Arial"/>
                        </a:rPr>
                        <a:t>What were the challenges that you overcame as a team?​</a:t>
                      </a:r>
                    </a:p>
                    <a:p>
                      <a:pPr fontAlgn="base"/>
                      <a:r>
                        <a:rPr lang="en-GB" sz="2000" dirty="0">
                          <a:effectLst/>
                          <a:latin typeface="Arial"/>
                        </a:rPr>
                        <a:t>​</a:t>
                      </a:r>
                    </a:p>
                  </a:txBody>
                  <a:tcPr/>
                </a:tc>
                <a:tc>
                  <a:txBody>
                    <a:bodyPr/>
                    <a:lstStyle/>
                    <a:p>
                      <a:pPr fontAlgn="auto"/>
                      <a:r>
                        <a:rPr lang="en-GB" sz="2000" dirty="0">
                          <a:effectLst/>
                          <a:latin typeface="Arial"/>
                        </a:rPr>
                        <a:t>​We did not meet to many times. We just have the chance to discuss about the presentation after we have our lesson at the University.</a:t>
                      </a:r>
                    </a:p>
                  </a:txBody>
                  <a:tcPr/>
                </a:tc>
                <a:extLst>
                  <a:ext uri="{0D108BD9-81ED-4DB2-BD59-A6C34878D82A}">
                    <a16:rowId xmlns:a16="http://schemas.microsoft.com/office/drawing/2014/main" val="2883822508"/>
                  </a:ext>
                </a:extLst>
              </a:tr>
              <a:tr h="1103286">
                <a:tc>
                  <a:txBody>
                    <a:bodyPr/>
                    <a:lstStyle/>
                    <a:p>
                      <a:pPr fontAlgn="base"/>
                      <a:r>
                        <a:rPr lang="en-GB" sz="2000" dirty="0">
                          <a:effectLst/>
                          <a:latin typeface="Arial"/>
                        </a:rPr>
                        <a:t>What would you do differently if you worked as a team again?​</a:t>
                      </a:r>
                    </a:p>
                    <a:p>
                      <a:pPr fontAlgn="base"/>
                      <a:r>
                        <a:rPr lang="en-GB" sz="2000" dirty="0">
                          <a:effectLst/>
                          <a:latin typeface="Arial"/>
                        </a:rPr>
                        <a:t>​</a:t>
                      </a:r>
                    </a:p>
                  </a:txBody>
                  <a:tcPr/>
                </a:tc>
                <a:tc>
                  <a:txBody>
                    <a:bodyPr/>
                    <a:lstStyle/>
                    <a:p>
                      <a:pPr fontAlgn="auto"/>
                      <a:r>
                        <a:rPr lang="en-GB" sz="2000" dirty="0">
                          <a:effectLst/>
                          <a:latin typeface="Arial"/>
                        </a:rPr>
                        <a:t>To improve our team working we should meet face to face more and to schedule at least one meeting per week.</a:t>
                      </a:r>
                    </a:p>
                  </a:txBody>
                  <a:tcPr/>
                </a:tc>
                <a:extLst>
                  <a:ext uri="{0D108BD9-81ED-4DB2-BD59-A6C34878D82A}">
                    <a16:rowId xmlns:a16="http://schemas.microsoft.com/office/drawing/2014/main" val="2798802629"/>
                  </a:ext>
                </a:extLst>
              </a:tr>
              <a:tr h="1061914">
                <a:tc>
                  <a:txBody>
                    <a:bodyPr/>
                    <a:lstStyle/>
                    <a:p>
                      <a:pPr fontAlgn="base"/>
                      <a:r>
                        <a:rPr lang="en-GB" sz="2000" dirty="0">
                          <a:effectLst/>
                          <a:latin typeface="Arial"/>
                        </a:rPr>
                        <a:t>How would you rate your team working? Out of 10? ​</a:t>
                      </a:r>
                    </a:p>
                  </a:txBody>
                  <a:tcPr/>
                </a:tc>
                <a:tc>
                  <a:txBody>
                    <a:bodyPr/>
                    <a:lstStyle/>
                    <a:p>
                      <a:pPr fontAlgn="base"/>
                      <a:r>
                        <a:rPr lang="en-GB" sz="2000" dirty="0">
                          <a:effectLst/>
                          <a:latin typeface="Arial"/>
                        </a:rPr>
                        <a:t>I will score our team with 5 out of 10 because we had a little issue seeing each other, but on WhatsApp we were talking all the time when needed. </a:t>
                      </a:r>
                    </a:p>
                  </a:txBody>
                  <a:tcPr/>
                </a:tc>
                <a:extLst>
                  <a:ext uri="{0D108BD9-81ED-4DB2-BD59-A6C34878D82A}">
                    <a16:rowId xmlns:a16="http://schemas.microsoft.com/office/drawing/2014/main" val="2949934032"/>
                  </a:ext>
                </a:extLst>
              </a:tr>
            </a:tbl>
          </a:graphicData>
        </a:graphic>
      </p:graphicFrame>
    </p:spTree>
    <p:extLst>
      <p:ext uri="{BB962C8B-B14F-4D97-AF65-F5344CB8AC3E}">
        <p14:creationId xmlns:p14="http://schemas.microsoft.com/office/powerpoint/2010/main" val="1129765087"/>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3B2E21"/>
      </a:dk2>
      <a:lt2>
        <a:srgbClr val="E6E2E8"/>
      </a:lt2>
      <a:accent1>
        <a:srgbClr val="63B447"/>
      </a:accent1>
      <a:accent2>
        <a:srgbClr val="88AE3A"/>
      </a:accent2>
      <a:accent3>
        <a:srgbClr val="ACA244"/>
      </a:accent3>
      <a:accent4>
        <a:srgbClr val="B1753B"/>
      </a:accent4>
      <a:accent5>
        <a:srgbClr val="C3554D"/>
      </a:accent5>
      <a:accent6>
        <a:srgbClr val="B13B63"/>
      </a:accent6>
      <a:hlink>
        <a:srgbClr val="BF5E3F"/>
      </a:hlink>
      <a:folHlink>
        <a:srgbClr val="7F7F7F"/>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RetrospectVTI</vt:lpstr>
      <vt:lpstr>PowerPoint Presentation</vt:lpstr>
      <vt:lpstr>Boots UK</vt:lpstr>
      <vt:lpstr>Benefits of effective communication </vt:lpstr>
      <vt:lpstr>Communication</vt:lpstr>
      <vt:lpstr>Models of Communications </vt:lpstr>
      <vt:lpstr>Models of Communications </vt:lpstr>
      <vt:lpstr>Models of Communications </vt:lpstr>
      <vt:lpstr>Models of Communications </vt:lpstr>
      <vt:lpstr>Barriers that prevent effective communication</vt:lpstr>
      <vt:lpstr>Channels of Communications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360</cp:revision>
  <dcterms:created xsi:type="dcterms:W3CDTF">2022-07-21T12:04:33Z</dcterms:created>
  <dcterms:modified xsi:type="dcterms:W3CDTF">2022-07-31T10:07:16Z</dcterms:modified>
</cp:coreProperties>
</file>