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63" r:id="rId6"/>
    <p:sldId id="257" r:id="rId7"/>
    <p:sldId id="258" r:id="rId8"/>
    <p:sldId id="259" r:id="rId9"/>
    <p:sldId id="264" r:id="rId10"/>
    <p:sldId id="260" r:id="rId11"/>
    <p:sldId id="261" r:id="rId12"/>
    <p:sldId id="26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0" d="100"/>
          <a:sy n="110" d="100"/>
        </p:scale>
        <p:origin x="57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C4C1B6-E175-48BB-A18D-A20B0BC48215}" type="datetimeFigureOut">
              <a:rPr lang="en-GB" smtClean="0"/>
              <a:t>15/10/2022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D27B814-8AB0-46B2-87E0-8AEA5DC9FE55}"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7418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4C1B6-E175-48BB-A18D-A20B0BC48215}"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27B814-8AB0-46B2-87E0-8AEA5DC9FE55}"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9114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C4C1B6-E175-48BB-A18D-A20B0BC48215}"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27B814-8AB0-46B2-87E0-8AEA5DC9FE55}"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5330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C4C1B6-E175-48BB-A18D-A20B0BC48215}"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27B814-8AB0-46B2-87E0-8AEA5DC9FE55}"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8471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C4C1B6-E175-48BB-A18D-A20B0BC48215}" type="datetimeFigureOut">
              <a:rPr lang="en-GB" smtClean="0"/>
              <a:t>15/10/2022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27B814-8AB0-46B2-87E0-8AEA5DC9FE55}"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5219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C4C1B6-E175-48BB-A18D-A20B0BC48215}" type="datetimeFigureOut">
              <a:rPr lang="en-GB" smtClean="0"/>
              <a:t>15/10/2022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27B814-8AB0-46B2-87E0-8AEA5DC9FE55}"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286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C4C1B6-E175-48BB-A18D-A20B0BC48215}" type="datetimeFigureOut">
              <a:rPr lang="en-GB" smtClean="0"/>
              <a:t>15/10/2022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27B814-8AB0-46B2-87E0-8AEA5DC9FE55}" type="slidenum">
              <a:rPr lang="en-GB" smtClean="0"/>
              <a:t>‹#›</a:t>
            </a:fld>
            <a:endParaRPr lang="en-GB"/>
          </a:p>
        </p:txBody>
      </p:sp>
    </p:spTree>
    <p:extLst>
      <p:ext uri="{BB962C8B-B14F-4D97-AF65-F5344CB8AC3E}">
        <p14:creationId xmlns:p14="http://schemas.microsoft.com/office/powerpoint/2010/main" val="3552403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C4C1B6-E175-48BB-A18D-A20B0BC48215}" type="datetimeFigureOut">
              <a:rPr lang="en-GB" smtClean="0"/>
              <a:t>15/10/2022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27B814-8AB0-46B2-87E0-8AEA5DC9FE55}"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382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2C4C1B6-E175-48BB-A18D-A20B0BC48215}" type="datetimeFigureOut">
              <a:rPr lang="en-GB" smtClean="0"/>
              <a:t>15/10/2022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D27B814-8AB0-46B2-87E0-8AEA5DC9FE55}"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061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4C1B6-E175-48BB-A18D-A20B0BC48215}"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27B814-8AB0-46B2-87E0-8AEA5DC9FE55}"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196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C4C1B6-E175-48BB-A18D-A20B0BC48215}" type="datetimeFigureOut">
              <a:rPr lang="en-GB" smtClean="0"/>
              <a:t>15/10/2022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27B814-8AB0-46B2-87E0-8AEA5DC9FE55}"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043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2C4C1B6-E175-48BB-A18D-A20B0BC48215}" type="datetimeFigureOut">
              <a:rPr lang="en-GB" smtClean="0"/>
              <a:t>15/10/2022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D27B814-8AB0-46B2-87E0-8AEA5DC9FE55}"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3097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echnofaq.org/posts/2015/08/why-is-technology-crucial-in-business/"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technofaq.org/posts/2020/10/why-employee-training-is-the-best-investment-you-could-make/" TargetMode="Externa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journeyoutofpink.com/2020/04/sometimes-i-just-want-to-pull-my-hair.html" TargetMode="External"/><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hyperlink" Target="https://uta.pressbooks.pub/foundationsofsocialworkresearch/chapter/7-3-types-of-surveys/"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ohiostate.pressbooks.pub/swk3402/chapter/module-1-chapter-4-ethics-related-to-intervention-research/"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80/15391523.2016.1175856" TargetMode="External"/><Relationship Id="rId2" Type="http://schemas.openxmlformats.org/officeDocument/2006/relationships/hyperlink" Target="https://psycnet.apa.org/doi/10.1037/0882-7974.21.2.333" TargetMode="External"/><Relationship Id="rId1" Type="http://schemas.openxmlformats.org/officeDocument/2006/relationships/slideLayout" Target="../slideLayouts/slideLayout2.xml"/><Relationship Id="rId4" Type="http://schemas.openxmlformats.org/officeDocument/2006/relationships/hyperlink" Target="https://doi.org/10.31436/ijcs.v1i2.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F77632-1A0C-4B9F-829B-226E68A78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3DCFC27-6BCE-42B6-8372-070EA07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B61E438-41D9-4412-9083-9067760BB3D3}"/>
              </a:ext>
            </a:extLst>
          </p:cNvPr>
          <p:cNvSpPr>
            <a:spLocks noGrp="1"/>
          </p:cNvSpPr>
          <p:nvPr>
            <p:ph type="ctrTitle"/>
          </p:nvPr>
        </p:nvSpPr>
        <p:spPr>
          <a:xfrm>
            <a:off x="1776424" y="4460798"/>
            <a:ext cx="8637073" cy="558063"/>
          </a:xfrm>
        </p:spPr>
        <p:txBody>
          <a:bodyPr>
            <a:noAutofit/>
          </a:bodyPr>
          <a:lstStyle/>
          <a:p>
            <a:r>
              <a:rPr lang="en-GB" sz="2000" b="1" dirty="0">
                <a:effectLst/>
                <a:latin typeface="Arial" panose="020B0604020202020204" pitchFamily="34" charset="0"/>
                <a:ea typeface="Times New Roman" panose="02020603050405020304" pitchFamily="18" charset="0"/>
              </a:rPr>
              <a:t>Is there a need to provide training on how to use technology to collaborate at UWTSD</a:t>
            </a:r>
            <a:endParaRPr lang="en-GB" sz="2000" b="1" dirty="0"/>
          </a:p>
        </p:txBody>
      </p:sp>
      <p:sp>
        <p:nvSpPr>
          <p:cNvPr id="3" name="Subtitle 2">
            <a:extLst>
              <a:ext uri="{FF2B5EF4-FFF2-40B4-BE49-F238E27FC236}">
                <a16:creationId xmlns:a16="http://schemas.microsoft.com/office/drawing/2014/main" id="{35DC7F21-D99B-4ED5-A81A-0D3F21BC06F3}"/>
              </a:ext>
            </a:extLst>
          </p:cNvPr>
          <p:cNvSpPr>
            <a:spLocks noGrp="1"/>
          </p:cNvSpPr>
          <p:nvPr>
            <p:ph type="subTitle" idx="1"/>
          </p:nvPr>
        </p:nvSpPr>
        <p:spPr>
          <a:xfrm>
            <a:off x="1776425" y="5029495"/>
            <a:ext cx="8637072" cy="429072"/>
          </a:xfrm>
        </p:spPr>
        <p:txBody>
          <a:bodyPr>
            <a:normAutofit/>
          </a:bodyPr>
          <a:lstStyle/>
          <a:p>
            <a:pPr>
              <a:lnSpc>
                <a:spcPct val="110000"/>
              </a:lnSpc>
            </a:pPr>
            <a:r>
              <a:rPr lang="en-GB" sz="1500" dirty="0"/>
              <a:t>By jade (2209261) and Naveed (2214685)</a:t>
            </a:r>
          </a:p>
        </p:txBody>
      </p:sp>
      <p:pic>
        <p:nvPicPr>
          <p:cNvPr id="8" name="Picture 7" descr="A person holding a tablet&#10;&#10;Description automatically generated with low confidence">
            <a:extLst>
              <a:ext uri="{FF2B5EF4-FFF2-40B4-BE49-F238E27FC236}">
                <a16:creationId xmlns:a16="http://schemas.microsoft.com/office/drawing/2014/main" id="{5B00900A-036C-F196-6625-A04F93C52DC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71137" y="996811"/>
            <a:ext cx="4242437" cy="2789402"/>
          </a:xfrm>
          <a:prstGeom prst="rect">
            <a:avLst/>
          </a:prstGeom>
        </p:spPr>
      </p:pic>
      <p:pic>
        <p:nvPicPr>
          <p:cNvPr id="5" name="Picture 4" descr="A group of people sitting at a table with a computer&#10;&#10;Description automatically generated with low confidence">
            <a:extLst>
              <a:ext uri="{FF2B5EF4-FFF2-40B4-BE49-F238E27FC236}">
                <a16:creationId xmlns:a16="http://schemas.microsoft.com/office/drawing/2014/main" id="{8C5D07A4-9189-2AD4-97BB-39AA5D84D23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71060" y="1267266"/>
            <a:ext cx="4242437" cy="2248491"/>
          </a:xfrm>
          <a:prstGeom prst="rect">
            <a:avLst/>
          </a:prstGeom>
        </p:spPr>
      </p:pic>
      <p:cxnSp>
        <p:nvCxnSpPr>
          <p:cNvPr id="18" name="Straight Connector 17">
            <a:extLst>
              <a:ext uri="{FF2B5EF4-FFF2-40B4-BE49-F238E27FC236}">
                <a16:creationId xmlns:a16="http://schemas.microsoft.com/office/drawing/2014/main" id="{96A4B1E0-284C-4A01-8141-A24D2B8EE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76728" y="5027185"/>
            <a:ext cx="864301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0" name="Picture 19">
            <a:extLst>
              <a:ext uri="{FF2B5EF4-FFF2-40B4-BE49-F238E27FC236}">
                <a16:creationId xmlns:a16="http://schemas.microsoft.com/office/drawing/2014/main" id="{F82046CE-87C5-4670-A404-6AB453F5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2" name="Straight Connector 21">
            <a:extLst>
              <a:ext uri="{FF2B5EF4-FFF2-40B4-BE49-F238E27FC236}">
                <a16:creationId xmlns:a16="http://schemas.microsoft.com/office/drawing/2014/main" id="{A224BAD7-5931-4CA6-BB58-0CBCFCFA65A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3884B3A-2A22-CE41-3B72-D9CC5FDC441E}"/>
              </a:ext>
            </a:extLst>
          </p:cNvPr>
          <p:cNvSpPr txBox="1"/>
          <p:nvPr/>
        </p:nvSpPr>
        <p:spPr>
          <a:xfrm>
            <a:off x="7829136" y="3315702"/>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echnofaq.org/posts/2020/10/why-employee-training-is-the-best-investment-you-could-mak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8CD38342-8A5D-0B20-B526-00603E131BB4}"/>
              </a:ext>
            </a:extLst>
          </p:cNvPr>
          <p:cNvSpPr txBox="1"/>
          <p:nvPr/>
        </p:nvSpPr>
        <p:spPr>
          <a:xfrm>
            <a:off x="3429212" y="3586158"/>
            <a:ext cx="25843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technofaq.org/posts/2015/08/why-is-technology-crucial-in-bus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75801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E6AD8-343B-4B74-A925-8EEBE3B6972E}"/>
              </a:ext>
            </a:extLst>
          </p:cNvPr>
          <p:cNvSpPr>
            <a:spLocks noGrp="1"/>
          </p:cNvSpPr>
          <p:nvPr>
            <p:ph type="title"/>
          </p:nvPr>
        </p:nvSpPr>
        <p:spPr>
          <a:xfrm>
            <a:off x="1451579" y="804519"/>
            <a:ext cx="9603275" cy="1049235"/>
          </a:xfrm>
        </p:spPr>
        <p:txBody>
          <a:bodyPr>
            <a:normAutofit/>
          </a:bodyPr>
          <a:lstStyle/>
          <a:p>
            <a:r>
              <a:rPr lang="en-GB" sz="2700" b="1">
                <a:effectLst/>
                <a:latin typeface="Arial" panose="020B0604020202020204" pitchFamily="34" charset="0"/>
                <a:ea typeface="Times New Roman" panose="02020603050405020304" pitchFamily="18" charset="0"/>
              </a:rPr>
              <a:t>Is there a need to provide training on how to use technology to collaborate at UWTSD</a:t>
            </a:r>
            <a:endParaRPr lang="en-GB" sz="2700"/>
          </a:p>
        </p:txBody>
      </p:sp>
      <p:sp>
        <p:nvSpPr>
          <p:cNvPr id="3" name="Content Placeholder 2">
            <a:extLst>
              <a:ext uri="{FF2B5EF4-FFF2-40B4-BE49-F238E27FC236}">
                <a16:creationId xmlns:a16="http://schemas.microsoft.com/office/drawing/2014/main" id="{AD9C7884-F419-4A2B-8080-96832A10E907}"/>
              </a:ext>
            </a:extLst>
          </p:cNvPr>
          <p:cNvSpPr>
            <a:spLocks noGrp="1"/>
          </p:cNvSpPr>
          <p:nvPr>
            <p:ph idx="1"/>
          </p:nvPr>
        </p:nvSpPr>
        <p:spPr>
          <a:xfrm>
            <a:off x="1451579" y="2015734"/>
            <a:ext cx="4158849" cy="3450613"/>
          </a:xfrm>
        </p:spPr>
        <p:txBody>
          <a:bodyPr>
            <a:normAutofit/>
          </a:bodyPr>
          <a:lstStyle/>
          <a:p>
            <a:pPr>
              <a:lnSpc>
                <a:spcPct val="110000"/>
              </a:lnSpc>
            </a:pPr>
            <a:r>
              <a:rPr lang="en-GB" dirty="0"/>
              <a:t>In our prestation we are going to present a power point on is there a need to provide training on technology . Over the decades technology has became advance so much that we use it in our everyday life's. We use technology to study, work and communicate so it is vital we know how to use technology correctly.</a:t>
            </a:r>
            <a:endParaRPr lang="en-GB"/>
          </a:p>
        </p:txBody>
      </p:sp>
      <p:grpSp>
        <p:nvGrpSpPr>
          <p:cNvPr id="11" name="Group 10">
            <a:extLst>
              <a:ext uri="{FF2B5EF4-FFF2-40B4-BE49-F238E27FC236}">
                <a16:creationId xmlns:a16="http://schemas.microsoft.com/office/drawing/2014/main" id="{93401815-9C3D-43EE-B4E4-2504090CEF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9823" y="2012810"/>
            <a:ext cx="4948659" cy="3453535"/>
            <a:chOff x="7807230" y="2012810"/>
            <a:chExt cx="3251252" cy="3459865"/>
          </a:xfrm>
        </p:grpSpPr>
        <p:sp>
          <p:nvSpPr>
            <p:cNvPr id="12" name="Rectangle 11">
              <a:extLst>
                <a:ext uri="{FF2B5EF4-FFF2-40B4-BE49-F238E27FC236}">
                  <a16:creationId xmlns:a16="http://schemas.microsoft.com/office/drawing/2014/main" id="{CDC52205-72B7-41BE-99DF-6B24F25E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8BFFC9-C8B3-41FE-B9CC-C492B0794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erson holding a tablet&#10;&#10;Description automatically generated with low confidence">
            <a:extLst>
              <a:ext uri="{FF2B5EF4-FFF2-40B4-BE49-F238E27FC236}">
                <a16:creationId xmlns:a16="http://schemas.microsoft.com/office/drawing/2014/main" id="{0017668D-B959-49E5-ACAD-5BC99156BE5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904" r="3" b="3"/>
          <a:stretch/>
        </p:blipFill>
        <p:spPr>
          <a:xfrm>
            <a:off x="6277257" y="2174242"/>
            <a:ext cx="4613872" cy="3124351"/>
          </a:xfrm>
          <a:prstGeom prst="rect">
            <a:avLst/>
          </a:prstGeom>
        </p:spPr>
      </p:pic>
      <p:sp>
        <p:nvSpPr>
          <p:cNvPr id="6" name="TextBox 5">
            <a:extLst>
              <a:ext uri="{FF2B5EF4-FFF2-40B4-BE49-F238E27FC236}">
                <a16:creationId xmlns:a16="http://schemas.microsoft.com/office/drawing/2014/main" id="{9EF5E8D8-2E8C-4EC9-B7C0-124F68B46BC3}"/>
              </a:ext>
            </a:extLst>
          </p:cNvPr>
          <p:cNvSpPr txBox="1"/>
          <p:nvPr/>
        </p:nvSpPr>
        <p:spPr>
          <a:xfrm>
            <a:off x="8306767" y="5098538"/>
            <a:ext cx="25843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technofaq.org/posts/2015/08/why-is-technology-crucial-in-busines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10595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7C9F9CB0-E5E7-73A3-2394-E4BFD73B79DC}"/>
              </a:ext>
            </a:extLst>
          </p:cNvPr>
          <p:cNvSpPr>
            <a:spLocks noGrp="1"/>
          </p:cNvSpPr>
          <p:nvPr>
            <p:ph type="title"/>
          </p:nvPr>
        </p:nvSpPr>
        <p:spPr>
          <a:xfrm>
            <a:off x="1451580" y="804520"/>
            <a:ext cx="4176511" cy="1049235"/>
          </a:xfrm>
        </p:spPr>
        <p:txBody>
          <a:bodyPr>
            <a:normAutofit/>
          </a:bodyPr>
          <a:lstStyle/>
          <a:p>
            <a:br>
              <a:rPr lang="en-GB" dirty="0"/>
            </a:br>
            <a:endParaRPr lang="en-GB" dirty="0"/>
          </a:p>
        </p:txBody>
      </p:sp>
      <p:sp>
        <p:nvSpPr>
          <p:cNvPr id="17" name="Rectangle 16">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BC37DF83-8EBB-BE5B-1AB7-8A1E99E8B0B5}"/>
              </a:ext>
            </a:extLst>
          </p:cNvPr>
          <p:cNvSpPr>
            <a:spLocks noGrp="1"/>
          </p:cNvSpPr>
          <p:nvPr>
            <p:ph idx="1"/>
          </p:nvPr>
        </p:nvSpPr>
        <p:spPr>
          <a:xfrm>
            <a:off x="1451581" y="2015732"/>
            <a:ext cx="4172212" cy="3450613"/>
          </a:xfrm>
        </p:spPr>
        <p:txBody>
          <a:bodyPr>
            <a:normAutofit/>
          </a:bodyPr>
          <a:lstStyle/>
          <a:p>
            <a:pPr>
              <a:lnSpc>
                <a:spcPct val="110000"/>
              </a:lnSpc>
            </a:pPr>
            <a:r>
              <a:rPr lang="en-GB" sz="1400" dirty="0"/>
              <a:t>I think there is a need to provide training for technology skills in universities because without the technology training you would not understand the importance of technology within the educational system and this can lead to anxiety or stress (</a:t>
            </a:r>
            <a:r>
              <a:rPr lang="en-GB" sz="1400" dirty="0" err="1"/>
              <a:t>czaja</a:t>
            </a:r>
            <a:r>
              <a:rPr lang="en-GB" sz="1400" dirty="0"/>
              <a:t>, 2006)</a:t>
            </a:r>
          </a:p>
        </p:txBody>
      </p:sp>
      <p:pic>
        <p:nvPicPr>
          <p:cNvPr id="7" name="Picture 6" descr="A picture containing clipart&#10;&#10;Description automatically generated">
            <a:extLst>
              <a:ext uri="{FF2B5EF4-FFF2-40B4-BE49-F238E27FC236}">
                <a16:creationId xmlns:a16="http://schemas.microsoft.com/office/drawing/2014/main" id="{DB134B78-C0E2-FCEC-EC0E-71C97E7A28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411" y="1561024"/>
            <a:ext cx="4960442" cy="3149880"/>
          </a:xfrm>
          <a:prstGeom prst="rect">
            <a:avLst/>
          </a:prstGeom>
        </p:spPr>
      </p:pic>
      <p:pic>
        <p:nvPicPr>
          <p:cNvPr id="19" name="Picture 18">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F18D618-95E1-0511-A069-9315938A5465}"/>
              </a:ext>
            </a:extLst>
          </p:cNvPr>
          <p:cNvSpPr txBox="1"/>
          <p:nvPr/>
        </p:nvSpPr>
        <p:spPr>
          <a:xfrm>
            <a:off x="8763841" y="4510849"/>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journeyoutofpink.com/2020/04/sometimes-i-just-want-to-pull-my-hai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034590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A4F766D6-3036-06B4-1985-83CB4757AAE8}"/>
              </a:ext>
            </a:extLst>
          </p:cNvPr>
          <p:cNvSpPr>
            <a:spLocks noGrp="1"/>
          </p:cNvSpPr>
          <p:nvPr>
            <p:ph idx="1"/>
          </p:nvPr>
        </p:nvSpPr>
        <p:spPr>
          <a:xfrm>
            <a:off x="1451581" y="2015732"/>
            <a:ext cx="4172212" cy="3450613"/>
          </a:xfrm>
        </p:spPr>
        <p:txBody>
          <a:bodyPr>
            <a:normAutofit/>
          </a:bodyPr>
          <a:lstStyle/>
          <a:p>
            <a:pPr>
              <a:lnSpc>
                <a:spcPct val="110000"/>
              </a:lnSpc>
            </a:pPr>
            <a:r>
              <a:rPr lang="en-GB" sz="1700" dirty="0"/>
              <a:t>Another reason there is a need to provide technology training, it can improve student learning and benefit them throughout their education.( McKnight, 2016)</a:t>
            </a:r>
          </a:p>
        </p:txBody>
      </p:sp>
      <p:pic>
        <p:nvPicPr>
          <p:cNvPr id="5" name="Picture 4" descr="Shape, arrow&#10;&#10;Description automatically generated">
            <a:extLst>
              <a:ext uri="{FF2B5EF4-FFF2-40B4-BE49-F238E27FC236}">
                <a16:creationId xmlns:a16="http://schemas.microsoft.com/office/drawing/2014/main" id="{89C4D0B8-6C9D-805F-3EBA-30D72AA017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411" y="1604428"/>
            <a:ext cx="4960442" cy="3063072"/>
          </a:xfrm>
          <a:prstGeom prst="rect">
            <a:avLst/>
          </a:prstGeom>
        </p:spPr>
      </p:pic>
      <p:pic>
        <p:nvPicPr>
          <p:cNvPr id="17" name="Picture 16">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BD4A41C-7218-D58A-7ABE-1B3A65649F59}"/>
              </a:ext>
            </a:extLst>
          </p:cNvPr>
          <p:cNvSpPr txBox="1"/>
          <p:nvPr/>
        </p:nvSpPr>
        <p:spPr>
          <a:xfrm>
            <a:off x="8470492" y="4467445"/>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ta.pressbooks.pub/foundationsofsocialworkresearch/chapter/7-3-types-of-survey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79528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DB2C67D-0263-B905-043E-C744EA64431E}"/>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sz="2700"/>
              <a:t>My quantitative research method.</a:t>
            </a:r>
          </a:p>
        </p:txBody>
      </p:sp>
      <p:sp>
        <p:nvSpPr>
          <p:cNvPr id="34" name="Rectangle 33">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F8541A6E-A556-6255-BEE1-98E389FBC491}"/>
              </a:ext>
            </a:extLst>
          </p:cNvPr>
          <p:cNvSpPr>
            <a:spLocks noGrp="1"/>
          </p:cNvSpPr>
          <p:nvPr>
            <p:ph idx="1"/>
          </p:nvPr>
        </p:nvSpPr>
        <p:spPr>
          <a:xfrm>
            <a:off x="1451581" y="2015732"/>
            <a:ext cx="3526523" cy="3450613"/>
          </a:xfrm>
        </p:spPr>
        <p:txBody>
          <a:bodyPr vert="horz" lIns="91440" tIns="91440" rIns="91440" bIns="91440" rtlCol="0">
            <a:normAutofit lnSpcReduction="10000"/>
          </a:bodyPr>
          <a:lstStyle/>
          <a:p>
            <a:pPr marL="0" indent="0">
              <a:buNone/>
            </a:pPr>
            <a:r>
              <a:rPr lang="en-US" sz="1200" cap="all" dirty="0"/>
              <a:t>We will be using an anonymous  questionnaire to ask the students of </a:t>
            </a:r>
            <a:r>
              <a:rPr lang="en-US" sz="1200" cap="all" dirty="0" err="1"/>
              <a:t>Uwtsd</a:t>
            </a:r>
            <a:r>
              <a:rPr lang="en-US" sz="1200" cap="all" dirty="0"/>
              <a:t> and to see if they think providing training for technology is important in our university.</a:t>
            </a:r>
          </a:p>
          <a:p>
            <a:pPr marL="0" indent="0">
              <a:buNone/>
            </a:pPr>
            <a:r>
              <a:rPr lang="en-US" sz="1200" cap="all" dirty="0"/>
              <a:t>Weeks 1-2: we created our proposal presentation.</a:t>
            </a:r>
          </a:p>
          <a:p>
            <a:pPr marL="0" indent="0">
              <a:buNone/>
            </a:pPr>
            <a:r>
              <a:rPr lang="en-US" sz="1200" cap="all" dirty="0"/>
              <a:t>Week 3: we create our questionnaire and began our research.</a:t>
            </a:r>
          </a:p>
          <a:p>
            <a:pPr marL="0" indent="0">
              <a:buNone/>
            </a:pPr>
            <a:r>
              <a:rPr lang="en-US" sz="1200" cap="all" dirty="0"/>
              <a:t>Week 4: we will present our presentation</a:t>
            </a:r>
          </a:p>
          <a:p>
            <a:pPr marL="0" indent="0">
              <a:buNone/>
            </a:pPr>
            <a:r>
              <a:rPr lang="en-US" sz="1200" cap="all" dirty="0"/>
              <a:t>Week 5: we will begin our individual report, based on the research that we have found.</a:t>
            </a:r>
          </a:p>
        </p:txBody>
      </p:sp>
      <p:grpSp>
        <p:nvGrpSpPr>
          <p:cNvPr id="36" name="Group 35">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37" name="Rectangle 36">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Sticky notes with question marks">
            <a:extLst>
              <a:ext uri="{FF2B5EF4-FFF2-40B4-BE49-F238E27FC236}">
                <a16:creationId xmlns:a16="http://schemas.microsoft.com/office/drawing/2014/main" id="{2A23FB1A-5627-416A-4816-A9E3CCC2F6CF}"/>
              </a:ext>
            </a:extLst>
          </p:cNvPr>
          <p:cNvPicPr>
            <a:picLocks noChangeAspect="1"/>
          </p:cNvPicPr>
          <p:nvPr/>
        </p:nvPicPr>
        <p:blipFill rotWithShape="1">
          <a:blip r:embed="rId2"/>
          <a:srcRect l="11753" r="5002"/>
          <a:stretch/>
        </p:blipFill>
        <p:spPr>
          <a:xfrm>
            <a:off x="6093926" y="1116345"/>
            <a:ext cx="4821551" cy="3866172"/>
          </a:xfrm>
          <a:prstGeom prst="rect">
            <a:avLst/>
          </a:prstGeom>
        </p:spPr>
      </p:pic>
      <p:pic>
        <p:nvPicPr>
          <p:cNvPr id="40" name="Picture 39">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41">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75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DC6E3-CC50-467E-8C33-3442C4B12B1A}"/>
              </a:ext>
            </a:extLst>
          </p:cNvPr>
          <p:cNvSpPr>
            <a:spLocks noGrp="1"/>
          </p:cNvSpPr>
          <p:nvPr>
            <p:ph type="title"/>
          </p:nvPr>
        </p:nvSpPr>
        <p:spPr/>
        <p:txBody>
          <a:bodyPr/>
          <a:lstStyle/>
          <a:p>
            <a:r>
              <a:rPr lang="en-GB" dirty="0"/>
              <a:t>This is our week 3 questionnaire</a:t>
            </a:r>
            <a:br>
              <a:rPr lang="en-GB" dirty="0"/>
            </a:br>
            <a:endParaRPr lang="en-GB" dirty="0"/>
          </a:p>
        </p:txBody>
      </p:sp>
      <p:pic>
        <p:nvPicPr>
          <p:cNvPr id="5" name="Content Placeholder 4">
            <a:extLst>
              <a:ext uri="{FF2B5EF4-FFF2-40B4-BE49-F238E27FC236}">
                <a16:creationId xmlns:a16="http://schemas.microsoft.com/office/drawing/2014/main" id="{8B81F15F-6BEB-497A-B7CA-8AB30883A4C1}"/>
              </a:ext>
            </a:extLst>
          </p:cNvPr>
          <p:cNvPicPr>
            <a:picLocks noGrp="1" noChangeAspect="1"/>
          </p:cNvPicPr>
          <p:nvPr>
            <p:ph idx="1"/>
          </p:nvPr>
        </p:nvPicPr>
        <p:blipFill>
          <a:blip r:embed="rId2"/>
          <a:stretch>
            <a:fillRect/>
          </a:stretch>
        </p:blipFill>
        <p:spPr>
          <a:xfrm>
            <a:off x="6249198" y="2172879"/>
            <a:ext cx="2320037" cy="3137519"/>
          </a:xfrm>
        </p:spPr>
      </p:pic>
      <p:sp>
        <p:nvSpPr>
          <p:cNvPr id="6" name="TextBox 5">
            <a:extLst>
              <a:ext uri="{FF2B5EF4-FFF2-40B4-BE49-F238E27FC236}">
                <a16:creationId xmlns:a16="http://schemas.microsoft.com/office/drawing/2014/main" id="{752A0C9E-6011-46A4-92F3-4BA8B22B6DEF}"/>
              </a:ext>
            </a:extLst>
          </p:cNvPr>
          <p:cNvSpPr txBox="1"/>
          <p:nvPr/>
        </p:nvSpPr>
        <p:spPr>
          <a:xfrm>
            <a:off x="1785257" y="2172879"/>
            <a:ext cx="4223657" cy="2308324"/>
          </a:xfrm>
          <a:prstGeom prst="rect">
            <a:avLst/>
          </a:prstGeom>
          <a:noFill/>
        </p:spPr>
        <p:txBody>
          <a:bodyPr wrap="square">
            <a:spAutoFit/>
          </a:bodyPr>
          <a:lstStyle/>
          <a:p>
            <a:r>
              <a:rPr lang="en-GB" dirty="0"/>
              <a:t>Here’s is a link to our forms. We will send out this link in one weeks about gather responses.</a:t>
            </a:r>
          </a:p>
          <a:p>
            <a:r>
              <a:rPr lang="en-GB" dirty="0"/>
              <a:t>https://forms.office.com/Pages/ResponsePage.aspx?id=-REPTm4EBUWcuNshUjEeIYpoilQqQ4JGry_Ez0DIm_9UQU0xVDhQQ01NV0NVMkc4MTcwR1dHUDBQSi4u</a:t>
            </a:r>
          </a:p>
        </p:txBody>
      </p:sp>
    </p:spTree>
    <p:extLst>
      <p:ext uri="{BB962C8B-B14F-4D97-AF65-F5344CB8AC3E}">
        <p14:creationId xmlns:p14="http://schemas.microsoft.com/office/powerpoint/2010/main" val="353074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04594-985C-4F0E-8ABF-2E2378579EE7}"/>
              </a:ext>
            </a:extLst>
          </p:cNvPr>
          <p:cNvSpPr>
            <a:spLocks noGrp="1"/>
          </p:cNvSpPr>
          <p:nvPr>
            <p:ph type="title"/>
          </p:nvPr>
        </p:nvSpPr>
        <p:spPr>
          <a:xfrm>
            <a:off x="1451579" y="804519"/>
            <a:ext cx="9603275" cy="1049235"/>
          </a:xfrm>
        </p:spPr>
        <p:txBody>
          <a:bodyPr>
            <a:normAutofit/>
          </a:bodyPr>
          <a:lstStyle/>
          <a:p>
            <a:r>
              <a:rPr lang="en-GB" dirty="0"/>
              <a:t>Ethical considerations</a:t>
            </a:r>
          </a:p>
        </p:txBody>
      </p:sp>
      <p:sp>
        <p:nvSpPr>
          <p:cNvPr id="3" name="Content Placeholder 2">
            <a:extLst>
              <a:ext uri="{FF2B5EF4-FFF2-40B4-BE49-F238E27FC236}">
                <a16:creationId xmlns:a16="http://schemas.microsoft.com/office/drawing/2014/main" id="{463D22A8-A25D-4E17-BE07-05EC566F6E1F}"/>
              </a:ext>
            </a:extLst>
          </p:cNvPr>
          <p:cNvSpPr>
            <a:spLocks noGrp="1"/>
          </p:cNvSpPr>
          <p:nvPr>
            <p:ph idx="1"/>
          </p:nvPr>
        </p:nvSpPr>
        <p:spPr>
          <a:xfrm>
            <a:off x="1451579" y="2015734"/>
            <a:ext cx="5622284" cy="3450613"/>
          </a:xfrm>
        </p:spPr>
        <p:txBody>
          <a:bodyPr>
            <a:normAutofit lnSpcReduction="10000"/>
          </a:bodyPr>
          <a:lstStyle/>
          <a:p>
            <a:r>
              <a:rPr lang="en-GB" dirty="0"/>
              <a:t>Ethical considerations are multiple principles that are part in place to protect participants. Ethical considerations protects participants from harm and protects their privacy. When involving participants in research studies, make sure you have consent from them. (</a:t>
            </a:r>
            <a:r>
              <a:rPr lang="en-GB" dirty="0" err="1"/>
              <a:t>modh</a:t>
            </a:r>
            <a:r>
              <a:rPr lang="en-GB" dirty="0"/>
              <a:t>, 2018)</a:t>
            </a:r>
          </a:p>
          <a:p>
            <a:r>
              <a:rPr lang="en-GB" dirty="0"/>
              <a:t>We with ensure our participants safety by asking harmful questions, making sure we have their consent and keeping their identity anonymous.</a:t>
            </a:r>
          </a:p>
        </p:txBody>
      </p:sp>
      <p:pic>
        <p:nvPicPr>
          <p:cNvPr id="5" name="Picture 4" descr="A picture containing text, enamel&#10;&#10;Description automatically generated">
            <a:extLst>
              <a:ext uri="{FF2B5EF4-FFF2-40B4-BE49-F238E27FC236}">
                <a16:creationId xmlns:a16="http://schemas.microsoft.com/office/drawing/2014/main" id="{2E05C7E5-6269-4422-8028-E1D0184EC4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9190" y="2015734"/>
            <a:ext cx="3161231" cy="3161231"/>
          </a:xfrm>
          <a:prstGeom prst="rect">
            <a:avLst/>
          </a:prstGeom>
        </p:spPr>
      </p:pic>
      <p:sp>
        <p:nvSpPr>
          <p:cNvPr id="6" name="TextBox 5">
            <a:extLst>
              <a:ext uri="{FF2B5EF4-FFF2-40B4-BE49-F238E27FC236}">
                <a16:creationId xmlns:a16="http://schemas.microsoft.com/office/drawing/2014/main" id="{38A21586-0A36-4179-96F1-AD29C321F2AA}"/>
              </a:ext>
            </a:extLst>
          </p:cNvPr>
          <p:cNvSpPr txBox="1"/>
          <p:nvPr/>
        </p:nvSpPr>
        <p:spPr>
          <a:xfrm>
            <a:off x="8408573" y="5266292"/>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ohiostate.pressbooks.pub/swk3402/chapter/module-1-chapter-4-ethics-related-to-intervention-research/">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229228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657E-5DA5-4CED-88FB-527294753D5F}"/>
              </a:ext>
            </a:extLst>
          </p:cNvPr>
          <p:cNvSpPr>
            <a:spLocks noGrp="1"/>
          </p:cNvSpPr>
          <p:nvPr>
            <p:ph type="title"/>
          </p:nvPr>
        </p:nvSpPr>
        <p:spPr/>
        <p:txBody>
          <a:bodyPr/>
          <a:lstStyle/>
          <a:p>
            <a:r>
              <a:rPr lang="en-GB" dirty="0"/>
              <a:t>What we expect to find out</a:t>
            </a:r>
          </a:p>
        </p:txBody>
      </p:sp>
      <p:sp>
        <p:nvSpPr>
          <p:cNvPr id="3" name="Content Placeholder 2">
            <a:extLst>
              <a:ext uri="{FF2B5EF4-FFF2-40B4-BE49-F238E27FC236}">
                <a16:creationId xmlns:a16="http://schemas.microsoft.com/office/drawing/2014/main" id="{D1B15ABA-4F7C-47B4-89AB-BADE0BFCA6F2}"/>
              </a:ext>
            </a:extLst>
          </p:cNvPr>
          <p:cNvSpPr>
            <a:spLocks noGrp="1"/>
          </p:cNvSpPr>
          <p:nvPr>
            <p:ph idx="1"/>
          </p:nvPr>
        </p:nvSpPr>
        <p:spPr/>
        <p:txBody>
          <a:bodyPr/>
          <a:lstStyle/>
          <a:p>
            <a:r>
              <a:rPr lang="en-GB" dirty="0"/>
              <a:t>We expect to find out whether people agree that its important to be trained in technology and if they use technology if their everyday life. We will also find out if they do know how to use technology and what technology they use the most.</a:t>
            </a:r>
          </a:p>
        </p:txBody>
      </p:sp>
    </p:spTree>
    <p:extLst>
      <p:ext uri="{BB962C8B-B14F-4D97-AF65-F5344CB8AC3E}">
        <p14:creationId xmlns:p14="http://schemas.microsoft.com/office/powerpoint/2010/main" val="239337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5EC73-8589-46A0-A02D-BFF9D875B0E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DD8B77F-C440-4EE0-9B03-85F787BC87A3}"/>
              </a:ext>
            </a:extLst>
          </p:cNvPr>
          <p:cNvSpPr>
            <a:spLocks noGrp="1"/>
          </p:cNvSpPr>
          <p:nvPr>
            <p:ph idx="1"/>
          </p:nvPr>
        </p:nvSpPr>
        <p:spPr/>
        <p:txBody>
          <a:bodyPr/>
          <a:lstStyle/>
          <a:p>
            <a:r>
              <a:rPr lang="en-GB" sz="1200" b="0" dirty="0" err="1">
                <a:latin typeface="Arial" panose="020B0604020202020204" pitchFamily="34" charset="0"/>
                <a:cs typeface="Arial" panose="020B0604020202020204" pitchFamily="34" charset="0"/>
              </a:rPr>
              <a:t>Czaja</a:t>
            </a:r>
            <a:r>
              <a:rPr lang="en-GB" sz="1200" b="0" dirty="0">
                <a:latin typeface="Arial" panose="020B0604020202020204" pitchFamily="34" charset="0"/>
                <a:cs typeface="Arial" panose="020B0604020202020204" pitchFamily="34" charset="0"/>
              </a:rPr>
              <a:t>, S. J., </a:t>
            </a:r>
            <a:r>
              <a:rPr lang="en-GB" sz="1200" b="0" dirty="0" err="1">
                <a:latin typeface="Arial" panose="020B0604020202020204" pitchFamily="34" charset="0"/>
                <a:cs typeface="Arial" panose="020B0604020202020204" pitchFamily="34" charset="0"/>
              </a:rPr>
              <a:t>Charness</a:t>
            </a:r>
            <a:r>
              <a:rPr lang="en-GB" sz="1200" b="0" dirty="0">
                <a:latin typeface="Arial" panose="020B0604020202020204" pitchFamily="34" charset="0"/>
                <a:cs typeface="Arial" panose="020B0604020202020204" pitchFamily="34" charset="0"/>
              </a:rPr>
              <a:t>, N., Fisk, A. D., Hertzog, C., Nair, S. N., Rogers, W. A., &amp; </a:t>
            </a:r>
            <a:r>
              <a:rPr lang="en-GB" sz="1200" b="0" dirty="0" err="1">
                <a:latin typeface="Arial" panose="020B0604020202020204" pitchFamily="34" charset="0"/>
                <a:cs typeface="Arial" panose="020B0604020202020204" pitchFamily="34" charset="0"/>
              </a:rPr>
              <a:t>Sharit</a:t>
            </a:r>
            <a:r>
              <a:rPr lang="en-GB" sz="1200" b="0" dirty="0">
                <a:latin typeface="Arial" panose="020B0604020202020204" pitchFamily="34" charset="0"/>
                <a:cs typeface="Arial" panose="020B0604020202020204" pitchFamily="34" charset="0"/>
              </a:rPr>
              <a:t>, J. (2006). Factors predicting the use of technology: Findings from the </a:t>
            </a:r>
            <a:r>
              <a:rPr lang="en-GB" sz="1200" b="0" dirty="0" err="1">
                <a:latin typeface="Arial" panose="020B0604020202020204" pitchFamily="34" charset="0"/>
                <a:cs typeface="Arial" panose="020B0604020202020204" pitchFamily="34" charset="0"/>
              </a:rPr>
              <a:t>center</a:t>
            </a:r>
            <a:r>
              <a:rPr lang="en-GB" sz="1200" b="0" dirty="0">
                <a:latin typeface="Arial" panose="020B0604020202020204" pitchFamily="34" charset="0"/>
                <a:cs typeface="Arial" panose="020B0604020202020204" pitchFamily="34" charset="0"/>
              </a:rPr>
              <a:t> for research and education on aging and technology enhancement (create). Psychology and Aging, 21(2), 333–352. </a:t>
            </a:r>
            <a:r>
              <a:rPr lang="en-GB" sz="1200" dirty="0">
                <a:latin typeface="Arial" panose="020B0604020202020204" pitchFamily="34" charset="0"/>
                <a:cs typeface="Arial" panose="020B0604020202020204" pitchFamily="34" charset="0"/>
              </a:rPr>
              <a:t>available on</a:t>
            </a:r>
            <a:r>
              <a:rPr lang="en-GB" sz="1200" b="0" dirty="0">
                <a:latin typeface="Arial" panose="020B0604020202020204" pitchFamily="34" charset="0"/>
                <a:cs typeface="Arial" panose="020B0604020202020204" pitchFamily="34" charset="0"/>
              </a:rPr>
              <a:t> </a:t>
            </a:r>
            <a:r>
              <a:rPr lang="en-GB" sz="1200" b="0" u="none" strike="noStrike"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https://doi.org/10.1037/0882-7974.21.2.333</a:t>
            </a:r>
            <a:r>
              <a:rPr lang="en-GB" sz="1200" b="0" u="none" strike="noStrike"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(viewed on 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a:t>
            </a:r>
          </a:p>
          <a:p>
            <a:r>
              <a:rPr lang="en-GB" sz="1200" b="0" dirty="0">
                <a:latin typeface="Arial" panose="020B0604020202020204" pitchFamily="34" charset="0"/>
                <a:cs typeface="Arial" panose="020B0604020202020204" pitchFamily="34" charset="0"/>
              </a:rPr>
              <a:t>Katherine McKnight, Kimberly O'Malley, Roxanne </a:t>
            </a:r>
            <a:r>
              <a:rPr lang="en-GB" sz="1200" b="0" dirty="0" err="1">
                <a:latin typeface="Arial" panose="020B0604020202020204" pitchFamily="34" charset="0"/>
                <a:cs typeface="Arial" panose="020B0604020202020204" pitchFamily="34" charset="0"/>
              </a:rPr>
              <a:t>Ruzic</a:t>
            </a:r>
            <a:r>
              <a:rPr lang="en-GB" sz="1200" b="0" dirty="0">
                <a:latin typeface="Arial" panose="020B0604020202020204" pitchFamily="34" charset="0"/>
                <a:cs typeface="Arial" panose="020B0604020202020204" pitchFamily="34" charset="0"/>
              </a:rPr>
              <a:t>, Maria Kelly Horsley, John J. </a:t>
            </a:r>
            <a:r>
              <a:rPr lang="en-GB" sz="1200" b="0" dirty="0" err="1">
                <a:latin typeface="Arial" panose="020B0604020202020204" pitchFamily="34" charset="0"/>
                <a:cs typeface="Arial" panose="020B0604020202020204" pitchFamily="34" charset="0"/>
              </a:rPr>
              <a:t>Franey</a:t>
            </a:r>
            <a:r>
              <a:rPr lang="en-GB" sz="1200" b="0" dirty="0">
                <a:latin typeface="Arial" panose="020B0604020202020204" pitchFamily="34" charset="0"/>
                <a:cs typeface="Arial" panose="020B0604020202020204" pitchFamily="34" charset="0"/>
              </a:rPr>
              <a:t> &amp; Katherine Bassett (2016) Teaching in a Digital Age: How Educators Use Technology to Improve Student Learning, Journal of Research on Technology in Education, 48:3, 194-211,  available on DOI: </a:t>
            </a:r>
            <a:r>
              <a:rPr lang="en-GB" sz="1200" b="0" u="none" strike="noStrike"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https://doi.org/10.1080/15391523.2016.1175856</a:t>
            </a:r>
            <a:r>
              <a:rPr lang="en-GB" sz="1200" u="none" strike="noStrike" dirty="0">
                <a:latin typeface="Arial" panose="020B0604020202020204" pitchFamily="34" charset="0"/>
                <a:cs typeface="Arial" panose="020B0604020202020204" pitchFamily="34" charset="0"/>
              </a:rPr>
              <a:t>. (viewed on 15</a:t>
            </a:r>
            <a:r>
              <a:rPr lang="en-GB" sz="1200" u="none" strike="noStrike" baseline="30000" dirty="0">
                <a:latin typeface="Arial" panose="020B0604020202020204" pitchFamily="34" charset="0"/>
                <a:cs typeface="Arial" panose="020B0604020202020204" pitchFamily="34" charset="0"/>
              </a:rPr>
              <a:t>th</a:t>
            </a:r>
            <a:r>
              <a:rPr lang="en-GB" sz="1200" u="none" strike="noStrike" dirty="0">
                <a:latin typeface="Arial" panose="020B0604020202020204" pitchFamily="34" charset="0"/>
                <a:cs typeface="Arial" panose="020B0604020202020204" pitchFamily="34" charset="0"/>
              </a:rPr>
              <a:t> October)</a:t>
            </a:r>
            <a:endParaRPr lang="en-GB" sz="1200" b="0" dirty="0">
              <a:latin typeface="Arial" panose="020B0604020202020204" pitchFamily="34" charset="0"/>
              <a:cs typeface="Arial" panose="020B0604020202020204" pitchFamily="34" charset="0"/>
            </a:endParaRPr>
          </a:p>
          <a:p>
            <a:r>
              <a:rPr lang="en-GB" sz="1200" b="0" dirty="0" err="1">
                <a:latin typeface="Arial" panose="020B0604020202020204" pitchFamily="34" charset="0"/>
                <a:cs typeface="Arial" panose="020B0604020202020204" pitchFamily="34" charset="0"/>
              </a:rPr>
              <a:t>Mohd</a:t>
            </a:r>
            <a:r>
              <a:rPr lang="en-GB" sz="1200" b="0" dirty="0">
                <a:latin typeface="Arial" panose="020B0604020202020204" pitchFamily="34" charset="0"/>
                <a:cs typeface="Arial" panose="020B0604020202020204" pitchFamily="34" charset="0"/>
              </a:rPr>
              <a:t> Arifin, S. R. (2018). Ethical Considerations in Qualitative Study. INTERNATIONAL JOURNAL OF CARE SCHOLARS, 1(2), 30–33. available on </a:t>
            </a:r>
            <a:r>
              <a:rPr lang="en-GB" sz="1200" b="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https://doi.org/10.31436/ijcs.v1i2.82</a:t>
            </a:r>
            <a:r>
              <a:rPr lang="en-GB" sz="1200" b="0" dirty="0">
                <a:latin typeface="Arial" panose="020B0604020202020204" pitchFamily="34" charset="0"/>
                <a:cs typeface="Arial" panose="020B0604020202020204" pitchFamily="34" charset="0"/>
              </a:rPr>
              <a:t> (viewed on 15th October)</a:t>
            </a:r>
          </a:p>
          <a:p>
            <a:endParaRPr lang="en-GB" dirty="0"/>
          </a:p>
        </p:txBody>
      </p:sp>
    </p:spTree>
    <p:extLst>
      <p:ext uri="{BB962C8B-B14F-4D97-AF65-F5344CB8AC3E}">
        <p14:creationId xmlns:p14="http://schemas.microsoft.com/office/powerpoint/2010/main" val="372661851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5" ma:contentTypeDescription="Create a new document." ma:contentTypeScope="" ma:versionID="fc36af58e8e9137765815160a2c0f4b4">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8dfd727987e56fc53975c5882590f639"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4E8A0E8-2896-4262-954C-479E59461E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309112-A3E0-4BF5-ACC9-4BB0B29B2648}">
  <ds:schemaRefs>
    <ds:schemaRef ds:uri="http://schemas.microsoft.com/office/2006/metadata/properties"/>
    <ds:schemaRef ds:uri="http://purl.org/dc/elements/1.1/"/>
    <ds:schemaRef ds:uri="http://schemas.microsoft.com/office/2006/documentManagement/types"/>
    <ds:schemaRef ds:uri="a450a3cc-050d-4aca-8a4e-543025a63de0"/>
    <ds:schemaRef ds:uri="http://schemas.openxmlformats.org/package/2006/metadata/core-properties"/>
    <ds:schemaRef ds:uri="http://purl.org/dc/terms/"/>
    <ds:schemaRef ds:uri="http://www.w3.org/XML/1998/namespace"/>
    <ds:schemaRef ds:uri="http://schemas.microsoft.com/office/infopath/2007/PartnerControls"/>
    <ds:schemaRef ds:uri="461f81f1-dbc4-4122-adb0-1c0e154b8134"/>
    <ds:schemaRef ds:uri="http://purl.org/dc/dcmitype/"/>
  </ds:schemaRefs>
</ds:datastoreItem>
</file>

<file path=customXml/itemProps3.xml><?xml version="1.0" encoding="utf-8"?>
<ds:datastoreItem xmlns:ds="http://schemas.openxmlformats.org/officeDocument/2006/customXml" ds:itemID="{E85BA09A-96DB-4398-AEF7-F825C8FDB26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240</TotalTime>
  <Words>689</Words>
  <Application>Microsoft Office PowerPoint</Application>
  <PresentationFormat>Widescreen</PresentationFormat>
  <Paragraphs>31</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MT</vt:lpstr>
      <vt:lpstr>Gallery</vt:lpstr>
      <vt:lpstr>Is there a need to provide training on how to use technology to collaborate at UWTSD</vt:lpstr>
      <vt:lpstr>Is there a need to provide training on how to use technology to collaborate at UWTSD</vt:lpstr>
      <vt:lpstr> </vt:lpstr>
      <vt:lpstr>PowerPoint Presentation</vt:lpstr>
      <vt:lpstr>My quantitative research method.</vt:lpstr>
      <vt:lpstr>This is our week 3 questionnaire </vt:lpstr>
      <vt:lpstr>Ethical considerations</vt:lpstr>
      <vt:lpstr>What we expect to find out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there a need to provide training on how to use technology to collaborate at UWTSD</dc:title>
  <dc:creator>Jade Das (2209261)</dc:creator>
  <cp:lastModifiedBy>Jade</cp:lastModifiedBy>
  <cp:revision>24</cp:revision>
  <dcterms:created xsi:type="dcterms:W3CDTF">2022-10-01T11:09:08Z</dcterms:created>
  <dcterms:modified xsi:type="dcterms:W3CDTF">2022-10-15T11:39:20Z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