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ore0.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officeDocument/2006/relationships/custom-properties" Target="docProps/custom.xml"/><Relationship Id="rId5" Type="http://schemas.openxmlformats.org/officedocument/2006/relationships/metadata/core-properties" Target="docProps/core0.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49" r:id="rId2"/>
    <p:sldMasterId id="2147483651" r:id="rId3"/>
  </p:sldMasterIdLst>
  <p:notesMasterIdLst>
    <p:notesMasterId r:id="rId14"/>
  </p:notesMasterIdLst>
  <p:sldIdLst>
    <p:sldId id="256" r:id="rId4"/>
    <p:sldId id="258" r:id="rId5"/>
    <p:sldId id="267" r:id="rId19"/>
    <p:sldId id="259" r:id="rId6"/>
    <p:sldId id="260" r:id="rId7"/>
    <p:sldId id="261" r:id="rId8"/>
    <p:sldId id="262" r:id="rId9"/>
    <p:sldId id="263" r:id="rId10"/>
    <p:sldId id="264" r:id="rId11"/>
    <p:sldId id="265" r:id="rId12"/>
    <p:sldId id="266" r:id="rId13"/>
  </p:sldIdLst>
  <p:sldSz cx="9144000" cy="6858000" type="screen4x3"/>
  <p:notesSz cx="6865938" cy="95392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179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notesMaster" Target="notesMasters/notesMaster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9"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0" y="0"/>
            <a:ext cx="6865200" cy="9540000"/>
          </a:xfrm>
          <a:prstGeom prst="rect">
            <a:avLst/>
          </a:prstGeom>
          <a:solidFill>
            <a:srgbClr val="FFFFFF"/>
          </a:solidFill>
          <a:ln w="0">
            <a:noFill/>
          </a:ln>
        </p:spPr>
        <p:txBody>
          <a:bodyPr lIns="90000" tIns="45000" rIns="90000" bIns="45000" anchor="ctr" anchorCtr="1">
            <a:noAutofit/>
          </a:bodyPr>
          <a:lstStyle/>
          <a:p>
            <a:endParaRPr lang="en-US" sz="1800" b="0" strike="noStrike" spc="-1">
              <a:solidFill>
                <a:srgbClr val="000000"/>
              </a:solidFill>
              <a:latin typeface="Myriad Pro"/>
            </a:endParaRPr>
          </a:p>
        </p:txBody>
      </p:sp>
      <p:sp>
        <p:nvSpPr>
          <p:cNvPr id="15" name="PlaceHolder 1"/>
          <p:cNvSpPr>
            <a:spLocks noGrp="1"/>
          </p:cNvSpPr>
          <p:nvPr>
            <p:ph type="hdr"/>
          </p:nvPr>
        </p:nvSpPr>
        <p:spPr>
          <a:xfrm>
            <a:off x="0" y="-360"/>
            <a:ext cx="2975040" cy="477720"/>
          </a:xfrm>
          <a:prstGeom prst="rect">
            <a:avLst/>
          </a:prstGeom>
          <a:noFill/>
          <a:ln w="0">
            <a:noFill/>
          </a:ln>
        </p:spPr>
        <p:txBody>
          <a:bodyPr lIns="93600" tIns="46800" rIns="93600" bIns="46800" anchor="t">
            <a:noAutofit/>
          </a:bodyPr>
          <a:lstStyle/>
          <a:p>
            <a:pPr indent="0">
              <a:buNone/>
            </a:pPr>
            <a:endParaRPr lang="en-US" sz="2400" b="0" strike="noStrike" spc="-1">
              <a:solidFill>
                <a:srgbClr val="000000"/>
              </a:solidFill>
              <a:latin typeface="Times New Roman"/>
            </a:endParaRPr>
          </a:p>
        </p:txBody>
      </p:sp>
      <p:sp>
        <p:nvSpPr>
          <p:cNvPr id="16" name="PlaceHolder 2"/>
          <p:cNvSpPr>
            <a:spLocks noGrp="1"/>
          </p:cNvSpPr>
          <p:nvPr>
            <p:ph type="dt" idx="9"/>
          </p:nvPr>
        </p:nvSpPr>
        <p:spPr>
          <a:xfrm>
            <a:off x="3889440" y="-360"/>
            <a:ext cx="2975040" cy="477720"/>
          </a:xfrm>
          <a:prstGeom prst="rect">
            <a:avLst/>
          </a:prstGeom>
          <a:noFill/>
          <a:ln w="0">
            <a:noFill/>
          </a:ln>
        </p:spPr>
        <p:txBody>
          <a:bodyPr lIns="93600" tIns="46800" rIns="93600" bIns="46800" anchor="t">
            <a:noAutofit/>
          </a:bodyPr>
          <a:lstStyle>
            <a:lvl1pPr indent="0" algn="r">
              <a:lnSpc>
                <a:spcPct val="10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US" sz="1200" b="0" strike="noStrike" spc="-1">
                <a:solidFill>
                  <a:srgbClr val="000000"/>
                </a:solidFill>
                <a:latin typeface="Calibri"/>
              </a:defRPr>
            </a:lvl1pPr>
          </a:lstStyle>
          <a:p>
            <a:pPr indent="0" algn="r">
              <a:lnSpc>
                <a:spcPct val="10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1200" b="0" strike="noStrike" spc="-1">
                <a:solidFill>
                  <a:srgbClr val="000000"/>
                </a:solidFill>
                <a:latin typeface="Calibri"/>
              </a:rPr>
              <a:t>&lt;date/time&gt;</a:t>
            </a:r>
            <a:endParaRPr lang="en-US" sz="1200" b="0" strike="noStrike" spc="-1">
              <a:solidFill>
                <a:srgbClr val="000000"/>
              </a:solidFill>
              <a:latin typeface="Times New Roman"/>
            </a:endParaRPr>
          </a:p>
        </p:txBody>
      </p:sp>
      <p:sp>
        <p:nvSpPr>
          <p:cNvPr id="17" name="PlaceHolder 3"/>
          <p:cNvSpPr>
            <a:spLocks noGrp="1" noRot="1" noChangeAspect="1"/>
          </p:cNvSpPr>
          <p:nvPr>
            <p:ph type="sldImg"/>
          </p:nvPr>
        </p:nvSpPr>
        <p:spPr>
          <a:xfrm>
            <a:off x="1047600" y="715680"/>
            <a:ext cx="4770720" cy="3578040"/>
          </a:xfrm>
          <a:prstGeom prst="rect">
            <a:avLst/>
          </a:prstGeom>
          <a:noFill/>
          <a:ln w="12600">
            <a:solidFill>
              <a:srgbClr val="000000"/>
            </a:solidFill>
            <a:miter/>
          </a:ln>
        </p:spPr>
        <p:txBody>
          <a:bodyPr lIns="93600" tIns="46800" rIns="93600" bIns="4680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strike="noStrike" spc="-1">
                <a:solidFill>
                  <a:srgbClr val="000000"/>
                </a:solidFill>
                <a:latin typeface="Myriad Pro"/>
              </a:rPr>
              <a:t>Click to move the slide</a:t>
            </a:r>
          </a:p>
        </p:txBody>
      </p:sp>
      <p:sp>
        <p:nvSpPr>
          <p:cNvPr id="18" name="PlaceHolder 4"/>
          <p:cNvSpPr>
            <a:spLocks noGrp="1"/>
          </p:cNvSpPr>
          <p:nvPr>
            <p:ph type="body"/>
          </p:nvPr>
        </p:nvSpPr>
        <p:spPr>
          <a:xfrm>
            <a:off x="687240" y="4532400"/>
            <a:ext cx="5492880" cy="4292640"/>
          </a:xfrm>
          <a:prstGeom prst="rect">
            <a:avLst/>
          </a:prstGeom>
          <a:noFill/>
          <a:ln w="0">
            <a:noFill/>
          </a:ln>
        </p:spPr>
        <p:txBody>
          <a:bodyPr lIns="93600" tIns="46800" rIns="93600" bIns="46800" anchor="t">
            <a:noAutofit/>
          </a:bodyPr>
          <a:lstStyle/>
          <a:p>
            <a:pPr indent="0">
              <a:spcBef>
                <a:spcPts val="451"/>
              </a:spcBef>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r>
              <a:rPr lang="en-US" sz="1200" b="0" strike="noStrike" spc="-1">
                <a:solidFill>
                  <a:srgbClr val="000000"/>
                </a:solidFill>
                <a:latin typeface="Calibri"/>
              </a:rPr>
              <a:t>Click to edit the notes format</a:t>
            </a:r>
          </a:p>
        </p:txBody>
      </p:sp>
      <p:sp>
        <p:nvSpPr>
          <p:cNvPr id="19" name="PlaceHolder 5"/>
          <p:cNvSpPr>
            <a:spLocks noGrp="1"/>
          </p:cNvSpPr>
          <p:nvPr>
            <p:ph type="ftr" idx="10"/>
          </p:nvPr>
        </p:nvSpPr>
        <p:spPr>
          <a:xfrm>
            <a:off x="0" y="9061200"/>
            <a:ext cx="2975040" cy="477720"/>
          </a:xfrm>
          <a:prstGeom prst="rect">
            <a:avLst/>
          </a:prstGeom>
          <a:noFill/>
          <a:ln w="0">
            <a:noFill/>
          </a:ln>
        </p:spPr>
        <p:txBody>
          <a:bodyPr lIns="93600" tIns="46800" rIns="93600" bIns="46800" anchor="b">
            <a:noAutofit/>
          </a:bodyPr>
          <a:lstStyle/>
          <a:p>
            <a:pPr indent="0">
              <a:buNone/>
            </a:pPr>
            <a:endParaRPr lang="en-US" sz="2400" b="0" strike="noStrike" spc="-1">
              <a:solidFill>
                <a:srgbClr val="000000"/>
              </a:solidFill>
              <a:latin typeface="Times New Roman"/>
            </a:endParaRPr>
          </a:p>
        </p:txBody>
      </p:sp>
      <p:sp>
        <p:nvSpPr>
          <p:cNvPr id="20" name="PlaceHolder 6"/>
          <p:cNvSpPr>
            <a:spLocks noGrp="1"/>
          </p:cNvSpPr>
          <p:nvPr>
            <p:ph type="sldNum" idx="11"/>
          </p:nvPr>
        </p:nvSpPr>
        <p:spPr>
          <a:xfrm>
            <a:off x="3889440" y="9061200"/>
            <a:ext cx="2975040" cy="477720"/>
          </a:xfrm>
          <a:prstGeom prst="rect">
            <a:avLst/>
          </a:prstGeom>
          <a:noFill/>
          <a:ln w="0">
            <a:noFill/>
          </a:ln>
        </p:spPr>
        <p:txBody>
          <a:bodyPr lIns="93600" tIns="46800" rIns="93600" bIns="46800" anchor="b">
            <a:noAutofit/>
          </a:bodyPr>
          <a:lstStyle>
            <a:lvl1pPr indent="0" algn="r">
              <a:lnSpc>
                <a:spcPct val="10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US" sz="1200" b="0" strike="noStrike" spc="-1">
                <a:solidFill>
                  <a:srgbClr val="000000"/>
                </a:solidFill>
                <a:latin typeface="Calibri"/>
              </a:defRPr>
            </a:lvl1pPr>
          </a:lstStyle>
          <a:p>
            <a:pPr indent="0" algn="r">
              <a:lnSpc>
                <a:spcPct val="100000"/>
              </a:lnSpc>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fld id="{93737FD7-7452-406E-90BD-D603D8D6A974}" type="slidenum">
              <a:rPr lang="en-US" sz="1200" b="0" strike="noStrike" spc="-1">
                <a:solidFill>
                  <a:srgbClr val="000000"/>
                </a:solidFill>
                <a:latin typeface="Calibri"/>
              </a:rPr>
              <a:t>‹#›</a:t>
            </a:fld>
            <a:endParaRPr lang="en-US"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PlaceHolder 1"/>
          <p:cNvSpPr>
            <a:spLocks noGrp="1" noRot="1" noChangeAspect="1"/>
          </p:cNvSpPr>
          <p:nvPr>
            <p:ph type="sldImg"/>
          </p:nvPr>
        </p:nvSpPr>
        <p:spPr>
          <a:xfrm>
            <a:off x="1047750" y="715963"/>
            <a:ext cx="4770438" cy="3578225"/>
          </a:xfrm>
          <a:prstGeom prst="rect">
            <a:avLst/>
          </a:prstGeom>
          <a:ln w="0">
            <a:noFill/>
          </a:ln>
        </p:spPr>
      </p:sp>
      <p:sp>
        <p:nvSpPr>
          <p:cNvPr id="44" name="PlaceHolder 2"/>
          <p:cNvSpPr>
            <a:spLocks noGrp="1"/>
          </p:cNvSpPr>
          <p:nvPr>
            <p:ph type="body"/>
          </p:nvPr>
        </p:nvSpPr>
        <p:spPr>
          <a:xfrm>
            <a:off x="687240" y="4532400"/>
            <a:ext cx="5492880" cy="4292640"/>
          </a:xfrm>
          <a:prstGeom prst="rect">
            <a:avLst/>
          </a:prstGeom>
          <a:noFill/>
          <a:ln w="0">
            <a:noFill/>
          </a:ln>
        </p:spPr>
        <p:txBody>
          <a:bodyPr lIns="0" tIns="0" rIns="0" bIns="0" anchor="t">
            <a:noAutofit/>
          </a:bodyPr>
          <a:lstStyle/>
          <a:p>
            <a:pPr indent="0">
              <a:spcBef>
                <a:spcPts val="451"/>
              </a:spcBef>
              <a:buNone/>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pPr>
            <a:endParaRPr lang="en-GB" sz="1200" b="0" strike="noStrike" spc="-1">
              <a:solidFill>
                <a:srgbClr val="000000"/>
              </a:solidFill>
              <a:latin typeface="Calibri"/>
            </a:endParaRPr>
          </a:p>
        </p:txBody>
      </p:sp>
      <p:sp>
        <p:nvSpPr>
          <p:cNvPr id="45" name="Slide Number Placeholder 3"/>
          <p:cNvSpPr/>
          <p:nvPr/>
        </p:nvSpPr>
        <p:spPr>
          <a:xfrm>
            <a:off x="3889440" y="9061560"/>
            <a:ext cx="2975040" cy="477720"/>
          </a:xfrm>
          <a:prstGeom prst="rect">
            <a:avLst/>
          </a:prstGeom>
          <a:noFill/>
          <a:ln w="0">
            <a:noFill/>
          </a:ln>
        </p:spPr>
        <p:style>
          <a:lnRef idx="0">
            <a:scrgbClr r="0" g="0" b="0"/>
          </a:lnRef>
          <a:fillRef idx="0">
            <a:scrgbClr r="0" g="0" b="0"/>
          </a:fillRef>
          <a:effectRef idx="0">
            <a:scrgbClr r="0" g="0" b="0"/>
          </a:effectRef>
          <a:fontRef idx="minor"/>
        </p:style>
        <p:txBody>
          <a:bodyPr lIns="93600" tIns="46800" rIns="93600" bIns="4680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fld id="{85D6979F-5DC7-4DB4-A315-1813704208D7}" type="slidenum">
              <a:rPr lang="en-US" sz="1200" b="0" strike="noStrike" spc="-1">
                <a:solidFill>
                  <a:srgbClr val="000000"/>
                </a:solidFill>
                <a:latin typeface="Calibri"/>
              </a:rPr>
              <a:t>1</a:t>
            </a:fld>
            <a:endParaRPr lang="en-US" sz="1200" b="0" strike="noStrike" spc="-1">
              <a:solidFill>
                <a:srgbClr val="000000"/>
              </a:solidFill>
              <a:latin typeface="Myriad Pro"/>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PlaceHolder 1"/>
          <p:cNvSpPr>
            <a:spLocks noGrp="1" noRot="1" noChangeAspect="1"/>
          </p:cNvSpPr>
          <p:nvPr>
            <p:ph type="sldImg"/>
          </p:nvPr>
        </p:nvSpPr>
        <p:spPr>
          <a:xfrm>
            <a:off x="1047600" y="716040"/>
            <a:ext cx="4770720" cy="3578040"/>
          </a:xfrm>
          <a:prstGeom prst="rect">
            <a:avLst/>
          </a:prstGeom>
          <a:ln w="0">
            <a:noFill/>
          </a:ln>
        </p:spPr>
      </p:sp>
      <p:sp>
        <p:nvSpPr>
          <p:cNvPr id="47" name="PlaceHolder 2"/>
          <p:cNvSpPr>
            <a:spLocks noGrp="1"/>
          </p:cNvSpPr>
          <p:nvPr>
            <p:ph type="body"/>
          </p:nvPr>
        </p:nvSpPr>
        <p:spPr>
          <a:xfrm>
            <a:off x="687240" y="4532400"/>
            <a:ext cx="5492880" cy="4292640"/>
          </a:xfrm>
          <a:prstGeom prst="rect">
            <a:avLst/>
          </a:prstGeom>
          <a:noFill/>
          <a:ln w="0">
            <a:noFill/>
          </a:ln>
        </p:spPr>
        <p:txBody>
          <a:bodyPr lIns="0" tIns="0" rIns="0" bIns="0" anchor="t">
            <a:noAutofit/>
          </a:bodyPr>
          <a:lstStyle/>
          <a:p>
            <a:r>
              <a:t>I have chosen virtual wards, sometimes called hospital at home. Patients who would otherwise be in a hospital bed are cared for at home, using remote monitoring equipment such as pulse oximeters and blood pressure monitors that send readings to a clinical team. The team reviews patients every day and visits in person when needed. NHS England launched a national programme in 2022 and every integrated care board in England now runs virtual wards, with around 20 beds per 100,000 people by March 2025. The next slide shows a short embedded explainer video of how the technology works.</a:t>
            </a:r>
          </a:p>
        </p:txBody>
      </p:sp>
      <p:sp>
        <p:nvSpPr>
          <p:cNvPr id="48" name="Slide Number Placeholder 3"/>
          <p:cNvSpPr/>
          <p:nvPr/>
        </p:nvSpPr>
        <p:spPr>
          <a:xfrm>
            <a:off x="3889440" y="9061560"/>
            <a:ext cx="2975040" cy="477720"/>
          </a:xfrm>
          <a:prstGeom prst="rect">
            <a:avLst/>
          </a:prstGeom>
          <a:noFill/>
          <a:ln w="0">
            <a:noFill/>
          </a:ln>
        </p:spPr>
        <p:style>
          <a:lnRef idx="0">
            <a:scrgbClr r="0" g="0" b="0"/>
          </a:lnRef>
          <a:fillRef idx="0">
            <a:scrgbClr r="0" g="0" b="0"/>
          </a:fillRef>
          <a:effectRef idx="0">
            <a:scrgbClr r="0" g="0" b="0"/>
          </a:effectRef>
          <a:fontRef idx="minor"/>
        </p:style>
        <p:txBody>
          <a:bodyPr lIns="93600" tIns="46800" rIns="93600" bIns="46800" anchor="b">
            <a:noAutofit/>
          </a:bodyPr>
          <a:lstStyle/>
          <a:p>
            <a:pPr algn="r">
              <a:lnSpc>
                <a:spcPct val="100000"/>
              </a:lnSpc>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fld id="{431F7B32-B58F-4855-B36A-B4C4670F9EC6}" type="slidenum">
              <a:rPr lang="en-US" sz="1200" b="0" strike="noStrike" spc="-1">
                <a:solidFill>
                  <a:srgbClr val="000000"/>
                </a:solidFill>
                <a:latin typeface="Calibri"/>
              </a:rPr>
              <a:t>2</a:t>
            </a:fld>
            <a:endParaRPr lang="en-US" sz="1200" b="0" strike="noStrike" spc="-1">
              <a:solidFill>
                <a:srgbClr val="000000"/>
              </a:solidFill>
              <a:latin typeface="Myriad Pro"/>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p:nvPr>
        </p:nvSpPr>
        <p:spPr/>
        <p:txBody>
          <a:bodyPr/>
          <a:lstStyle/>
          <a:p>
            <a:r>
              <a:t>For the workforce, virtual wards change the job itself. Nurses and doctors monitor remote readings and make decisions by phone or video, which needs different skills from face-to-face assessment, and formal training has been limited. New roles such as virtual ward coordinators have been created. On the negative side, short-term funding has made it hard to recruit permanent staff, so services often borrow staff from other teams, and there can be confusion about who is accountable when a patient gets worse at home. Overall staff attitudes are cautiously positive.</a:t>
            </a:r>
          </a:p>
        </p:txBody>
      </p:sp>
      <p:sp>
        <p:nvSpPr>
          <p:cNvPr id="4" name="Slide Number Placeholder 3"/>
          <p:cNvSpPr>
            <a:spLocks noGrp="1"/>
          </p:cNvSpPr>
          <p:nvPr>
            <p:ph type="sldNum" idx="11"/>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0" y="715963"/>
            <a:ext cx="4770438" cy="3578225"/>
          </a:xfrm>
        </p:spPr>
      </p:sp>
      <p:sp>
        <p:nvSpPr>
          <p:cNvPr id="3" name="Notes Placeholder 2"/>
          <p:cNvSpPr>
            <a:spLocks noGrp="1"/>
          </p:cNvSpPr>
          <p:nvPr>
            <p:ph type="body"/>
          </p:nvPr>
        </p:nvSpPr>
        <p:spPr/>
        <p:txBody>
          <a:bodyPr/>
          <a:lstStyle/>
          <a:p>
            <a:r>
              <a:t>Day-to-day delivery changes considerably. Patients are either stepped up from the community to avoid an admission or stepped down for early discharge. Ward rounds become daily virtual board rounds based on monitoring data. The South East evaluation estimated over nine thousand avoided emergency admissions a year and a ten point four million pound net benefit. However, the same evaluation showed that on average two and a half virtual ward admissions were needed to avoid one emergency admission, and the Health Foundation argues the national data cannot yet prove that virtual wards reduce pressure on beds.</a:t>
            </a:r>
          </a:p>
        </p:txBody>
      </p:sp>
      <p:sp>
        <p:nvSpPr>
          <p:cNvPr id="4" name="Slide Number Placeholder 3"/>
          <p:cNvSpPr>
            <a:spLocks noGrp="1"/>
          </p:cNvSpPr>
          <p:nvPr>
            <p:ph type="sldNum" idx="11"/>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0" y="715963"/>
            <a:ext cx="4770438" cy="3578225"/>
          </a:xfrm>
        </p:spPr>
      </p:sp>
      <p:sp>
        <p:nvSpPr>
          <p:cNvPr id="3" name="Notes Placeholder 2"/>
          <p:cNvSpPr>
            <a:spLocks noGrp="1"/>
          </p:cNvSpPr>
          <p:nvPr>
            <p:ph type="body"/>
          </p:nvPr>
        </p:nvSpPr>
        <p:spPr/>
        <p:txBody>
          <a:bodyPr/>
          <a:lstStyle/>
          <a:p>
            <a:r>
              <a:t>Patients are mostly positive. They describe sleeping better, keeping their routines and having family nearby, and they trust the staff. Clinically, outcomes appear no worse than hospital, and in the Shepperd trial older patients were less likely to move into residential care. Avoiding hospital also lowers the risk of infection and deconditioning. On the other hand, many people still prefer face-to-face care, and evaluations found that poor communication, little training on the devices, or technology problems quickly undermine patients' sense of safety.</a:t>
            </a:r>
          </a:p>
        </p:txBody>
      </p:sp>
      <p:sp>
        <p:nvSpPr>
          <p:cNvPr id="4" name="Slide Number Placeholder 3"/>
          <p:cNvSpPr>
            <a:spLocks noGrp="1"/>
          </p:cNvSpPr>
          <p:nvPr>
            <p:ph type="sldNum" idx="11"/>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47750" y="715963"/>
            <a:ext cx="4770438" cy="3578225"/>
          </a:xfrm>
        </p:spPr>
      </p:sp>
      <p:sp>
        <p:nvSpPr>
          <p:cNvPr id="3" name="Notes Placeholder 2"/>
          <p:cNvSpPr>
            <a:spLocks noGrp="1"/>
          </p:cNvSpPr>
          <p:nvPr>
            <p:ph type="body"/>
          </p:nvPr>
        </p:nvSpPr>
        <p:spPr/>
        <p:txBody>
          <a:bodyPr/>
          <a:lstStyle/>
          <a:p>
            <a:r>
              <a:t>At community level, virtual wards move care out of hospitals and into neighbourhoods, which is exactly the direction of the ten year health plan. Families can be closer and more involved, and keeping people out of hospital supports public health. The most serious negative is the load on unpaid carers, whose needs are often not assessed. There are also equity issues: the model depends on housing, connectivity and digital confidence, ethnic minority patients are underrepresented, and support is lowest in the most deprived groups.</a:t>
            </a:r>
          </a:p>
        </p:txBody>
      </p:sp>
      <p:sp>
        <p:nvSpPr>
          <p:cNvPr id="4" name="Slide Number Placeholder 3"/>
          <p:cNvSpPr>
            <a:spLocks noGrp="1"/>
          </p:cNvSpPr>
          <p:nvPr>
            <p:ph type="sldNum" idx="11"/>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p:nvPr>
        </p:nvSpPr>
        <p:spPr/>
        <p:txBody>
          <a:bodyPr/>
          <a:lstStyle/>
          <a:p>
            <a:r>
              <a:t>The main challenges. Funding is short term and cost-effectiveness is not yet proven. Workforce problems include shortages, little training and unclear accountability. IT systems often do not talk to each other, so data is re-entered by hand. The evidence base has real gaps, and economic analyses tend to ignore the costs falling on unpaid carers, which means some savings are really costs shifted onto families. Finally, without care, the model could widen health inequalities.</a:t>
            </a:r>
          </a:p>
        </p:txBody>
      </p:sp>
      <p:sp>
        <p:nvSpPr>
          <p:cNvPr id="4" name="Slide Number Placeholder 3"/>
          <p:cNvSpPr>
            <a:spLocks noGrp="1"/>
          </p:cNvSpPr>
          <p:nvPr>
            <p:ph type="sldNum" idx="11"/>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p:nvPr>
        </p:nvSpPr>
        <p:spPr/>
        <p:txBody>
          <a:bodyPr/>
          <a:lstStyle/>
          <a:p>
            <a:r>
              <a:t>My recommendations follow directly from the challenges. Services need long-term funding and proper training standards. Carers should be assessed at every admission. Services should be co-produced with local communities to address digital exclusion. IT systems need to connect, and evaluation should be consistent nationally. And communication matters: most people accept monitoring at home when it is described in plain language rather than as a virtual ward.</a:t>
            </a:r>
          </a:p>
        </p:txBody>
      </p:sp>
      <p:sp>
        <p:nvSpPr>
          <p:cNvPr id="4" name="Slide Number Placeholder 3"/>
          <p:cNvSpPr>
            <a:spLocks noGrp="1"/>
          </p:cNvSpPr>
          <p:nvPr>
            <p:ph type="sldNum" idx="11"/>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p:nvPr>
        </p:nvSpPr>
        <p:spPr/>
        <p:txBody>
          <a:bodyPr/>
          <a:lstStyle/>
          <a:p>
            <a:r>
              <a:t>To conclude, virtual wards show what digital transformation looks like at national scale. For the right patients the model is safe and popular and can free hospital beds. But the benefits are unevenly shared, and the hidden costs fall on carers and digitally excluded groups. The lesson is that success depends on people as much as technology, so my overall judgement is cautiously positive.</a:t>
            </a:r>
          </a:p>
        </p:txBody>
      </p:sp>
      <p:sp>
        <p:nvSpPr>
          <p:cNvPr id="4" name="Slide Number Placeholder 3"/>
          <p:cNvSpPr>
            <a:spLocks noGrp="1"/>
          </p:cNvSpPr>
          <p:nvPr>
            <p:ph type="sldNum" idx="11"/>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p:nvPr>
        </p:nvSpPr>
        <p:spPr/>
      </p:sp>
      <p:sp>
        <p:nvSpPr>
          <p:cNvPr id="3" name="Notes Placeholder 2"/>
          <p:cNvSpPr>
            <a:spLocks noGrp="1"/>
          </p:cNvSpPr>
          <p:nvPr>
            <p:ph type="body"/>
          </p:nvPr>
        </p:nvSpPr>
        <p:spPr/>
        <p:txBody>
          <a:bodyPr/>
          <a:lstStyle/>
          <a:p>
            <a:r>
              <a:t>Play the clip here - it is about 40 seconds and is embedded, so it plays inside PowerPoint with no internet needed. Introduce it: 'Before the evidence, here is how a virtual ward works in practice.' Afterwards bridge to the workforce: 'Delivering this at home changes the job itself - starting with the workforce.'</a:t>
            </a:r>
          </a:p>
        </p:txBody>
      </p:sp>
      <p:sp>
        <p:nvSpPr>
          <p:cNvPr id="4" name="Slide Number Placeholder 3"/>
          <p:cNvSpPr>
            <a:spLocks noGrp="1"/>
          </p:cNvSpPr>
          <p:nvPr>
            <p:ph type="sldNum" idx="11"/>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Title1">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lstStyle/>
          <a:p>
            <a:r>
              <a:t>Footer</a:t>
            </a:r>
          </a:p>
        </p:txBody>
      </p:sp>
      <p:sp>
        <p:nvSpPr>
          <p:cNvPr id="3" name="PlaceHolder 2"/>
          <p:cNvSpPr>
            <a:spLocks noGrp="1"/>
          </p:cNvSpPr>
          <p:nvPr>
            <p:ph type="sldNum" idx="5"/>
          </p:nvPr>
        </p:nvSpPr>
        <p:spPr/>
        <p:txBody>
          <a:bodyPr/>
          <a:lstStyle/>
          <a:p>
            <a:fld id="{767DDA00-3FF2-4A9D-8035-606A42470B25}" type="slidenum">
              <a:t>‹#›</a:t>
            </a:fld>
            <a:endParaRPr/>
          </a:p>
        </p:txBody>
      </p:sp>
      <p:sp>
        <p:nvSpPr>
          <p:cNvPr id="4" name="PlaceHolder 3"/>
          <p:cNvSpPr>
            <a:spLocks noGrp="1"/>
          </p:cNvSpPr>
          <p:nvPr>
            <p:ph type="dt" idx="3"/>
          </p:nvPr>
        </p:nvSpPr>
        <p:spPr/>
        <p:txBody>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Title2">
    <p:spTree>
      <p:nvGrpSpPr>
        <p:cNvPr id="1" name=""/>
        <p:cNvGrpSpPr/>
        <p:nvPr/>
      </p:nvGrpSpPr>
      <p:grpSpPr>
        <a:xfrm>
          <a:off x="0" y="0"/>
          <a:ext cx="0" cy="0"/>
          <a:chOff x="0" y="0"/>
          <a:chExt cx="0" cy="0"/>
        </a:xfrm>
      </p:grpSpPr>
      <p:sp>
        <p:nvSpPr>
          <p:cNvPr id="2" name="PlaceHolder 1"/>
          <p:cNvSpPr>
            <a:spLocks noGrp="1"/>
          </p:cNvSpPr>
          <p:nvPr>
            <p:ph type="ftr" idx="7"/>
          </p:nvPr>
        </p:nvSpPr>
        <p:spPr/>
        <p:txBody>
          <a:bodyPr/>
          <a:lstStyle/>
          <a:p>
            <a:r>
              <a:t>Footer</a:t>
            </a:r>
          </a:p>
        </p:txBody>
      </p:sp>
      <p:sp>
        <p:nvSpPr>
          <p:cNvPr id="3" name="PlaceHolder 2"/>
          <p:cNvSpPr>
            <a:spLocks noGrp="1"/>
          </p:cNvSpPr>
          <p:nvPr>
            <p:ph type="sldNum" idx="8"/>
          </p:nvPr>
        </p:nvSpPr>
        <p:spPr/>
        <p:txBody>
          <a:bodyPr/>
          <a:lstStyle/>
          <a:p>
            <a:fld id="{20A85250-C8B1-458A-B80A-1222B87612F4}" type="slidenum">
              <a:t>‹#›</a:t>
            </a:fld>
            <a:endParaRPr/>
          </a:p>
        </p:txBody>
      </p:sp>
      <p:sp>
        <p:nvSpPr>
          <p:cNvPr id="4" name="PlaceHolder 3"/>
          <p:cNvSpPr>
            <a:spLocks noGrp="1"/>
          </p:cNvSpPr>
          <p:nvPr>
            <p:ph type="dt" idx="6"/>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 Id="rId3"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theme" Target="../theme/theme3.xml"/><Relationship Id="rId3"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4320"/>
            <a:ext cx="8229600" cy="1143000"/>
          </a:xfrm>
          <a:prstGeom prst="rect">
            <a:avLst/>
          </a:prstGeom>
          <a:noFill/>
          <a:ln w="0">
            <a:noFill/>
          </a:ln>
        </p:spPr>
        <p:txBody>
          <a:bodyPr lIns="90000" tIns="46800" rIns="90000" bIns="4680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strike="noStrike" spc="-1">
                <a:solidFill>
                  <a:srgbClr val="000000"/>
                </a:solidFill>
                <a:latin typeface="Myriad Pro"/>
              </a:rPr>
              <a:t>Click to edit the title text format</a:t>
            </a:r>
          </a:p>
        </p:txBody>
      </p:sp>
      <p:sp>
        <p:nvSpPr>
          <p:cNvPr id="5" name="PlaceHolder 2"/>
          <p:cNvSpPr>
            <a:spLocks noGrp="1"/>
          </p:cNvSpPr>
          <p:nvPr>
            <p:ph type="body"/>
          </p:nvPr>
        </p:nvSpPr>
        <p:spPr>
          <a:xfrm>
            <a:off x="457200" y="1599840"/>
            <a:ext cx="8229600" cy="3916440"/>
          </a:xfrm>
          <a:prstGeom prst="rect">
            <a:avLst/>
          </a:prstGeom>
          <a:noFill/>
          <a:ln w="0">
            <a:noFill/>
          </a:ln>
        </p:spPr>
        <p:txBody>
          <a:bodyPr lIns="90000" tIns="46800" rIns="90000" bIns="46800" anchor="t">
            <a:normAutofit fontScale="93740"/>
          </a:bodyPr>
          <a:lstStyle/>
          <a:p>
            <a:pPr marL="343080" indent="-34308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Click to edit the outline text format</a:t>
            </a:r>
          </a:p>
          <a:p>
            <a:pPr marL="743040" lvl="1" indent="-28584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Second Outline Level</a:t>
            </a:r>
          </a:p>
          <a:p>
            <a:pPr marL="1143000" lvl="2"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Third Outline Level</a:t>
            </a:r>
          </a:p>
          <a:p>
            <a:pPr marL="1600200" lvl="3"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Fourth Outline Level</a:t>
            </a:r>
          </a:p>
          <a:p>
            <a:pPr marL="2057400" lvl="4"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Fifth Outline Level</a:t>
            </a:r>
          </a:p>
          <a:p>
            <a:pPr marL="2057400" lvl="5"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Sixth Outline Level</a:t>
            </a:r>
          </a:p>
          <a:p>
            <a:pPr marL="2057400" lvl="6"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Seventh Outline Level</a:t>
            </a:r>
          </a:p>
        </p:txBody>
      </p:sp>
      <p:sp>
        <p:nvSpPr>
          <p:cNvPr id="2" name="PlaceHolder 3"/>
          <p:cNvSpPr>
            <a:spLocks noGrp="1"/>
          </p:cNvSpPr>
          <p:nvPr>
            <p:ph type="dt" idx="1"/>
          </p:nvPr>
        </p:nvSpPr>
        <p:spPr>
          <a:xfrm>
            <a:off x="250920" y="6524280"/>
            <a:ext cx="971280" cy="219240"/>
          </a:xfrm>
          <a:prstGeom prst="rect">
            <a:avLst/>
          </a:prstGeom>
          <a:noFill/>
          <a:ln w="0">
            <a:noFill/>
          </a:ln>
        </p:spPr>
        <p:txBody>
          <a:bodyPr lIns="90000" tIns="46800" rIns="90000" bIns="46800" anchor="ctr">
            <a:noAutofit/>
          </a:bodyPr>
          <a:lstStyle>
            <a:lvl1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GB" sz="1000" b="0" strike="noStrike" spc="-1">
                <a:solidFill>
                  <a:srgbClr val="898989"/>
                </a:solidFill>
                <a:latin typeface="Times New Roman"/>
              </a:defRPr>
            </a:lvl1p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000" b="0" strike="noStrike" spc="-1">
                <a:solidFill>
                  <a:srgbClr val="898989"/>
                </a:solidFill>
                <a:latin typeface="Times New Roman"/>
              </a:rPr>
              <a:t>&lt;date/time&gt;</a:t>
            </a:r>
            <a:endParaRPr lang="en-US" sz="1000" b="0" strike="noStrike" spc="-1">
              <a:solidFill>
                <a:srgbClr val="000000"/>
              </a:solidFill>
              <a:latin typeface="Times New Roman"/>
            </a:endParaRPr>
          </a:p>
        </p:txBody>
      </p:sp>
      <p:sp>
        <p:nvSpPr>
          <p:cNvPr id="3" name="PlaceHolder 4"/>
          <p:cNvSpPr>
            <a:spLocks noGrp="1"/>
          </p:cNvSpPr>
          <p:nvPr>
            <p:ph type="sldNum" idx="2"/>
          </p:nvPr>
        </p:nvSpPr>
        <p:spPr>
          <a:xfrm>
            <a:off x="7956720" y="6381720"/>
            <a:ext cx="730080" cy="339840"/>
          </a:xfrm>
          <a:prstGeom prst="rect">
            <a:avLst/>
          </a:prstGeom>
          <a:noFill/>
          <a:ln w="0">
            <a:noFill/>
          </a:ln>
        </p:spPr>
        <p:txBody>
          <a:bodyPr lIns="90000" tIns="46800" rIns="90000" bIns="46800" anchor="ctr">
            <a:noAutofit/>
          </a:bodyPr>
          <a:lstStyle>
            <a:lvl1pPr indent="0" algn="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GB" sz="1200" b="0" strike="noStrike" spc="-1">
                <a:solidFill>
                  <a:srgbClr val="898989"/>
                </a:solidFill>
                <a:latin typeface="Times New Roman"/>
              </a:defRPr>
            </a:lvl1pPr>
          </a:lstStyle>
          <a:p>
            <a:pPr indent="0" algn="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fld id="{98D5BF1A-F36C-421E-9375-7C47CA66AADF}" type="slidenum">
              <a:rPr lang="en-GB" sz="1200" b="0" strike="noStrike" spc="-1">
                <a:solidFill>
                  <a:srgbClr val="898989"/>
                </a:solidFill>
                <a:latin typeface="Times New Roman"/>
              </a:rPr>
              <a:t>‹#›</a:t>
            </a:fld>
            <a:endParaRPr lang="en-US"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4320"/>
            <a:ext cx="8229600" cy="1143000"/>
          </a:xfrm>
          <a:prstGeom prst="rect">
            <a:avLst/>
          </a:prstGeom>
          <a:noFill/>
          <a:ln w="0">
            <a:noFill/>
          </a:ln>
        </p:spPr>
        <p:txBody>
          <a:bodyPr lIns="90000" tIns="46800" rIns="90000" bIns="4680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strike="noStrike" spc="-1">
                <a:solidFill>
                  <a:srgbClr val="000000"/>
                </a:solidFill>
                <a:latin typeface="Myriad Pro"/>
              </a:rPr>
              <a:t>Click to edit the title text format</a:t>
            </a:r>
          </a:p>
        </p:txBody>
      </p:sp>
      <p:sp>
        <p:nvSpPr>
          <p:cNvPr id="5" name="PlaceHolder 2"/>
          <p:cNvSpPr>
            <a:spLocks noGrp="1"/>
          </p:cNvSpPr>
          <p:nvPr>
            <p:ph type="body"/>
          </p:nvPr>
        </p:nvSpPr>
        <p:spPr>
          <a:xfrm>
            <a:off x="457200" y="1599840"/>
            <a:ext cx="8229600" cy="3916440"/>
          </a:xfrm>
          <a:prstGeom prst="rect">
            <a:avLst/>
          </a:prstGeom>
          <a:noFill/>
          <a:ln w="0">
            <a:noFill/>
          </a:ln>
        </p:spPr>
        <p:txBody>
          <a:bodyPr lIns="90000" tIns="46800" rIns="90000" bIns="46800" anchor="t">
            <a:normAutofit fontScale="93740"/>
          </a:bodyPr>
          <a:lstStyle/>
          <a:p>
            <a:pPr marL="343080" indent="-34308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Click to edit the outline text format</a:t>
            </a:r>
          </a:p>
          <a:p>
            <a:pPr marL="743040" lvl="1" indent="-28584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Second Outline Level</a:t>
            </a:r>
          </a:p>
          <a:p>
            <a:pPr marL="1143000" lvl="2"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Third Outline Level</a:t>
            </a:r>
          </a:p>
          <a:p>
            <a:pPr marL="1600200" lvl="3"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Fourth Outline Level</a:t>
            </a:r>
          </a:p>
          <a:p>
            <a:pPr marL="2057400" lvl="4"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Fifth Outline Level</a:t>
            </a:r>
          </a:p>
          <a:p>
            <a:pPr marL="2057400" lvl="5"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Sixth Outline Level</a:t>
            </a:r>
          </a:p>
          <a:p>
            <a:pPr marL="2057400" lvl="6"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Seventh Outline Level</a:t>
            </a:r>
          </a:p>
        </p:txBody>
      </p:sp>
      <p:sp>
        <p:nvSpPr>
          <p:cNvPr id="6" name="PlaceHolder 3"/>
          <p:cNvSpPr>
            <a:spLocks noGrp="1"/>
          </p:cNvSpPr>
          <p:nvPr>
            <p:ph type="dt" idx="3"/>
          </p:nvPr>
        </p:nvSpPr>
        <p:spPr>
          <a:xfrm>
            <a:off x="394920" y="6524280"/>
            <a:ext cx="971640" cy="219240"/>
          </a:xfrm>
          <a:prstGeom prst="rect">
            <a:avLst/>
          </a:prstGeom>
          <a:noFill/>
          <a:ln w="0">
            <a:noFill/>
          </a:ln>
        </p:spPr>
        <p:txBody>
          <a:bodyPr lIns="90000" tIns="46800" rIns="90000" bIns="46800" anchor="ctr">
            <a:noAutofit/>
          </a:bodyPr>
          <a:lstStyle>
            <a:lvl1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GB" sz="1000" b="0" strike="noStrike" spc="-1">
                <a:solidFill>
                  <a:srgbClr val="898989"/>
                </a:solidFill>
                <a:latin typeface="Times New Roman"/>
              </a:defRPr>
            </a:lvl1p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000" b="0" strike="noStrike" spc="-1">
                <a:solidFill>
                  <a:srgbClr val="898989"/>
                </a:solidFill>
                <a:latin typeface="Times New Roman"/>
              </a:rPr>
              <a:t>&lt;date/time&gt;</a:t>
            </a:r>
            <a:endParaRPr lang="en-US" sz="1000" b="0" strike="noStrike" spc="-1">
              <a:solidFill>
                <a:srgbClr val="FFFFFF"/>
              </a:solidFill>
              <a:latin typeface="Times New Roman"/>
            </a:endParaRPr>
          </a:p>
        </p:txBody>
      </p:sp>
      <p:sp>
        <p:nvSpPr>
          <p:cNvPr id="7" name="PlaceHolder 4"/>
          <p:cNvSpPr>
            <a:spLocks noGrp="1"/>
          </p:cNvSpPr>
          <p:nvPr>
            <p:ph type="ftr" idx="4"/>
          </p:nvPr>
        </p:nvSpPr>
        <p:spPr>
          <a:xfrm>
            <a:off x="4140000" y="6381720"/>
            <a:ext cx="2895480" cy="365040"/>
          </a:xfrm>
          <a:prstGeom prst="rect">
            <a:avLst/>
          </a:prstGeom>
          <a:noFill/>
          <a:ln w="0">
            <a:noFill/>
          </a:ln>
        </p:spPr>
        <p:txBody>
          <a:bodyPr lIns="90000" tIns="46800" rIns="90000" bIns="46800" anchor="t">
            <a:noAutofit/>
          </a:bodyPr>
          <a:lstStyle/>
          <a:p>
            <a:pPr inden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800" b="0" strike="noStrike" spc="-1">
              <a:solidFill>
                <a:srgbClr val="000000"/>
              </a:solidFill>
              <a:latin typeface="Myriad Pro"/>
            </a:endParaRPr>
          </a:p>
        </p:txBody>
      </p:sp>
      <p:sp>
        <p:nvSpPr>
          <p:cNvPr id="8" name="PlaceHolder 5"/>
          <p:cNvSpPr>
            <a:spLocks noGrp="1"/>
          </p:cNvSpPr>
          <p:nvPr>
            <p:ph type="sldNum" idx="5"/>
          </p:nvPr>
        </p:nvSpPr>
        <p:spPr>
          <a:xfrm>
            <a:off x="7956720" y="6381720"/>
            <a:ext cx="730080" cy="339840"/>
          </a:xfrm>
          <a:prstGeom prst="rect">
            <a:avLst/>
          </a:prstGeom>
          <a:noFill/>
          <a:ln w="0">
            <a:noFill/>
          </a:ln>
        </p:spPr>
        <p:txBody>
          <a:bodyPr lIns="90000" tIns="46800" rIns="90000" bIns="46800" anchor="ctr">
            <a:noAutofit/>
          </a:bodyPr>
          <a:lstStyle>
            <a:lvl1pPr indent="0" algn="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GB" sz="1200" b="0" strike="noStrike" spc="-1">
                <a:solidFill>
                  <a:srgbClr val="898989"/>
                </a:solidFill>
                <a:latin typeface="Times New Roman"/>
              </a:defRPr>
            </a:lvl1pPr>
          </a:lstStyle>
          <a:p>
            <a:pPr indent="0" algn="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fld id="{6739EA56-BD6F-4E25-8B79-515BF147AA00}" type="slidenum">
              <a:rPr lang="en-GB" sz="1200" b="0" strike="noStrike" spc="-1">
                <a:solidFill>
                  <a:srgbClr val="898989"/>
                </a:solidFill>
                <a:latin typeface="Times New Roman"/>
              </a:rPr>
              <a:t>‹#›</a:t>
            </a:fld>
            <a:endParaRPr lang="en-US" sz="1200" b="0" strike="noStrike" spc="-1">
              <a:solidFill>
                <a:srgbClr val="FFFFFF"/>
              </a:solidFill>
              <a:latin typeface="Times New Roman"/>
            </a:endParaRPr>
          </a:p>
        </p:txBody>
      </p:sp>
    </p:spTree>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320"/>
            <a:ext cx="8229600" cy="1143000"/>
          </a:xfrm>
          <a:prstGeom prst="rect">
            <a:avLst/>
          </a:prstGeom>
          <a:noFill/>
          <a:ln w="0">
            <a:noFill/>
          </a:ln>
        </p:spPr>
        <p:txBody>
          <a:bodyPr lIns="90000" tIns="46800" rIns="90000" bIns="4680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US" sz="4400" b="0" strike="noStrike" spc="-1">
                <a:solidFill>
                  <a:srgbClr val="000000"/>
                </a:solidFill>
                <a:latin typeface="Myriad Pro"/>
              </a:rPr>
              <a:t>Click to edit the title text format</a:t>
            </a:r>
          </a:p>
        </p:txBody>
      </p:sp>
      <p:sp>
        <p:nvSpPr>
          <p:cNvPr id="10" name="PlaceHolder 2"/>
          <p:cNvSpPr>
            <a:spLocks noGrp="1"/>
          </p:cNvSpPr>
          <p:nvPr>
            <p:ph type="body"/>
          </p:nvPr>
        </p:nvSpPr>
        <p:spPr>
          <a:xfrm>
            <a:off x="457200" y="1599840"/>
            <a:ext cx="8229600" cy="3916440"/>
          </a:xfrm>
          <a:prstGeom prst="rect">
            <a:avLst/>
          </a:prstGeom>
          <a:noFill/>
          <a:ln w="0">
            <a:noFill/>
          </a:ln>
        </p:spPr>
        <p:txBody>
          <a:bodyPr lIns="90000" tIns="46800" rIns="90000" bIns="46800" anchor="t">
            <a:normAutofit fontScale="93740"/>
          </a:bodyPr>
          <a:lstStyle/>
          <a:p>
            <a:pPr marL="343080" indent="-34308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Click to edit the outline text format</a:t>
            </a:r>
          </a:p>
          <a:p>
            <a:pPr marL="743040" lvl="1" indent="-28584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Second Outline Level</a:t>
            </a:r>
          </a:p>
          <a:p>
            <a:pPr marL="1143000" lvl="2"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Third Outline Level</a:t>
            </a:r>
          </a:p>
          <a:p>
            <a:pPr marL="1600200" lvl="3"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Fourth Outline Level</a:t>
            </a:r>
          </a:p>
          <a:p>
            <a:pPr marL="2057400" lvl="4"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Fifth Outline Level</a:t>
            </a:r>
          </a:p>
          <a:p>
            <a:pPr marL="2057400" lvl="5"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Sixth Outline Level</a:t>
            </a:r>
          </a:p>
          <a:p>
            <a:pPr marL="2057400" lvl="6" indent="-228600">
              <a:spcBef>
                <a:spcPts val="799"/>
              </a:spcBef>
              <a:buClr>
                <a:srgbClr val="000000"/>
              </a:buClr>
              <a:buFont typeface="Arial"/>
              <a:buChar char="»"/>
              <a:tabLst>
                <a:tab pos="914400" algn="l"/>
                <a:tab pos="1828800" algn="l"/>
                <a:tab pos="2743200" algn="l"/>
                <a:tab pos="3657600" algn="l"/>
                <a:tab pos="4572000" algn="l"/>
                <a:tab pos="5486400" algn="l"/>
                <a:tab pos="6400800" algn="l"/>
                <a:tab pos="7315200" algn="l"/>
                <a:tab pos="8229600" algn="l"/>
                <a:tab pos="9144000" algn="l"/>
                <a:tab pos="10058400" algn="l"/>
              </a:tabLst>
            </a:pPr>
            <a:r>
              <a:rPr lang="en-US" sz="3200" b="0" strike="noStrike" spc="-1">
                <a:solidFill>
                  <a:srgbClr val="000000"/>
                </a:solidFill>
                <a:latin typeface="Myriad Pro"/>
              </a:rPr>
              <a:t>Seventh Outline Level</a:t>
            </a:r>
          </a:p>
        </p:txBody>
      </p:sp>
      <p:sp>
        <p:nvSpPr>
          <p:cNvPr id="11" name="PlaceHolder 3"/>
          <p:cNvSpPr>
            <a:spLocks noGrp="1"/>
          </p:cNvSpPr>
          <p:nvPr>
            <p:ph type="dt" idx="6"/>
          </p:nvPr>
        </p:nvSpPr>
        <p:spPr>
          <a:xfrm>
            <a:off x="250920" y="6524280"/>
            <a:ext cx="971280" cy="219240"/>
          </a:xfrm>
          <a:prstGeom prst="rect">
            <a:avLst/>
          </a:prstGeom>
          <a:noFill/>
          <a:ln w="0">
            <a:noFill/>
          </a:ln>
        </p:spPr>
        <p:txBody>
          <a:bodyPr lIns="90000" tIns="46800" rIns="90000" bIns="46800" anchor="ctr">
            <a:noAutofit/>
          </a:bodyPr>
          <a:lstStyle>
            <a:lvl1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GB" sz="1000" b="0" strike="noStrike" spc="-1">
                <a:solidFill>
                  <a:srgbClr val="898989"/>
                </a:solidFill>
                <a:latin typeface="Times New Roman"/>
              </a:defRPr>
            </a:lvl1p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000" b="0" strike="noStrike" spc="-1">
                <a:solidFill>
                  <a:srgbClr val="898989"/>
                </a:solidFill>
                <a:latin typeface="Times New Roman"/>
              </a:rPr>
              <a:t>&lt;date/time&gt;</a:t>
            </a:r>
            <a:endParaRPr lang="en-US" sz="1000" b="0" strike="noStrike" spc="-1">
              <a:solidFill>
                <a:srgbClr val="000000"/>
              </a:solidFill>
              <a:latin typeface="Times New Roman"/>
            </a:endParaRPr>
          </a:p>
        </p:txBody>
      </p:sp>
      <p:sp>
        <p:nvSpPr>
          <p:cNvPr id="12" name="PlaceHolder 4"/>
          <p:cNvSpPr>
            <a:spLocks noGrp="1"/>
          </p:cNvSpPr>
          <p:nvPr>
            <p:ph type="ftr" idx="7"/>
          </p:nvPr>
        </p:nvSpPr>
        <p:spPr>
          <a:xfrm>
            <a:off x="3132000" y="6461280"/>
            <a:ext cx="2895840" cy="365040"/>
          </a:xfrm>
          <a:prstGeom prst="rect">
            <a:avLst/>
          </a:prstGeom>
          <a:noFill/>
          <a:ln w="0">
            <a:noFill/>
          </a:ln>
        </p:spPr>
        <p:txBody>
          <a:bodyPr lIns="90000" tIns="46800" rIns="90000" bIns="46800" anchor="t">
            <a:noAutofit/>
          </a:bodyPr>
          <a:lstStyle/>
          <a:p>
            <a:pPr inden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800" b="0" strike="noStrike" spc="-1">
              <a:solidFill>
                <a:srgbClr val="000000"/>
              </a:solidFill>
              <a:latin typeface="Myriad Pro"/>
            </a:endParaRPr>
          </a:p>
        </p:txBody>
      </p:sp>
      <p:sp>
        <p:nvSpPr>
          <p:cNvPr id="13" name="PlaceHolder 5"/>
          <p:cNvSpPr>
            <a:spLocks noGrp="1"/>
          </p:cNvSpPr>
          <p:nvPr>
            <p:ph type="sldNum" idx="8"/>
          </p:nvPr>
        </p:nvSpPr>
        <p:spPr>
          <a:xfrm>
            <a:off x="7956720" y="6381720"/>
            <a:ext cx="730080" cy="339840"/>
          </a:xfrm>
          <a:prstGeom prst="rect">
            <a:avLst/>
          </a:prstGeom>
          <a:noFill/>
          <a:ln w="0">
            <a:noFill/>
          </a:ln>
        </p:spPr>
        <p:txBody>
          <a:bodyPr lIns="90000" tIns="46800" rIns="90000" bIns="46800" anchor="ctr">
            <a:noAutofit/>
          </a:bodyPr>
          <a:lstStyle>
            <a:lvl1pPr indent="0" algn="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lang="en-GB" sz="1200" b="0" strike="noStrike" spc="-1">
                <a:solidFill>
                  <a:srgbClr val="898989"/>
                </a:solidFill>
                <a:latin typeface="Times New Roman"/>
              </a:defRPr>
            </a:lvl1pPr>
          </a:lstStyle>
          <a:p>
            <a:pPr indent="0" algn="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fld id="{6A9EF78D-DA22-4615-BACE-6B525CBAE190}" type="slidenum">
              <a:rPr lang="en-GB" sz="1200" b="0" strike="noStrike" spc="-1">
                <a:solidFill>
                  <a:srgbClr val="898989"/>
                </a:solidFill>
                <a:latin typeface="Times New Roman"/>
              </a:rPr>
              <a:t>‹#›</a:t>
            </a:fld>
            <a:endParaRPr lang="en-US"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microsoft.com/office/2007/relationships/media" Target="../media/media1.mp4"/><Relationship Id="rId3" Type="http://schemas.openxmlformats.org/officeDocument/2006/relationships/video" Target="../media/media1.mp4"/><Relationship Id="rId4" Type="http://schemas.openxmlformats.org/officeDocument/2006/relationships/image" Target="../media/image28.png"/><Relationship Id="rId5" Type="http://schemas.openxmlformats.org/officeDocument/2006/relationships/notesSlide" Target="../notesSlides/notesSlide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6"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6"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5.png"/><Relationship Id="rId4" Type="http://schemas.openxmlformats.org/officeDocument/2006/relationships/image" Target="../media/image16.png"/><Relationship Id="rId5" Type="http://schemas.openxmlformats.org/officeDocument/2006/relationships/image" Target="../media/image17.png"/><Relationship Id="rId6"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8.png"/><Relationship Id="rId4" Type="http://schemas.openxmlformats.org/officeDocument/2006/relationships/image" Target="../media/image19.png"/><Relationship Id="rId5" Type="http://schemas.openxmlformats.org/officeDocument/2006/relationships/image" Target="../media/image20.png"/><Relationship Id="rId6" Type="http://schemas.openxmlformats.org/officeDocument/2006/relationships/image" Target="../media/image2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2.png"/><Relationship Id="rId4" Type="http://schemas.openxmlformats.org/officeDocument/2006/relationships/image" Target="../media/image8.png"/><Relationship Id="rId5" Type="http://schemas.openxmlformats.org/officeDocument/2006/relationships/image" Target="../media/image23.png"/><Relationship Id="rId6" Type="http://schemas.openxmlformats.org/officeDocument/2006/relationships/image" Target="../media/image2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3.png"/><Relationship Id="rId4" Type="http://schemas.openxmlformats.org/officeDocument/2006/relationships/image" Target="../media/image9.png"/><Relationship Id="rId5" Type="http://schemas.openxmlformats.org/officeDocument/2006/relationships/image" Target="../media/image20.png"/><Relationship Id="rId6" Type="http://schemas.openxmlformats.org/officeDocument/2006/relationships/image" Target="../media/image2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6.png"/><Relationship Id="rId4" Type="http://schemas.openxmlformats.org/officeDocument/2006/relationships/image" Target="../media/image3.png"/><Relationship Id="rId5" Type="http://schemas.openxmlformats.org/officeDocument/2006/relationships/image" Target="../media/image24.png"/><Relationship Id="rId6" Type="http://schemas.openxmlformats.org/officeDocument/2006/relationships/image" Target="../media/image2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
          <p:cNvSpPr/>
          <p:nvPr/>
        </p:nvSpPr>
        <p:spPr>
          <a:xfrm>
            <a:off x="755640" y="3429000"/>
            <a:ext cx="7561440" cy="2303640"/>
          </a:xfrm>
          <a:prstGeom prst="rect">
            <a:avLst/>
          </a:prstGeom>
          <a:solidFill>
            <a:srgbClr val="00B0F0"/>
          </a:solidFill>
          <a:ln w="25560">
            <a:solidFill>
              <a:srgbClr val="0080B0"/>
            </a:solidFill>
            <a:miter/>
          </a:ln>
        </p:spPr>
        <p:style>
          <a:lnRef idx="0">
            <a:scrgbClr r="0" g="0" b="0"/>
          </a:lnRef>
          <a:fillRef idx="0">
            <a:scrgbClr r="0" g="0" b="0"/>
          </a:fillRef>
          <a:effectRef idx="0">
            <a:scrgbClr r="0" g="0" b="0"/>
          </a:effectRef>
          <a:fontRef idx="minor"/>
        </p:style>
        <p:txBody>
          <a:bodyPr lIns="90000" tIns="46800" rIns="90000" bIns="46800" anchor="ctr">
            <a:noAutofit/>
          </a:bodyPr>
          <a:lstStyle/>
          <a:p>
            <a:pPr algn="ct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US" sz="1800" b="0" strike="noStrike" spc="-1">
              <a:solidFill>
                <a:srgbClr val="000000"/>
              </a:solidFill>
              <a:latin typeface="Myriad Pro"/>
            </a:endParaRPr>
          </a:p>
        </p:txBody>
      </p:sp>
      <p:sp>
        <p:nvSpPr>
          <p:cNvPr id="22" name="PlaceHolder 1"/>
          <p:cNvSpPr>
            <a:spLocks noGrp="1"/>
          </p:cNvSpPr>
          <p:nvPr>
            <p:ph type="title"/>
          </p:nvPr>
        </p:nvSpPr>
        <p:spPr>
          <a:xfrm>
            <a:off x="611280" y="1305000"/>
            <a:ext cx="8353440" cy="4248000"/>
          </a:xfrm>
          <a:prstGeom prst="rect">
            <a:avLst/>
          </a:prstGeom>
          <a:noFill/>
          <a:ln w="0">
            <a:noFill/>
          </a:ln>
        </p:spPr>
        <p:txBody>
          <a:bodyPr wrap="square" lIns="91440" tIns="45720" rIns="91440" bIns="45720" anchor="ctr">
            <a:noAutofit/>
          </a:bodyPr>
          <a:lstStyle/>
          <a:p>
            <a:pPr marL="0" indent="0" algn="ctr">
              <a:spcAft>
                <a:spcPts val="60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sz="2400" b="1" i="0" dirty="0">
                <a:solidFill>
                  <a:srgbClr val="000000"/>
                </a:solidFill>
                <a:latin typeface="Arial"/>
              </a:rPr>
              <a:t>Digital Transformation in the Health and Care Professions (BMHP6026)</a:t>
            </a:r>
            <a:endParaRPr lang="en-US" sz="3200" b="0" strike="noStrike" spc="-1" dirty="0">
              <a:solidFill>
                <a:srgbClr val="000000"/>
              </a:solidFill>
              <a:latin typeface="Myriad Pro"/>
            </a:endParaRPr>
          </a:p>
          <a:p>
            <a:pPr marL="0" indent="0">
              <a:spcAft>
                <a:spcPts val="2400"/>
              </a:spcAft>
              <a:buNone/>
            </a:pPr>
            <a:r>
              <a:rPr sz="2000" b="0" i="0" dirty="0">
                <a:solidFill>
                  <a:srgbClr val="000000"/>
                </a:solidFill>
                <a:latin typeface="Arial"/>
              </a:rPr>
              <a:t>Component 2 Assessment</a:t>
            </a:r>
          </a:p>
          <a:p>
            <a:pPr marL="0" indent="0">
              <a:spcAft>
                <a:spcPts val="2400"/>
              </a:spcAft>
              <a:buNone/>
            </a:pPr>
            <a:endParaRPr sz="2000" b="0" i="0" dirty="0">
              <a:solidFill>
                <a:srgbClr val="000000"/>
              </a:solidFill>
              <a:latin typeface="Arial"/>
            </a:endParaRPr>
          </a:p>
          <a:p>
            <a:pPr marL="0" indent="0" algn="ctr">
              <a:spcAft>
                <a:spcPts val="1800"/>
              </a:spcAft>
              <a:buNone/>
            </a:pPr>
            <a:r>
              <a:rPr sz="2000" b="0" i="1" dirty="0">
                <a:solidFill>
                  <a:srgbClr val="000000"/>
                </a:solidFill>
                <a:latin typeface="Arial"/>
              </a:rPr>
              <a:t>Virtual Wards in UK Health and Social Care</a:t>
            </a:r>
          </a:p>
          <a:p>
            <a:pPr algn="ctr">
              <a:spcAft>
                <a:spcPts val="400"/>
              </a:spcAft>
            </a:pPr>
            <a:r>
              <a:rPr sz="1800" b="0" i="0" dirty="0">
                <a:solidFill>
                  <a:srgbClr val="000000"/>
                </a:solidFill>
                <a:latin typeface="Arial"/>
              </a:rPr>
              <a:t>Student </a:t>
            </a:r>
            <a:r>
              <a:rPr sz="1800" b="0" i="0" dirty="0" err="1">
                <a:solidFill>
                  <a:srgbClr val="000000"/>
                </a:solidFill>
                <a:latin typeface="Arial"/>
              </a:rPr>
              <a:t>name:</a:t>
            </a:r>
            <a:r>
              <a:rPr lang="en-US" sz="1800" dirty="0" err="1"/>
              <a:t>Cristina</a:t>
            </a:r>
            <a:r>
              <a:rPr lang="en-US" sz="1800" dirty="0"/>
              <a:t> Apostol</a:t>
            </a:r>
            <a:endParaRPr sz="1800" b="0" i="0" dirty="0">
              <a:solidFill>
                <a:srgbClr val="000000"/>
              </a:solidFill>
            </a:endParaRPr>
          </a:p>
          <a:p>
            <a:pPr algn="ctr">
              <a:spcAft>
                <a:spcPts val="400"/>
              </a:spcAft>
            </a:pPr>
            <a:r>
              <a:rPr sz="1800" b="0" i="0" dirty="0">
                <a:solidFill>
                  <a:srgbClr val="000000"/>
                </a:solidFill>
                <a:latin typeface="Arial"/>
              </a:rPr>
              <a:t>Student ID:</a:t>
            </a:r>
            <a:r>
              <a:rPr lang="en-US" sz="1800" dirty="0"/>
              <a:t>2335890</a:t>
            </a:r>
            <a:endParaRPr sz="1800" b="0" i="0" dirty="0">
              <a:solidFill>
                <a:srgbClr val="000000"/>
              </a:solidFill>
            </a:endParaRPr>
          </a:p>
          <a:p>
            <a:pPr marL="0" indent="0" algn="ctr">
              <a:spcAft>
                <a:spcPts val="0"/>
              </a:spcAft>
              <a:buNone/>
            </a:pPr>
            <a:r>
              <a:rPr sz="1800" b="0" i="0" dirty="0">
                <a:solidFill>
                  <a:srgbClr val="000000"/>
                </a:solidFill>
                <a:latin typeface="Arial"/>
              </a:rPr>
              <a:t>Lecturer: Dr Laila Surani</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Introduction</a:t>
            </a:r>
            <a:endParaRPr lang="en-US" sz="4400" b="0" strike="noStrike" spc="-1">
              <a:solidFill>
                <a:srgbClr val="000000"/>
              </a:solidFill>
              <a:latin typeface="Myriad Pro"/>
            </a:endParaRPr>
          </a:p>
        </p:txBody>
      </p:sp>
      <p:sp>
        <p:nvSpPr>
          <p:cNvPr id="26" name="Oval 25"/>
          <p:cNvSpPr/>
          <p:nvPr/>
        </p:nvSpPr>
        <p:spPr>
          <a:xfrm>
            <a:off x="502920" y="1711071"/>
            <a:ext cx="749808" cy="749808"/>
          </a:xfrm>
          <a:prstGeom prst="ellipse">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27" name="Picture 26" descr="FaHouseMedical.png"/>
          <p:cNvPicPr>
            <a:picLocks noChangeAspect="1"/>
          </p:cNvPicPr>
          <p:nvPr/>
        </p:nvPicPr>
        <p:blipFill>
          <a:blip r:embed="rId3"/>
          <a:stretch>
            <a:fillRect/>
          </a:stretch>
        </p:blipFill>
        <p:spPr>
          <a:xfrm>
            <a:off x="671626" y="1879777"/>
            <a:ext cx="412394" cy="412394"/>
          </a:xfrm>
          <a:prstGeom prst="rect">
            <a:avLst/>
          </a:prstGeom>
        </p:spPr>
      </p:pic>
      <p:sp>
        <p:nvSpPr>
          <p:cNvPr id="28" name="TextBox 27"/>
          <p:cNvSpPr txBox="1"/>
          <p:nvPr/>
        </p:nvSpPr>
        <p:spPr>
          <a:xfrm>
            <a:off x="1463040" y="1600200"/>
            <a:ext cx="7223760" cy="971549"/>
          </a:xfrm>
          <a:prstGeom prst="rect">
            <a:avLst/>
          </a:prstGeom>
          <a:noFill/>
        </p:spPr>
        <p:txBody>
          <a:bodyPr wrap="square" anchor="ctr" tIns="0" bIns="0" lIns="50800" rIns="0">
            <a:spAutoFit/>
          </a:bodyPr>
          <a:lstStyle/>
          <a:p>
            <a:pPr algn="l"/>
            <a:r>
              <a:rPr b="1" sz="1500">
                <a:solidFill>
                  <a:srgbClr val="005EB8"/>
                </a:solidFill>
              </a:rPr>
              <a:t>Virtual wards ('hospital at home')</a:t>
            </a:r>
            <a:r>
              <a:rPr sz="1500">
                <a:solidFill>
                  <a:srgbClr val="222222"/>
                </a:solidFill>
              </a:rPr>
              <a:t> – acute NHS care delivered in patients' own homes (NHS England, 2024b)</a:t>
            </a:r>
          </a:p>
        </p:txBody>
      </p:sp>
      <p:sp>
        <p:nvSpPr>
          <p:cNvPr id="29" name="Oval 28"/>
          <p:cNvSpPr/>
          <p:nvPr/>
        </p:nvSpPr>
        <p:spPr>
          <a:xfrm>
            <a:off x="502920" y="2774060"/>
            <a:ext cx="749808" cy="749808"/>
          </a:xfrm>
          <a:prstGeom prst="ellipse">
            <a:avLst/>
          </a:prstGeom>
          <a:solidFill>
            <a:srgbClr val="007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0" name="Picture 29" descr="FaHeartPulse.png"/>
          <p:cNvPicPr>
            <a:picLocks noChangeAspect="1"/>
          </p:cNvPicPr>
          <p:nvPr/>
        </p:nvPicPr>
        <p:blipFill>
          <a:blip r:embed="rId4"/>
          <a:stretch>
            <a:fillRect/>
          </a:stretch>
        </p:blipFill>
        <p:spPr>
          <a:xfrm>
            <a:off x="671626" y="2942767"/>
            <a:ext cx="412394" cy="412394"/>
          </a:xfrm>
          <a:prstGeom prst="rect">
            <a:avLst/>
          </a:prstGeom>
        </p:spPr>
      </p:pic>
      <p:sp>
        <p:nvSpPr>
          <p:cNvPr id="31" name="TextBox 30"/>
          <p:cNvSpPr txBox="1"/>
          <p:nvPr/>
        </p:nvSpPr>
        <p:spPr>
          <a:xfrm>
            <a:off x="1463040" y="2663189"/>
            <a:ext cx="7223760" cy="971549"/>
          </a:xfrm>
          <a:prstGeom prst="rect">
            <a:avLst/>
          </a:prstGeom>
          <a:noFill/>
        </p:spPr>
        <p:txBody>
          <a:bodyPr wrap="square" anchor="ctr" tIns="0" bIns="0" lIns="50800" rIns="0">
            <a:spAutoFit/>
          </a:bodyPr>
          <a:lstStyle/>
          <a:p>
            <a:pPr algn="l"/>
            <a:r>
              <a:rPr b="1" sz="1500">
                <a:solidFill>
                  <a:srgbClr val="0072CE"/>
                </a:solidFill>
              </a:rPr>
              <a:t>Remote monitoring</a:t>
            </a:r>
            <a:r>
              <a:rPr sz="1500">
                <a:solidFill>
                  <a:srgbClr val="222222"/>
                </a:solidFill>
              </a:rPr>
              <a:t> – pulse oximeters, BP monitors and apps send readings to a clinical team, reviewed daily</a:t>
            </a:r>
          </a:p>
        </p:txBody>
      </p:sp>
      <p:sp>
        <p:nvSpPr>
          <p:cNvPr id="32" name="Oval 31"/>
          <p:cNvSpPr/>
          <p:nvPr/>
        </p:nvSpPr>
        <p:spPr>
          <a:xfrm>
            <a:off x="502920" y="3837050"/>
            <a:ext cx="749808" cy="749808"/>
          </a:xfrm>
          <a:prstGeom prst="ellipse">
            <a:avLst/>
          </a:prstGeom>
          <a:solidFill>
            <a:srgbClr val="00A49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3" name="Picture 32" descr="FaHospital.png"/>
          <p:cNvPicPr>
            <a:picLocks noChangeAspect="1"/>
          </p:cNvPicPr>
          <p:nvPr/>
        </p:nvPicPr>
        <p:blipFill>
          <a:blip r:embed="rId5"/>
          <a:stretch>
            <a:fillRect/>
          </a:stretch>
        </p:blipFill>
        <p:spPr>
          <a:xfrm>
            <a:off x="671626" y="4005757"/>
            <a:ext cx="412394" cy="412394"/>
          </a:xfrm>
          <a:prstGeom prst="rect">
            <a:avLst/>
          </a:prstGeom>
        </p:spPr>
      </p:pic>
      <p:sp>
        <p:nvSpPr>
          <p:cNvPr id="34" name="TextBox 33"/>
          <p:cNvSpPr txBox="1"/>
          <p:nvPr/>
        </p:nvSpPr>
        <p:spPr>
          <a:xfrm>
            <a:off x="1463040" y="3726179"/>
            <a:ext cx="7223760" cy="971549"/>
          </a:xfrm>
          <a:prstGeom prst="rect">
            <a:avLst/>
          </a:prstGeom>
          <a:noFill/>
        </p:spPr>
        <p:txBody>
          <a:bodyPr wrap="square" anchor="ctr" tIns="0" bIns="0" lIns="50800" rIns="0">
            <a:spAutoFit/>
          </a:bodyPr>
          <a:lstStyle/>
          <a:p>
            <a:pPr algn="l"/>
            <a:r>
              <a:rPr b="1" sz="1300">
                <a:solidFill>
                  <a:srgbClr val="00A499"/>
                </a:solidFill>
              </a:rPr>
              <a:t>A national programme since 2022</a:t>
            </a:r>
            <a:r>
              <a:rPr sz="1300">
                <a:solidFill>
                  <a:srgbClr val="222222"/>
                </a:solidFill>
              </a:rPr>
              <a:t> – every integrated care board in England now runs virtual wards (Chappell et al., 2024)</a:t>
            </a:r>
          </a:p>
        </p:txBody>
      </p:sp>
      <p:sp>
        <p:nvSpPr>
          <p:cNvPr id="35" name="Oval 34"/>
          <p:cNvSpPr/>
          <p:nvPr/>
        </p:nvSpPr>
        <p:spPr>
          <a:xfrm>
            <a:off x="502920" y="4900041"/>
            <a:ext cx="749808" cy="749808"/>
          </a:xfrm>
          <a:prstGeom prst="ellipse">
            <a:avLst/>
          </a:prstGeom>
          <a:solidFill>
            <a:srgbClr val="00308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6" name="Picture 35" descr="FaBed.png"/>
          <p:cNvPicPr>
            <a:picLocks noChangeAspect="1"/>
          </p:cNvPicPr>
          <p:nvPr/>
        </p:nvPicPr>
        <p:blipFill>
          <a:blip r:embed="rId6"/>
          <a:stretch>
            <a:fillRect/>
          </a:stretch>
        </p:blipFill>
        <p:spPr>
          <a:xfrm>
            <a:off x="671626" y="5068747"/>
            <a:ext cx="412394" cy="412394"/>
          </a:xfrm>
          <a:prstGeom prst="rect">
            <a:avLst/>
          </a:prstGeom>
        </p:spPr>
      </p:pic>
      <p:sp>
        <p:nvSpPr>
          <p:cNvPr id="37" name="TextBox 36"/>
          <p:cNvSpPr txBox="1"/>
          <p:nvPr/>
        </p:nvSpPr>
        <p:spPr>
          <a:xfrm>
            <a:off x="1463040" y="4789170"/>
            <a:ext cx="7223760" cy="971549"/>
          </a:xfrm>
          <a:prstGeom prst="rect">
            <a:avLst/>
          </a:prstGeom>
          <a:noFill/>
        </p:spPr>
        <p:txBody>
          <a:bodyPr wrap="square" anchor="ctr" tIns="0" bIns="0" lIns="50800" rIns="0">
            <a:spAutoFit/>
          </a:bodyPr>
          <a:lstStyle/>
          <a:p>
            <a:pPr algn="l"/>
            <a:r>
              <a:rPr b="1" sz="1500">
                <a:solidFill>
                  <a:srgbClr val="003087"/>
                </a:solidFill>
              </a:rPr>
              <a:t>Scaling up</a:t>
            </a:r>
            <a:r>
              <a:rPr sz="1500">
                <a:solidFill>
                  <a:srgbClr val="222222"/>
                </a:solidFill>
              </a:rPr>
              <a:t> – ~20 beds per 100,000 people by 2025, against an ambition of 40–50 (POST,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Virtual Wards in Action</a:t>
            </a:r>
            <a:endParaRPr lang="en-US" sz="4400" b="0" strike="noStrike" spc="-1">
              <a:solidFill>
                <a:srgbClr val="000000"/>
              </a:solidFill>
              <a:latin typeface="Myriad Pro"/>
            </a:endParaRPr>
          </a:p>
        </p:txBody>
      </p:sp>
      <p:pic>
        <p:nvPicPr>
          <p:cNvPr id="26" name="virtual_wards_explainer.mp4">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4"/>
          <a:stretch>
            <a:fillRect/>
          </a:stretch>
        </p:blipFill>
        <p:spPr>
          <a:xfrm>
            <a:off x="2148840" y="1600200"/>
            <a:ext cx="4846320" cy="2724912"/>
          </a:xfrm>
          <a:prstGeom prst="rect">
            <a:avLst/>
          </a:prstGeom>
        </p:spPr>
      </p:pic>
      <p:sp>
        <p:nvSpPr>
          <p:cNvPr id="27" name="TextBox 26"/>
          <p:cNvSpPr txBox="1"/>
          <p:nvPr/>
        </p:nvSpPr>
        <p:spPr>
          <a:xfrm>
            <a:off x="914400" y="4434840"/>
            <a:ext cx="7315200" cy="1280160"/>
          </a:xfrm>
          <a:prstGeom prst="rect">
            <a:avLst/>
          </a:prstGeom>
          <a:noFill/>
        </p:spPr>
        <p:txBody>
          <a:bodyPr wrap="square">
            <a:spAutoFit/>
          </a:bodyPr>
          <a:lstStyle/>
          <a:p>
            <a:pPr algn="ctr"/>
            <a:r>
              <a:rPr sz="1600" b="1">
                <a:solidFill>
                  <a:srgbClr val="005EB8"/>
                </a:solidFill>
              </a:rPr>
              <a:t>▶  Short explainer (~40 sec) – click the video to play inside PowerPoint</a:t>
            </a:r>
          </a:p>
          <a:p>
            <a:pPr algn="ctr"/>
            <a:r>
              <a:rPr sz="1300">
                <a:solidFill>
                  <a:srgbClr val="222222"/>
                </a:solidFill>
              </a:rPr>
              <a:t>'Virtual Wards: hospital-level care delivered at home' – original explainer</a:t>
            </a:r>
          </a:p>
          <a:p>
            <a:pPr algn="ctr"/>
            <a:r>
              <a:rPr sz="1200" i="1">
                <a:solidFill>
                  <a:srgbClr val="555555"/>
                </a:solidFill>
              </a:rPr>
              <a:t>How the technology works: remote monitoring, daily reviews and a national NHS programme.</a:t>
            </a:r>
          </a:p>
        </p:txBody>
      </p:sp>
    </p:spTree>
  </p:cSld>
  <p:clrMapOvr>
    <a:masterClrMapping/>
  </p:clrMapOvr>
  <p:timing>
    <p:tnLst>
      <p:par>
        <p:cTn id="1" dur="indefinite" restart="never" nodeType="tmRoot">
          <p:childTnLst>
            <p:video>
              <p:cMediaNode vol="80000">
                <p:cTn id="2" fill="hold" display="0">
                  <p:stCondLst>
                    <p:cond delay="indefinite"/>
                  </p:stCondLst>
                </p:cTn>
                <p:tgtEl>
                  <p:spTgt spid="26"/>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Impact on Workforce</a:t>
            </a:r>
            <a:endParaRPr lang="en-US" sz="4400" b="0" strike="noStrike" spc="-1">
              <a:solidFill>
                <a:srgbClr val="000000"/>
              </a:solidFill>
              <a:latin typeface="Myriad Pro"/>
            </a:endParaRPr>
          </a:p>
        </p:txBody>
      </p:sp>
      <p:sp>
        <p:nvSpPr>
          <p:cNvPr id="28" name="Oval 27"/>
          <p:cNvSpPr/>
          <p:nvPr/>
        </p:nvSpPr>
        <p:spPr>
          <a:xfrm>
            <a:off x="502920" y="1711071"/>
            <a:ext cx="749808" cy="749808"/>
          </a:xfrm>
          <a:prstGeom prst="ellipse">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29" name="Picture 28" descr="FaDesktop.png"/>
          <p:cNvPicPr>
            <a:picLocks noChangeAspect="1"/>
          </p:cNvPicPr>
          <p:nvPr/>
        </p:nvPicPr>
        <p:blipFill>
          <a:blip r:embed="rId3"/>
          <a:stretch>
            <a:fillRect/>
          </a:stretch>
        </p:blipFill>
        <p:spPr>
          <a:xfrm>
            <a:off x="671626" y="1879777"/>
            <a:ext cx="412394" cy="412394"/>
          </a:xfrm>
          <a:prstGeom prst="rect">
            <a:avLst/>
          </a:prstGeom>
        </p:spPr>
      </p:pic>
      <p:sp>
        <p:nvSpPr>
          <p:cNvPr id="30" name="TextBox 29"/>
          <p:cNvSpPr txBox="1"/>
          <p:nvPr/>
        </p:nvSpPr>
        <p:spPr>
          <a:xfrm>
            <a:off x="1463040" y="1600200"/>
            <a:ext cx="7223760" cy="971549"/>
          </a:xfrm>
          <a:prstGeom prst="rect">
            <a:avLst/>
          </a:prstGeom>
          <a:noFill/>
        </p:spPr>
        <p:txBody>
          <a:bodyPr wrap="square" anchor="ctr" tIns="0" bIns="0" lIns="50800" rIns="0">
            <a:spAutoFit/>
          </a:bodyPr>
          <a:lstStyle/>
          <a:p>
            <a:pPr algn="l"/>
            <a:r>
              <a:rPr b="1" sz="1300">
                <a:solidFill>
                  <a:srgbClr val="005EB8"/>
                </a:solidFill>
              </a:rPr>
              <a:t>New ways of working</a:t>
            </a:r>
            <a:r>
              <a:rPr sz="1300">
                <a:solidFill>
                  <a:srgbClr val="222222"/>
                </a:solidFill>
              </a:rPr>
              <a:t> – staff review patients via dashboards, phone and video, not at the bedside (Litchfield et al., 2025)</a:t>
            </a:r>
          </a:p>
        </p:txBody>
      </p:sp>
      <p:sp>
        <p:nvSpPr>
          <p:cNvPr id="31" name="Oval 30"/>
          <p:cNvSpPr/>
          <p:nvPr/>
        </p:nvSpPr>
        <p:spPr>
          <a:xfrm>
            <a:off x="502920" y="2774060"/>
            <a:ext cx="749808" cy="749808"/>
          </a:xfrm>
          <a:prstGeom prst="ellipse">
            <a:avLst/>
          </a:prstGeom>
          <a:solidFill>
            <a:srgbClr val="007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2" name="Picture 31" descr="FaUsers.png"/>
          <p:cNvPicPr>
            <a:picLocks noChangeAspect="1"/>
          </p:cNvPicPr>
          <p:nvPr/>
        </p:nvPicPr>
        <p:blipFill>
          <a:blip r:embed="rId4"/>
          <a:stretch>
            <a:fillRect/>
          </a:stretch>
        </p:blipFill>
        <p:spPr>
          <a:xfrm>
            <a:off x="671626" y="2942767"/>
            <a:ext cx="412394" cy="412394"/>
          </a:xfrm>
          <a:prstGeom prst="rect">
            <a:avLst/>
          </a:prstGeom>
        </p:spPr>
      </p:pic>
      <p:sp>
        <p:nvSpPr>
          <p:cNvPr id="33" name="TextBox 32"/>
          <p:cNvSpPr txBox="1"/>
          <p:nvPr/>
        </p:nvSpPr>
        <p:spPr>
          <a:xfrm>
            <a:off x="1463040" y="2663189"/>
            <a:ext cx="7223760" cy="971549"/>
          </a:xfrm>
          <a:prstGeom prst="rect">
            <a:avLst/>
          </a:prstGeom>
          <a:noFill/>
        </p:spPr>
        <p:txBody>
          <a:bodyPr wrap="square" anchor="ctr" tIns="0" bIns="0" lIns="50800" rIns="0">
            <a:spAutoFit/>
          </a:bodyPr>
          <a:lstStyle/>
          <a:p>
            <a:pPr algn="l"/>
            <a:r>
              <a:rPr b="1" sz="1500">
                <a:solidFill>
                  <a:srgbClr val="0072CE"/>
                </a:solidFill>
              </a:rPr>
              <a:t>A wider team</a:t>
            </a:r>
            <a:r>
              <a:rPr sz="1500">
                <a:solidFill>
                  <a:srgbClr val="222222"/>
                </a:solidFill>
              </a:rPr>
              <a:t> – new roles: virtual ward coordinators, pharmacists, therapists and digital support staff</a:t>
            </a:r>
          </a:p>
        </p:txBody>
      </p:sp>
      <p:sp>
        <p:nvSpPr>
          <p:cNvPr id="34" name="Oval 33"/>
          <p:cNvSpPr/>
          <p:nvPr/>
        </p:nvSpPr>
        <p:spPr>
          <a:xfrm>
            <a:off x="502920" y="3837050"/>
            <a:ext cx="749808" cy="749808"/>
          </a:xfrm>
          <a:prstGeom prst="ellipse">
            <a:avLst/>
          </a:prstGeom>
          <a:solidFill>
            <a:srgbClr val="00A49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5" name="Picture 34" descr="FaGraduationCap.png"/>
          <p:cNvPicPr>
            <a:picLocks noChangeAspect="1"/>
          </p:cNvPicPr>
          <p:nvPr/>
        </p:nvPicPr>
        <p:blipFill>
          <a:blip r:embed="rId5"/>
          <a:stretch>
            <a:fillRect/>
          </a:stretch>
        </p:blipFill>
        <p:spPr>
          <a:xfrm>
            <a:off x="671626" y="4005757"/>
            <a:ext cx="412394" cy="412394"/>
          </a:xfrm>
          <a:prstGeom prst="rect">
            <a:avLst/>
          </a:prstGeom>
        </p:spPr>
      </p:pic>
      <p:sp>
        <p:nvSpPr>
          <p:cNvPr id="36" name="TextBox 35"/>
          <p:cNvSpPr txBox="1"/>
          <p:nvPr/>
        </p:nvSpPr>
        <p:spPr>
          <a:xfrm>
            <a:off x="1463040" y="3726179"/>
            <a:ext cx="7223760" cy="971549"/>
          </a:xfrm>
          <a:prstGeom prst="rect">
            <a:avLst/>
          </a:prstGeom>
          <a:noFill/>
        </p:spPr>
        <p:txBody>
          <a:bodyPr wrap="square" anchor="ctr" tIns="0" bIns="0" lIns="50800" rIns="0">
            <a:spAutoFit/>
          </a:bodyPr>
          <a:lstStyle/>
          <a:p>
            <a:pPr algn="l"/>
            <a:r>
              <a:rPr b="1" sz="1500">
                <a:solidFill>
                  <a:srgbClr val="00A499"/>
                </a:solidFill>
              </a:rPr>
              <a:t>Barriers</a:t>
            </a:r>
            <a:r>
              <a:rPr sz="1500">
                <a:solidFill>
                  <a:srgbClr val="222222"/>
                </a:solidFill>
              </a:rPr>
              <a:t> – little formal training, short-term funding and unclear clinical accountability</a:t>
            </a:r>
          </a:p>
        </p:txBody>
      </p:sp>
      <p:sp>
        <p:nvSpPr>
          <p:cNvPr id="37" name="Oval 36"/>
          <p:cNvSpPr/>
          <p:nvPr/>
        </p:nvSpPr>
        <p:spPr>
          <a:xfrm>
            <a:off x="502920" y="4900041"/>
            <a:ext cx="749808" cy="749808"/>
          </a:xfrm>
          <a:prstGeom prst="ellipse">
            <a:avLst/>
          </a:prstGeom>
          <a:solidFill>
            <a:srgbClr val="00308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8" name="Picture 37" descr="FaThumbsUp.png"/>
          <p:cNvPicPr>
            <a:picLocks noChangeAspect="1"/>
          </p:cNvPicPr>
          <p:nvPr/>
        </p:nvPicPr>
        <p:blipFill>
          <a:blip r:embed="rId6"/>
          <a:stretch>
            <a:fillRect/>
          </a:stretch>
        </p:blipFill>
        <p:spPr>
          <a:xfrm>
            <a:off x="671626" y="5068747"/>
            <a:ext cx="412394" cy="412394"/>
          </a:xfrm>
          <a:prstGeom prst="rect">
            <a:avLst/>
          </a:prstGeom>
        </p:spPr>
      </p:pic>
      <p:sp>
        <p:nvSpPr>
          <p:cNvPr id="39" name="TextBox 38"/>
          <p:cNvSpPr txBox="1"/>
          <p:nvPr/>
        </p:nvSpPr>
        <p:spPr>
          <a:xfrm>
            <a:off x="1463040" y="4789170"/>
            <a:ext cx="7223760" cy="971549"/>
          </a:xfrm>
          <a:prstGeom prst="rect">
            <a:avLst/>
          </a:prstGeom>
          <a:noFill/>
        </p:spPr>
        <p:txBody>
          <a:bodyPr wrap="square" anchor="ctr" tIns="0" bIns="0" lIns="50800" rIns="0">
            <a:spAutoFit/>
          </a:bodyPr>
          <a:lstStyle/>
          <a:p>
            <a:pPr algn="l"/>
            <a:r>
              <a:rPr b="1" sz="1500">
                <a:solidFill>
                  <a:srgbClr val="003087"/>
                </a:solidFill>
              </a:rPr>
              <a:t>Cautiously positive</a:t>
            </a:r>
            <a:r>
              <a:rPr sz="1500">
                <a:solidFill>
                  <a:srgbClr val="222222"/>
                </a:solidFill>
              </a:rPr>
              <a:t> – 63% of staff support virtual wards, 31% opposed (Thornton, Horton and Hardie, 2023)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Impact on service delivery</a:t>
            </a:r>
            <a:endParaRPr lang="en-US" sz="4400" b="0" strike="noStrike" spc="-1">
              <a:solidFill>
                <a:srgbClr val="000000"/>
              </a:solidFill>
              <a:latin typeface="Myriad Pro"/>
            </a:endParaRPr>
          </a:p>
        </p:txBody>
      </p:sp>
      <p:sp>
        <p:nvSpPr>
          <p:cNvPr id="30" name="Oval 29"/>
          <p:cNvSpPr/>
          <p:nvPr/>
        </p:nvSpPr>
        <p:spPr>
          <a:xfrm>
            <a:off x="502920" y="1711071"/>
            <a:ext cx="749808" cy="749808"/>
          </a:xfrm>
          <a:prstGeom prst="ellipse">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1" name="Picture 30" descr="FaRightLeft.png"/>
          <p:cNvPicPr>
            <a:picLocks noChangeAspect="1"/>
          </p:cNvPicPr>
          <p:nvPr/>
        </p:nvPicPr>
        <p:blipFill>
          <a:blip r:embed="rId3"/>
          <a:stretch>
            <a:fillRect/>
          </a:stretch>
        </p:blipFill>
        <p:spPr>
          <a:xfrm>
            <a:off x="671626" y="1879777"/>
            <a:ext cx="412394" cy="412394"/>
          </a:xfrm>
          <a:prstGeom prst="rect">
            <a:avLst/>
          </a:prstGeom>
        </p:spPr>
      </p:pic>
      <p:sp>
        <p:nvSpPr>
          <p:cNvPr id="32" name="TextBox 31"/>
          <p:cNvSpPr txBox="1"/>
          <p:nvPr/>
        </p:nvSpPr>
        <p:spPr>
          <a:xfrm>
            <a:off x="1463040" y="1600200"/>
            <a:ext cx="7223760" cy="971549"/>
          </a:xfrm>
          <a:prstGeom prst="rect">
            <a:avLst/>
          </a:prstGeom>
          <a:noFill/>
        </p:spPr>
        <p:txBody>
          <a:bodyPr wrap="square" anchor="ctr" tIns="0" bIns="0" lIns="50800" rIns="0">
            <a:spAutoFit/>
          </a:bodyPr>
          <a:lstStyle/>
          <a:p>
            <a:pPr algn="l"/>
            <a:r>
              <a:rPr b="1" sz="1500">
                <a:solidFill>
                  <a:srgbClr val="005EB8"/>
                </a:solidFill>
              </a:rPr>
              <a:t>Two pathways</a:t>
            </a:r>
            <a:r>
              <a:rPr sz="1500">
                <a:solidFill>
                  <a:srgbClr val="222222"/>
                </a:solidFill>
              </a:rPr>
              <a:t> – 'step up' to avoid admission, or 'step down' for early discharge (NHS England, 2024b)</a:t>
            </a:r>
          </a:p>
        </p:txBody>
      </p:sp>
      <p:sp>
        <p:nvSpPr>
          <p:cNvPr id="33" name="Oval 32"/>
          <p:cNvSpPr/>
          <p:nvPr/>
        </p:nvSpPr>
        <p:spPr>
          <a:xfrm>
            <a:off x="502920" y="2774060"/>
            <a:ext cx="749808" cy="749808"/>
          </a:xfrm>
          <a:prstGeom prst="ellipse">
            <a:avLst/>
          </a:prstGeom>
          <a:solidFill>
            <a:srgbClr val="007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4" name="Picture 33" descr="FaClipboardCheck.png"/>
          <p:cNvPicPr>
            <a:picLocks noChangeAspect="1"/>
          </p:cNvPicPr>
          <p:nvPr/>
        </p:nvPicPr>
        <p:blipFill>
          <a:blip r:embed="rId4"/>
          <a:stretch>
            <a:fillRect/>
          </a:stretch>
        </p:blipFill>
        <p:spPr>
          <a:xfrm>
            <a:off x="671626" y="2942767"/>
            <a:ext cx="412394" cy="412394"/>
          </a:xfrm>
          <a:prstGeom prst="rect">
            <a:avLst/>
          </a:prstGeom>
        </p:spPr>
      </p:pic>
      <p:sp>
        <p:nvSpPr>
          <p:cNvPr id="35" name="TextBox 34"/>
          <p:cNvSpPr txBox="1"/>
          <p:nvPr/>
        </p:nvSpPr>
        <p:spPr>
          <a:xfrm>
            <a:off x="1463040" y="2663189"/>
            <a:ext cx="7223760" cy="971549"/>
          </a:xfrm>
          <a:prstGeom prst="rect">
            <a:avLst/>
          </a:prstGeom>
          <a:noFill/>
        </p:spPr>
        <p:txBody>
          <a:bodyPr wrap="square" anchor="ctr" tIns="0" bIns="0" lIns="50800" rIns="0">
            <a:spAutoFit/>
          </a:bodyPr>
          <a:lstStyle/>
          <a:p>
            <a:pPr algn="l"/>
            <a:r>
              <a:rPr b="1" sz="1500">
                <a:solidFill>
                  <a:srgbClr val="0072CE"/>
                </a:solidFill>
              </a:rPr>
              <a:t>Daily virtual board rounds</a:t>
            </a:r>
            <a:r>
              <a:rPr sz="1500">
                <a:solidFill>
                  <a:srgbClr val="222222"/>
                </a:solidFill>
              </a:rPr>
              <a:t> – review monitoring data; home visits are targeted where needed</a:t>
            </a:r>
          </a:p>
        </p:txBody>
      </p:sp>
      <p:sp>
        <p:nvSpPr>
          <p:cNvPr id="36" name="Oval 35"/>
          <p:cNvSpPr/>
          <p:nvPr/>
        </p:nvSpPr>
        <p:spPr>
          <a:xfrm>
            <a:off x="502920" y="3837050"/>
            <a:ext cx="749808" cy="749808"/>
          </a:xfrm>
          <a:prstGeom prst="ellipse">
            <a:avLst/>
          </a:prstGeom>
          <a:solidFill>
            <a:srgbClr val="00A49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7" name="Picture 36" descr="FaSackDollar.png"/>
          <p:cNvPicPr>
            <a:picLocks noChangeAspect="1"/>
          </p:cNvPicPr>
          <p:nvPr/>
        </p:nvPicPr>
        <p:blipFill>
          <a:blip r:embed="rId5"/>
          <a:stretch>
            <a:fillRect/>
          </a:stretch>
        </p:blipFill>
        <p:spPr>
          <a:xfrm>
            <a:off x="671626" y="4005757"/>
            <a:ext cx="412394" cy="412394"/>
          </a:xfrm>
          <a:prstGeom prst="rect">
            <a:avLst/>
          </a:prstGeom>
        </p:spPr>
      </p:pic>
      <p:sp>
        <p:nvSpPr>
          <p:cNvPr id="38" name="TextBox 37"/>
          <p:cNvSpPr txBox="1"/>
          <p:nvPr/>
        </p:nvSpPr>
        <p:spPr>
          <a:xfrm>
            <a:off x="1463040" y="3726179"/>
            <a:ext cx="7223760" cy="971549"/>
          </a:xfrm>
          <a:prstGeom prst="rect">
            <a:avLst/>
          </a:prstGeom>
          <a:noFill/>
        </p:spPr>
        <p:txBody>
          <a:bodyPr wrap="square" anchor="ctr" tIns="0" bIns="0" lIns="50800" rIns="0">
            <a:spAutoFit/>
          </a:bodyPr>
          <a:lstStyle/>
          <a:p>
            <a:pPr algn="l"/>
            <a:r>
              <a:rPr b="1" sz="1500">
                <a:solidFill>
                  <a:srgbClr val="00A499"/>
                </a:solidFill>
              </a:rPr>
              <a:t>Evidence of benefit</a:t>
            </a:r>
            <a:r>
              <a:rPr sz="1500">
                <a:solidFill>
                  <a:srgbClr val="222222"/>
                </a:solidFill>
              </a:rPr>
              <a:t> – SE evaluation: ~9,165 avoided admissions/year and a £10.4m net benefit (NHS England, 2024a)</a:t>
            </a:r>
          </a:p>
        </p:txBody>
      </p:sp>
      <p:sp>
        <p:nvSpPr>
          <p:cNvPr id="39" name="Oval 38"/>
          <p:cNvSpPr/>
          <p:nvPr/>
        </p:nvSpPr>
        <p:spPr>
          <a:xfrm>
            <a:off x="502920" y="4900041"/>
            <a:ext cx="749808" cy="749808"/>
          </a:xfrm>
          <a:prstGeom prst="ellipse">
            <a:avLst/>
          </a:prstGeom>
          <a:solidFill>
            <a:srgbClr val="00308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0" name="Picture 39" descr="FaTriangleExclamation.png"/>
          <p:cNvPicPr>
            <a:picLocks noChangeAspect="1"/>
          </p:cNvPicPr>
          <p:nvPr/>
        </p:nvPicPr>
        <p:blipFill>
          <a:blip r:embed="rId6"/>
          <a:stretch>
            <a:fillRect/>
          </a:stretch>
        </p:blipFill>
        <p:spPr>
          <a:xfrm>
            <a:off x="671626" y="5068747"/>
            <a:ext cx="412394" cy="412394"/>
          </a:xfrm>
          <a:prstGeom prst="rect">
            <a:avLst/>
          </a:prstGeom>
        </p:spPr>
      </p:pic>
      <p:sp>
        <p:nvSpPr>
          <p:cNvPr id="41" name="TextBox 40"/>
          <p:cNvSpPr txBox="1"/>
          <p:nvPr/>
        </p:nvSpPr>
        <p:spPr>
          <a:xfrm>
            <a:off x="1463040" y="4789170"/>
            <a:ext cx="7223760" cy="971549"/>
          </a:xfrm>
          <a:prstGeom prst="rect">
            <a:avLst/>
          </a:prstGeom>
          <a:noFill/>
        </p:spPr>
        <p:txBody>
          <a:bodyPr wrap="square" anchor="ctr" tIns="0" bIns="0" lIns="50800" rIns="0">
            <a:spAutoFit/>
          </a:bodyPr>
          <a:lstStyle/>
          <a:p>
            <a:pPr algn="l"/>
            <a:r>
              <a:rPr b="1" sz="1500">
                <a:solidFill>
                  <a:srgbClr val="003087"/>
                </a:solidFill>
              </a:rPr>
              <a:t>But</a:t>
            </a:r>
            <a:r>
              <a:rPr sz="1500">
                <a:solidFill>
                  <a:srgbClr val="222222"/>
                </a:solidFill>
              </a:rPr>
              <a:t> – ~2.5 admissions needed to avoid one; data can't yet prove reduced bed pressure (Chappell et al., 2024)</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Impact on patients</a:t>
            </a:r>
            <a:endParaRPr lang="en-US" sz="4400" b="0" strike="noStrike" spc="-1">
              <a:solidFill>
                <a:srgbClr val="000000"/>
              </a:solidFill>
              <a:latin typeface="Myriad Pro"/>
            </a:endParaRPr>
          </a:p>
        </p:txBody>
      </p:sp>
      <p:sp>
        <p:nvSpPr>
          <p:cNvPr id="32" name="Oval 31"/>
          <p:cNvSpPr/>
          <p:nvPr/>
        </p:nvSpPr>
        <p:spPr>
          <a:xfrm>
            <a:off x="502920" y="1711071"/>
            <a:ext cx="749808" cy="749808"/>
          </a:xfrm>
          <a:prstGeom prst="ellipse">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3" name="Picture 32" descr="FaHouseUser.png"/>
          <p:cNvPicPr>
            <a:picLocks noChangeAspect="1"/>
          </p:cNvPicPr>
          <p:nvPr/>
        </p:nvPicPr>
        <p:blipFill>
          <a:blip r:embed="rId3"/>
          <a:stretch>
            <a:fillRect/>
          </a:stretch>
        </p:blipFill>
        <p:spPr>
          <a:xfrm>
            <a:off x="671626" y="1879777"/>
            <a:ext cx="412394" cy="412394"/>
          </a:xfrm>
          <a:prstGeom prst="rect">
            <a:avLst/>
          </a:prstGeom>
        </p:spPr>
      </p:pic>
      <p:sp>
        <p:nvSpPr>
          <p:cNvPr id="34" name="TextBox 33"/>
          <p:cNvSpPr txBox="1"/>
          <p:nvPr/>
        </p:nvSpPr>
        <p:spPr>
          <a:xfrm>
            <a:off x="1463040" y="1600200"/>
            <a:ext cx="7223760" cy="971549"/>
          </a:xfrm>
          <a:prstGeom prst="rect">
            <a:avLst/>
          </a:prstGeom>
          <a:noFill/>
        </p:spPr>
        <p:txBody>
          <a:bodyPr wrap="square" anchor="ctr" tIns="0" bIns="0" lIns="50800" rIns="0">
            <a:spAutoFit/>
          </a:bodyPr>
          <a:lstStyle/>
          <a:p>
            <a:pPr algn="l"/>
            <a:r>
              <a:rPr b="1" sz="1500">
                <a:solidFill>
                  <a:srgbClr val="005EB8"/>
                </a:solidFill>
              </a:rPr>
              <a:t>Comfort at home</a:t>
            </a:r>
            <a:r>
              <a:rPr sz="1500">
                <a:solidFill>
                  <a:srgbClr val="222222"/>
                </a:solidFill>
              </a:rPr>
              <a:t> – better sleep, routines, privacy and family nearby (The Strategy Unit, 2025)</a:t>
            </a:r>
          </a:p>
        </p:txBody>
      </p:sp>
      <p:sp>
        <p:nvSpPr>
          <p:cNvPr id="35" name="Oval 34"/>
          <p:cNvSpPr/>
          <p:nvPr/>
        </p:nvSpPr>
        <p:spPr>
          <a:xfrm>
            <a:off x="502920" y="2774060"/>
            <a:ext cx="749808" cy="749808"/>
          </a:xfrm>
          <a:prstGeom prst="ellipse">
            <a:avLst/>
          </a:prstGeom>
          <a:solidFill>
            <a:srgbClr val="007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6" name="Picture 35" descr="FaHeartCircleCheck.png"/>
          <p:cNvPicPr>
            <a:picLocks noChangeAspect="1"/>
          </p:cNvPicPr>
          <p:nvPr/>
        </p:nvPicPr>
        <p:blipFill>
          <a:blip r:embed="rId4"/>
          <a:stretch>
            <a:fillRect/>
          </a:stretch>
        </p:blipFill>
        <p:spPr>
          <a:xfrm>
            <a:off x="671626" y="2942767"/>
            <a:ext cx="412394" cy="412394"/>
          </a:xfrm>
          <a:prstGeom prst="rect">
            <a:avLst/>
          </a:prstGeom>
        </p:spPr>
      </p:pic>
      <p:sp>
        <p:nvSpPr>
          <p:cNvPr id="37" name="TextBox 36"/>
          <p:cNvSpPr txBox="1"/>
          <p:nvPr/>
        </p:nvSpPr>
        <p:spPr>
          <a:xfrm>
            <a:off x="1463040" y="2663189"/>
            <a:ext cx="7223760" cy="971549"/>
          </a:xfrm>
          <a:prstGeom prst="rect">
            <a:avLst/>
          </a:prstGeom>
          <a:noFill/>
        </p:spPr>
        <p:txBody>
          <a:bodyPr wrap="square" anchor="ctr" tIns="0" bIns="0" lIns="50800" rIns="0">
            <a:spAutoFit/>
          </a:bodyPr>
          <a:lstStyle/>
          <a:p>
            <a:pPr algn="l"/>
            <a:r>
              <a:rPr b="1" sz="1500">
                <a:solidFill>
                  <a:srgbClr val="0072CE"/>
                </a:solidFill>
              </a:rPr>
              <a:t>Good outcomes</a:t>
            </a:r>
            <a:r>
              <a:rPr sz="1500">
                <a:solidFill>
                  <a:srgbClr val="222222"/>
                </a:solidFill>
              </a:rPr>
              <a:t> – equal or better than hospital; fewer moves into residential care (Shepperd et al., 2021)</a:t>
            </a:r>
          </a:p>
        </p:txBody>
      </p:sp>
      <p:sp>
        <p:nvSpPr>
          <p:cNvPr id="38" name="Oval 37"/>
          <p:cNvSpPr/>
          <p:nvPr/>
        </p:nvSpPr>
        <p:spPr>
          <a:xfrm>
            <a:off x="502920" y="3837050"/>
            <a:ext cx="749808" cy="749808"/>
          </a:xfrm>
          <a:prstGeom prst="ellipse">
            <a:avLst/>
          </a:prstGeom>
          <a:solidFill>
            <a:srgbClr val="00A49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9" name="Picture 38" descr="FaShieldVirus.png"/>
          <p:cNvPicPr>
            <a:picLocks noChangeAspect="1"/>
          </p:cNvPicPr>
          <p:nvPr/>
        </p:nvPicPr>
        <p:blipFill>
          <a:blip r:embed="rId5"/>
          <a:stretch>
            <a:fillRect/>
          </a:stretch>
        </p:blipFill>
        <p:spPr>
          <a:xfrm>
            <a:off x="671626" y="4005757"/>
            <a:ext cx="412394" cy="412394"/>
          </a:xfrm>
          <a:prstGeom prst="rect">
            <a:avLst/>
          </a:prstGeom>
        </p:spPr>
      </p:pic>
      <p:sp>
        <p:nvSpPr>
          <p:cNvPr id="40" name="TextBox 39"/>
          <p:cNvSpPr txBox="1"/>
          <p:nvPr/>
        </p:nvSpPr>
        <p:spPr>
          <a:xfrm>
            <a:off x="1463040" y="3726179"/>
            <a:ext cx="7223760" cy="971549"/>
          </a:xfrm>
          <a:prstGeom prst="rect">
            <a:avLst/>
          </a:prstGeom>
          <a:noFill/>
        </p:spPr>
        <p:txBody>
          <a:bodyPr wrap="square" anchor="ctr" tIns="0" bIns="0" lIns="50800" rIns="0">
            <a:spAutoFit/>
          </a:bodyPr>
          <a:lstStyle/>
          <a:p>
            <a:pPr algn="l"/>
            <a:r>
              <a:rPr b="1" sz="1500">
                <a:solidFill>
                  <a:srgbClr val="00A499"/>
                </a:solidFill>
              </a:rPr>
              <a:t>Safer</a:t>
            </a:r>
            <a:r>
              <a:rPr sz="1500">
                <a:solidFill>
                  <a:srgbClr val="222222"/>
                </a:solidFill>
              </a:rPr>
              <a:t> – lower risk of hospital-acquired infection and deconditioning, especially for older people</a:t>
            </a:r>
          </a:p>
        </p:txBody>
      </p:sp>
      <p:sp>
        <p:nvSpPr>
          <p:cNvPr id="41" name="Oval 40"/>
          <p:cNvSpPr/>
          <p:nvPr/>
        </p:nvSpPr>
        <p:spPr>
          <a:xfrm>
            <a:off x="502920" y="4900041"/>
            <a:ext cx="749808" cy="749808"/>
          </a:xfrm>
          <a:prstGeom prst="ellipse">
            <a:avLst/>
          </a:prstGeom>
          <a:solidFill>
            <a:srgbClr val="00308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2" name="Picture 41" descr="FaTriangleExclamation.png"/>
          <p:cNvPicPr>
            <a:picLocks noChangeAspect="1"/>
          </p:cNvPicPr>
          <p:nvPr/>
        </p:nvPicPr>
        <p:blipFill>
          <a:blip r:embed="rId6"/>
          <a:stretch>
            <a:fillRect/>
          </a:stretch>
        </p:blipFill>
        <p:spPr>
          <a:xfrm>
            <a:off x="671626" y="5068747"/>
            <a:ext cx="412394" cy="412394"/>
          </a:xfrm>
          <a:prstGeom prst="rect">
            <a:avLst/>
          </a:prstGeom>
        </p:spPr>
      </p:pic>
      <p:sp>
        <p:nvSpPr>
          <p:cNvPr id="43" name="TextBox 42"/>
          <p:cNvSpPr txBox="1"/>
          <p:nvPr/>
        </p:nvSpPr>
        <p:spPr>
          <a:xfrm>
            <a:off x="1463040" y="4789170"/>
            <a:ext cx="7223760" cy="971549"/>
          </a:xfrm>
          <a:prstGeom prst="rect">
            <a:avLst/>
          </a:prstGeom>
          <a:noFill/>
        </p:spPr>
        <p:txBody>
          <a:bodyPr wrap="square" anchor="ctr" tIns="0" bIns="0" lIns="50800" rIns="0">
            <a:spAutoFit/>
          </a:bodyPr>
          <a:lstStyle/>
          <a:p>
            <a:pPr algn="l"/>
            <a:r>
              <a:rPr b="1" sz="1300">
                <a:solidFill>
                  <a:srgbClr val="003087"/>
                </a:solidFill>
              </a:rPr>
              <a:t>But</a:t>
            </a:r>
            <a:r>
              <a:rPr sz="1300">
                <a:solidFill>
                  <a:srgbClr val="222222"/>
                </a:solidFill>
              </a:rPr>
              <a:t> – many still prefer face-to-face care; poor communication or failing tech undermines safety (Thornton et al.,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Impact on community</a:t>
            </a:r>
            <a:endParaRPr lang="en-US" sz="4400" b="0" strike="noStrike" spc="-1">
              <a:solidFill>
                <a:srgbClr val="000000"/>
              </a:solidFill>
              <a:latin typeface="Myriad Pro"/>
            </a:endParaRPr>
          </a:p>
        </p:txBody>
      </p:sp>
      <p:sp>
        <p:nvSpPr>
          <p:cNvPr id="34" name="Oval 33"/>
          <p:cNvSpPr/>
          <p:nvPr/>
        </p:nvSpPr>
        <p:spPr>
          <a:xfrm>
            <a:off x="502920" y="1711071"/>
            <a:ext cx="749808" cy="749808"/>
          </a:xfrm>
          <a:prstGeom prst="ellipse">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5" name="Picture 34" descr="FaHouseChimneyUser.png"/>
          <p:cNvPicPr>
            <a:picLocks noChangeAspect="1"/>
          </p:cNvPicPr>
          <p:nvPr/>
        </p:nvPicPr>
        <p:blipFill>
          <a:blip r:embed="rId3"/>
          <a:stretch>
            <a:fillRect/>
          </a:stretch>
        </p:blipFill>
        <p:spPr>
          <a:xfrm>
            <a:off x="671626" y="1879777"/>
            <a:ext cx="412394" cy="412394"/>
          </a:xfrm>
          <a:prstGeom prst="rect">
            <a:avLst/>
          </a:prstGeom>
        </p:spPr>
      </p:pic>
      <p:sp>
        <p:nvSpPr>
          <p:cNvPr id="36" name="TextBox 35"/>
          <p:cNvSpPr txBox="1"/>
          <p:nvPr/>
        </p:nvSpPr>
        <p:spPr>
          <a:xfrm>
            <a:off x="1463040" y="1600200"/>
            <a:ext cx="7223760" cy="971549"/>
          </a:xfrm>
          <a:prstGeom prst="rect">
            <a:avLst/>
          </a:prstGeom>
          <a:noFill/>
        </p:spPr>
        <p:txBody>
          <a:bodyPr wrap="square" anchor="ctr" tIns="0" bIns="0" lIns="50800" rIns="0">
            <a:spAutoFit/>
          </a:bodyPr>
          <a:lstStyle/>
          <a:p>
            <a:pPr algn="l"/>
            <a:r>
              <a:rPr b="1" sz="1500">
                <a:solidFill>
                  <a:srgbClr val="005EB8"/>
                </a:solidFill>
              </a:rPr>
              <a:t>Care in neighbourhoods</a:t>
            </a:r>
            <a:r>
              <a:rPr sz="1500">
                <a:solidFill>
                  <a:srgbClr val="222222"/>
                </a:solidFill>
              </a:rPr>
              <a:t> – moves care out of hospitals, in line with the 10 Year Health Plan (DHSC, 2025)</a:t>
            </a:r>
          </a:p>
        </p:txBody>
      </p:sp>
      <p:sp>
        <p:nvSpPr>
          <p:cNvPr id="37" name="Oval 36"/>
          <p:cNvSpPr/>
          <p:nvPr/>
        </p:nvSpPr>
        <p:spPr>
          <a:xfrm>
            <a:off x="502920" y="2774060"/>
            <a:ext cx="749808" cy="749808"/>
          </a:xfrm>
          <a:prstGeom prst="ellipse">
            <a:avLst/>
          </a:prstGeom>
          <a:solidFill>
            <a:srgbClr val="007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8" name="Picture 37" descr="FaPeopleGroup.png"/>
          <p:cNvPicPr>
            <a:picLocks noChangeAspect="1"/>
          </p:cNvPicPr>
          <p:nvPr/>
        </p:nvPicPr>
        <p:blipFill>
          <a:blip r:embed="rId4"/>
          <a:stretch>
            <a:fillRect/>
          </a:stretch>
        </p:blipFill>
        <p:spPr>
          <a:xfrm>
            <a:off x="671626" y="2942767"/>
            <a:ext cx="412394" cy="412394"/>
          </a:xfrm>
          <a:prstGeom prst="rect">
            <a:avLst/>
          </a:prstGeom>
        </p:spPr>
      </p:pic>
      <p:sp>
        <p:nvSpPr>
          <p:cNvPr id="39" name="TextBox 38"/>
          <p:cNvSpPr txBox="1"/>
          <p:nvPr/>
        </p:nvSpPr>
        <p:spPr>
          <a:xfrm>
            <a:off x="1463040" y="2663189"/>
            <a:ext cx="7223760" cy="971549"/>
          </a:xfrm>
          <a:prstGeom prst="rect">
            <a:avLst/>
          </a:prstGeom>
          <a:noFill/>
        </p:spPr>
        <p:txBody>
          <a:bodyPr wrap="square" anchor="ctr" tIns="0" bIns="0" lIns="50800" rIns="0">
            <a:spAutoFit/>
          </a:bodyPr>
          <a:lstStyle/>
          <a:p>
            <a:pPr algn="l"/>
            <a:r>
              <a:rPr b="1" sz="1500">
                <a:solidFill>
                  <a:srgbClr val="0072CE"/>
                </a:solidFill>
              </a:rPr>
              <a:t>Families closer</a:t>
            </a:r>
            <a:r>
              <a:rPr sz="1500">
                <a:solidFill>
                  <a:srgbClr val="222222"/>
                </a:solidFill>
              </a:rPr>
              <a:t> – relatives are nearer the patient and more involved in care (NHS England, 2024a)</a:t>
            </a:r>
          </a:p>
        </p:txBody>
      </p:sp>
      <p:sp>
        <p:nvSpPr>
          <p:cNvPr id="40" name="Oval 39"/>
          <p:cNvSpPr/>
          <p:nvPr/>
        </p:nvSpPr>
        <p:spPr>
          <a:xfrm>
            <a:off x="502920" y="3837050"/>
            <a:ext cx="749808" cy="749808"/>
          </a:xfrm>
          <a:prstGeom prst="ellipse">
            <a:avLst/>
          </a:prstGeom>
          <a:solidFill>
            <a:srgbClr val="00A49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1" name="Picture 40" descr="FaHandHoldingHeart.png"/>
          <p:cNvPicPr>
            <a:picLocks noChangeAspect="1"/>
          </p:cNvPicPr>
          <p:nvPr/>
        </p:nvPicPr>
        <p:blipFill>
          <a:blip r:embed="rId5"/>
          <a:stretch>
            <a:fillRect/>
          </a:stretch>
        </p:blipFill>
        <p:spPr>
          <a:xfrm>
            <a:off x="671626" y="4005757"/>
            <a:ext cx="412394" cy="412394"/>
          </a:xfrm>
          <a:prstGeom prst="rect">
            <a:avLst/>
          </a:prstGeom>
        </p:spPr>
      </p:pic>
      <p:sp>
        <p:nvSpPr>
          <p:cNvPr id="42" name="TextBox 41"/>
          <p:cNvSpPr txBox="1"/>
          <p:nvPr/>
        </p:nvSpPr>
        <p:spPr>
          <a:xfrm>
            <a:off x="1463040" y="3726179"/>
            <a:ext cx="7223760" cy="971549"/>
          </a:xfrm>
          <a:prstGeom prst="rect">
            <a:avLst/>
          </a:prstGeom>
          <a:noFill/>
        </p:spPr>
        <p:txBody>
          <a:bodyPr wrap="square" anchor="ctr" tIns="0" bIns="0" lIns="50800" rIns="0">
            <a:spAutoFit/>
          </a:bodyPr>
          <a:lstStyle/>
          <a:p>
            <a:pPr algn="l"/>
            <a:r>
              <a:rPr b="1" sz="1300">
                <a:solidFill>
                  <a:srgbClr val="00A499"/>
                </a:solidFill>
              </a:rPr>
              <a:t>Carer burden</a:t>
            </a:r>
            <a:r>
              <a:rPr sz="1300">
                <a:solidFill>
                  <a:srgbClr val="222222"/>
                </a:solidFill>
              </a:rPr>
              <a:t> – unpaid carers often take on extra work without their own needs being assessed (Strategy Unit, 2025)</a:t>
            </a:r>
          </a:p>
        </p:txBody>
      </p:sp>
      <p:sp>
        <p:nvSpPr>
          <p:cNvPr id="43" name="Oval 42"/>
          <p:cNvSpPr/>
          <p:nvPr/>
        </p:nvSpPr>
        <p:spPr>
          <a:xfrm>
            <a:off x="502920" y="4900041"/>
            <a:ext cx="749808" cy="749808"/>
          </a:xfrm>
          <a:prstGeom prst="ellipse">
            <a:avLst/>
          </a:prstGeom>
          <a:solidFill>
            <a:srgbClr val="00308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4" name="Picture 43" descr="FaWifi.png"/>
          <p:cNvPicPr>
            <a:picLocks noChangeAspect="1"/>
          </p:cNvPicPr>
          <p:nvPr/>
        </p:nvPicPr>
        <p:blipFill>
          <a:blip r:embed="rId6"/>
          <a:stretch>
            <a:fillRect/>
          </a:stretch>
        </p:blipFill>
        <p:spPr>
          <a:xfrm>
            <a:off x="671626" y="5068747"/>
            <a:ext cx="412394" cy="412394"/>
          </a:xfrm>
          <a:prstGeom prst="rect">
            <a:avLst/>
          </a:prstGeom>
        </p:spPr>
      </p:pic>
      <p:sp>
        <p:nvSpPr>
          <p:cNvPr id="45" name="TextBox 44"/>
          <p:cNvSpPr txBox="1"/>
          <p:nvPr/>
        </p:nvSpPr>
        <p:spPr>
          <a:xfrm>
            <a:off x="1463040" y="4789170"/>
            <a:ext cx="7223760" cy="971549"/>
          </a:xfrm>
          <a:prstGeom prst="rect">
            <a:avLst/>
          </a:prstGeom>
          <a:noFill/>
        </p:spPr>
        <p:txBody>
          <a:bodyPr wrap="square" anchor="ctr" tIns="0" bIns="0" lIns="50800" rIns="0">
            <a:spAutoFit/>
          </a:bodyPr>
          <a:lstStyle/>
          <a:p>
            <a:pPr algn="l"/>
            <a:r>
              <a:rPr b="1" sz="1300">
                <a:solidFill>
                  <a:srgbClr val="003087"/>
                </a:solidFill>
              </a:rPr>
              <a:t>Digital exclusion</a:t>
            </a:r>
            <a:r>
              <a:rPr sz="1300">
                <a:solidFill>
                  <a:srgbClr val="222222"/>
                </a:solidFill>
              </a:rPr>
              <a:t> – the model depends on housing, connectivity and digital skills; risks widening inequality (POST,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Challenges of the innovation</a:t>
            </a:r>
            <a:endParaRPr lang="en-US" sz="4400" b="0" strike="noStrike" spc="-1">
              <a:solidFill>
                <a:srgbClr val="000000"/>
              </a:solidFill>
              <a:latin typeface="Myriad Pro"/>
            </a:endParaRPr>
          </a:p>
        </p:txBody>
      </p:sp>
      <p:sp>
        <p:nvSpPr>
          <p:cNvPr id="36" name="Oval 35"/>
          <p:cNvSpPr/>
          <p:nvPr/>
        </p:nvSpPr>
        <p:spPr>
          <a:xfrm>
            <a:off x="502920" y="1711071"/>
            <a:ext cx="749808" cy="749808"/>
          </a:xfrm>
          <a:prstGeom prst="ellipse">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7" name="Picture 36" descr="FaMoneyBillWave.png"/>
          <p:cNvPicPr>
            <a:picLocks noChangeAspect="1"/>
          </p:cNvPicPr>
          <p:nvPr/>
        </p:nvPicPr>
        <p:blipFill>
          <a:blip r:embed="rId3"/>
          <a:stretch>
            <a:fillRect/>
          </a:stretch>
        </p:blipFill>
        <p:spPr>
          <a:xfrm>
            <a:off x="671626" y="1879777"/>
            <a:ext cx="412394" cy="412394"/>
          </a:xfrm>
          <a:prstGeom prst="rect">
            <a:avLst/>
          </a:prstGeom>
        </p:spPr>
      </p:pic>
      <p:sp>
        <p:nvSpPr>
          <p:cNvPr id="38" name="TextBox 37"/>
          <p:cNvSpPr txBox="1"/>
          <p:nvPr/>
        </p:nvSpPr>
        <p:spPr>
          <a:xfrm>
            <a:off x="1463040" y="1600200"/>
            <a:ext cx="7223760" cy="971549"/>
          </a:xfrm>
          <a:prstGeom prst="rect">
            <a:avLst/>
          </a:prstGeom>
          <a:noFill/>
        </p:spPr>
        <p:txBody>
          <a:bodyPr wrap="square" anchor="ctr" tIns="0" bIns="0" lIns="50800" rIns="0">
            <a:spAutoFit/>
          </a:bodyPr>
          <a:lstStyle/>
          <a:p>
            <a:pPr algn="l"/>
            <a:r>
              <a:rPr b="1" sz="1500">
                <a:solidFill>
                  <a:srgbClr val="005EB8"/>
                </a:solidFill>
              </a:rPr>
              <a:t>Funding</a:t>
            </a:r>
            <a:r>
              <a:rPr sz="1500">
                <a:solidFill>
                  <a:srgbClr val="222222"/>
                </a:solidFill>
              </a:rPr>
              <a:t> – short-term and uncertain; cost-effectiveness not yet proven (POST, 2025)</a:t>
            </a:r>
          </a:p>
        </p:txBody>
      </p:sp>
      <p:sp>
        <p:nvSpPr>
          <p:cNvPr id="39" name="Oval 38"/>
          <p:cNvSpPr/>
          <p:nvPr/>
        </p:nvSpPr>
        <p:spPr>
          <a:xfrm>
            <a:off x="502920" y="2774060"/>
            <a:ext cx="749808" cy="749808"/>
          </a:xfrm>
          <a:prstGeom prst="ellipse">
            <a:avLst/>
          </a:prstGeom>
          <a:solidFill>
            <a:srgbClr val="007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0" name="Picture 39" descr="FaUsers.png"/>
          <p:cNvPicPr>
            <a:picLocks noChangeAspect="1"/>
          </p:cNvPicPr>
          <p:nvPr/>
        </p:nvPicPr>
        <p:blipFill>
          <a:blip r:embed="rId4"/>
          <a:stretch>
            <a:fillRect/>
          </a:stretch>
        </p:blipFill>
        <p:spPr>
          <a:xfrm>
            <a:off x="671626" y="2942767"/>
            <a:ext cx="412394" cy="412394"/>
          </a:xfrm>
          <a:prstGeom prst="rect">
            <a:avLst/>
          </a:prstGeom>
        </p:spPr>
      </p:pic>
      <p:sp>
        <p:nvSpPr>
          <p:cNvPr id="41" name="TextBox 40"/>
          <p:cNvSpPr txBox="1"/>
          <p:nvPr/>
        </p:nvSpPr>
        <p:spPr>
          <a:xfrm>
            <a:off x="1463040" y="2663189"/>
            <a:ext cx="7223760" cy="971549"/>
          </a:xfrm>
          <a:prstGeom prst="rect">
            <a:avLst/>
          </a:prstGeom>
          <a:noFill/>
        </p:spPr>
        <p:txBody>
          <a:bodyPr wrap="square" anchor="ctr" tIns="0" bIns="0" lIns="50800" rIns="0">
            <a:spAutoFit/>
          </a:bodyPr>
          <a:lstStyle/>
          <a:p>
            <a:pPr algn="l"/>
            <a:r>
              <a:rPr b="1" sz="1500">
                <a:solidFill>
                  <a:srgbClr val="0072CE"/>
                </a:solidFill>
              </a:rPr>
              <a:t>Workforce</a:t>
            </a:r>
            <a:r>
              <a:rPr sz="1500">
                <a:solidFill>
                  <a:srgbClr val="222222"/>
                </a:solidFill>
              </a:rPr>
              <a:t> – shortages, limited training and unclear clinical accountability (Litchfield et al., 2025)</a:t>
            </a:r>
          </a:p>
        </p:txBody>
      </p:sp>
      <p:sp>
        <p:nvSpPr>
          <p:cNvPr id="42" name="Oval 41"/>
          <p:cNvSpPr/>
          <p:nvPr/>
        </p:nvSpPr>
        <p:spPr>
          <a:xfrm>
            <a:off x="502920" y="3837050"/>
            <a:ext cx="749808" cy="749808"/>
          </a:xfrm>
          <a:prstGeom prst="ellipse">
            <a:avLst/>
          </a:prstGeom>
          <a:solidFill>
            <a:srgbClr val="00A49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3" name="Picture 42" descr="FaLaptopMedical.png"/>
          <p:cNvPicPr>
            <a:picLocks noChangeAspect="1"/>
          </p:cNvPicPr>
          <p:nvPr/>
        </p:nvPicPr>
        <p:blipFill>
          <a:blip r:embed="rId5"/>
          <a:stretch>
            <a:fillRect/>
          </a:stretch>
        </p:blipFill>
        <p:spPr>
          <a:xfrm>
            <a:off x="671626" y="4005757"/>
            <a:ext cx="412394" cy="412394"/>
          </a:xfrm>
          <a:prstGeom prst="rect">
            <a:avLst/>
          </a:prstGeom>
        </p:spPr>
      </p:pic>
      <p:sp>
        <p:nvSpPr>
          <p:cNvPr id="44" name="TextBox 43"/>
          <p:cNvSpPr txBox="1"/>
          <p:nvPr/>
        </p:nvSpPr>
        <p:spPr>
          <a:xfrm>
            <a:off x="1463040" y="3726179"/>
            <a:ext cx="7223760" cy="971549"/>
          </a:xfrm>
          <a:prstGeom prst="rect">
            <a:avLst/>
          </a:prstGeom>
          <a:noFill/>
        </p:spPr>
        <p:txBody>
          <a:bodyPr wrap="square" anchor="ctr" tIns="0" bIns="0" lIns="50800" rIns="0">
            <a:spAutoFit/>
          </a:bodyPr>
          <a:lstStyle/>
          <a:p>
            <a:pPr algn="l"/>
            <a:r>
              <a:rPr b="1" sz="1500">
                <a:solidFill>
                  <a:srgbClr val="00A499"/>
                </a:solidFill>
              </a:rPr>
              <a:t>Technology</a:t>
            </a:r>
            <a:r>
              <a:rPr sz="1500">
                <a:solidFill>
                  <a:srgbClr val="222222"/>
                </a:solidFill>
              </a:rPr>
              <a:t> – poor interoperability; data often re-entered manually into spreadsheets</a:t>
            </a:r>
          </a:p>
        </p:txBody>
      </p:sp>
      <p:sp>
        <p:nvSpPr>
          <p:cNvPr id="45" name="Oval 44"/>
          <p:cNvSpPr/>
          <p:nvPr/>
        </p:nvSpPr>
        <p:spPr>
          <a:xfrm>
            <a:off x="502920" y="4900041"/>
            <a:ext cx="749808" cy="749808"/>
          </a:xfrm>
          <a:prstGeom prst="ellipse">
            <a:avLst/>
          </a:prstGeom>
          <a:solidFill>
            <a:srgbClr val="00308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6" name="Picture 45" descr="FaScaleUnbalanced.png"/>
          <p:cNvPicPr>
            <a:picLocks noChangeAspect="1"/>
          </p:cNvPicPr>
          <p:nvPr/>
        </p:nvPicPr>
        <p:blipFill>
          <a:blip r:embed="rId6"/>
          <a:stretch>
            <a:fillRect/>
          </a:stretch>
        </p:blipFill>
        <p:spPr>
          <a:xfrm>
            <a:off x="671626" y="5068747"/>
            <a:ext cx="412394" cy="412394"/>
          </a:xfrm>
          <a:prstGeom prst="rect">
            <a:avLst/>
          </a:prstGeom>
        </p:spPr>
      </p:pic>
      <p:sp>
        <p:nvSpPr>
          <p:cNvPr id="47" name="TextBox 46"/>
          <p:cNvSpPr txBox="1"/>
          <p:nvPr/>
        </p:nvSpPr>
        <p:spPr>
          <a:xfrm>
            <a:off x="1463040" y="4789170"/>
            <a:ext cx="7223760" cy="971549"/>
          </a:xfrm>
          <a:prstGeom prst="rect">
            <a:avLst/>
          </a:prstGeom>
          <a:noFill/>
        </p:spPr>
        <p:txBody>
          <a:bodyPr wrap="square" anchor="ctr" tIns="0" bIns="0" lIns="50800" rIns="0">
            <a:spAutoFit/>
          </a:bodyPr>
          <a:lstStyle/>
          <a:p>
            <a:pPr algn="l"/>
            <a:r>
              <a:rPr b="1" sz="1500">
                <a:solidFill>
                  <a:srgbClr val="003087"/>
                </a:solidFill>
              </a:rPr>
              <a:t>Equity</a:t>
            </a:r>
            <a:r>
              <a:rPr sz="1500">
                <a:solidFill>
                  <a:srgbClr val="222222"/>
                </a:solidFill>
              </a:rPr>
              <a:t> – evidence gaps and hidden carer costs risk widening health inequalities (Chappell et al.,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Recommendations</a:t>
            </a:r>
            <a:endParaRPr lang="en-US" sz="4400" b="0" strike="noStrike" spc="-1">
              <a:solidFill>
                <a:srgbClr val="000000"/>
              </a:solidFill>
              <a:latin typeface="Myriad Pro"/>
            </a:endParaRPr>
          </a:p>
        </p:txBody>
      </p:sp>
      <p:sp>
        <p:nvSpPr>
          <p:cNvPr id="38" name="Oval 37"/>
          <p:cNvSpPr/>
          <p:nvPr/>
        </p:nvSpPr>
        <p:spPr>
          <a:xfrm>
            <a:off x="502920" y="1711071"/>
            <a:ext cx="749808" cy="749808"/>
          </a:xfrm>
          <a:prstGeom prst="ellipse">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9" name="Picture 38" descr="FaSackDollar.png"/>
          <p:cNvPicPr>
            <a:picLocks noChangeAspect="1"/>
          </p:cNvPicPr>
          <p:nvPr/>
        </p:nvPicPr>
        <p:blipFill>
          <a:blip r:embed="rId3"/>
          <a:stretch>
            <a:fillRect/>
          </a:stretch>
        </p:blipFill>
        <p:spPr>
          <a:xfrm>
            <a:off x="671626" y="1879777"/>
            <a:ext cx="412394" cy="412394"/>
          </a:xfrm>
          <a:prstGeom prst="rect">
            <a:avLst/>
          </a:prstGeom>
        </p:spPr>
      </p:pic>
      <p:sp>
        <p:nvSpPr>
          <p:cNvPr id="40" name="TextBox 39"/>
          <p:cNvSpPr txBox="1"/>
          <p:nvPr/>
        </p:nvSpPr>
        <p:spPr>
          <a:xfrm>
            <a:off x="1463040" y="1600200"/>
            <a:ext cx="7223760" cy="971549"/>
          </a:xfrm>
          <a:prstGeom prst="rect">
            <a:avLst/>
          </a:prstGeom>
          <a:noFill/>
        </p:spPr>
        <p:txBody>
          <a:bodyPr wrap="square" anchor="ctr" tIns="0" bIns="0" lIns="50800" rIns="0">
            <a:spAutoFit/>
          </a:bodyPr>
          <a:lstStyle/>
          <a:p>
            <a:pPr algn="l"/>
            <a:r>
              <a:rPr b="1" sz="1500">
                <a:solidFill>
                  <a:srgbClr val="005EB8"/>
                </a:solidFill>
              </a:rPr>
              <a:t>Fund it properly</a:t>
            </a:r>
            <a:r>
              <a:rPr sz="1500">
                <a:solidFill>
                  <a:srgbClr val="222222"/>
                </a:solidFill>
              </a:rPr>
              <a:t> – secure long-term funding to recruit and keep permanent staff</a:t>
            </a:r>
          </a:p>
        </p:txBody>
      </p:sp>
      <p:sp>
        <p:nvSpPr>
          <p:cNvPr id="41" name="Oval 40"/>
          <p:cNvSpPr/>
          <p:nvPr/>
        </p:nvSpPr>
        <p:spPr>
          <a:xfrm>
            <a:off x="502920" y="2774060"/>
            <a:ext cx="749808" cy="749808"/>
          </a:xfrm>
          <a:prstGeom prst="ellipse">
            <a:avLst/>
          </a:prstGeom>
          <a:solidFill>
            <a:srgbClr val="007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2" name="Picture 41" descr="FaGraduationCap.png"/>
          <p:cNvPicPr>
            <a:picLocks noChangeAspect="1"/>
          </p:cNvPicPr>
          <p:nvPr/>
        </p:nvPicPr>
        <p:blipFill>
          <a:blip r:embed="rId4"/>
          <a:stretch>
            <a:fillRect/>
          </a:stretch>
        </p:blipFill>
        <p:spPr>
          <a:xfrm>
            <a:off x="671626" y="2942767"/>
            <a:ext cx="412394" cy="412394"/>
          </a:xfrm>
          <a:prstGeom prst="rect">
            <a:avLst/>
          </a:prstGeom>
        </p:spPr>
      </p:pic>
      <p:sp>
        <p:nvSpPr>
          <p:cNvPr id="43" name="TextBox 42"/>
          <p:cNvSpPr txBox="1"/>
          <p:nvPr/>
        </p:nvSpPr>
        <p:spPr>
          <a:xfrm>
            <a:off x="1463040" y="2663189"/>
            <a:ext cx="7223760" cy="971549"/>
          </a:xfrm>
          <a:prstGeom prst="rect">
            <a:avLst/>
          </a:prstGeom>
          <a:noFill/>
        </p:spPr>
        <p:txBody>
          <a:bodyPr wrap="square" anchor="ctr" tIns="0" bIns="0" lIns="50800" rIns="0">
            <a:spAutoFit/>
          </a:bodyPr>
          <a:lstStyle/>
          <a:p>
            <a:pPr algn="l"/>
            <a:r>
              <a:rPr b="1" sz="1500">
                <a:solidFill>
                  <a:srgbClr val="0072CE"/>
                </a:solidFill>
              </a:rPr>
              <a:t>Train the workforce</a:t>
            </a:r>
            <a:r>
              <a:rPr sz="1500">
                <a:solidFill>
                  <a:srgbClr val="222222"/>
                </a:solidFill>
              </a:rPr>
              <a:t> – national training and competency standards for virtual ward roles</a:t>
            </a:r>
          </a:p>
        </p:txBody>
      </p:sp>
      <p:sp>
        <p:nvSpPr>
          <p:cNvPr id="44" name="Oval 43"/>
          <p:cNvSpPr/>
          <p:nvPr/>
        </p:nvSpPr>
        <p:spPr>
          <a:xfrm>
            <a:off x="502920" y="3837050"/>
            <a:ext cx="749808" cy="749808"/>
          </a:xfrm>
          <a:prstGeom prst="ellipse">
            <a:avLst/>
          </a:prstGeom>
          <a:solidFill>
            <a:srgbClr val="00A49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5" name="Picture 44" descr="FaHandHoldingHeart.png"/>
          <p:cNvPicPr>
            <a:picLocks noChangeAspect="1"/>
          </p:cNvPicPr>
          <p:nvPr/>
        </p:nvPicPr>
        <p:blipFill>
          <a:blip r:embed="rId5"/>
          <a:stretch>
            <a:fillRect/>
          </a:stretch>
        </p:blipFill>
        <p:spPr>
          <a:xfrm>
            <a:off x="671626" y="4005757"/>
            <a:ext cx="412394" cy="412394"/>
          </a:xfrm>
          <a:prstGeom prst="rect">
            <a:avLst/>
          </a:prstGeom>
        </p:spPr>
      </p:pic>
      <p:sp>
        <p:nvSpPr>
          <p:cNvPr id="46" name="TextBox 45"/>
          <p:cNvSpPr txBox="1"/>
          <p:nvPr/>
        </p:nvSpPr>
        <p:spPr>
          <a:xfrm>
            <a:off x="1463040" y="3726179"/>
            <a:ext cx="7223760" cy="971549"/>
          </a:xfrm>
          <a:prstGeom prst="rect">
            <a:avLst/>
          </a:prstGeom>
          <a:noFill/>
        </p:spPr>
        <p:txBody>
          <a:bodyPr wrap="square" anchor="ctr" tIns="0" bIns="0" lIns="50800" rIns="0">
            <a:spAutoFit/>
          </a:bodyPr>
          <a:lstStyle/>
          <a:p>
            <a:pPr algn="l"/>
            <a:r>
              <a:rPr b="1" sz="1500">
                <a:solidFill>
                  <a:srgbClr val="00A499"/>
                </a:solidFill>
              </a:rPr>
              <a:t>Support carers</a:t>
            </a:r>
            <a:r>
              <a:rPr sz="1500">
                <a:solidFill>
                  <a:srgbClr val="222222"/>
                </a:solidFill>
              </a:rPr>
              <a:t> – assess carers' needs at every admission; co-produce services with communities</a:t>
            </a:r>
          </a:p>
        </p:txBody>
      </p:sp>
      <p:sp>
        <p:nvSpPr>
          <p:cNvPr id="47" name="Oval 46"/>
          <p:cNvSpPr/>
          <p:nvPr/>
        </p:nvSpPr>
        <p:spPr>
          <a:xfrm>
            <a:off x="502920" y="4900041"/>
            <a:ext cx="749808" cy="749808"/>
          </a:xfrm>
          <a:prstGeom prst="ellipse">
            <a:avLst/>
          </a:prstGeom>
          <a:solidFill>
            <a:srgbClr val="00308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8" name="Picture 47" descr="FaComments.png"/>
          <p:cNvPicPr>
            <a:picLocks noChangeAspect="1"/>
          </p:cNvPicPr>
          <p:nvPr/>
        </p:nvPicPr>
        <p:blipFill>
          <a:blip r:embed="rId6"/>
          <a:stretch>
            <a:fillRect/>
          </a:stretch>
        </p:blipFill>
        <p:spPr>
          <a:xfrm>
            <a:off x="671626" y="5068747"/>
            <a:ext cx="412394" cy="412394"/>
          </a:xfrm>
          <a:prstGeom prst="rect">
            <a:avLst/>
          </a:prstGeom>
        </p:spPr>
      </p:pic>
      <p:sp>
        <p:nvSpPr>
          <p:cNvPr id="49" name="TextBox 48"/>
          <p:cNvSpPr txBox="1"/>
          <p:nvPr/>
        </p:nvSpPr>
        <p:spPr>
          <a:xfrm>
            <a:off x="1463040" y="4789170"/>
            <a:ext cx="7223760" cy="971549"/>
          </a:xfrm>
          <a:prstGeom prst="rect">
            <a:avLst/>
          </a:prstGeom>
          <a:noFill/>
        </p:spPr>
        <p:txBody>
          <a:bodyPr wrap="square" anchor="ctr" tIns="0" bIns="0" lIns="50800" rIns="0">
            <a:spAutoFit/>
          </a:bodyPr>
          <a:lstStyle/>
          <a:p>
            <a:pPr algn="l"/>
            <a:r>
              <a:rPr b="1" sz="1300">
                <a:solidFill>
                  <a:srgbClr val="003087"/>
                </a:solidFill>
              </a:rPr>
              <a:t>Communicate &amp; connect</a:t>
            </a:r>
            <a:r>
              <a:rPr sz="1300">
                <a:solidFill>
                  <a:srgbClr val="222222"/>
                </a:solidFill>
              </a:rPr>
              <a:t> – interoperable IT and plain language: 78% accept home monitoring when 'virtual ward' is avoided (Thornton et al.,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Conclusion</a:t>
            </a:r>
            <a:endParaRPr lang="en-US" sz="4400" b="0" strike="noStrike" spc="-1">
              <a:solidFill>
                <a:srgbClr val="000000"/>
              </a:solidFill>
              <a:latin typeface="Myriad Pro"/>
            </a:endParaRPr>
          </a:p>
        </p:txBody>
      </p:sp>
      <p:sp>
        <p:nvSpPr>
          <p:cNvPr id="40" name="Oval 39"/>
          <p:cNvSpPr/>
          <p:nvPr/>
        </p:nvSpPr>
        <p:spPr>
          <a:xfrm>
            <a:off x="502920" y="1711071"/>
            <a:ext cx="749808" cy="749808"/>
          </a:xfrm>
          <a:prstGeom prst="ellipse">
            <a:avLst/>
          </a:prstGeom>
          <a:solidFill>
            <a:srgbClr val="005EB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1" name="Picture 40" descr="FaGlobe.png"/>
          <p:cNvPicPr>
            <a:picLocks noChangeAspect="1"/>
          </p:cNvPicPr>
          <p:nvPr/>
        </p:nvPicPr>
        <p:blipFill>
          <a:blip r:embed="rId3"/>
          <a:stretch>
            <a:fillRect/>
          </a:stretch>
        </p:blipFill>
        <p:spPr>
          <a:xfrm>
            <a:off x="671626" y="1879777"/>
            <a:ext cx="412394" cy="412394"/>
          </a:xfrm>
          <a:prstGeom prst="rect">
            <a:avLst/>
          </a:prstGeom>
        </p:spPr>
      </p:pic>
      <p:sp>
        <p:nvSpPr>
          <p:cNvPr id="42" name="TextBox 41"/>
          <p:cNvSpPr txBox="1"/>
          <p:nvPr/>
        </p:nvSpPr>
        <p:spPr>
          <a:xfrm>
            <a:off x="1463040" y="1600200"/>
            <a:ext cx="7223760" cy="971549"/>
          </a:xfrm>
          <a:prstGeom prst="rect">
            <a:avLst/>
          </a:prstGeom>
          <a:noFill/>
        </p:spPr>
        <p:txBody>
          <a:bodyPr wrap="square" anchor="ctr" tIns="0" bIns="0" lIns="50800" rIns="0">
            <a:spAutoFit/>
          </a:bodyPr>
          <a:lstStyle/>
          <a:p>
            <a:pPr algn="l"/>
            <a:r>
              <a:rPr b="1" sz="1500">
                <a:solidFill>
                  <a:srgbClr val="005EB8"/>
                </a:solidFill>
              </a:rPr>
              <a:t>National-scale change</a:t>
            </a:r>
            <a:r>
              <a:rPr sz="1500">
                <a:solidFill>
                  <a:srgbClr val="222222"/>
                </a:solidFill>
              </a:rPr>
              <a:t> – virtual wards are digital transformation across UK health and social care</a:t>
            </a:r>
          </a:p>
        </p:txBody>
      </p:sp>
      <p:sp>
        <p:nvSpPr>
          <p:cNvPr id="43" name="Oval 42"/>
          <p:cNvSpPr/>
          <p:nvPr/>
        </p:nvSpPr>
        <p:spPr>
          <a:xfrm>
            <a:off x="502920" y="2774060"/>
            <a:ext cx="749808" cy="749808"/>
          </a:xfrm>
          <a:prstGeom prst="ellipse">
            <a:avLst/>
          </a:prstGeom>
          <a:solidFill>
            <a:srgbClr val="0072C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4" name="Picture 43" descr="FaHouseMedical.png"/>
          <p:cNvPicPr>
            <a:picLocks noChangeAspect="1"/>
          </p:cNvPicPr>
          <p:nvPr/>
        </p:nvPicPr>
        <p:blipFill>
          <a:blip r:embed="rId4"/>
          <a:stretch>
            <a:fillRect/>
          </a:stretch>
        </p:blipFill>
        <p:spPr>
          <a:xfrm>
            <a:off x="671626" y="2942767"/>
            <a:ext cx="412394" cy="412394"/>
          </a:xfrm>
          <a:prstGeom prst="rect">
            <a:avLst/>
          </a:prstGeom>
        </p:spPr>
      </p:pic>
      <p:sp>
        <p:nvSpPr>
          <p:cNvPr id="45" name="TextBox 44"/>
          <p:cNvSpPr txBox="1"/>
          <p:nvPr/>
        </p:nvSpPr>
        <p:spPr>
          <a:xfrm>
            <a:off x="1463040" y="2663189"/>
            <a:ext cx="7223760" cy="971549"/>
          </a:xfrm>
          <a:prstGeom prst="rect">
            <a:avLst/>
          </a:prstGeom>
          <a:noFill/>
        </p:spPr>
        <p:txBody>
          <a:bodyPr wrap="square" anchor="ctr" tIns="0" bIns="0" lIns="50800" rIns="0">
            <a:spAutoFit/>
          </a:bodyPr>
          <a:lstStyle/>
          <a:p>
            <a:pPr algn="l"/>
            <a:r>
              <a:rPr b="1" sz="1300">
                <a:solidFill>
                  <a:srgbClr val="0072CE"/>
                </a:solidFill>
              </a:rPr>
              <a:t>Safe and valued</a:t>
            </a:r>
            <a:r>
              <a:rPr sz="1300">
                <a:solidFill>
                  <a:srgbClr val="222222"/>
                </a:solidFill>
              </a:rPr>
              <a:t> – for selected patients, care at home is safe, well received and frees hospital capacity (Shepperd et al., 2021)</a:t>
            </a:r>
          </a:p>
        </p:txBody>
      </p:sp>
      <p:sp>
        <p:nvSpPr>
          <p:cNvPr id="46" name="Oval 45"/>
          <p:cNvSpPr/>
          <p:nvPr/>
        </p:nvSpPr>
        <p:spPr>
          <a:xfrm>
            <a:off x="502920" y="3837050"/>
            <a:ext cx="749808" cy="749808"/>
          </a:xfrm>
          <a:prstGeom prst="ellipse">
            <a:avLst/>
          </a:prstGeom>
          <a:solidFill>
            <a:srgbClr val="00A49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7" name="Picture 46" descr="FaScaleUnbalanced.png"/>
          <p:cNvPicPr>
            <a:picLocks noChangeAspect="1"/>
          </p:cNvPicPr>
          <p:nvPr/>
        </p:nvPicPr>
        <p:blipFill>
          <a:blip r:embed="rId5"/>
          <a:stretch>
            <a:fillRect/>
          </a:stretch>
        </p:blipFill>
        <p:spPr>
          <a:xfrm>
            <a:off x="671626" y="4005757"/>
            <a:ext cx="412394" cy="412394"/>
          </a:xfrm>
          <a:prstGeom prst="rect">
            <a:avLst/>
          </a:prstGeom>
        </p:spPr>
      </p:pic>
      <p:sp>
        <p:nvSpPr>
          <p:cNvPr id="48" name="TextBox 47"/>
          <p:cNvSpPr txBox="1"/>
          <p:nvPr/>
        </p:nvSpPr>
        <p:spPr>
          <a:xfrm>
            <a:off x="1463040" y="3726179"/>
            <a:ext cx="7223760" cy="971549"/>
          </a:xfrm>
          <a:prstGeom prst="rect">
            <a:avLst/>
          </a:prstGeom>
          <a:noFill/>
        </p:spPr>
        <p:txBody>
          <a:bodyPr wrap="square" anchor="ctr" tIns="0" bIns="0" lIns="50800" rIns="0">
            <a:spAutoFit/>
          </a:bodyPr>
          <a:lstStyle/>
          <a:p>
            <a:pPr algn="l"/>
            <a:r>
              <a:rPr b="1" sz="1500">
                <a:solidFill>
                  <a:srgbClr val="00A499"/>
                </a:solidFill>
              </a:rPr>
              <a:t>Uneven benefits</a:t>
            </a:r>
            <a:r>
              <a:rPr sz="1500">
                <a:solidFill>
                  <a:srgbClr val="222222"/>
                </a:solidFill>
              </a:rPr>
              <a:t> – carers and digitally excluded groups carry hidden costs</a:t>
            </a:r>
          </a:p>
        </p:txBody>
      </p:sp>
      <p:sp>
        <p:nvSpPr>
          <p:cNvPr id="49" name="Oval 48"/>
          <p:cNvSpPr/>
          <p:nvPr/>
        </p:nvSpPr>
        <p:spPr>
          <a:xfrm>
            <a:off x="502920" y="4900041"/>
            <a:ext cx="749808" cy="749808"/>
          </a:xfrm>
          <a:prstGeom prst="ellipse">
            <a:avLst/>
          </a:prstGeom>
          <a:solidFill>
            <a:srgbClr val="00308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50" name="Picture 49" descr="FaCircleCheck.png"/>
          <p:cNvPicPr>
            <a:picLocks noChangeAspect="1"/>
          </p:cNvPicPr>
          <p:nvPr/>
        </p:nvPicPr>
        <p:blipFill>
          <a:blip r:embed="rId6"/>
          <a:stretch>
            <a:fillRect/>
          </a:stretch>
        </p:blipFill>
        <p:spPr>
          <a:xfrm>
            <a:off x="671626" y="5068747"/>
            <a:ext cx="412394" cy="412394"/>
          </a:xfrm>
          <a:prstGeom prst="rect">
            <a:avLst/>
          </a:prstGeom>
        </p:spPr>
      </p:pic>
      <p:sp>
        <p:nvSpPr>
          <p:cNvPr id="51" name="TextBox 50"/>
          <p:cNvSpPr txBox="1"/>
          <p:nvPr/>
        </p:nvSpPr>
        <p:spPr>
          <a:xfrm>
            <a:off x="1463040" y="4789170"/>
            <a:ext cx="7223760" cy="971549"/>
          </a:xfrm>
          <a:prstGeom prst="rect">
            <a:avLst/>
          </a:prstGeom>
          <a:noFill/>
        </p:spPr>
        <p:txBody>
          <a:bodyPr wrap="square" anchor="ctr" tIns="0" bIns="0" lIns="50800" rIns="0">
            <a:spAutoFit/>
          </a:bodyPr>
          <a:lstStyle/>
          <a:p>
            <a:pPr algn="l"/>
            <a:r>
              <a:rPr b="1" sz="1500">
                <a:solidFill>
                  <a:srgbClr val="003087"/>
                </a:solidFill>
              </a:rPr>
              <a:t>Overall</a:t>
            </a:r>
            <a:r>
              <a:rPr sz="1500">
                <a:solidFill>
                  <a:srgbClr val="222222"/>
                </a:solidFill>
              </a:rPr>
              <a:t> – success depends on people as much as technology: judgement cautiously positive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4320"/>
            <a:ext cx="8229600" cy="1143000"/>
          </a:xfrm>
          <a:prstGeom prst="rect">
            <a:avLst/>
          </a:prstGeom>
          <a:noFill/>
          <a:ln w="0">
            <a:noFill/>
          </a:ln>
        </p:spPr>
        <p:txBody>
          <a:bodyPr lIns="91440" tIns="45720" rIns="91440" bIns="45720" anchor="ctr">
            <a:noAutofit/>
          </a:bodyPr>
          <a:lstStyle/>
          <a:p>
            <a:pPr indent="0" algn="ctr">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4400" b="1" strike="noStrike" spc="-1">
                <a:solidFill>
                  <a:srgbClr val="000000"/>
                </a:solidFill>
                <a:latin typeface="Myriad Pro"/>
              </a:rPr>
              <a:t>References</a:t>
            </a:r>
            <a:endParaRPr lang="en-US" sz="4400" b="0" strike="noStrike" spc="-1">
              <a:solidFill>
                <a:srgbClr val="000000"/>
              </a:solidFill>
              <a:latin typeface="Myriad Pro"/>
            </a:endParaRPr>
          </a:p>
        </p:txBody>
      </p:sp>
      <p:sp>
        <p:nvSpPr>
          <p:cNvPr id="42" name="TextBox 41"/>
          <p:cNvSpPr txBox="1"/>
          <p:nvPr/>
        </p:nvSpPr>
        <p:spPr>
          <a:xfrm>
            <a:off x="457200" y="1450000"/>
            <a:ext cx="8229600" cy="5250000"/>
          </a:xfrm>
          <a:prstGeom prst="rect">
            <a:avLst/>
          </a:prstGeom>
          <a:noFill/>
          <a:ln w="0">
            <a:noFill/>
          </a:ln>
        </p:spPr>
        <p:txBody>
          <a:bodyPr wrap="square" anchor="t">
            <a:normAutofit/>
          </a:bodyPr>
          <a:lstStyle/>
          <a:p>
            <a:pPr marL="0" indent="0">
              <a:spcBef>
                <a:spcPts val="799"/>
              </a:spcBef>
              <a:spcAft>
                <a:spcPts val="400"/>
              </a:spcAft>
              <a:buClr>
                <a:srgbClr val="000000"/>
              </a:buClr>
              <a:tabLst>
                <a:tab pos="914400" algn="l"/>
                <a:tab pos="1828800" algn="l"/>
                <a:tab pos="2743200" algn="l"/>
                <a:tab pos="3657600" algn="l"/>
                <a:tab pos="4572000" algn="l"/>
                <a:tab pos="5486400" algn="l"/>
                <a:tab pos="6400800" algn="l"/>
                <a:tab pos="7315200" algn="l"/>
                <a:tab pos="8229600" algn="l"/>
                <a:tab pos="9144000" algn="l"/>
                <a:tab pos="10058400" algn="l"/>
              </a:tabLst>
            </a:pPr>
            <a:r>
              <a:rPr sz="1100" b="0" i="0">
                <a:solidFill>
                  <a:srgbClr val="000000"/>
                </a:solidFill>
                <a:latin typeface="Arial"/>
              </a:rPr>
              <a:t>Chappell, P., Co, M., Hardie, T., Lloyd, T., Tallack, C., Gerhold, M. and Mayers, C. (2024) What do virtual wards look like in England? London: The Health Foundation.</a:t>
            </a:r>
            <a:endParaRPr lang="en-US" sz="3200" b="0" strike="noStrike" spc="-1">
              <a:solidFill>
                <a:srgbClr val="000000"/>
              </a:solidFill>
              <a:latin typeface="Myriad Pro"/>
            </a:endParaRPr>
          </a:p>
          <a:p>
            <a:pPr marL="0" indent="0">
              <a:spcAft>
                <a:spcPts val="400"/>
              </a:spcAft>
              <a:buNone/>
            </a:pPr>
            <a:r>
              <a:rPr sz="1100" b="0" i="0">
                <a:solidFill>
                  <a:srgbClr val="000000"/>
                </a:solidFill>
                <a:latin typeface="Arial"/>
              </a:rPr>
              <a:t>Darzi, A. (2024) Independent investigation of the National Health Service in England. London: Department of Health and Social Care.</a:t>
            </a:r>
          </a:p>
          <a:p>
            <a:pPr marL="0" indent="0">
              <a:spcAft>
                <a:spcPts val="400"/>
              </a:spcAft>
              <a:buNone/>
            </a:pPr>
            <a:r>
              <a:rPr sz="1100" b="0" i="0">
                <a:solidFill>
                  <a:srgbClr val="000000"/>
                </a:solidFill>
                <a:latin typeface="Arial"/>
              </a:rPr>
              <a:t>Department of Health and Social Care (2025) Fit for the future: 10 Year Health Plan for England. London: DHSC.</a:t>
            </a:r>
          </a:p>
          <a:p>
            <a:pPr marL="0" indent="0">
              <a:spcAft>
                <a:spcPts val="400"/>
              </a:spcAft>
              <a:buNone/>
            </a:pPr>
            <a:r>
              <a:rPr sz="1100" b="0" i="0">
                <a:solidFill>
                  <a:srgbClr val="000000"/>
                </a:solidFill>
                <a:latin typeface="Arial"/>
              </a:rPr>
              <a:t>Litchfield, I., Lewis, R., Delanerolle, G., Melyda, M. and Harper, L. (2025) 'Factors influencing the implementation of a multispecialty virtual ward program in the United Kingdom', Journal of Medical Internet Research, 27, e75406.</a:t>
            </a:r>
          </a:p>
          <a:p>
            <a:pPr marL="0" indent="0">
              <a:spcAft>
                <a:spcPts val="400"/>
              </a:spcAft>
              <a:buNone/>
            </a:pPr>
            <a:r>
              <a:rPr sz="1100" b="0" i="0">
                <a:solidFill>
                  <a:srgbClr val="000000"/>
                </a:solidFill>
                <a:latin typeface="Arial"/>
              </a:rPr>
              <a:t>NHS England (2024a) Summary of South East region virtual wards evaluation. Available at: https://www.england.nhs.uk/long-read/summary-of-south-east-region-virtual-wards-evaluation/</a:t>
            </a:r>
          </a:p>
          <a:p>
            <a:pPr marL="0" indent="0">
              <a:spcAft>
                <a:spcPts val="400"/>
              </a:spcAft>
              <a:buNone/>
            </a:pPr>
            <a:r>
              <a:rPr sz="1100" b="0" i="0">
                <a:solidFill>
                  <a:srgbClr val="000000"/>
                </a:solidFill>
                <a:latin typeface="Arial"/>
              </a:rPr>
              <a:t>NHS England (2024b) Virtual wards operational framework. Available at: https://www.england.nhs.uk/long-read/virtual-wards-operational-framework/</a:t>
            </a:r>
          </a:p>
          <a:p>
            <a:pPr marL="0" indent="0">
              <a:spcAft>
                <a:spcPts val="400"/>
              </a:spcAft>
              <a:buNone/>
            </a:pPr>
            <a:r>
              <a:rPr sz="1100" b="0" i="0">
                <a:solidFill>
                  <a:srgbClr val="000000"/>
                </a:solidFill>
                <a:latin typeface="Arial"/>
              </a:rPr>
              <a:t>Norman, G., Bennett, P. and Vardy, E.R.L.C. (2023) 'Virtual wards: a rapid evidence synthesis and implications for the care of older people', Age and Ageing, 52(1), afac319.</a:t>
            </a:r>
          </a:p>
          <a:p>
            <a:pPr marL="0" indent="0">
              <a:spcAft>
                <a:spcPts val="400"/>
              </a:spcAft>
              <a:buNone/>
            </a:pPr>
            <a:r>
              <a:rPr sz="1100" b="0" i="0">
                <a:solidFill>
                  <a:srgbClr val="000000"/>
                </a:solidFill>
                <a:latin typeface="Arial"/>
              </a:rPr>
              <a:t>Parliamentary Office of Science and Technology (POST) (2025) Virtual wards and hospital at home. POSTnote 744. London: UK Parliament.</a:t>
            </a:r>
          </a:p>
          <a:p>
            <a:pPr marL="0" indent="0">
              <a:spcAft>
                <a:spcPts val="400"/>
              </a:spcAft>
              <a:buNone/>
            </a:pPr>
            <a:r>
              <a:rPr sz="1100" b="0" i="0">
                <a:solidFill>
                  <a:srgbClr val="000000"/>
                </a:solidFill>
                <a:latin typeface="Arial"/>
              </a:rPr>
              <a:t>Shepperd, S. et al. (2021) 'Is comprehensive geriatric assessment admission avoidance hospital at home an alternative to hospital admission for older persons? A randomized trial', Annals of Internal Medicine, 174(7), pp. 889-898.</a:t>
            </a:r>
          </a:p>
          <a:p>
            <a:pPr marL="0" indent="0">
              <a:spcAft>
                <a:spcPts val="400"/>
              </a:spcAft>
              <a:buNone/>
            </a:pPr>
            <a:r>
              <a:rPr sz="1100" b="0" i="0">
                <a:solidFill>
                  <a:srgbClr val="000000"/>
                </a:solidFill>
                <a:latin typeface="Arial"/>
              </a:rPr>
              <a:t>The Strategy Unit (2025) Virtual wards evaluation: patients' and unpaid carers' experiences. Final report. Birmingham: The Strategy Unit.</a:t>
            </a:r>
          </a:p>
          <a:p>
            <a:pPr marL="0" indent="0">
              <a:spcAft>
                <a:spcPts val="400"/>
              </a:spcAft>
              <a:buNone/>
            </a:pPr>
            <a:r>
              <a:rPr sz="1100" b="0" i="0">
                <a:solidFill>
                  <a:srgbClr val="000000"/>
                </a:solidFill>
                <a:latin typeface="Arial"/>
              </a:rPr>
              <a:t>Thornton, N., Horton, T. and Hardie, T. (2023) How do the public and NHS staff feel about virtual wards? London: The Health Foundation.</a:t>
            </a:r>
          </a:p>
        </p:txBody>
      </p:sp>
    </p:spTree>
  </p:cSld>
  <p:clrMapOvr>
    <a:masterClrMapping/>
  </p:clrMapOvr>
</p:sld>
</file>

<file path=ppt/theme/theme1.xml><?xml version="1.0" encoding="utf-8"?>
<a:theme xmlns:a="http://schemas.openxmlformats.org/drawingml/2006/main"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2.xml><?xml version="1.0" encoding="utf-8"?>
<a:theme xmlns:a="http://schemas.openxmlformats.org/drawingml/2006/main"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3.xml><?xml version="1.0" encoding="utf-8"?>
<a:theme xmlns:a="http://schemas.openxmlformats.org/drawingml/2006/main"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ppt/theme/theme4.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TotalTime>
  <Words>2062</Words>
  <Application>Microsoft Office PowerPoint</Application>
  <PresentationFormat>On-screen Show (4:3)</PresentationFormat>
  <Paragraphs>83</Paragraphs>
  <Slides>10</Slides>
  <Notes>9</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10</vt:i4>
      </vt:variant>
    </vt:vector>
  </HeadingPairs>
  <TitlesOfParts>
    <vt:vector size="17" baseType="lpstr">
      <vt:lpstr>Arial</vt:lpstr>
      <vt:lpstr>Calibri</vt:lpstr>
      <vt:lpstr>Myriad Pro</vt:lpstr>
      <vt:lpstr>Times New Roman</vt:lpstr>
      <vt:lpstr>Office</vt:lpstr>
      <vt:lpstr>Office</vt:lpstr>
      <vt:lpstr>Office</vt:lpstr>
      <vt:lpstr>Digital Transformation in the Health and Care Professions (BMHP6026) Component 2 Assessment  Virtual Wards in UK Health and Social Care Student name:Cristina Apostol Student ID:2335890 Lecturer: Dr Laila Surani</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Anca Anael Andru</cp:lastModifiedBy>
  <cp:revision>2</cp:revision>
  <dcterms:modified xsi:type="dcterms:W3CDTF">2026-07-22T21:41:53Z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2020-06-13T21:56:47Z</dcterms:created>
  <dc:creator>Rebecca Stewart</dc:creator>
  <dc:description/>
  <dc:language>en-US</dc:language>
  <cp:lastModifiedBy>laila surani</cp:lastModifiedBy>
  <cp:lastPrinted>2021-01-18T19:39:53Z</cp:lastPrinted>
  <dcterms:modified xsi:type="dcterms:W3CDTF">2025-11-08T14:38:43Z</dcterms:modified>
  <cp:revision>171</cp:revision>
  <dc:subject/>
  <dc:title>Certificate of Higher Education in Skills for the Workplace   Effective Team Working &amp; Communications (BMSW 4002) Defining and Classifying Groups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