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embeddedFontLst>
    <p:embeddedFont>
      <p:font typeface="Libre Baskerville" panose="02000000000000000000" pitchFamily="2" charset="0"/>
      <p:regular r:id="rId13"/>
      <p:bold r:id="rId14"/>
      <p:italic r:id="rId15"/>
      <p:boldItalic r:id="rId16"/>
    </p:embeddedFont>
    <p:embeddedFont>
      <p:font typeface="Open Sans" panose="020B0606030504020204" pitchFamily="3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ED37CF-F147-4D4F-91CA-60CBD4DD2C8D}" v="2" dt="2026-07-11T23:59:29.262"/>
  </p1510:revLst>
</p1510:revInfo>
</file>

<file path=ppt/tableStyles.xml><?xml version="1.0" encoding="utf-8"?>
<a:tblStyleLst xmlns:a="http://schemas.openxmlformats.org/drawingml/2006/main" def="{879A71F9-0243-44F1-91F4-E5C263417AB7}">
  <a:tblStyle styleId="{879A71F9-0243-44F1-91F4-E5C263417AB7}" styleName="Table_0">
    <a:wholeTbl>
      <a:tcTxStyle b="off" i="off">
        <a:font>
          <a:latin typeface="Arial"/>
          <a:ea typeface="Arial"/>
          <a:cs typeface="Arial"/>
        </a:font>
        <a:srgbClr val="000000"/>
      </a:tcTxStyle>
      <a:tcStyle>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6" y="331"/>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tv sala Hussain" userId="64d4e6c2dcd05b97" providerId="LiveId" clId="{F2ED37CF-F147-4D4F-91CA-60CBD4DD2C8D}"/>
    <pc:docChg chg="undo custSel modSld">
      <pc:chgData name="Ttv sala Hussain" userId="64d4e6c2dcd05b97" providerId="LiveId" clId="{F2ED37CF-F147-4D4F-91CA-60CBD4DD2C8D}" dt="2026-07-12T00:18:46.637" v="124" actId="962"/>
      <pc:docMkLst>
        <pc:docMk/>
      </pc:docMkLst>
      <pc:sldChg chg="modSp mod">
        <pc:chgData name="Ttv sala Hussain" userId="64d4e6c2dcd05b97" providerId="LiveId" clId="{F2ED37CF-F147-4D4F-91CA-60CBD4DD2C8D}" dt="2026-07-12T00:18:46.637" v="124" actId="962"/>
        <pc:sldMkLst>
          <pc:docMk/>
          <pc:sldMk cId="0" sldId="256"/>
        </pc:sldMkLst>
        <pc:spChg chg="mod">
          <ac:chgData name="Ttv sala Hussain" userId="64d4e6c2dcd05b97" providerId="LiveId" clId="{F2ED37CF-F147-4D4F-91CA-60CBD4DD2C8D}" dt="2026-07-12T00:18:44.385" v="122" actId="962"/>
          <ac:spMkLst>
            <pc:docMk/>
            <pc:sldMk cId="0" sldId="256"/>
            <ac:spMk id="21" creationId="{00000000-0000-0000-0000-000000000000}"/>
          </ac:spMkLst>
        </pc:spChg>
        <pc:spChg chg="mod">
          <ac:chgData name="Ttv sala Hussain" userId="64d4e6c2dcd05b97" providerId="LiveId" clId="{F2ED37CF-F147-4D4F-91CA-60CBD4DD2C8D}" dt="2026-07-12T00:18:42.260" v="120" actId="962"/>
          <ac:spMkLst>
            <pc:docMk/>
            <pc:sldMk cId="0" sldId="256"/>
            <ac:spMk id="23" creationId="{00000000-0000-0000-0000-000000000000}"/>
          </ac:spMkLst>
        </pc:spChg>
        <pc:spChg chg="mod">
          <ac:chgData name="Ttv sala Hussain" userId="64d4e6c2dcd05b97" providerId="LiveId" clId="{F2ED37CF-F147-4D4F-91CA-60CBD4DD2C8D}" dt="2026-07-11T23:55:09.878" v="0" actId="33553"/>
          <ac:spMkLst>
            <pc:docMk/>
            <pc:sldMk cId="0" sldId="256"/>
            <ac:spMk id="25" creationId="{00000000-0000-0000-0000-000000000000}"/>
          </ac:spMkLst>
        </pc:spChg>
        <pc:spChg chg="mod">
          <ac:chgData name="Ttv sala Hussain" userId="64d4e6c2dcd05b97" providerId="LiveId" clId="{F2ED37CF-F147-4D4F-91CA-60CBD4DD2C8D}" dt="2026-07-11T23:59:04.326" v="12" actId="2"/>
          <ac:spMkLst>
            <pc:docMk/>
            <pc:sldMk cId="0" sldId="256"/>
            <ac:spMk id="26" creationId="{00000000-0000-0000-0000-000000000000}"/>
          </ac:spMkLst>
        </pc:spChg>
        <pc:spChg chg="mod">
          <ac:chgData name="Ttv sala Hussain" userId="64d4e6c2dcd05b97" providerId="LiveId" clId="{F2ED37CF-F147-4D4F-91CA-60CBD4DD2C8D}" dt="2026-07-12T00:18:40.760" v="118" actId="962"/>
          <ac:spMkLst>
            <pc:docMk/>
            <pc:sldMk cId="0" sldId="256"/>
            <ac:spMk id="28" creationId="{00000000-0000-0000-0000-000000000000}"/>
          </ac:spMkLst>
        </pc:spChg>
        <pc:picChg chg="mod">
          <ac:chgData name="Ttv sala Hussain" userId="64d4e6c2dcd05b97" providerId="LiveId" clId="{F2ED37CF-F147-4D4F-91CA-60CBD4DD2C8D}" dt="2026-07-12T00:18:46.637" v="124" actId="962"/>
          <ac:picMkLst>
            <pc:docMk/>
            <pc:sldMk cId="0" sldId="256"/>
            <ac:picMk id="20" creationId="{00000000-0000-0000-0000-000000000000}"/>
          </ac:picMkLst>
        </pc:picChg>
      </pc:sldChg>
      <pc:sldChg chg="modSp mod">
        <pc:chgData name="Ttv sala Hussain" userId="64d4e6c2dcd05b97" providerId="LiveId" clId="{F2ED37CF-F147-4D4F-91CA-60CBD4DD2C8D}" dt="2026-07-11T23:55:13.830" v="1" actId="33553"/>
        <pc:sldMkLst>
          <pc:docMk/>
          <pc:sldMk cId="0" sldId="257"/>
        </pc:sldMkLst>
        <pc:spChg chg="mod">
          <ac:chgData name="Ttv sala Hussain" userId="64d4e6c2dcd05b97" providerId="LiveId" clId="{F2ED37CF-F147-4D4F-91CA-60CBD4DD2C8D}" dt="2026-07-11T23:55:13.830" v="1" actId="33553"/>
          <ac:spMkLst>
            <pc:docMk/>
            <pc:sldMk cId="0" sldId="257"/>
            <ac:spMk id="36" creationId="{00000000-0000-0000-0000-000000000000}"/>
          </ac:spMkLst>
        </pc:spChg>
      </pc:sldChg>
      <pc:sldChg chg="modSp mod">
        <pc:chgData name="Ttv sala Hussain" userId="64d4e6c2dcd05b97" providerId="LiveId" clId="{F2ED37CF-F147-4D4F-91CA-60CBD4DD2C8D}" dt="2026-07-11T23:55:18.137" v="2" actId="33553"/>
        <pc:sldMkLst>
          <pc:docMk/>
          <pc:sldMk cId="0" sldId="258"/>
        </pc:sldMkLst>
        <pc:spChg chg="mod">
          <ac:chgData name="Ttv sala Hussain" userId="64d4e6c2dcd05b97" providerId="LiveId" clId="{F2ED37CF-F147-4D4F-91CA-60CBD4DD2C8D}" dt="2026-07-11T23:55:18.137" v="2" actId="33553"/>
          <ac:spMkLst>
            <pc:docMk/>
            <pc:sldMk cId="0" sldId="258"/>
            <ac:spMk id="53" creationId="{00000000-0000-0000-0000-000000000000}"/>
          </ac:spMkLst>
        </pc:spChg>
      </pc:sldChg>
      <pc:sldChg chg="modSp mod">
        <pc:chgData name="Ttv sala Hussain" userId="64d4e6c2dcd05b97" providerId="LiveId" clId="{F2ED37CF-F147-4D4F-91CA-60CBD4DD2C8D}" dt="2026-07-11T23:55:24.409" v="3" actId="33553"/>
        <pc:sldMkLst>
          <pc:docMk/>
          <pc:sldMk cId="0" sldId="259"/>
        </pc:sldMkLst>
        <pc:spChg chg="mod">
          <ac:chgData name="Ttv sala Hussain" userId="64d4e6c2dcd05b97" providerId="LiveId" clId="{F2ED37CF-F147-4D4F-91CA-60CBD4DD2C8D}" dt="2026-07-11T23:55:24.409" v="3" actId="33553"/>
          <ac:spMkLst>
            <pc:docMk/>
            <pc:sldMk cId="0" sldId="259"/>
            <ac:spMk id="70" creationId="{00000000-0000-0000-0000-000000000000}"/>
          </ac:spMkLst>
        </pc:spChg>
      </pc:sldChg>
      <pc:sldChg chg="modSp mod">
        <pc:chgData name="Ttv sala Hussain" userId="64d4e6c2dcd05b97" providerId="LiveId" clId="{F2ED37CF-F147-4D4F-91CA-60CBD4DD2C8D}" dt="2026-07-11T23:55:29.467" v="4" actId="33553"/>
        <pc:sldMkLst>
          <pc:docMk/>
          <pc:sldMk cId="0" sldId="260"/>
        </pc:sldMkLst>
        <pc:spChg chg="mod">
          <ac:chgData name="Ttv sala Hussain" userId="64d4e6c2dcd05b97" providerId="LiveId" clId="{F2ED37CF-F147-4D4F-91CA-60CBD4DD2C8D}" dt="2026-07-11T23:55:29.467" v="4" actId="33553"/>
          <ac:spMkLst>
            <pc:docMk/>
            <pc:sldMk cId="0" sldId="260"/>
            <ac:spMk id="96" creationId="{00000000-0000-0000-0000-000000000000}"/>
          </ac:spMkLst>
        </pc:spChg>
      </pc:sldChg>
      <pc:sldChg chg="addSp delSp modSp mod">
        <pc:chgData name="Ttv sala Hussain" userId="64d4e6c2dcd05b97" providerId="LiveId" clId="{F2ED37CF-F147-4D4F-91CA-60CBD4DD2C8D}" dt="2026-07-12T00:16:59.613" v="116" actId="5793"/>
        <pc:sldMkLst>
          <pc:docMk/>
          <pc:sldMk cId="0" sldId="261"/>
        </pc:sldMkLst>
        <pc:spChg chg="mod">
          <ac:chgData name="Ttv sala Hussain" userId="64d4e6c2dcd05b97" providerId="LiveId" clId="{F2ED37CF-F147-4D4F-91CA-60CBD4DD2C8D}" dt="2026-07-11T23:55:38.749" v="5" actId="33553"/>
          <ac:spMkLst>
            <pc:docMk/>
            <pc:sldMk cId="0" sldId="261"/>
            <ac:spMk id="117" creationId="{00000000-0000-0000-0000-000000000000}"/>
          </ac:spMkLst>
        </pc:spChg>
        <pc:spChg chg="mod">
          <ac:chgData name="Ttv sala Hussain" userId="64d4e6c2dcd05b97" providerId="LiveId" clId="{F2ED37CF-F147-4D4F-91CA-60CBD4DD2C8D}" dt="2026-07-12T00:13:38.754" v="72" actId="14100"/>
          <ac:spMkLst>
            <pc:docMk/>
            <pc:sldMk cId="0" sldId="261"/>
            <ac:spMk id="120" creationId="{00000000-0000-0000-0000-000000000000}"/>
          </ac:spMkLst>
        </pc:spChg>
        <pc:spChg chg="mod">
          <ac:chgData name="Ttv sala Hussain" userId="64d4e6c2dcd05b97" providerId="LiveId" clId="{F2ED37CF-F147-4D4F-91CA-60CBD4DD2C8D}" dt="2026-07-12T00:16:59.613" v="116" actId="5793"/>
          <ac:spMkLst>
            <pc:docMk/>
            <pc:sldMk cId="0" sldId="261"/>
            <ac:spMk id="122" creationId="{00000000-0000-0000-0000-000000000000}"/>
          </ac:spMkLst>
        </pc:spChg>
        <pc:spChg chg="del">
          <ac:chgData name="Ttv sala Hussain" userId="64d4e6c2dcd05b97" providerId="LiveId" clId="{F2ED37CF-F147-4D4F-91CA-60CBD4DD2C8D}" dt="2026-07-12T00:06:24.915" v="43" actId="478"/>
          <ac:spMkLst>
            <pc:docMk/>
            <pc:sldMk cId="0" sldId="261"/>
            <ac:spMk id="123" creationId="{00000000-0000-0000-0000-000000000000}"/>
          </ac:spMkLst>
        </pc:spChg>
        <pc:graphicFrameChg chg="del mod modGraphic">
          <ac:chgData name="Ttv sala Hussain" userId="64d4e6c2dcd05b97" providerId="LiveId" clId="{F2ED37CF-F147-4D4F-91CA-60CBD4DD2C8D}" dt="2026-07-12T00:09:35.241" v="59" actId="478"/>
          <ac:graphicFrameMkLst>
            <pc:docMk/>
            <pc:sldMk cId="0" sldId="261"/>
            <ac:graphicFrameMk id="124" creationId="{00000000-0000-0000-0000-000000000000}"/>
          </ac:graphicFrameMkLst>
        </pc:graphicFrameChg>
        <pc:graphicFrameChg chg="add del mod modGraphic">
          <ac:chgData name="Ttv sala Hussain" userId="64d4e6c2dcd05b97" providerId="LiveId" clId="{F2ED37CF-F147-4D4F-91CA-60CBD4DD2C8D}" dt="2026-07-12T00:12:48.704" v="68" actId="478"/>
          <ac:graphicFrameMkLst>
            <pc:docMk/>
            <pc:sldMk cId="0" sldId="261"/>
            <ac:graphicFrameMk id="125" creationId="{00000000-0000-0000-0000-000000000000}"/>
          </ac:graphicFrameMkLst>
        </pc:graphicFrameChg>
      </pc:sldChg>
      <pc:sldChg chg="modSp mod">
        <pc:chgData name="Ttv sala Hussain" userId="64d4e6c2dcd05b97" providerId="LiveId" clId="{F2ED37CF-F147-4D4F-91CA-60CBD4DD2C8D}" dt="2026-07-11T23:55:42.846" v="6" actId="33553"/>
        <pc:sldMkLst>
          <pc:docMk/>
          <pc:sldMk cId="0" sldId="262"/>
        </pc:sldMkLst>
        <pc:spChg chg="mod">
          <ac:chgData name="Ttv sala Hussain" userId="64d4e6c2dcd05b97" providerId="LiveId" clId="{F2ED37CF-F147-4D4F-91CA-60CBD4DD2C8D}" dt="2026-07-11T23:55:42.846" v="6" actId="33553"/>
          <ac:spMkLst>
            <pc:docMk/>
            <pc:sldMk cId="0" sldId="262"/>
            <ac:spMk id="132" creationId="{00000000-0000-0000-0000-000000000000}"/>
          </ac:spMkLst>
        </pc:spChg>
      </pc:sldChg>
      <pc:sldChg chg="modSp mod">
        <pc:chgData name="Ttv sala Hussain" userId="64d4e6c2dcd05b97" providerId="LiveId" clId="{F2ED37CF-F147-4D4F-91CA-60CBD4DD2C8D}" dt="2026-07-11T23:55:48.971" v="7" actId="33553"/>
        <pc:sldMkLst>
          <pc:docMk/>
          <pc:sldMk cId="0" sldId="263"/>
        </pc:sldMkLst>
        <pc:spChg chg="mod">
          <ac:chgData name="Ttv sala Hussain" userId="64d4e6c2dcd05b97" providerId="LiveId" clId="{F2ED37CF-F147-4D4F-91CA-60CBD4DD2C8D}" dt="2026-07-11T23:55:48.971" v="7" actId="33553"/>
          <ac:spMkLst>
            <pc:docMk/>
            <pc:sldMk cId="0" sldId="263"/>
            <ac:spMk id="152" creationId="{00000000-0000-0000-0000-000000000000}"/>
          </ac:spMkLst>
        </pc:spChg>
      </pc:sldChg>
      <pc:sldChg chg="modSp mod">
        <pc:chgData name="Ttv sala Hussain" userId="64d4e6c2dcd05b97" providerId="LiveId" clId="{F2ED37CF-F147-4D4F-91CA-60CBD4DD2C8D}" dt="2026-07-11T23:55:55.175" v="8" actId="33553"/>
        <pc:sldMkLst>
          <pc:docMk/>
          <pc:sldMk cId="0" sldId="264"/>
        </pc:sldMkLst>
        <pc:spChg chg="mod">
          <ac:chgData name="Ttv sala Hussain" userId="64d4e6c2dcd05b97" providerId="LiveId" clId="{F2ED37CF-F147-4D4F-91CA-60CBD4DD2C8D}" dt="2026-07-11T23:55:55.175" v="8" actId="33553"/>
          <ac:spMkLst>
            <pc:docMk/>
            <pc:sldMk cId="0" sldId="264"/>
            <ac:spMk id="169" creationId="{00000000-0000-0000-0000-000000000000}"/>
          </ac:spMkLst>
        </pc:spChg>
      </pc:sldChg>
      <pc:sldChg chg="modSp mod">
        <pc:chgData name="Ttv sala Hussain" userId="64d4e6c2dcd05b97" providerId="LiveId" clId="{F2ED37CF-F147-4D4F-91CA-60CBD4DD2C8D}" dt="2026-07-11T23:55:59.374" v="9" actId="33553"/>
        <pc:sldMkLst>
          <pc:docMk/>
          <pc:sldMk cId="0" sldId="265"/>
        </pc:sldMkLst>
        <pc:spChg chg="mod">
          <ac:chgData name="Ttv sala Hussain" userId="64d4e6c2dcd05b97" providerId="LiveId" clId="{F2ED37CF-F147-4D4F-91CA-60CBD4DD2C8D}" dt="2026-07-11T23:55:59.374" v="9" actId="33553"/>
          <ac:spMkLst>
            <pc:docMk/>
            <pc:sldMk cId="0" sldId="265"/>
            <ac:spMk id="19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
        <p:cNvGrpSpPr/>
        <p:nvPr/>
      </p:nvGrpSpPr>
      <p:grpSpPr>
        <a:xfrm>
          <a:off x="0" y="0"/>
          <a:ext cx="0" cy="0"/>
          <a:chOff x="0" y="0"/>
          <a:chExt cx="0" cy="0"/>
        </a:xfrm>
      </p:grpSpPr>
      <p:sp>
        <p:nvSpPr>
          <p:cNvPr id="16" name="Google Shape;1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 name="Google Shape;17;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8" name="Google Shape;18;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a:t>
            </a:fld>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
        <p:cNvGrpSpPr/>
        <p:nvPr/>
      </p:nvGrpSpPr>
      <p:grpSpPr>
        <a:xfrm>
          <a:off x="0" y="0"/>
          <a:ext cx="0" cy="0"/>
          <a:chOff x="0" y="0"/>
          <a:chExt cx="0" cy="0"/>
        </a:xfrm>
      </p:grpSpPr>
      <p:sp>
        <p:nvSpPr>
          <p:cNvPr id="30" name="Google Shape;3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 name="Google Shape;3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32" name="Google Shape;32;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a:t>
            </a:fld>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
        <p:cNvGrpSpPr/>
        <p:nvPr/>
      </p:nvGrpSpPr>
      <p:grpSpPr>
        <a:xfrm>
          <a:off x="0" y="0"/>
          <a:ext cx="0" cy="0"/>
          <a:chOff x="0" y="0"/>
          <a:chExt cx="0" cy="0"/>
        </a:xfrm>
      </p:grpSpPr>
      <p:sp>
        <p:nvSpPr>
          <p:cNvPr id="48" name="Google Shape;4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 name="Google Shape;4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50" name="Google Shape;5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 name="Google Shape;6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67" name="Google Shape;6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1" name="Google Shape;9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92" name="Google Shape;9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2" name="Google Shape;11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13" name="Google Shape;11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a:t>
            </a:fld>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 name="Google Shape;12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29" name="Google Shape;12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7</a:t>
            </a:fld>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46" name="Google Shape;14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65" name="Google Shape;16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90" name="Google Shape;19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master 1">
  <p:cSld name="Slide master 1">
    <p:bg>
      <p:bgPr>
        <a:solidFill>
          <a:srgbClr val="000000"/>
        </a:solidFill>
        <a:effectLst/>
      </p:bgPr>
    </p:bg>
    <p:spTree>
      <p:nvGrpSpPr>
        <p:cNvPr id="1" name="Shape 10"/>
        <p:cNvGrpSpPr/>
        <p:nvPr/>
      </p:nvGrpSpPr>
      <p:grpSpPr>
        <a:xfrm>
          <a:off x="0" y="0"/>
          <a:ext cx="0" cy="0"/>
          <a:chOff x="0" y="0"/>
          <a:chExt cx="0" cy="0"/>
        </a:xfrm>
      </p:grpSpPr>
      <p:sp>
        <p:nvSpPr>
          <p:cNvPr id="11" name="Google Shape;11;p2"/>
          <p:cNvSpPr/>
          <p:nvPr/>
        </p:nvSpPr>
        <p:spPr>
          <a:xfrm>
            <a:off x="0" y="0"/>
            <a:ext cx="12191695" cy="6858000"/>
          </a:xfrm>
          <a:prstGeom prst="rect">
            <a:avLst/>
          </a:prstGeom>
          <a:solidFill>
            <a:srgbClr val="F4F0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2"/>
          <p:cNvSpPr/>
          <p:nvPr/>
        </p:nvSpPr>
        <p:spPr>
          <a:xfrm>
            <a:off x="0" y="0"/>
            <a:ext cx="12191695" cy="6858000"/>
          </a:xfrm>
          <a:prstGeom prst="rect">
            <a:avLst/>
          </a:prstGeom>
          <a:solidFill>
            <a:srgbClr val="FBFA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3" name="Google Shape;13;p2" descr="preencoded.png">
            <a:hlinkClick r:id="rId2"/>
          </p:cNvPr>
          <p:cNvPicPr preferRelativeResize="0"/>
          <p:nvPr/>
        </p:nvPicPr>
        <p:blipFill rotWithShape="1">
          <a:blip r:embed="rId3">
            <a:alphaModFix/>
          </a:blip>
          <a:srcRect/>
          <a:stretch/>
        </p:blipFill>
        <p:spPr>
          <a:xfrm>
            <a:off x="11076875" y="6558991"/>
            <a:ext cx="1071843" cy="25603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49"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hyperlink" Target="https://fity.club/lists/suggestions/importance-of-family-images/" TargetMode="External"/><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hyperlink" Target="https://storage.googleapis.com/dnsjvffhkxaxre/pillars-of-practice-anp.html" TargetMode="Externa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8" Type="http://schemas.openxmlformats.org/officeDocument/2006/relationships/hyperlink" Target="https://www.england.nhs.uk/2022/08/nhs-to-roll-out-life-changing-glucose-monitors-to-all-type-1-diabetes-patients/" TargetMode="External"/><Relationship Id="rId3" Type="http://schemas.openxmlformats.org/officeDocument/2006/relationships/image" Target="../media/image20.png"/><Relationship Id="rId7" Type="http://schemas.openxmlformats.org/officeDocument/2006/relationships/hyperlink" Target="https://www.england.nhs.uk/publication/flash-glucose-monitoring-national-arrangements-for-funding-of-relevant-diabetes-patients/"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www.nice.org.uk/guidance/qs209" TargetMode="External"/><Relationship Id="rId11" Type="http://schemas.openxmlformats.org/officeDocument/2006/relationships/hyperlink" Target="https://www.england.nhs.uk/long-read/hybrid-closed-loop-technologies-5-year-implementation-strategy" TargetMode="External"/><Relationship Id="rId5" Type="http://schemas.openxmlformats.org/officeDocument/2006/relationships/hyperlink" Target="https://ico.org.uk/for-organisations/uk-gdpr-guidance-and-resources/" TargetMode="External"/><Relationship Id="rId10" Type="http://schemas.openxmlformats.org/officeDocument/2006/relationships/hyperlink" Target="https://www.england.nhs.uk/long-read/hybrid-closed-loop-technologies-5-year-implementation-strategy/" TargetMode="External"/><Relationship Id="rId4" Type="http://schemas.openxmlformats.org/officeDocument/2006/relationships/hyperlink" Target="https://www.gov.uk/government/publications/a-plan-for-digital-health-and-social-care/a-plan-for-digital-health-and-social-care" TargetMode="External"/><Relationship Id="rId9" Type="http://schemas.openxmlformats.org/officeDocument/2006/relationships/hyperlink" Target="https://www.england.nhs.uk/2022/12/rapid-nhs-rollout-sees-200000-diabetes-patients-get-lifechanging-de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
        <p:cNvGrpSpPr/>
        <p:nvPr/>
      </p:nvGrpSpPr>
      <p:grpSpPr>
        <a:xfrm>
          <a:off x="0" y="0"/>
          <a:ext cx="0" cy="0"/>
          <a:chOff x="0" y="0"/>
          <a:chExt cx="0" cy="0"/>
        </a:xfrm>
      </p:grpSpPr>
      <p:pic>
        <p:nvPicPr>
          <p:cNvPr id="20" name="Google Shape;20;p4">
            <a:extLst>
              <a:ext uri="{C183D7F6-B498-43B3-948B-1728B52AA6E4}">
                <adec:decorative xmlns:adec="http://schemas.microsoft.com/office/drawing/2017/decorative" val="0"/>
              </a:ext>
            </a:extLst>
          </p:cNvPr>
          <p:cNvPicPr preferRelativeResize="0"/>
          <p:nvPr/>
        </p:nvPicPr>
        <p:blipFill rotWithShape="1">
          <a:blip r:embed="rId3">
            <a:alphaModFix/>
          </a:blip>
          <a:srcRect/>
          <a:stretch/>
        </p:blipFill>
        <p:spPr>
          <a:xfrm>
            <a:off x="0" y="0"/>
            <a:ext cx="4571886" cy="6858000"/>
          </a:xfrm>
          <a:prstGeom prst="rect">
            <a:avLst/>
          </a:prstGeom>
          <a:noFill/>
          <a:ln>
            <a:noFill/>
          </a:ln>
        </p:spPr>
      </p:pic>
      <p:sp>
        <p:nvSpPr>
          <p:cNvPr id="21" name="Google Shape;21;p4">
            <a:extLst>
              <a:ext uri="{C183D7F6-B498-43B3-948B-1728B52AA6E4}">
                <adec:decorative xmlns:adec="http://schemas.microsoft.com/office/drawing/2017/decorative" val="0"/>
              </a:ext>
            </a:extLst>
          </p:cNvPr>
          <p:cNvSpPr/>
          <p:nvPr/>
        </p:nvSpPr>
        <p:spPr>
          <a:xfrm>
            <a:off x="5233360" y="1756370"/>
            <a:ext cx="1453121" cy="310952"/>
          </a:xfrm>
          <a:prstGeom prst="roundRect">
            <a:avLst>
              <a:gd name="adj" fmla="val 6383"/>
            </a:avLst>
          </a:prstGeom>
          <a:solidFill>
            <a:srgbClr val="D7D6F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22" name="Google Shape;22;p4"/>
          <p:cNvSpPr/>
          <p:nvPr/>
        </p:nvSpPr>
        <p:spPr>
          <a:xfrm>
            <a:off x="5332577" y="1805980"/>
            <a:ext cx="1864274" cy="2117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000"/>
              <a:buFont typeface="Open Sans"/>
              <a:buNone/>
            </a:pPr>
            <a:r>
              <a:rPr lang="en-US" sz="1000" b="0" i="0" u="none" strike="noStrike" cap="none" dirty="0">
                <a:solidFill>
                  <a:srgbClr val="49495A"/>
                </a:solidFill>
                <a:latin typeface="Open Sans"/>
                <a:ea typeface="Open Sans"/>
                <a:cs typeface="Open Sans"/>
                <a:sym typeface="Open Sans"/>
              </a:rPr>
              <a:t>NHS DIABETES CARE</a:t>
            </a:r>
            <a:endParaRPr sz="1000" b="0" i="0" u="none" strike="noStrike" cap="none" dirty="0">
              <a:solidFill>
                <a:schemeClr val="dk1"/>
              </a:solidFill>
              <a:latin typeface="Calibri"/>
              <a:ea typeface="Calibri"/>
              <a:cs typeface="Calibri"/>
              <a:sym typeface="Calibri"/>
            </a:endParaRPr>
          </a:p>
        </p:txBody>
      </p:sp>
      <p:sp>
        <p:nvSpPr>
          <p:cNvPr id="23" name="Google Shape;23;p4">
            <a:extLst>
              <a:ext uri="{C183D7F6-B498-43B3-948B-1728B52AA6E4}">
                <adec:decorative xmlns:adec="http://schemas.microsoft.com/office/drawing/2017/decorative" val="0"/>
              </a:ext>
            </a:extLst>
          </p:cNvPr>
          <p:cNvSpPr/>
          <p:nvPr/>
        </p:nvSpPr>
        <p:spPr>
          <a:xfrm>
            <a:off x="6769129" y="1756370"/>
            <a:ext cx="1577737" cy="310952"/>
          </a:xfrm>
          <a:prstGeom prst="roundRect">
            <a:avLst>
              <a:gd name="adj" fmla="val 6383"/>
            </a:avLst>
          </a:prstGeom>
          <a:noFill/>
          <a:ln>
            <a:noFill/>
          </a:ln>
          <a:effectLst>
            <a:outerShdw blurRad="101600" dist="50800" dir="16200000" algn="bl" rotWithShape="0">
              <a:srgbClr val="403CCF"/>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24" name="Google Shape;24;p4"/>
          <p:cNvSpPr/>
          <p:nvPr/>
        </p:nvSpPr>
        <p:spPr>
          <a:xfrm>
            <a:off x="6868345" y="1805980"/>
            <a:ext cx="1988889" cy="2117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03CCF"/>
              </a:buClr>
              <a:buSzPts val="1000"/>
              <a:buFont typeface="Open Sans"/>
              <a:buNone/>
            </a:pPr>
            <a:r>
              <a:rPr lang="en-US" sz="1000" b="0" i="0" u="none" strike="noStrike" cap="none" dirty="0">
                <a:solidFill>
                  <a:srgbClr val="403CCF"/>
                </a:solidFill>
                <a:latin typeface="Open Sans"/>
                <a:ea typeface="Open Sans"/>
                <a:cs typeface="Open Sans"/>
                <a:sym typeface="Open Sans"/>
              </a:rPr>
              <a:t>CRITICAL EVALUATION</a:t>
            </a:r>
            <a:endParaRPr sz="1000" b="0" i="0" u="none" strike="noStrike" cap="none" dirty="0">
              <a:solidFill>
                <a:schemeClr val="dk1"/>
              </a:solidFill>
              <a:latin typeface="Calibri"/>
              <a:ea typeface="Calibri"/>
              <a:cs typeface="Calibri"/>
              <a:sym typeface="Calibri"/>
            </a:endParaRPr>
          </a:p>
        </p:txBody>
      </p:sp>
      <p:sp>
        <p:nvSpPr>
          <p:cNvPr id="25" name="Google Shape;25;p4"/>
          <p:cNvSpPr>
            <a:spLocks noGrp="1"/>
          </p:cNvSpPr>
          <p:nvPr>
            <p:ph type="title" idx="4294967295"/>
          </p:nvPr>
        </p:nvSpPr>
        <p:spPr>
          <a:xfrm>
            <a:off x="5233360" y="2133402"/>
            <a:ext cx="6296860" cy="1550194"/>
          </a:xfrm>
          <a:prstGeom prst="rect">
            <a:avLst/>
          </a:prstGeom>
          <a:noFill/>
          <a:ln>
            <a:noFill/>
            <a:prstDash/>
          </a:ln>
          <a:effectLst/>
        </p:spPr>
        <p:txBody>
          <a:bodyPr rot="0" spcFirstLastPara="1"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4000"/>
              </a:lnSpc>
              <a:spcBef>
                <a:spcPts val="0"/>
              </a:spcBef>
              <a:spcAft>
                <a:spcPts val="0"/>
              </a:spcAft>
              <a:buClr>
                <a:srgbClr val="403CCF"/>
              </a:buClr>
              <a:buSzPts val="3250"/>
              <a:buFont typeface="Libre Baskerville"/>
              <a:buNone/>
              <a:tabLst/>
              <a:defRPr/>
            </a:pPr>
            <a:r>
              <a:rPr kumimoji="0" lang="en-US" sz="3250" b="0" i="0" u="none" strike="noStrike" kern="0" cap="none" spc="0" normalizeH="0" baseline="0" noProof="0" dirty="0">
                <a:ln>
                  <a:noFill/>
                </a:ln>
                <a:solidFill>
                  <a:srgbClr val="403CCF"/>
                </a:solidFill>
                <a:effectLst/>
                <a:uLnTx/>
                <a:uFillTx/>
                <a:latin typeface="Libre Baskerville"/>
                <a:ea typeface="Libre Baskerville"/>
                <a:cs typeface="Libre Baskerville"/>
                <a:sym typeface="Libre Baskerville"/>
              </a:rPr>
              <a:t>Critical Evaluation of FreeStyle Libre in NHS Diabetes Care</a:t>
            </a:r>
            <a:endParaRPr kumimoji="0" lang="en-US" sz="3250" b="0" i="0" u="none" strike="noStrike" kern="0" cap="none" spc="0" normalizeH="0" baseline="0" noProof="0" dirty="0">
              <a:ln>
                <a:noFill/>
              </a:ln>
              <a:solidFill>
                <a:schemeClr val="dk1"/>
              </a:solidFill>
              <a:effectLst/>
              <a:uLnTx/>
              <a:uFillTx/>
              <a:latin typeface="Calibri"/>
              <a:ea typeface="Calibri"/>
              <a:cs typeface="Calibri"/>
              <a:sym typeface="Calibri"/>
            </a:endParaRPr>
          </a:p>
        </p:txBody>
      </p:sp>
      <p:sp>
        <p:nvSpPr>
          <p:cNvPr id="26" name="Google Shape;26;p4"/>
          <p:cNvSpPr/>
          <p:nvPr/>
        </p:nvSpPr>
        <p:spPr>
          <a:xfrm>
            <a:off x="5150841" y="3749675"/>
            <a:ext cx="5268286" cy="104100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950"/>
              <a:buFont typeface="Libre Baskerville"/>
              <a:buNone/>
            </a:pPr>
            <a:r>
              <a:rPr lang="en-US" sz="1950" b="0" i="0" u="none" strike="noStrike" cap="none" dirty="0">
                <a:solidFill>
                  <a:srgbClr val="403CCF"/>
                </a:solidFill>
                <a:latin typeface="Libre Baskerville"/>
                <a:ea typeface="Libre Baskerville"/>
                <a:cs typeface="Libre Baskerville"/>
                <a:sym typeface="Libre Baskerville"/>
              </a:rPr>
              <a:t>Student name: Saira Zaeed</a:t>
            </a:r>
            <a:endParaRPr lang="en-US" sz="1950" dirty="0">
              <a:solidFill>
                <a:srgbClr val="403CCF"/>
              </a:solidFill>
              <a:latin typeface="Libre Baskerville"/>
              <a:ea typeface="Libre Baskerville"/>
              <a:cs typeface="Libre Baskerville"/>
              <a:sym typeface="Libre Baskerville"/>
            </a:endParaRPr>
          </a:p>
          <a:p>
            <a:pPr marL="0" marR="0" lvl="0" indent="0" algn="l" rtl="0">
              <a:lnSpc>
                <a:spcPct val="104000"/>
              </a:lnSpc>
              <a:spcBef>
                <a:spcPts val="0"/>
              </a:spcBef>
              <a:spcAft>
                <a:spcPts val="0"/>
              </a:spcAft>
              <a:buClr>
                <a:srgbClr val="403CCF"/>
              </a:buClr>
              <a:buSzPts val="1950"/>
              <a:buFont typeface="Libre Baskerville"/>
              <a:buNone/>
            </a:pPr>
            <a:r>
              <a:rPr lang="en-US" sz="1950" b="0" i="0" u="none" strike="noStrike" cap="none" dirty="0">
                <a:solidFill>
                  <a:srgbClr val="403CCF"/>
                </a:solidFill>
                <a:latin typeface="Libre Baskerville"/>
                <a:ea typeface="Calibri"/>
                <a:cs typeface="Calibri"/>
                <a:sym typeface="Libre Baskerville"/>
              </a:rPr>
              <a:t>Student number: 2332216</a:t>
            </a:r>
          </a:p>
          <a:p>
            <a:pPr marL="0" marR="0" lvl="0" indent="0" algn="l" rtl="0">
              <a:lnSpc>
                <a:spcPct val="104000"/>
              </a:lnSpc>
              <a:spcBef>
                <a:spcPts val="0"/>
              </a:spcBef>
              <a:spcAft>
                <a:spcPts val="0"/>
              </a:spcAft>
              <a:buClr>
                <a:srgbClr val="403CCF"/>
              </a:buClr>
              <a:buSzPts val="1950"/>
              <a:buFont typeface="Libre Baskerville"/>
              <a:buNone/>
            </a:pPr>
            <a:r>
              <a:rPr lang="en-US" sz="1950" dirty="0">
                <a:solidFill>
                  <a:srgbClr val="403CCF"/>
                </a:solidFill>
                <a:latin typeface="Libre Baskerville"/>
                <a:ea typeface="Calibri"/>
                <a:cs typeface="Calibri"/>
                <a:sym typeface="Libre Baskerville"/>
              </a:rPr>
              <a:t>Lecturer Name: Tomy Adattu Chacko</a:t>
            </a:r>
            <a:endParaRPr lang="en-US" sz="1950" b="0" i="0" u="none" strike="noStrike" cap="none" dirty="0">
              <a:solidFill>
                <a:schemeClr val="accent1">
                  <a:lumMod val="75000"/>
                </a:schemeClr>
              </a:solidFill>
              <a:latin typeface="Libre Baskerville"/>
              <a:ea typeface="Calibri"/>
              <a:cs typeface="Calibri"/>
              <a:sym typeface="Libre Baskerville"/>
            </a:endParaRPr>
          </a:p>
          <a:p>
            <a:pPr marL="0" marR="0" lvl="0" indent="0" algn="l" rtl="0">
              <a:lnSpc>
                <a:spcPct val="104000"/>
              </a:lnSpc>
              <a:spcBef>
                <a:spcPts val="0"/>
              </a:spcBef>
              <a:spcAft>
                <a:spcPts val="0"/>
              </a:spcAft>
              <a:buClr>
                <a:srgbClr val="403CCF"/>
              </a:buClr>
              <a:buSzPts val="1950"/>
              <a:buFont typeface="Libre Baskerville"/>
              <a:buNone/>
            </a:pPr>
            <a:endParaRPr sz="1950" b="0" i="0" u="none" strike="noStrike" cap="none" dirty="0">
              <a:solidFill>
                <a:schemeClr val="dk1"/>
              </a:solidFill>
              <a:latin typeface="Calibri"/>
              <a:ea typeface="Calibri"/>
              <a:cs typeface="Calibri"/>
              <a:sym typeface="Calibri"/>
            </a:endParaRPr>
          </a:p>
        </p:txBody>
      </p:sp>
      <p:sp>
        <p:nvSpPr>
          <p:cNvPr id="27" name="Google Shape;27;p4"/>
          <p:cNvSpPr/>
          <p:nvPr/>
        </p:nvSpPr>
        <p:spPr>
          <a:xfrm>
            <a:off x="5233350" y="4758599"/>
            <a:ext cx="6297000" cy="10992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400" b="0" i="0" u="none" strike="noStrike" cap="none" dirty="0">
                <a:solidFill>
                  <a:srgbClr val="49495A"/>
                </a:solidFill>
                <a:latin typeface="Open Sans"/>
                <a:ea typeface="Open Sans"/>
                <a:cs typeface="Open Sans"/>
                <a:sym typeface="Open Sans"/>
              </a:rPr>
              <a:t>An evaluation of the FreeStyle Libre system usage in the NHS diabetes care — including exploring the clinical benefits, workforce implications, patient experience, and ongoing equity issues across the UK. </a:t>
            </a:r>
            <a:endParaRPr sz="1400" b="0" i="0" u="none" strike="noStrike" cap="none" dirty="0">
              <a:solidFill>
                <a:schemeClr val="dk1"/>
              </a:solidFill>
              <a:latin typeface="Calibri"/>
              <a:ea typeface="Calibri"/>
              <a:cs typeface="Calibri"/>
              <a:sym typeface="Calibri"/>
            </a:endParaRPr>
          </a:p>
        </p:txBody>
      </p:sp>
      <p:sp>
        <p:nvSpPr>
          <p:cNvPr id="28" name="Google Shape;28;p4">
            <a:extLst>
              <a:ext uri="{C183D7F6-B498-43B3-948B-1728B52AA6E4}">
                <adec:decorative xmlns:adec="http://schemas.microsoft.com/office/drawing/2017/decorative" val="0"/>
              </a:ext>
            </a:extLst>
          </p:cNvPr>
          <p:cNvSpPr/>
          <p:nvPr/>
        </p:nvSpPr>
        <p:spPr>
          <a:xfrm>
            <a:off x="10846825" y="6321500"/>
            <a:ext cx="1344900" cy="53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
        <p:cNvGrpSpPr/>
        <p:nvPr/>
      </p:nvGrpSpPr>
      <p:grpSpPr>
        <a:xfrm>
          <a:off x="0" y="0"/>
          <a:ext cx="0" cy="0"/>
          <a:chOff x="0" y="0"/>
          <a:chExt cx="0" cy="0"/>
        </a:xfrm>
      </p:grpSpPr>
      <p:pic>
        <p:nvPicPr>
          <p:cNvPr id="34" name="Google Shape;34;p5">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0" y="0"/>
            <a:ext cx="4571886" cy="6858000"/>
          </a:xfrm>
          <a:prstGeom prst="rect">
            <a:avLst/>
          </a:prstGeom>
          <a:noFill/>
          <a:ln>
            <a:noFill/>
          </a:ln>
        </p:spPr>
      </p:pic>
      <p:sp>
        <p:nvSpPr>
          <p:cNvPr id="35" name="Google Shape;35;p5"/>
          <p:cNvSpPr/>
          <p:nvPr/>
        </p:nvSpPr>
        <p:spPr>
          <a:xfrm>
            <a:off x="5233360" y="1091902"/>
            <a:ext cx="2648677"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US" sz="1500" b="0" i="0" u="none" strike="noStrike" cap="none" dirty="0">
                <a:solidFill>
                  <a:srgbClr val="403CCF"/>
                </a:solidFill>
                <a:latin typeface="Libre Baskerville"/>
                <a:ea typeface="Libre Baskerville"/>
                <a:cs typeface="Libre Baskerville"/>
                <a:sym typeface="Libre Baskerville"/>
              </a:rPr>
              <a:t>Context &amp; Rationale</a:t>
            </a:r>
            <a:endParaRPr sz="1500" b="0" i="0" u="none" strike="noStrike" cap="none" dirty="0">
              <a:solidFill>
                <a:schemeClr val="dk1"/>
              </a:solidFill>
              <a:latin typeface="Calibri"/>
              <a:ea typeface="Calibri"/>
              <a:cs typeface="Calibri"/>
              <a:sym typeface="Calibri"/>
            </a:endParaRPr>
          </a:p>
        </p:txBody>
      </p:sp>
      <p:sp>
        <p:nvSpPr>
          <p:cNvPr id="36" name="Google Shape;36;p5"/>
          <p:cNvSpPr>
            <a:spLocks noGrp="1"/>
          </p:cNvSpPr>
          <p:nvPr>
            <p:ph type="title" idx="4294967295"/>
          </p:nvPr>
        </p:nvSpPr>
        <p:spPr>
          <a:xfrm>
            <a:off x="5233360" y="1397099"/>
            <a:ext cx="4537557" cy="490934"/>
          </a:xfrm>
          <a:prstGeom prst="rect">
            <a:avLst/>
          </a:prstGeom>
          <a:noFill/>
          <a:ln>
            <a:noFill/>
            <a:prstDash/>
          </a:ln>
          <a:effectLst/>
        </p:spPr>
        <p:txBody>
          <a:bodyPr rot="0" spcFirstLastPara="1"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4000"/>
              </a:lnSpc>
              <a:spcBef>
                <a:spcPts val="0"/>
              </a:spcBef>
              <a:spcAft>
                <a:spcPts val="0"/>
              </a:spcAft>
              <a:buClr>
                <a:srgbClr val="403CCF"/>
              </a:buClr>
              <a:buSzPts val="3050"/>
              <a:buFont typeface="Libre Baskerville"/>
              <a:buNone/>
              <a:tabLst/>
              <a:defRPr/>
            </a:pPr>
            <a:r>
              <a:rPr kumimoji="0" lang="en-US" sz="3050" b="0" i="0" u="none" strike="noStrike" kern="0" cap="none" spc="0" normalizeH="0" baseline="0" noProof="0" dirty="0">
                <a:ln>
                  <a:noFill/>
                </a:ln>
                <a:solidFill>
                  <a:srgbClr val="403CCF"/>
                </a:solidFill>
                <a:effectLst/>
                <a:uLnTx/>
                <a:uFillTx/>
                <a:latin typeface="Libre Baskerville"/>
                <a:ea typeface="Libre Baskerville"/>
                <a:cs typeface="Libre Baskerville"/>
                <a:sym typeface="Libre Baskerville"/>
              </a:rPr>
              <a:t>Why It Matters</a:t>
            </a:r>
            <a:endParaRPr kumimoji="0" lang="en-US" sz="3050" b="0" i="0" u="none" strike="noStrike" kern="0" cap="none" spc="0" normalizeH="0" baseline="0" noProof="0" dirty="0">
              <a:ln>
                <a:noFill/>
              </a:ln>
              <a:solidFill>
                <a:schemeClr val="dk1"/>
              </a:solidFill>
              <a:effectLst/>
              <a:uLnTx/>
              <a:uFillTx/>
              <a:latin typeface="Calibri"/>
              <a:ea typeface="Calibri"/>
              <a:cs typeface="Calibri"/>
              <a:sym typeface="Calibri"/>
            </a:endParaRPr>
          </a:p>
        </p:txBody>
      </p:sp>
      <p:sp>
        <p:nvSpPr>
          <p:cNvPr id="37" name="Google Shape;37;p5">
            <a:extLst>
              <a:ext uri="{C183D7F6-B498-43B3-948B-1728B52AA6E4}">
                <adec:decorative xmlns:adec="http://schemas.microsoft.com/office/drawing/2017/decorative" val="1"/>
              </a:ext>
            </a:extLst>
          </p:cNvPr>
          <p:cNvSpPr/>
          <p:nvPr/>
        </p:nvSpPr>
        <p:spPr>
          <a:xfrm>
            <a:off x="5233360" y="2111871"/>
            <a:ext cx="3073819" cy="2120205"/>
          </a:xfrm>
          <a:prstGeom prst="roundRect">
            <a:avLst>
              <a:gd name="adj" fmla="val 1112"/>
            </a:avLst>
          </a:prstGeom>
          <a:solidFill>
            <a:srgbClr val="EAE8F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38" name="Google Shape;38;p5"/>
          <p:cNvSpPr/>
          <p:nvPr/>
        </p:nvSpPr>
        <p:spPr>
          <a:xfrm>
            <a:off x="5390420" y="2268934"/>
            <a:ext cx="2324042"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dirty="0">
                <a:solidFill>
                  <a:srgbClr val="49495A"/>
                </a:solidFill>
                <a:latin typeface="Libre Baskerville"/>
                <a:ea typeface="Libre Baskerville"/>
                <a:cs typeface="Libre Baskerville"/>
                <a:sym typeface="Libre Baskerville"/>
              </a:rPr>
              <a:t>Everyday Management</a:t>
            </a:r>
            <a:endParaRPr sz="1500" b="0" i="0" u="none" strike="noStrike" cap="none" dirty="0">
              <a:solidFill>
                <a:schemeClr val="dk1"/>
              </a:solidFill>
              <a:latin typeface="Calibri"/>
              <a:ea typeface="Calibri"/>
              <a:cs typeface="Calibri"/>
              <a:sym typeface="Calibri"/>
            </a:endParaRPr>
          </a:p>
        </p:txBody>
      </p:sp>
      <p:sp>
        <p:nvSpPr>
          <p:cNvPr id="39" name="Google Shape;39;p5"/>
          <p:cNvSpPr/>
          <p:nvPr/>
        </p:nvSpPr>
        <p:spPr>
          <a:xfrm>
            <a:off x="5390420" y="2603996"/>
            <a:ext cx="2759700" cy="1471017"/>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b="0" i="0" u="none" strike="noStrike" cap="none" dirty="0">
                <a:solidFill>
                  <a:srgbClr val="49495A"/>
                </a:solidFill>
                <a:latin typeface="Open Sans"/>
                <a:ea typeface="Open Sans"/>
                <a:cs typeface="Open Sans"/>
                <a:sym typeface="Open Sans"/>
              </a:rPr>
              <a:t>Diabetes is a daily effort — food, exercise, rest, and stress all affect glucose levels outside of clinic visits. Conventional monitoring provides snapshots instead of a movie. </a:t>
            </a:r>
            <a:endParaRPr sz="1200" b="0" i="0" u="none" strike="noStrike" cap="none" dirty="0">
              <a:solidFill>
                <a:schemeClr val="dk1"/>
              </a:solidFill>
              <a:latin typeface="Calibri"/>
              <a:ea typeface="Calibri"/>
              <a:cs typeface="Calibri"/>
              <a:sym typeface="Calibri"/>
            </a:endParaRPr>
          </a:p>
        </p:txBody>
      </p:sp>
      <p:sp>
        <p:nvSpPr>
          <p:cNvPr id="40" name="Google Shape;40;p5">
            <a:extLst>
              <a:ext uri="{C183D7F6-B498-43B3-948B-1728B52AA6E4}">
                <adec:decorative xmlns:adec="http://schemas.microsoft.com/office/drawing/2017/decorative" val="1"/>
              </a:ext>
            </a:extLst>
          </p:cNvPr>
          <p:cNvSpPr/>
          <p:nvPr/>
        </p:nvSpPr>
        <p:spPr>
          <a:xfrm>
            <a:off x="8456401" y="2111871"/>
            <a:ext cx="3073819" cy="2120205"/>
          </a:xfrm>
          <a:prstGeom prst="roundRect">
            <a:avLst>
              <a:gd name="adj" fmla="val 1112"/>
            </a:avLst>
          </a:prstGeom>
          <a:solidFill>
            <a:srgbClr val="EAE8F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41" name="Google Shape;41;p5"/>
          <p:cNvSpPr/>
          <p:nvPr/>
        </p:nvSpPr>
        <p:spPr>
          <a:xfrm>
            <a:off x="8613460" y="2268934"/>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dirty="0">
                <a:solidFill>
                  <a:srgbClr val="49495A"/>
                </a:solidFill>
                <a:latin typeface="Libre Baskerville"/>
                <a:ea typeface="Libre Baskerville"/>
                <a:cs typeface="Libre Baskerville"/>
                <a:sym typeface="Libre Baskerville"/>
              </a:rPr>
              <a:t>Data-Driven Care</a:t>
            </a:r>
            <a:endParaRPr sz="1500" b="0" i="0" u="none" strike="noStrike" cap="none" dirty="0">
              <a:solidFill>
                <a:schemeClr val="dk1"/>
              </a:solidFill>
              <a:latin typeface="Calibri"/>
              <a:ea typeface="Calibri"/>
              <a:cs typeface="Calibri"/>
              <a:sym typeface="Calibri"/>
            </a:endParaRPr>
          </a:p>
        </p:txBody>
      </p:sp>
      <p:sp>
        <p:nvSpPr>
          <p:cNvPr id="42" name="Google Shape;42;p5"/>
          <p:cNvSpPr/>
          <p:nvPr/>
        </p:nvSpPr>
        <p:spPr>
          <a:xfrm>
            <a:off x="8613460" y="2603996"/>
            <a:ext cx="2759700" cy="1471017"/>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b="0" i="0" u="none" strike="noStrike" cap="none" dirty="0">
                <a:solidFill>
                  <a:srgbClr val="49495A"/>
                </a:solidFill>
                <a:latin typeface="Open Sans"/>
                <a:ea typeface="Open Sans"/>
                <a:cs typeface="Open Sans"/>
                <a:sym typeface="Open Sans"/>
              </a:rPr>
              <a:t>The FreeStyle Libre shows patterns and trends instead of individual finger-stick readings, allowing for day-to-day insulin, diet and activity adjustments. </a:t>
            </a:r>
            <a:endParaRPr sz="1200" b="0" i="0" u="none" strike="noStrike" cap="none" dirty="0">
              <a:solidFill>
                <a:schemeClr val="dk1"/>
              </a:solidFill>
              <a:latin typeface="Calibri"/>
              <a:ea typeface="Calibri"/>
              <a:cs typeface="Calibri"/>
              <a:sym typeface="Calibri"/>
            </a:endParaRPr>
          </a:p>
        </p:txBody>
      </p:sp>
      <p:sp>
        <p:nvSpPr>
          <p:cNvPr id="43" name="Google Shape;43;p5">
            <a:extLst>
              <a:ext uri="{C183D7F6-B498-43B3-948B-1728B52AA6E4}">
                <adec:decorative xmlns:adec="http://schemas.microsoft.com/office/drawing/2017/decorative" val="1"/>
              </a:ext>
            </a:extLst>
          </p:cNvPr>
          <p:cNvSpPr/>
          <p:nvPr/>
        </p:nvSpPr>
        <p:spPr>
          <a:xfrm>
            <a:off x="5233360" y="4381302"/>
            <a:ext cx="6296860" cy="1384697"/>
          </a:xfrm>
          <a:prstGeom prst="roundRect">
            <a:avLst>
              <a:gd name="adj" fmla="val 1702"/>
            </a:avLst>
          </a:prstGeom>
          <a:solidFill>
            <a:srgbClr val="EAE8F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44" name="Google Shape;44;p5"/>
          <p:cNvSpPr/>
          <p:nvPr/>
        </p:nvSpPr>
        <p:spPr>
          <a:xfrm>
            <a:off x="5390420" y="4538365"/>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dirty="0">
                <a:solidFill>
                  <a:srgbClr val="49495A"/>
                </a:solidFill>
                <a:latin typeface="Libre Baskerville"/>
                <a:ea typeface="Libre Baskerville"/>
                <a:cs typeface="Libre Baskerville"/>
                <a:sym typeface="Libre Baskerville"/>
              </a:rPr>
              <a:t>Potential Risks</a:t>
            </a:r>
            <a:endParaRPr sz="1500" b="0" i="0" u="none" strike="noStrike" cap="none" dirty="0">
              <a:solidFill>
                <a:schemeClr val="dk1"/>
              </a:solidFill>
              <a:latin typeface="Calibri"/>
              <a:ea typeface="Calibri"/>
              <a:cs typeface="Calibri"/>
              <a:sym typeface="Calibri"/>
            </a:endParaRPr>
          </a:p>
        </p:txBody>
      </p:sp>
      <p:sp>
        <p:nvSpPr>
          <p:cNvPr id="45" name="Google Shape;45;p5"/>
          <p:cNvSpPr/>
          <p:nvPr/>
        </p:nvSpPr>
        <p:spPr>
          <a:xfrm>
            <a:off x="5390420" y="4873427"/>
            <a:ext cx="5982741" cy="735509"/>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b="0" i="0" u="none" strike="noStrike" cap="none" dirty="0">
                <a:solidFill>
                  <a:srgbClr val="49495A"/>
                </a:solidFill>
                <a:latin typeface="Open Sans"/>
                <a:ea typeface="Open Sans"/>
                <a:cs typeface="Open Sans"/>
                <a:sym typeface="Open Sans"/>
              </a:rPr>
              <a:t>Strain on the workforce, patient anxiety, burnout from nonstop data, and disparities in access may pose significant challenges as well as clinical benefits. </a:t>
            </a:r>
            <a:endParaRPr sz="1200" b="0" i="0" u="none" strike="noStrike" cap="none" dirty="0">
              <a:solidFill>
                <a:schemeClr val="dk1"/>
              </a:solidFill>
              <a:latin typeface="Calibri"/>
              <a:ea typeface="Calibri"/>
              <a:cs typeface="Calibri"/>
              <a:sym typeface="Calibri"/>
            </a:endParaRPr>
          </a:p>
        </p:txBody>
      </p:sp>
      <p:sp>
        <p:nvSpPr>
          <p:cNvPr id="46" name="Google Shape;46;p5">
            <a:extLst>
              <a:ext uri="{C183D7F6-B498-43B3-948B-1728B52AA6E4}">
                <adec:decorative xmlns:adec="http://schemas.microsoft.com/office/drawing/2017/decorative" val="1"/>
              </a:ext>
            </a:extLst>
          </p:cNvPr>
          <p:cNvSpPr/>
          <p:nvPr/>
        </p:nvSpPr>
        <p:spPr>
          <a:xfrm>
            <a:off x="10916825" y="6368150"/>
            <a:ext cx="1376400" cy="489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1"/>
        <p:cNvGrpSpPr/>
        <p:nvPr/>
      </p:nvGrpSpPr>
      <p:grpSpPr>
        <a:xfrm>
          <a:off x="0" y="0"/>
          <a:ext cx="0" cy="0"/>
          <a:chOff x="0" y="0"/>
          <a:chExt cx="0" cy="0"/>
        </a:xfrm>
      </p:grpSpPr>
      <p:sp>
        <p:nvSpPr>
          <p:cNvPr id="52" name="Google Shape;52;p6"/>
          <p:cNvSpPr/>
          <p:nvPr/>
        </p:nvSpPr>
        <p:spPr>
          <a:xfrm>
            <a:off x="661475" y="1457920"/>
            <a:ext cx="2936107"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600"/>
              <a:buFont typeface="Libre Baskerville"/>
              <a:buNone/>
            </a:pPr>
            <a:r>
              <a:rPr lang="en-US" sz="1600" b="0" i="0" u="none" strike="noStrike" cap="none" dirty="0">
                <a:solidFill>
                  <a:srgbClr val="403CCF"/>
                </a:solidFill>
                <a:latin typeface="Libre Baskerville"/>
                <a:ea typeface="Libre Baskerville"/>
                <a:cs typeface="Libre Baskerville"/>
                <a:sym typeface="Libre Baskerville"/>
              </a:rPr>
              <a:t>Technology Overview</a:t>
            </a:r>
            <a:endParaRPr sz="1600" b="0" i="0" u="none" strike="noStrike" cap="none" dirty="0">
              <a:solidFill>
                <a:schemeClr val="dk1"/>
              </a:solidFill>
              <a:latin typeface="Calibri"/>
              <a:ea typeface="Calibri"/>
              <a:cs typeface="Calibri"/>
              <a:sym typeface="Calibri"/>
            </a:endParaRPr>
          </a:p>
        </p:txBody>
      </p:sp>
      <p:sp>
        <p:nvSpPr>
          <p:cNvPr id="53" name="Google Shape;53;p6"/>
          <p:cNvSpPr>
            <a:spLocks noGrp="1"/>
          </p:cNvSpPr>
          <p:nvPr>
            <p:ph type="title" idx="4294967295"/>
          </p:nvPr>
        </p:nvSpPr>
        <p:spPr>
          <a:xfrm>
            <a:off x="661475" y="1782465"/>
            <a:ext cx="6441517" cy="516731"/>
          </a:xfrm>
          <a:prstGeom prst="rect">
            <a:avLst/>
          </a:prstGeom>
          <a:noFill/>
          <a:ln>
            <a:noFill/>
            <a:prstDash/>
          </a:ln>
          <a:effectLst/>
        </p:spPr>
        <p:txBody>
          <a:bodyPr rot="0" spcFirstLastPara="1"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4000"/>
              </a:lnSpc>
              <a:spcBef>
                <a:spcPts val="0"/>
              </a:spcBef>
              <a:spcAft>
                <a:spcPts val="0"/>
              </a:spcAft>
              <a:buClr>
                <a:srgbClr val="403CCF"/>
              </a:buClr>
              <a:buSzPts val="3250"/>
              <a:buFont typeface="Libre Baskerville"/>
              <a:buNone/>
              <a:tabLst/>
              <a:defRPr/>
            </a:pPr>
            <a:r>
              <a:rPr kumimoji="0" lang="en-US" sz="3250" b="0" i="0" u="none" strike="noStrike" kern="0" cap="none" spc="0" normalizeH="0" baseline="0" noProof="0" dirty="0">
                <a:ln>
                  <a:noFill/>
                </a:ln>
                <a:solidFill>
                  <a:srgbClr val="403CCF"/>
                </a:solidFill>
                <a:effectLst/>
                <a:uLnTx/>
                <a:uFillTx/>
                <a:latin typeface="Libre Baskerville"/>
                <a:ea typeface="Libre Baskerville"/>
                <a:cs typeface="Libre Baskerville"/>
                <a:sym typeface="Libre Baskerville"/>
              </a:rPr>
              <a:t>How the Technology Works</a:t>
            </a:r>
            <a:endParaRPr kumimoji="0" lang="en-US" sz="3250" b="0" i="0" u="none" strike="noStrike" kern="0" cap="none" spc="0" normalizeH="0" baseline="0" noProof="0" dirty="0">
              <a:ln>
                <a:noFill/>
              </a:ln>
              <a:solidFill>
                <a:schemeClr val="dk1"/>
              </a:solidFill>
              <a:effectLst/>
              <a:uLnTx/>
              <a:uFillTx/>
              <a:latin typeface="Calibri"/>
              <a:ea typeface="Calibri"/>
              <a:cs typeface="Calibri"/>
              <a:sym typeface="Calibri"/>
            </a:endParaRPr>
          </a:p>
        </p:txBody>
      </p:sp>
      <p:sp>
        <p:nvSpPr>
          <p:cNvPr id="54" name="Google Shape;54;p6"/>
          <p:cNvSpPr/>
          <p:nvPr/>
        </p:nvSpPr>
        <p:spPr>
          <a:xfrm>
            <a:off x="661475" y="2696076"/>
            <a:ext cx="5796300" cy="14973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b="0" i="0" u="none" strike="noStrike" cap="none" dirty="0">
                <a:solidFill>
                  <a:srgbClr val="49495A"/>
                </a:solidFill>
                <a:latin typeface="Open Sans"/>
                <a:ea typeface="Open Sans"/>
                <a:cs typeface="Open Sans"/>
                <a:sym typeface="Open Sans"/>
              </a:rPr>
              <a:t>The FreeStyle Libre is a 14-d sensor that is worn on the back of the upper arm </a:t>
            </a:r>
            <a:r>
              <a:rPr lang="en-US" sz="1100" b="0" i="0" u="none" strike="noStrike" cap="none" dirty="0">
                <a:solidFill>
                  <a:schemeClr val="dk1"/>
                </a:solidFill>
                <a:latin typeface="Arial"/>
                <a:ea typeface="Arial"/>
                <a:cs typeface="Arial"/>
                <a:sym typeface="Arial"/>
              </a:rPr>
              <a:t>(Kelly </a:t>
            </a:r>
            <a:r>
              <a:rPr lang="en-US" sz="1100" b="0" i="1" u="none" strike="noStrike" cap="none" dirty="0">
                <a:solidFill>
                  <a:schemeClr val="dk1"/>
                </a:solidFill>
                <a:latin typeface="Arial"/>
                <a:ea typeface="Arial"/>
                <a:cs typeface="Arial"/>
                <a:sym typeface="Arial"/>
              </a:rPr>
              <a:t>et al</a:t>
            </a:r>
            <a:r>
              <a:rPr lang="en-US" sz="1100" b="0" i="0" u="none" strike="noStrike" cap="none" dirty="0">
                <a:solidFill>
                  <a:schemeClr val="dk1"/>
                </a:solidFill>
                <a:latin typeface="Arial"/>
                <a:ea typeface="Arial"/>
                <a:cs typeface="Arial"/>
                <a:sym typeface="Arial"/>
              </a:rPr>
              <a:t>., 2019; NICE, 2022) </a:t>
            </a:r>
            <a:r>
              <a:rPr lang="en-US" sz="1300" b="0" i="0" u="none" strike="noStrike" cap="none" dirty="0">
                <a:solidFill>
                  <a:srgbClr val="49495A"/>
                </a:solidFill>
                <a:latin typeface="Open Sans"/>
                <a:ea typeface="Open Sans"/>
                <a:cs typeface="Open Sans"/>
                <a:sym typeface="Open Sans"/>
              </a:rPr>
              <a:t>and samples interstitial fluid via a thin filament. When a user scans the sensor with the reader or a smartphone, current glucose, trend arrows, and up to 90 days of historical data are shown – allowing more context than a single finger stick test. (NHS England, 2022a) </a:t>
            </a:r>
            <a:endParaRPr sz="1300" b="0" i="0" u="none" strike="noStrike" cap="none" dirty="0">
              <a:solidFill>
                <a:schemeClr val="dk1"/>
              </a:solidFill>
              <a:latin typeface="Calibri"/>
              <a:ea typeface="Calibri"/>
              <a:cs typeface="Calibri"/>
              <a:sym typeface="Calibri"/>
            </a:endParaRPr>
          </a:p>
        </p:txBody>
      </p:sp>
      <p:sp>
        <p:nvSpPr>
          <p:cNvPr id="55" name="Google Shape;55;p6"/>
          <p:cNvSpPr/>
          <p:nvPr/>
        </p:nvSpPr>
        <p:spPr>
          <a:xfrm>
            <a:off x="661475" y="4355725"/>
            <a:ext cx="5518500" cy="1323000"/>
          </a:xfrm>
          <a:prstGeom prst="rect">
            <a:avLst/>
          </a:prstGeom>
          <a:noFill/>
          <a:ln>
            <a:noFill/>
          </a:ln>
        </p:spPr>
        <p:txBody>
          <a:bodyPr spcFirstLastPara="1" wrap="square" lIns="0" tIns="0" rIns="0" bIns="0" anchor="t" anchorCtr="0">
            <a:noAutofit/>
          </a:bodyPr>
          <a:lstStyle/>
          <a:p>
            <a:pPr marL="457200" marR="0" lvl="0" indent="-311150" algn="l" rtl="0">
              <a:lnSpc>
                <a:spcPct val="133000"/>
              </a:lnSpc>
              <a:spcBef>
                <a:spcPts val="0"/>
              </a:spcBef>
              <a:spcAft>
                <a:spcPts val="0"/>
              </a:spcAft>
              <a:buClr>
                <a:srgbClr val="49495A"/>
              </a:buClr>
              <a:buSzPts val="1300"/>
              <a:buFont typeface="Open Sans"/>
              <a:buChar char="•"/>
            </a:pPr>
            <a:r>
              <a:rPr lang="en-US" sz="1300" b="0" i="0" u="none" strike="noStrike" cap="none" dirty="0">
                <a:solidFill>
                  <a:srgbClr val="49495A"/>
                </a:solidFill>
                <a:latin typeface="Open Sans"/>
                <a:ea typeface="Open Sans"/>
                <a:cs typeface="Open Sans"/>
                <a:sym typeface="Open Sans"/>
              </a:rPr>
              <a:t>Time in range and time below range are available metrics</a:t>
            </a:r>
            <a:endParaRPr sz="1300" b="0" i="0" u="none" strike="noStrike" cap="none" dirty="0">
              <a:solidFill>
                <a:srgbClr val="49495A"/>
              </a:solidFill>
              <a:latin typeface="Open Sans"/>
              <a:ea typeface="Open Sans"/>
              <a:cs typeface="Open Sans"/>
              <a:sym typeface="Open Sans"/>
            </a:endParaRPr>
          </a:p>
          <a:p>
            <a:pPr marL="457200" marR="0" lvl="0" indent="-311150" algn="l" rtl="0">
              <a:lnSpc>
                <a:spcPct val="133000"/>
              </a:lnSpc>
              <a:spcBef>
                <a:spcPts val="0"/>
              </a:spcBef>
              <a:spcAft>
                <a:spcPts val="0"/>
              </a:spcAft>
              <a:buClr>
                <a:srgbClr val="49495A"/>
              </a:buClr>
              <a:buSzPts val="1300"/>
              <a:buFont typeface="Open Sans"/>
              <a:buChar char="•"/>
            </a:pPr>
            <a:r>
              <a:rPr lang="en-US" sz="1300" b="0" i="0" u="none" strike="noStrike" cap="none" dirty="0">
                <a:solidFill>
                  <a:srgbClr val="49495A"/>
                </a:solidFill>
                <a:latin typeface="Open Sans"/>
                <a:ea typeface="Open Sans"/>
                <a:cs typeface="Open Sans"/>
                <a:sym typeface="Open Sans"/>
              </a:rPr>
              <a:t>May go against blood glucose during fast changes — confirmatory finger stick may be needed</a:t>
            </a:r>
            <a:endParaRPr sz="1300" b="0" i="0" u="none" strike="noStrike" cap="none" dirty="0">
              <a:solidFill>
                <a:srgbClr val="49495A"/>
              </a:solidFill>
              <a:latin typeface="Open Sans"/>
              <a:ea typeface="Open Sans"/>
              <a:cs typeface="Open Sans"/>
              <a:sym typeface="Open Sans"/>
            </a:endParaRPr>
          </a:p>
          <a:p>
            <a:pPr marL="457200" marR="0" lvl="0" indent="-311150" algn="l" rtl="0">
              <a:lnSpc>
                <a:spcPct val="133000"/>
              </a:lnSpc>
              <a:spcBef>
                <a:spcPts val="0"/>
              </a:spcBef>
              <a:spcAft>
                <a:spcPts val="0"/>
              </a:spcAft>
              <a:buClr>
                <a:srgbClr val="49495A"/>
              </a:buClr>
              <a:buSzPts val="1300"/>
              <a:buFont typeface="Open Sans"/>
              <a:buChar char="•"/>
            </a:pPr>
            <a:r>
              <a:rPr lang="en-US" sz="1300" b="0" i="0" u="none" strike="noStrike" cap="none" dirty="0">
                <a:solidFill>
                  <a:srgbClr val="49495A"/>
                </a:solidFill>
                <a:latin typeface="Open Sans"/>
                <a:ea typeface="Open Sans"/>
                <a:cs typeface="Open Sans"/>
                <a:sym typeface="Open Sans"/>
              </a:rPr>
              <a:t>Data can be remotely shared with diabetes care teams </a:t>
            </a:r>
            <a:endParaRPr sz="1300" b="0" i="0" u="none" strike="noStrike" cap="none" dirty="0">
              <a:solidFill>
                <a:srgbClr val="49495A"/>
              </a:solidFill>
              <a:latin typeface="Open Sans"/>
              <a:ea typeface="Open Sans"/>
              <a:cs typeface="Open Sans"/>
              <a:sym typeface="Open Sans"/>
            </a:endParaRPr>
          </a:p>
          <a:p>
            <a:pPr marL="0" marR="0" lvl="0" indent="0" algn="l" rtl="0">
              <a:lnSpc>
                <a:spcPct val="133000"/>
              </a:lnSpc>
              <a:spcBef>
                <a:spcPts val="0"/>
              </a:spcBef>
              <a:spcAft>
                <a:spcPts val="0"/>
              </a:spcAft>
              <a:buClr>
                <a:srgbClr val="000000"/>
              </a:buClr>
              <a:buSzPts val="1300"/>
              <a:buFont typeface="Arial"/>
              <a:buNone/>
            </a:pPr>
            <a:endParaRPr sz="1300" b="0" i="0" u="none" strike="noStrike" cap="none" dirty="0">
              <a:solidFill>
                <a:srgbClr val="49495A"/>
              </a:solidFill>
              <a:latin typeface="Open Sans"/>
              <a:ea typeface="Open Sans"/>
              <a:cs typeface="Open Sans"/>
              <a:sym typeface="Open Sans"/>
            </a:endParaRPr>
          </a:p>
          <a:p>
            <a:pPr marL="457200" marR="0" lvl="0" indent="0" algn="l" rtl="0">
              <a:lnSpc>
                <a:spcPct val="133000"/>
              </a:lnSpc>
              <a:spcBef>
                <a:spcPts val="0"/>
              </a:spcBef>
              <a:spcAft>
                <a:spcPts val="0"/>
              </a:spcAft>
              <a:buClr>
                <a:srgbClr val="000000"/>
              </a:buClr>
              <a:buSzPts val="1300"/>
              <a:buFont typeface="Arial"/>
              <a:buNone/>
            </a:pPr>
            <a:endParaRPr sz="1300" b="0" i="0" u="none" strike="noStrike" cap="none" dirty="0">
              <a:solidFill>
                <a:srgbClr val="49495A"/>
              </a:solidFill>
              <a:latin typeface="Open Sans"/>
              <a:ea typeface="Open Sans"/>
              <a:cs typeface="Open Sans"/>
              <a:sym typeface="Open Sans"/>
            </a:endParaRPr>
          </a:p>
        </p:txBody>
      </p:sp>
      <p:pic>
        <p:nvPicPr>
          <p:cNvPr id="56" name="Google Shape;56;p6">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6867452" y="2733278"/>
            <a:ext cx="4669018" cy="2049562"/>
          </a:xfrm>
          <a:prstGeom prst="rect">
            <a:avLst/>
          </a:prstGeom>
          <a:noFill/>
          <a:ln>
            <a:noFill/>
          </a:ln>
        </p:spPr>
      </p:pic>
      <p:sp>
        <p:nvSpPr>
          <p:cNvPr id="57" name="Google Shape;57;p6"/>
          <p:cNvSpPr/>
          <p:nvPr/>
        </p:nvSpPr>
        <p:spPr>
          <a:xfrm>
            <a:off x="7659542" y="4193277"/>
            <a:ext cx="818410" cy="126474"/>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03CCF"/>
              </a:buClr>
              <a:buSzPts val="750"/>
              <a:buFont typeface="Libre Baskerville"/>
              <a:buNone/>
            </a:pPr>
            <a:r>
              <a:rPr lang="en-US" sz="750" b="0" i="0" u="none" strike="noStrike" cap="none" dirty="0">
                <a:solidFill>
                  <a:srgbClr val="403CCF"/>
                </a:solidFill>
                <a:latin typeface="Libre Baskerville"/>
                <a:ea typeface="Libre Baskerville"/>
                <a:cs typeface="Libre Baskerville"/>
                <a:sym typeface="Libre Baskerville"/>
              </a:rPr>
              <a:t>Apply sensor</a:t>
            </a:r>
            <a:endParaRPr sz="750" b="0" i="0" u="none" strike="noStrike" cap="none" dirty="0">
              <a:solidFill>
                <a:schemeClr val="dk1"/>
              </a:solidFill>
              <a:latin typeface="Calibri"/>
              <a:ea typeface="Calibri"/>
              <a:cs typeface="Calibri"/>
              <a:sym typeface="Calibri"/>
            </a:endParaRPr>
          </a:p>
        </p:txBody>
      </p:sp>
      <p:sp>
        <p:nvSpPr>
          <p:cNvPr id="58" name="Google Shape;58;p6"/>
          <p:cNvSpPr/>
          <p:nvPr/>
        </p:nvSpPr>
        <p:spPr>
          <a:xfrm>
            <a:off x="7659542" y="4355726"/>
            <a:ext cx="818410" cy="202359"/>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9495A"/>
              </a:buClr>
              <a:buSzPts val="600"/>
              <a:buFont typeface="Open Sans"/>
              <a:buNone/>
            </a:pPr>
            <a:r>
              <a:rPr lang="en-US" sz="600" b="0" i="0" u="none" strike="noStrike" cap="none" dirty="0">
                <a:solidFill>
                  <a:srgbClr val="49495A"/>
                </a:solidFill>
                <a:latin typeface="Open Sans"/>
                <a:ea typeface="Open Sans"/>
                <a:cs typeface="Open Sans"/>
                <a:sym typeface="Open Sans"/>
              </a:rPr>
              <a:t>Attach 14-day sensor to upper arm</a:t>
            </a:r>
            <a:endParaRPr sz="600" b="0" i="0" u="none" strike="noStrike" cap="none" dirty="0">
              <a:solidFill>
                <a:schemeClr val="dk1"/>
              </a:solidFill>
              <a:latin typeface="Calibri"/>
              <a:ea typeface="Calibri"/>
              <a:cs typeface="Calibri"/>
              <a:sym typeface="Calibri"/>
            </a:endParaRPr>
          </a:p>
        </p:txBody>
      </p:sp>
      <p:sp>
        <p:nvSpPr>
          <p:cNvPr id="59" name="Google Shape;59;p6"/>
          <p:cNvSpPr/>
          <p:nvPr/>
        </p:nvSpPr>
        <p:spPr>
          <a:xfrm>
            <a:off x="9957387" y="4161799"/>
            <a:ext cx="818410" cy="126475"/>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03CCF"/>
              </a:buClr>
              <a:buSzPts val="750"/>
              <a:buFont typeface="Libre Baskerville"/>
              <a:buNone/>
            </a:pPr>
            <a:r>
              <a:rPr lang="en-US" sz="750" b="0" i="0" u="none" strike="noStrike" cap="none" dirty="0">
                <a:solidFill>
                  <a:srgbClr val="403CCF"/>
                </a:solidFill>
                <a:latin typeface="Libre Baskerville"/>
                <a:ea typeface="Libre Baskerville"/>
                <a:cs typeface="Libre Baskerville"/>
                <a:sym typeface="Libre Baskerville"/>
              </a:rPr>
              <a:t>View &amp; share</a:t>
            </a:r>
            <a:endParaRPr sz="750" b="0" i="0" u="none" strike="noStrike" cap="none" dirty="0">
              <a:solidFill>
                <a:schemeClr val="dk1"/>
              </a:solidFill>
              <a:latin typeface="Calibri"/>
              <a:ea typeface="Calibri"/>
              <a:cs typeface="Calibri"/>
              <a:sym typeface="Calibri"/>
            </a:endParaRPr>
          </a:p>
        </p:txBody>
      </p:sp>
      <p:sp>
        <p:nvSpPr>
          <p:cNvPr id="60" name="Google Shape;60;p6"/>
          <p:cNvSpPr/>
          <p:nvPr/>
        </p:nvSpPr>
        <p:spPr>
          <a:xfrm>
            <a:off x="9957387" y="4324248"/>
            <a:ext cx="818410" cy="202359"/>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9495A"/>
              </a:buClr>
              <a:buSzPts val="600"/>
              <a:buFont typeface="Open Sans"/>
              <a:buNone/>
            </a:pPr>
            <a:r>
              <a:rPr lang="en-US" sz="600" b="0" i="0" u="none" strike="noStrike" cap="none" dirty="0">
                <a:solidFill>
                  <a:srgbClr val="49495A"/>
                </a:solidFill>
                <a:latin typeface="Open Sans"/>
                <a:ea typeface="Open Sans"/>
                <a:cs typeface="Open Sans"/>
                <a:sym typeface="Open Sans"/>
              </a:rPr>
              <a:t>See glucose trends and share with NHS</a:t>
            </a:r>
            <a:endParaRPr sz="600" b="0" i="0" u="none" strike="noStrike" cap="none" dirty="0">
              <a:solidFill>
                <a:schemeClr val="dk1"/>
              </a:solidFill>
              <a:latin typeface="Calibri"/>
              <a:ea typeface="Calibri"/>
              <a:cs typeface="Calibri"/>
              <a:sym typeface="Calibri"/>
            </a:endParaRPr>
          </a:p>
        </p:txBody>
      </p:sp>
      <p:sp>
        <p:nvSpPr>
          <p:cNvPr id="61" name="Google Shape;61;p6"/>
          <p:cNvSpPr/>
          <p:nvPr/>
        </p:nvSpPr>
        <p:spPr>
          <a:xfrm>
            <a:off x="8815210" y="2948205"/>
            <a:ext cx="818410" cy="126474"/>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03CCF"/>
              </a:buClr>
              <a:buSzPts val="750"/>
              <a:buFont typeface="Libre Baskerville"/>
              <a:buNone/>
            </a:pPr>
            <a:r>
              <a:rPr lang="en-US" sz="750" b="0" i="0" u="none" strike="noStrike" cap="none" dirty="0">
                <a:solidFill>
                  <a:srgbClr val="403CCF"/>
                </a:solidFill>
                <a:latin typeface="Libre Baskerville"/>
                <a:ea typeface="Libre Baskerville"/>
                <a:cs typeface="Libre Baskerville"/>
                <a:sym typeface="Libre Baskerville"/>
              </a:rPr>
              <a:t>Scan sensor</a:t>
            </a:r>
            <a:endParaRPr sz="750" b="0" i="0" u="none" strike="noStrike" cap="none" dirty="0">
              <a:solidFill>
                <a:schemeClr val="dk1"/>
              </a:solidFill>
              <a:latin typeface="Calibri"/>
              <a:ea typeface="Calibri"/>
              <a:cs typeface="Calibri"/>
              <a:sym typeface="Calibri"/>
            </a:endParaRPr>
          </a:p>
        </p:txBody>
      </p:sp>
      <p:sp>
        <p:nvSpPr>
          <p:cNvPr id="62" name="Google Shape;62;p6"/>
          <p:cNvSpPr/>
          <p:nvPr/>
        </p:nvSpPr>
        <p:spPr>
          <a:xfrm>
            <a:off x="8815210" y="3110655"/>
            <a:ext cx="818410" cy="202359"/>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9495A"/>
              </a:buClr>
              <a:buSzPts val="600"/>
              <a:buFont typeface="Open Sans"/>
              <a:buNone/>
            </a:pPr>
            <a:r>
              <a:rPr lang="en-US" sz="600" b="0" i="0" u="none" strike="noStrike" cap="none" dirty="0">
                <a:solidFill>
                  <a:srgbClr val="49495A"/>
                </a:solidFill>
                <a:latin typeface="Open Sans"/>
                <a:ea typeface="Open Sans"/>
                <a:cs typeface="Open Sans"/>
                <a:sym typeface="Open Sans"/>
              </a:rPr>
              <a:t>Use smartphone or reader to scan</a:t>
            </a:r>
            <a:endParaRPr sz="600" b="0" i="0" u="none" strike="noStrike" cap="none" dirty="0">
              <a:solidFill>
                <a:schemeClr val="dk1"/>
              </a:solidFill>
              <a:latin typeface="Calibri"/>
              <a:ea typeface="Calibri"/>
              <a:cs typeface="Calibri"/>
              <a:sym typeface="Calibri"/>
            </a:endParaRPr>
          </a:p>
        </p:txBody>
      </p:sp>
      <p:sp>
        <p:nvSpPr>
          <p:cNvPr id="63" name="Google Shape;63;p6">
            <a:extLst>
              <a:ext uri="{C183D7F6-B498-43B3-948B-1728B52AA6E4}">
                <adec:decorative xmlns:adec="http://schemas.microsoft.com/office/drawing/2017/decorative" val="1"/>
              </a:ext>
            </a:extLst>
          </p:cNvPr>
          <p:cNvSpPr/>
          <p:nvPr/>
        </p:nvSpPr>
        <p:spPr>
          <a:xfrm>
            <a:off x="10986800" y="6228175"/>
            <a:ext cx="1204800" cy="6297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7"/>
          <p:cNvSpPr/>
          <p:nvPr/>
        </p:nvSpPr>
        <p:spPr>
          <a:xfrm>
            <a:off x="661475" y="653455"/>
            <a:ext cx="2676954"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600"/>
              <a:buFont typeface="Libre Baskerville"/>
              <a:buNone/>
            </a:pPr>
            <a:r>
              <a:rPr lang="en-US" sz="1600" b="0" i="0" u="none" strike="noStrike" cap="none" dirty="0">
                <a:solidFill>
                  <a:srgbClr val="403CCF"/>
                </a:solidFill>
                <a:latin typeface="Libre Baskerville"/>
                <a:ea typeface="Libre Baskerville"/>
                <a:cs typeface="Libre Baskerville"/>
                <a:sym typeface="Libre Baskerville"/>
              </a:rPr>
              <a:t>Policy &amp; Practice</a:t>
            </a:r>
            <a:endParaRPr sz="1600" b="0" i="0" u="none" strike="noStrike" cap="none" dirty="0">
              <a:solidFill>
                <a:schemeClr val="dk1"/>
              </a:solidFill>
              <a:latin typeface="Calibri"/>
              <a:ea typeface="Calibri"/>
              <a:cs typeface="Calibri"/>
              <a:sym typeface="Calibri"/>
            </a:endParaRPr>
          </a:p>
        </p:txBody>
      </p:sp>
      <p:sp>
        <p:nvSpPr>
          <p:cNvPr id="70" name="Google Shape;70;p7"/>
          <p:cNvSpPr>
            <a:spLocks noGrp="1"/>
          </p:cNvSpPr>
          <p:nvPr>
            <p:ph type="title" idx="4294967295"/>
          </p:nvPr>
        </p:nvSpPr>
        <p:spPr>
          <a:xfrm>
            <a:off x="661475" y="977999"/>
            <a:ext cx="6561469" cy="516731"/>
          </a:xfrm>
          <a:prstGeom prst="rect">
            <a:avLst/>
          </a:prstGeom>
          <a:noFill/>
          <a:ln>
            <a:noFill/>
            <a:prstDash/>
          </a:ln>
          <a:effectLst/>
        </p:spPr>
        <p:txBody>
          <a:bodyPr rot="0" spcFirstLastPara="1"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4000"/>
              </a:lnSpc>
              <a:spcBef>
                <a:spcPts val="0"/>
              </a:spcBef>
              <a:spcAft>
                <a:spcPts val="0"/>
              </a:spcAft>
              <a:buClr>
                <a:srgbClr val="403CCF"/>
              </a:buClr>
              <a:buSzPts val="3250"/>
              <a:buFont typeface="Libre Baskerville"/>
              <a:buNone/>
              <a:tabLst/>
              <a:defRPr/>
            </a:pPr>
            <a:r>
              <a:rPr kumimoji="0" lang="en-US" sz="3250" b="0" i="0" u="none" strike="noStrike" kern="0" cap="none" spc="0" normalizeH="0" baseline="0" noProof="0" dirty="0">
                <a:ln>
                  <a:noFill/>
                </a:ln>
                <a:solidFill>
                  <a:srgbClr val="403CCF"/>
                </a:solidFill>
                <a:effectLst/>
                <a:uLnTx/>
                <a:uFillTx/>
                <a:latin typeface="Libre Baskerville"/>
                <a:ea typeface="Libre Baskerville"/>
                <a:cs typeface="Libre Baskerville"/>
                <a:sym typeface="Libre Baskerville"/>
              </a:rPr>
              <a:t>Implementation in the NHS</a:t>
            </a:r>
            <a:endParaRPr kumimoji="0" lang="en-US" sz="3250" b="0" i="0" u="none" strike="noStrike" kern="0" cap="none" spc="0" normalizeH="0" baseline="0" noProof="0" dirty="0">
              <a:ln>
                <a:noFill/>
              </a:ln>
              <a:solidFill>
                <a:schemeClr val="dk1"/>
              </a:solidFill>
              <a:effectLst/>
              <a:uLnTx/>
              <a:uFillTx/>
              <a:latin typeface="Calibri"/>
              <a:ea typeface="Calibri"/>
              <a:cs typeface="Calibri"/>
              <a:sym typeface="Calibri"/>
            </a:endParaRPr>
          </a:p>
        </p:txBody>
      </p:sp>
      <p:sp>
        <p:nvSpPr>
          <p:cNvPr id="71" name="Google Shape;71;p7"/>
          <p:cNvSpPr/>
          <p:nvPr/>
        </p:nvSpPr>
        <p:spPr>
          <a:xfrm>
            <a:off x="661475" y="1742774"/>
            <a:ext cx="10868700" cy="9798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b="0" i="0" u="none" strike="noStrike" cap="none" dirty="0">
                <a:solidFill>
                  <a:srgbClr val="49495A"/>
                </a:solidFill>
                <a:latin typeface="Open Sans"/>
                <a:ea typeface="Open Sans"/>
                <a:cs typeface="Open Sans"/>
                <a:sym typeface="Open Sans"/>
              </a:rPr>
              <a:t>The implementation of Libre was phased: first there was local freedom for prescribers with national rate-setting and wider access under NHS England advice from 2019 to 2022. Flash glucose monitoring and CGM currently have recommendations for a significant proportion of adults with type 1 diabetes and some insulin-treated people with type 2. </a:t>
            </a:r>
            <a:endParaRPr sz="1300" b="0" i="0" u="none" strike="noStrike" cap="none" dirty="0">
              <a:solidFill>
                <a:schemeClr val="dk1"/>
              </a:solidFill>
              <a:latin typeface="Calibri"/>
              <a:ea typeface="Calibri"/>
              <a:cs typeface="Calibri"/>
              <a:sym typeface="Calibri"/>
            </a:endParaRPr>
          </a:p>
        </p:txBody>
      </p:sp>
      <p:sp>
        <p:nvSpPr>
          <p:cNvPr id="72" name="Google Shape;72;p7"/>
          <p:cNvSpPr/>
          <p:nvPr/>
        </p:nvSpPr>
        <p:spPr>
          <a:xfrm>
            <a:off x="661475" y="2722662"/>
            <a:ext cx="330688" cy="206673"/>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49495A"/>
              </a:buClr>
              <a:buSzPts val="1300"/>
              <a:buFont typeface="Libre Baskerville"/>
              <a:buNone/>
            </a:pPr>
            <a:r>
              <a:rPr lang="en-US" sz="1300" b="0" i="0" u="none" strike="noStrike" cap="none" dirty="0">
                <a:solidFill>
                  <a:srgbClr val="49495A"/>
                </a:solidFill>
                <a:latin typeface="Libre Baskerville"/>
                <a:ea typeface="Libre Baskerville"/>
                <a:cs typeface="Libre Baskerville"/>
                <a:sym typeface="Libre Baskerville"/>
              </a:rPr>
              <a:t>01</a:t>
            </a:r>
            <a:endParaRPr sz="1300" b="0" i="0" u="none" strike="noStrike" cap="none" dirty="0">
              <a:solidFill>
                <a:schemeClr val="dk1"/>
              </a:solidFill>
              <a:latin typeface="Calibri"/>
              <a:ea typeface="Calibri"/>
              <a:cs typeface="Calibri"/>
              <a:sym typeface="Calibri"/>
            </a:endParaRPr>
          </a:p>
        </p:txBody>
      </p:sp>
      <p:pic>
        <p:nvPicPr>
          <p:cNvPr id="73" name="Google Shape;73;p7">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661475" y="2984599"/>
            <a:ext cx="5351725" cy="19050"/>
          </a:xfrm>
          <a:prstGeom prst="rect">
            <a:avLst/>
          </a:prstGeom>
          <a:noFill/>
          <a:ln>
            <a:noFill/>
          </a:ln>
        </p:spPr>
      </p:pic>
      <p:sp>
        <p:nvSpPr>
          <p:cNvPr id="74" name="Google Shape;74;p7"/>
          <p:cNvSpPr/>
          <p:nvPr/>
        </p:nvSpPr>
        <p:spPr>
          <a:xfrm>
            <a:off x="661475" y="3105348"/>
            <a:ext cx="2067369"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600"/>
              <a:buFont typeface="Libre Baskerville"/>
              <a:buNone/>
            </a:pPr>
            <a:r>
              <a:rPr lang="en-US" sz="1600" b="0" i="0" u="none" strike="noStrike" cap="none" dirty="0">
                <a:solidFill>
                  <a:srgbClr val="49495A"/>
                </a:solidFill>
                <a:latin typeface="Libre Baskerville"/>
                <a:ea typeface="Libre Baskerville"/>
                <a:cs typeface="Libre Baskerville"/>
                <a:sym typeface="Libre Baskerville"/>
              </a:rPr>
              <a:t>Patient Assessment</a:t>
            </a:r>
            <a:endParaRPr sz="1600" b="0" i="0" u="none" strike="noStrike" cap="none" dirty="0">
              <a:solidFill>
                <a:schemeClr val="dk1"/>
              </a:solidFill>
              <a:latin typeface="Calibri"/>
              <a:ea typeface="Calibri"/>
              <a:cs typeface="Calibri"/>
              <a:sym typeface="Calibri"/>
            </a:endParaRPr>
          </a:p>
        </p:txBody>
      </p:sp>
      <p:sp>
        <p:nvSpPr>
          <p:cNvPr id="75" name="Google Shape;75;p7"/>
          <p:cNvSpPr/>
          <p:nvPr/>
        </p:nvSpPr>
        <p:spPr>
          <a:xfrm>
            <a:off x="661475" y="3463032"/>
            <a:ext cx="5351725" cy="793849"/>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b="0" i="0" u="none" strike="noStrike" cap="none" dirty="0">
                <a:solidFill>
                  <a:srgbClr val="49495A"/>
                </a:solidFill>
                <a:latin typeface="Open Sans"/>
                <a:ea typeface="Open Sans"/>
                <a:cs typeface="Open Sans"/>
                <a:sym typeface="Open Sans"/>
              </a:rPr>
              <a:t>Monitoring needs, insulin regimen, and type of diabetes are reviewed among other criteria by the clinical team to assess if the patient is a good candidate for the technology</a:t>
            </a:r>
            <a:r>
              <a:rPr lang="en-US" sz="1200" i="0" u="none" strike="noStrike" cap="none" dirty="0">
                <a:solidFill>
                  <a:schemeClr val="tx1">
                    <a:lumMod val="65000"/>
                    <a:lumOff val="35000"/>
                  </a:schemeClr>
                </a:solidFill>
                <a:latin typeface="Open Sans"/>
                <a:ea typeface="Open Sans"/>
                <a:cs typeface="Open Sans"/>
                <a:sym typeface="Open Sans"/>
              </a:rPr>
              <a:t>. (NICE, 2022; NHS England, 2024) </a:t>
            </a:r>
            <a:endParaRPr sz="1200" i="0" u="none" strike="noStrike" cap="none" dirty="0">
              <a:solidFill>
                <a:schemeClr val="tx1">
                  <a:lumMod val="65000"/>
                  <a:lumOff val="35000"/>
                </a:schemeClr>
              </a:solidFill>
              <a:latin typeface="Calibri"/>
              <a:ea typeface="Calibri"/>
              <a:cs typeface="Calibri"/>
              <a:sym typeface="Calibri"/>
            </a:endParaRPr>
          </a:p>
        </p:txBody>
      </p:sp>
      <p:sp>
        <p:nvSpPr>
          <p:cNvPr id="76" name="Google Shape;76;p7"/>
          <p:cNvSpPr/>
          <p:nvPr/>
        </p:nvSpPr>
        <p:spPr>
          <a:xfrm>
            <a:off x="6178495" y="2722662"/>
            <a:ext cx="330688" cy="206673"/>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49495A"/>
              </a:buClr>
              <a:buSzPts val="1300"/>
              <a:buFont typeface="Libre Baskerville"/>
              <a:buNone/>
            </a:pPr>
            <a:r>
              <a:rPr lang="en-US" sz="1300" b="0" i="0" u="none" strike="noStrike" cap="none" dirty="0">
                <a:solidFill>
                  <a:srgbClr val="49495A"/>
                </a:solidFill>
                <a:latin typeface="Libre Baskerville"/>
                <a:ea typeface="Libre Baskerville"/>
                <a:cs typeface="Libre Baskerville"/>
                <a:sym typeface="Libre Baskerville"/>
              </a:rPr>
              <a:t>02</a:t>
            </a:r>
            <a:endParaRPr sz="1300" b="0" i="0" u="none" strike="noStrike" cap="none" dirty="0">
              <a:solidFill>
                <a:schemeClr val="dk1"/>
              </a:solidFill>
              <a:latin typeface="Calibri"/>
              <a:ea typeface="Calibri"/>
              <a:cs typeface="Calibri"/>
              <a:sym typeface="Calibri"/>
            </a:endParaRPr>
          </a:p>
        </p:txBody>
      </p:sp>
      <p:pic>
        <p:nvPicPr>
          <p:cNvPr id="77" name="Google Shape;77;p7">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6178495" y="2984599"/>
            <a:ext cx="5351725" cy="19050"/>
          </a:xfrm>
          <a:prstGeom prst="rect">
            <a:avLst/>
          </a:prstGeom>
          <a:noFill/>
          <a:ln>
            <a:noFill/>
          </a:ln>
        </p:spPr>
      </p:pic>
      <p:sp>
        <p:nvSpPr>
          <p:cNvPr id="78" name="Google Shape;78;p7"/>
          <p:cNvSpPr/>
          <p:nvPr/>
        </p:nvSpPr>
        <p:spPr>
          <a:xfrm>
            <a:off x="6178495" y="3105348"/>
            <a:ext cx="2067369"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600"/>
              <a:buFont typeface="Libre Baskerville"/>
              <a:buNone/>
            </a:pPr>
            <a:r>
              <a:rPr lang="en-US" sz="1600" b="0" i="0" u="none" strike="noStrike" cap="none" dirty="0">
                <a:solidFill>
                  <a:srgbClr val="49495A"/>
                </a:solidFill>
                <a:latin typeface="Libre Baskerville"/>
                <a:ea typeface="Libre Baskerville"/>
                <a:cs typeface="Libre Baskerville"/>
                <a:sym typeface="Libre Baskerville"/>
              </a:rPr>
              <a:t>Education</a:t>
            </a:r>
            <a:endParaRPr sz="1600" b="0" i="0" u="none" strike="noStrike" cap="none" dirty="0">
              <a:solidFill>
                <a:schemeClr val="dk1"/>
              </a:solidFill>
              <a:latin typeface="Calibri"/>
              <a:ea typeface="Calibri"/>
              <a:cs typeface="Calibri"/>
              <a:sym typeface="Calibri"/>
            </a:endParaRPr>
          </a:p>
        </p:txBody>
      </p:sp>
      <p:sp>
        <p:nvSpPr>
          <p:cNvPr id="79" name="Google Shape;79;p7"/>
          <p:cNvSpPr/>
          <p:nvPr/>
        </p:nvSpPr>
        <p:spPr>
          <a:xfrm>
            <a:off x="6178500" y="3463022"/>
            <a:ext cx="5351700" cy="10833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b="0" i="0" u="none" strike="noStrike" cap="none" dirty="0">
                <a:solidFill>
                  <a:srgbClr val="49495A"/>
                </a:solidFill>
                <a:latin typeface="Open Sans"/>
                <a:ea typeface="Open Sans"/>
                <a:cs typeface="Open Sans"/>
                <a:sym typeface="Open Sans"/>
              </a:rPr>
              <a:t>Systematic training of the patients concerning the application of the sensor, the interpretation of the data, and the actions to be taken in response to information on trends (those trends oper are monitored before using) prior to starting use. </a:t>
            </a:r>
            <a:endParaRPr sz="1300" b="0" i="0" u="none" strike="noStrike" cap="none" dirty="0">
              <a:solidFill>
                <a:schemeClr val="dk1"/>
              </a:solidFill>
              <a:latin typeface="Calibri"/>
              <a:ea typeface="Calibri"/>
              <a:cs typeface="Calibri"/>
              <a:sym typeface="Calibri"/>
            </a:endParaRPr>
          </a:p>
        </p:txBody>
      </p:sp>
      <p:sp>
        <p:nvSpPr>
          <p:cNvPr id="80" name="Google Shape;80;p7"/>
          <p:cNvSpPr/>
          <p:nvPr/>
        </p:nvSpPr>
        <p:spPr>
          <a:xfrm>
            <a:off x="661475" y="4546203"/>
            <a:ext cx="330688" cy="206673"/>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49495A"/>
              </a:buClr>
              <a:buSzPts val="1300"/>
              <a:buFont typeface="Libre Baskerville"/>
              <a:buNone/>
            </a:pPr>
            <a:r>
              <a:rPr lang="en-US" sz="1300" b="0" i="0" u="none" strike="noStrike" cap="none" dirty="0">
                <a:solidFill>
                  <a:srgbClr val="49495A"/>
                </a:solidFill>
                <a:latin typeface="Libre Baskerville"/>
                <a:ea typeface="Libre Baskerville"/>
                <a:cs typeface="Libre Baskerville"/>
                <a:sym typeface="Libre Baskerville"/>
              </a:rPr>
              <a:t>03</a:t>
            </a:r>
            <a:endParaRPr sz="1300" b="0" i="0" u="none" strike="noStrike" cap="none" dirty="0">
              <a:solidFill>
                <a:schemeClr val="dk1"/>
              </a:solidFill>
              <a:latin typeface="Calibri"/>
              <a:ea typeface="Calibri"/>
              <a:cs typeface="Calibri"/>
              <a:sym typeface="Calibri"/>
            </a:endParaRPr>
          </a:p>
        </p:txBody>
      </p:sp>
      <p:pic>
        <p:nvPicPr>
          <p:cNvPr id="81" name="Google Shape;81;p7">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661475" y="4791670"/>
            <a:ext cx="5351725" cy="19050"/>
          </a:xfrm>
          <a:prstGeom prst="rect">
            <a:avLst/>
          </a:prstGeom>
          <a:noFill/>
          <a:ln>
            <a:noFill/>
          </a:ln>
        </p:spPr>
      </p:pic>
      <p:sp>
        <p:nvSpPr>
          <p:cNvPr id="82" name="Google Shape;82;p7"/>
          <p:cNvSpPr/>
          <p:nvPr/>
        </p:nvSpPr>
        <p:spPr>
          <a:xfrm>
            <a:off x="661475" y="4928890"/>
            <a:ext cx="2067369"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600"/>
              <a:buFont typeface="Libre Baskerville"/>
              <a:buNone/>
            </a:pPr>
            <a:r>
              <a:rPr lang="en-US" sz="1600" b="0" i="0" u="none" strike="noStrike" cap="none" dirty="0">
                <a:solidFill>
                  <a:srgbClr val="49495A"/>
                </a:solidFill>
                <a:latin typeface="Libre Baskerville"/>
                <a:ea typeface="Libre Baskerville"/>
                <a:cs typeface="Libre Baskerville"/>
                <a:sym typeface="Libre Baskerville"/>
              </a:rPr>
              <a:t>Ongoing Support</a:t>
            </a:r>
            <a:endParaRPr sz="1600" b="0" i="0" u="none" strike="noStrike" cap="none" dirty="0">
              <a:solidFill>
                <a:schemeClr val="dk1"/>
              </a:solidFill>
              <a:latin typeface="Calibri"/>
              <a:ea typeface="Calibri"/>
              <a:cs typeface="Calibri"/>
              <a:sym typeface="Calibri"/>
            </a:endParaRPr>
          </a:p>
        </p:txBody>
      </p:sp>
      <p:sp>
        <p:nvSpPr>
          <p:cNvPr id="83" name="Google Shape;83;p7"/>
          <p:cNvSpPr/>
          <p:nvPr/>
        </p:nvSpPr>
        <p:spPr>
          <a:xfrm>
            <a:off x="661475" y="5286573"/>
            <a:ext cx="5351725" cy="5292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b="0" i="0" u="none" strike="noStrike" cap="none" dirty="0">
                <a:solidFill>
                  <a:srgbClr val="49495A"/>
                </a:solidFill>
                <a:latin typeface="Open Sans"/>
                <a:ea typeface="Open Sans"/>
                <a:cs typeface="Open Sans"/>
                <a:sym typeface="Open Sans"/>
              </a:rPr>
              <a:t>Routine check-up and data review meetings to maintain ongoing participation and safe, effective use. </a:t>
            </a:r>
            <a:endParaRPr sz="1300" b="0" i="0" u="none" strike="noStrike" cap="none" dirty="0">
              <a:solidFill>
                <a:schemeClr val="dk1"/>
              </a:solidFill>
              <a:latin typeface="Calibri"/>
              <a:ea typeface="Calibri"/>
              <a:cs typeface="Calibri"/>
              <a:sym typeface="Calibri"/>
            </a:endParaRPr>
          </a:p>
        </p:txBody>
      </p:sp>
      <p:sp>
        <p:nvSpPr>
          <p:cNvPr id="84" name="Google Shape;84;p7"/>
          <p:cNvSpPr/>
          <p:nvPr/>
        </p:nvSpPr>
        <p:spPr>
          <a:xfrm>
            <a:off x="6178495" y="4546203"/>
            <a:ext cx="330688" cy="206673"/>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49495A"/>
              </a:buClr>
              <a:buSzPts val="1300"/>
              <a:buFont typeface="Libre Baskerville"/>
              <a:buNone/>
            </a:pPr>
            <a:r>
              <a:rPr lang="en-US" sz="1300" b="0" i="0" u="none" strike="noStrike" cap="none" dirty="0">
                <a:solidFill>
                  <a:srgbClr val="49495A"/>
                </a:solidFill>
                <a:latin typeface="Libre Baskerville"/>
                <a:ea typeface="Libre Baskerville"/>
                <a:cs typeface="Libre Baskerville"/>
                <a:sym typeface="Libre Baskerville"/>
              </a:rPr>
              <a:t>04</a:t>
            </a:r>
            <a:endParaRPr sz="1300" b="0" i="0" u="none" strike="noStrike" cap="none" dirty="0">
              <a:solidFill>
                <a:schemeClr val="dk1"/>
              </a:solidFill>
              <a:latin typeface="Calibri"/>
              <a:ea typeface="Calibri"/>
              <a:cs typeface="Calibri"/>
              <a:sym typeface="Calibri"/>
            </a:endParaRPr>
          </a:p>
        </p:txBody>
      </p:sp>
      <p:pic>
        <p:nvPicPr>
          <p:cNvPr id="85" name="Google Shape;85;p7">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6178495" y="4791670"/>
            <a:ext cx="5351725" cy="19050"/>
          </a:xfrm>
          <a:prstGeom prst="rect">
            <a:avLst/>
          </a:prstGeom>
          <a:noFill/>
          <a:ln>
            <a:noFill/>
          </a:ln>
        </p:spPr>
      </p:pic>
      <p:sp>
        <p:nvSpPr>
          <p:cNvPr id="86" name="Google Shape;86;p7"/>
          <p:cNvSpPr/>
          <p:nvPr/>
        </p:nvSpPr>
        <p:spPr>
          <a:xfrm>
            <a:off x="6178495" y="4928890"/>
            <a:ext cx="2533190"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600"/>
              <a:buFont typeface="Libre Baskerville"/>
              <a:buNone/>
            </a:pPr>
            <a:r>
              <a:rPr lang="en-US" sz="1600" b="0" i="0" u="none" strike="noStrike" cap="none" dirty="0">
                <a:solidFill>
                  <a:srgbClr val="49495A"/>
                </a:solidFill>
                <a:latin typeface="Libre Baskerville"/>
                <a:ea typeface="Libre Baskerville"/>
                <a:cs typeface="Libre Baskerville"/>
                <a:sym typeface="Libre Baskerville"/>
              </a:rPr>
              <a:t>Defined Local Pathways</a:t>
            </a:r>
            <a:endParaRPr sz="1600" b="0" i="0" u="none" strike="noStrike" cap="none" dirty="0">
              <a:solidFill>
                <a:schemeClr val="dk1"/>
              </a:solidFill>
              <a:latin typeface="Calibri"/>
              <a:ea typeface="Calibri"/>
              <a:cs typeface="Calibri"/>
              <a:sym typeface="Calibri"/>
            </a:endParaRPr>
          </a:p>
        </p:txBody>
      </p:sp>
      <p:sp>
        <p:nvSpPr>
          <p:cNvPr id="87" name="Google Shape;87;p7"/>
          <p:cNvSpPr/>
          <p:nvPr/>
        </p:nvSpPr>
        <p:spPr>
          <a:xfrm>
            <a:off x="6178500" y="5286575"/>
            <a:ext cx="5351700" cy="9798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b="0" i="0" u="none" strike="noStrike" cap="none" dirty="0">
                <a:solidFill>
                  <a:srgbClr val="49495A"/>
                </a:solidFill>
                <a:latin typeface="Open Sans"/>
                <a:ea typeface="Open Sans"/>
                <a:cs typeface="Open Sans"/>
                <a:sym typeface="Open Sans"/>
              </a:rPr>
              <a:t>Clear local referral and re-prescribing pathways should be developed to provide consistent and fair access in both primary and secondary care. </a:t>
            </a:r>
            <a:endParaRPr sz="1300" b="0" i="0" u="none" strike="noStrike" cap="none" dirty="0">
              <a:solidFill>
                <a:schemeClr val="dk1"/>
              </a:solidFill>
              <a:latin typeface="Calibri"/>
              <a:ea typeface="Calibri"/>
              <a:cs typeface="Calibri"/>
              <a:sym typeface="Calibri"/>
            </a:endParaRPr>
          </a:p>
        </p:txBody>
      </p:sp>
      <p:sp>
        <p:nvSpPr>
          <p:cNvPr id="88" name="Google Shape;88;p7">
            <a:extLst>
              <a:ext uri="{C183D7F6-B498-43B3-948B-1728B52AA6E4}">
                <adec:decorative xmlns:adec="http://schemas.microsoft.com/office/drawing/2017/decorative" val="1"/>
              </a:ext>
            </a:extLst>
          </p:cNvPr>
          <p:cNvSpPr/>
          <p:nvPr/>
        </p:nvSpPr>
        <p:spPr>
          <a:xfrm>
            <a:off x="11010125" y="6414800"/>
            <a:ext cx="1181700" cy="443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pic>
        <p:nvPicPr>
          <p:cNvPr id="94" name="Google Shape;94;p8">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0" y="0"/>
            <a:ext cx="4571886" cy="6858000"/>
          </a:xfrm>
          <a:prstGeom prst="rect">
            <a:avLst/>
          </a:prstGeom>
          <a:noFill/>
          <a:ln>
            <a:noFill/>
          </a:ln>
        </p:spPr>
      </p:pic>
      <p:sp>
        <p:nvSpPr>
          <p:cNvPr id="95" name="Google Shape;95;p8"/>
          <p:cNvSpPr/>
          <p:nvPr/>
        </p:nvSpPr>
        <p:spPr>
          <a:xfrm>
            <a:off x="5233360" y="724098"/>
            <a:ext cx="2573571"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GB" sz="1500" b="0" i="0" u="none" strike="noStrike" cap="none" noProof="0" dirty="0">
                <a:solidFill>
                  <a:srgbClr val="403CCF"/>
                </a:solidFill>
                <a:latin typeface="Libre Baskerville"/>
                <a:ea typeface="Libre Baskerville"/>
                <a:cs typeface="Libre Baskerville"/>
                <a:sym typeface="Libre Baskerville"/>
              </a:rPr>
              <a:t>Impact on Staff</a:t>
            </a:r>
            <a:endParaRPr lang="en-GB" sz="1500" b="0" i="0" u="none" strike="noStrike" cap="none" noProof="0" dirty="0">
              <a:solidFill>
                <a:schemeClr val="dk1"/>
              </a:solidFill>
              <a:latin typeface="Calibri"/>
              <a:ea typeface="Calibri"/>
              <a:cs typeface="Calibri"/>
              <a:sym typeface="Calibri"/>
            </a:endParaRPr>
          </a:p>
        </p:txBody>
      </p:sp>
      <p:sp>
        <p:nvSpPr>
          <p:cNvPr id="96" name="Google Shape;96;p8"/>
          <p:cNvSpPr>
            <a:spLocks noGrp="1"/>
          </p:cNvSpPr>
          <p:nvPr>
            <p:ph type="title" idx="4294967295"/>
          </p:nvPr>
        </p:nvSpPr>
        <p:spPr>
          <a:xfrm>
            <a:off x="5233360" y="1029295"/>
            <a:ext cx="5401334" cy="490934"/>
          </a:xfrm>
          <a:prstGeom prst="rect">
            <a:avLst/>
          </a:prstGeom>
          <a:noFill/>
          <a:ln>
            <a:noFill/>
            <a:prstDash/>
          </a:ln>
          <a:effectLst/>
        </p:spPr>
        <p:txBody>
          <a:bodyPr rot="0" spcFirstLastPara="1"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4000"/>
              </a:lnSpc>
              <a:spcBef>
                <a:spcPts val="0"/>
              </a:spcBef>
              <a:spcAft>
                <a:spcPts val="0"/>
              </a:spcAft>
              <a:buClr>
                <a:srgbClr val="403CCF"/>
              </a:buClr>
              <a:buSzPts val="3050"/>
              <a:buFont typeface="Libre Baskerville"/>
              <a:buNone/>
              <a:tabLst/>
              <a:defRPr/>
            </a:pPr>
            <a:r>
              <a:rPr kumimoji="0" lang="en-GB" sz="3050" b="0" i="0" u="none" strike="noStrike" kern="0" cap="none" spc="0" normalizeH="0" baseline="0" noProof="0" dirty="0">
                <a:ln>
                  <a:noFill/>
                </a:ln>
                <a:solidFill>
                  <a:srgbClr val="403CCF"/>
                </a:solidFill>
                <a:effectLst/>
                <a:uLnTx/>
                <a:uFillTx/>
                <a:latin typeface="Libre Baskerville"/>
                <a:ea typeface="Libre Baskerville"/>
                <a:cs typeface="Libre Baskerville"/>
                <a:sym typeface="Libre Baskerville"/>
              </a:rPr>
              <a:t>Workforce Implications</a:t>
            </a:r>
            <a:endParaRPr kumimoji="0" lang="en-GB" sz="3050" b="0" i="0" u="none" strike="noStrike" kern="0" cap="none" spc="0" normalizeH="0" baseline="0" noProof="0" dirty="0">
              <a:ln>
                <a:noFill/>
              </a:ln>
              <a:solidFill>
                <a:schemeClr val="dk1"/>
              </a:solidFill>
              <a:effectLst/>
              <a:uLnTx/>
              <a:uFillTx/>
              <a:latin typeface="Calibri"/>
              <a:ea typeface="Calibri"/>
              <a:cs typeface="Calibri"/>
              <a:sym typeface="Calibri"/>
            </a:endParaRPr>
          </a:p>
        </p:txBody>
      </p:sp>
      <p:pic>
        <p:nvPicPr>
          <p:cNvPr id="97" name="Google Shape;97;p8">
            <a:extLst>
              <a:ext uri="{C183D7F6-B498-43B3-948B-1728B52AA6E4}">
                <adec:decorative xmlns:adec="http://schemas.microsoft.com/office/drawing/2017/decorative" val="1"/>
              </a:ext>
            </a:extLst>
          </p:cNvPr>
          <p:cNvPicPr preferRelativeResize="0"/>
          <p:nvPr/>
        </p:nvPicPr>
        <p:blipFill rotWithShape="1">
          <a:blip r:embed="rId4">
            <a:alphaModFix/>
          </a:blip>
          <a:srcRect/>
          <a:stretch/>
        </p:blipFill>
        <p:spPr>
          <a:xfrm>
            <a:off x="5233360" y="1744067"/>
            <a:ext cx="3073819" cy="2610644"/>
          </a:xfrm>
          <a:prstGeom prst="rect">
            <a:avLst/>
          </a:prstGeom>
          <a:noFill/>
          <a:ln>
            <a:noFill/>
          </a:ln>
        </p:spPr>
      </p:pic>
      <p:sp>
        <p:nvSpPr>
          <p:cNvPr id="98" name="Google Shape;98;p8"/>
          <p:cNvSpPr/>
          <p:nvPr/>
        </p:nvSpPr>
        <p:spPr>
          <a:xfrm>
            <a:off x="6675965" y="1861840"/>
            <a:ext cx="188511" cy="235645"/>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FFFFFF"/>
              </a:buClr>
              <a:buSzPts val="1450"/>
              <a:buFont typeface="Libre Baskerville"/>
              <a:buNone/>
            </a:pPr>
            <a:r>
              <a:rPr lang="en-GB" sz="1450" b="0" i="0" u="none" strike="noStrike" cap="none" noProof="0" dirty="0">
                <a:solidFill>
                  <a:srgbClr val="FFFFFF"/>
                </a:solidFill>
                <a:latin typeface="Libre Baskerville"/>
                <a:ea typeface="Libre Baskerville"/>
                <a:cs typeface="Libre Baskerville"/>
                <a:sym typeface="Libre Baskerville"/>
              </a:rPr>
              <a:t>1</a:t>
            </a:r>
            <a:endParaRPr lang="en-GB" sz="1450" b="0" i="0" u="none" strike="noStrike" cap="none" noProof="0" dirty="0">
              <a:solidFill>
                <a:schemeClr val="dk1"/>
              </a:solidFill>
              <a:latin typeface="Calibri"/>
              <a:ea typeface="Calibri"/>
              <a:cs typeface="Calibri"/>
              <a:sym typeface="Calibri"/>
            </a:endParaRPr>
          </a:p>
        </p:txBody>
      </p:sp>
      <p:sp>
        <p:nvSpPr>
          <p:cNvPr id="99" name="Google Shape;99;p8"/>
          <p:cNvSpPr/>
          <p:nvPr/>
        </p:nvSpPr>
        <p:spPr>
          <a:xfrm>
            <a:off x="5409469" y="2372519"/>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GB" sz="1500" b="0" i="0" u="none" strike="noStrike" cap="none" noProof="0" dirty="0">
                <a:solidFill>
                  <a:srgbClr val="49495A"/>
                </a:solidFill>
                <a:latin typeface="Libre Baskerville"/>
                <a:ea typeface="Libre Baskerville"/>
                <a:cs typeface="Libre Baskerville"/>
                <a:sym typeface="Libre Baskerville"/>
              </a:rPr>
              <a:t>Training</a:t>
            </a:r>
            <a:endParaRPr lang="en-GB" sz="1500" b="0" i="0" u="none" strike="noStrike" cap="none" noProof="0" dirty="0">
              <a:solidFill>
                <a:schemeClr val="dk1"/>
              </a:solidFill>
              <a:latin typeface="Calibri"/>
              <a:ea typeface="Calibri"/>
              <a:cs typeface="Calibri"/>
              <a:sym typeface="Calibri"/>
            </a:endParaRPr>
          </a:p>
        </p:txBody>
      </p:sp>
      <p:sp>
        <p:nvSpPr>
          <p:cNvPr id="100" name="Google Shape;100;p8"/>
          <p:cNvSpPr/>
          <p:nvPr/>
        </p:nvSpPr>
        <p:spPr>
          <a:xfrm>
            <a:off x="5409469" y="2707580"/>
            <a:ext cx="2721601" cy="1471017"/>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GB" sz="1200" b="0" i="0" u="none" strike="noStrike" cap="none" noProof="0" dirty="0">
                <a:solidFill>
                  <a:srgbClr val="49495A"/>
                </a:solidFill>
                <a:latin typeface="Open Sans"/>
                <a:ea typeface="Open Sans"/>
                <a:cs typeface="Open Sans"/>
                <a:sym typeface="Open Sans"/>
              </a:rPr>
              <a:t>Healthcare professionals need to be educated in a structured manner about the use of the device, which patients are appropriate, and how to read the reports and trend data. </a:t>
            </a:r>
            <a:endParaRPr lang="en-GB" sz="1200" b="0" i="0" u="none" strike="noStrike" cap="none" noProof="0" dirty="0">
              <a:solidFill>
                <a:schemeClr val="dk1"/>
              </a:solidFill>
              <a:latin typeface="Calibri"/>
              <a:ea typeface="Calibri"/>
              <a:cs typeface="Calibri"/>
              <a:sym typeface="Calibri"/>
            </a:endParaRPr>
          </a:p>
        </p:txBody>
      </p:sp>
      <p:pic>
        <p:nvPicPr>
          <p:cNvPr id="101" name="Google Shape;101;p8">
            <a:extLst>
              <a:ext uri="{C183D7F6-B498-43B3-948B-1728B52AA6E4}">
                <adec:decorative xmlns:adec="http://schemas.microsoft.com/office/drawing/2017/decorative" val="1"/>
              </a:ext>
            </a:extLst>
          </p:cNvPr>
          <p:cNvPicPr preferRelativeResize="0"/>
          <p:nvPr/>
        </p:nvPicPr>
        <p:blipFill rotWithShape="1">
          <a:blip r:embed="rId4">
            <a:alphaModFix/>
          </a:blip>
          <a:srcRect/>
          <a:stretch/>
        </p:blipFill>
        <p:spPr>
          <a:xfrm>
            <a:off x="8456401" y="1744067"/>
            <a:ext cx="3073819" cy="2595596"/>
          </a:xfrm>
          <a:prstGeom prst="rect">
            <a:avLst/>
          </a:prstGeom>
          <a:noFill/>
          <a:ln>
            <a:noFill/>
          </a:ln>
        </p:spPr>
      </p:pic>
      <p:sp>
        <p:nvSpPr>
          <p:cNvPr id="102" name="Google Shape;102;p8"/>
          <p:cNvSpPr/>
          <p:nvPr/>
        </p:nvSpPr>
        <p:spPr>
          <a:xfrm>
            <a:off x="9899005" y="1861840"/>
            <a:ext cx="188511" cy="235645"/>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FFFFFF"/>
              </a:buClr>
              <a:buSzPts val="1450"/>
              <a:buFont typeface="Libre Baskerville"/>
              <a:buNone/>
            </a:pPr>
            <a:r>
              <a:rPr lang="en-GB" sz="1450" b="0" i="0" u="none" strike="noStrike" cap="none" noProof="0" dirty="0">
                <a:solidFill>
                  <a:srgbClr val="FFFFFF"/>
                </a:solidFill>
                <a:latin typeface="Libre Baskerville"/>
                <a:ea typeface="Libre Baskerville"/>
                <a:cs typeface="Libre Baskerville"/>
                <a:sym typeface="Libre Baskerville"/>
              </a:rPr>
              <a:t>2</a:t>
            </a:r>
            <a:endParaRPr lang="en-GB" sz="1450" b="0" i="0" u="none" strike="noStrike" cap="none" noProof="0" dirty="0">
              <a:solidFill>
                <a:schemeClr val="dk1"/>
              </a:solidFill>
              <a:latin typeface="Calibri"/>
              <a:ea typeface="Calibri"/>
              <a:cs typeface="Calibri"/>
              <a:sym typeface="Calibri"/>
            </a:endParaRPr>
          </a:p>
        </p:txBody>
      </p:sp>
      <p:sp>
        <p:nvSpPr>
          <p:cNvPr id="103" name="Google Shape;103;p8"/>
          <p:cNvSpPr/>
          <p:nvPr/>
        </p:nvSpPr>
        <p:spPr>
          <a:xfrm>
            <a:off x="8632510" y="2186982"/>
            <a:ext cx="1963986" cy="3713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GB" sz="1500" b="0" i="0" u="none" strike="noStrike" cap="none" noProof="0" dirty="0">
                <a:solidFill>
                  <a:srgbClr val="49495A"/>
                </a:solidFill>
                <a:latin typeface="Libre Baskerville"/>
                <a:ea typeface="Libre Baskerville"/>
                <a:cs typeface="Libre Baskerville"/>
                <a:sym typeface="Libre Baskerville"/>
              </a:rPr>
              <a:t>Digital Literacy</a:t>
            </a:r>
            <a:endParaRPr lang="en-GB" sz="1500" b="0" i="0" u="none" strike="noStrike" cap="none" noProof="0" dirty="0">
              <a:solidFill>
                <a:schemeClr val="dk1"/>
              </a:solidFill>
              <a:latin typeface="Calibri"/>
              <a:ea typeface="Calibri"/>
              <a:cs typeface="Calibri"/>
              <a:sym typeface="Calibri"/>
            </a:endParaRPr>
          </a:p>
        </p:txBody>
      </p:sp>
      <p:sp>
        <p:nvSpPr>
          <p:cNvPr id="104" name="Google Shape;104;p8"/>
          <p:cNvSpPr/>
          <p:nvPr/>
        </p:nvSpPr>
        <p:spPr>
          <a:xfrm>
            <a:off x="8483288" y="2707580"/>
            <a:ext cx="3046932" cy="1333369"/>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49495A"/>
              </a:buClr>
              <a:buSzPts val="1200"/>
              <a:buFont typeface="Open Sans"/>
              <a:buNone/>
            </a:pPr>
            <a:r>
              <a:rPr lang="en-GB" sz="1200" b="0" i="0" u="none" strike="noStrike" cap="none" noProof="0" dirty="0">
                <a:solidFill>
                  <a:srgbClr val="49495A"/>
                </a:solidFill>
                <a:latin typeface="Arial"/>
                <a:ea typeface="Arial"/>
                <a:cs typeface="Arial"/>
                <a:sym typeface="Arial"/>
              </a:rPr>
              <a:t>Healthcare professionals need to be digitally savvy to accurately read so they do not under- or over-dose insulin when acting on sensor information. </a:t>
            </a:r>
          </a:p>
        </p:txBody>
      </p:sp>
      <p:pic>
        <p:nvPicPr>
          <p:cNvPr id="105" name="Google Shape;105;p8">
            <a:extLst>
              <a:ext uri="{C183D7F6-B498-43B3-948B-1728B52AA6E4}">
                <adec:decorative xmlns:adec="http://schemas.microsoft.com/office/drawing/2017/decorative" val="1"/>
              </a:ext>
            </a:extLst>
          </p:cNvPr>
          <p:cNvPicPr preferRelativeResize="0"/>
          <p:nvPr/>
        </p:nvPicPr>
        <p:blipFill rotWithShape="1">
          <a:blip r:embed="rId5">
            <a:alphaModFix/>
          </a:blip>
          <a:srcRect/>
          <a:stretch/>
        </p:blipFill>
        <p:spPr>
          <a:xfrm>
            <a:off x="5233360" y="4503936"/>
            <a:ext cx="6296860" cy="1629966"/>
          </a:xfrm>
          <a:prstGeom prst="rect">
            <a:avLst/>
          </a:prstGeom>
          <a:noFill/>
          <a:ln>
            <a:noFill/>
          </a:ln>
        </p:spPr>
      </p:pic>
      <p:sp>
        <p:nvSpPr>
          <p:cNvPr id="106" name="Google Shape;106;p8"/>
          <p:cNvSpPr/>
          <p:nvPr/>
        </p:nvSpPr>
        <p:spPr>
          <a:xfrm>
            <a:off x="8287535" y="4621709"/>
            <a:ext cx="188511" cy="235645"/>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FFFFFF"/>
              </a:buClr>
              <a:buSzPts val="1450"/>
              <a:buFont typeface="Libre Baskerville"/>
              <a:buNone/>
            </a:pPr>
            <a:r>
              <a:rPr lang="en-GB" sz="1450" b="0" i="0" u="none" strike="noStrike" cap="none" noProof="0" dirty="0">
                <a:solidFill>
                  <a:srgbClr val="FFFFFF"/>
                </a:solidFill>
                <a:latin typeface="Libre Baskerville"/>
                <a:ea typeface="Libre Baskerville"/>
                <a:cs typeface="Libre Baskerville"/>
                <a:sym typeface="Libre Baskerville"/>
              </a:rPr>
              <a:t>3</a:t>
            </a:r>
            <a:endParaRPr lang="en-GB" sz="1450" b="0" i="0" u="none" strike="noStrike" cap="none" noProof="0" dirty="0">
              <a:solidFill>
                <a:schemeClr val="dk1"/>
              </a:solidFill>
              <a:latin typeface="Calibri"/>
              <a:ea typeface="Calibri"/>
              <a:cs typeface="Calibri"/>
              <a:sym typeface="Calibri"/>
            </a:endParaRPr>
          </a:p>
        </p:txBody>
      </p:sp>
      <p:sp>
        <p:nvSpPr>
          <p:cNvPr id="107" name="Google Shape;107;p8"/>
          <p:cNvSpPr/>
          <p:nvPr/>
        </p:nvSpPr>
        <p:spPr>
          <a:xfrm>
            <a:off x="5409469" y="5132388"/>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GB" sz="1500" b="0" i="0" u="none" strike="noStrike" cap="none" noProof="0" dirty="0">
                <a:solidFill>
                  <a:srgbClr val="49495A"/>
                </a:solidFill>
                <a:latin typeface="Libre Baskerville"/>
                <a:ea typeface="Libre Baskerville"/>
                <a:cs typeface="Libre Baskerville"/>
                <a:sym typeface="Libre Baskerville"/>
              </a:rPr>
              <a:t>Time &amp; Resources</a:t>
            </a:r>
            <a:endParaRPr lang="en-GB" sz="1500" b="0" i="0" u="none" strike="noStrike" cap="none" noProof="0" dirty="0">
              <a:solidFill>
                <a:schemeClr val="dk1"/>
              </a:solidFill>
              <a:latin typeface="Calibri"/>
              <a:ea typeface="Calibri"/>
              <a:cs typeface="Calibri"/>
              <a:sym typeface="Calibri"/>
            </a:endParaRPr>
          </a:p>
        </p:txBody>
      </p:sp>
      <p:sp>
        <p:nvSpPr>
          <p:cNvPr id="108" name="Google Shape;108;p8"/>
          <p:cNvSpPr/>
          <p:nvPr/>
        </p:nvSpPr>
        <p:spPr>
          <a:xfrm>
            <a:off x="5409475" y="5467451"/>
            <a:ext cx="5944500" cy="900600"/>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GB" sz="1200" b="0" i="0" u="none" strike="noStrike" cap="none" noProof="0" dirty="0">
                <a:solidFill>
                  <a:srgbClr val="49495A"/>
                </a:solidFill>
                <a:latin typeface="Open Sans"/>
                <a:ea typeface="Open Sans"/>
                <a:cs typeface="Open Sans"/>
                <a:sym typeface="Open Sans"/>
              </a:rPr>
              <a:t>NHS services will have to allow for sufficient time, equipment and ongoing training as both the software and hardware develop. </a:t>
            </a:r>
            <a:r>
              <a:rPr lang="en-GB" sz="1100" b="0" i="0" u="none" strike="noStrike" cap="none" noProof="0" dirty="0">
                <a:solidFill>
                  <a:schemeClr val="dk1"/>
                </a:solidFill>
                <a:latin typeface="Arial"/>
                <a:ea typeface="Arial"/>
                <a:cs typeface="Arial"/>
                <a:sym typeface="Arial"/>
              </a:rPr>
              <a:t>(Fallon </a:t>
            </a:r>
            <a:r>
              <a:rPr lang="en-GB" sz="1100" b="0" i="1" u="none" strike="noStrike" cap="none" noProof="0" dirty="0">
                <a:solidFill>
                  <a:schemeClr val="dk1"/>
                </a:solidFill>
                <a:latin typeface="Arial"/>
                <a:ea typeface="Arial"/>
                <a:cs typeface="Arial"/>
                <a:sym typeface="Arial"/>
              </a:rPr>
              <a:t>et al</a:t>
            </a:r>
            <a:r>
              <a:rPr lang="en-GB" sz="1100" b="0" i="0" u="none" strike="noStrike" cap="none" noProof="0" dirty="0">
                <a:solidFill>
                  <a:schemeClr val="dk1"/>
                </a:solidFill>
                <a:latin typeface="Arial"/>
                <a:ea typeface="Arial"/>
                <a:cs typeface="Arial"/>
                <a:sym typeface="Arial"/>
              </a:rPr>
              <a:t>., 2022) </a:t>
            </a:r>
            <a:endParaRPr lang="en-GB" sz="1200" b="0" i="0" u="none" strike="noStrike" cap="none" noProof="0" dirty="0">
              <a:solidFill>
                <a:schemeClr val="dk1"/>
              </a:solidFill>
              <a:latin typeface="Calibri"/>
              <a:ea typeface="Calibri"/>
              <a:cs typeface="Calibri"/>
              <a:sym typeface="Calibri"/>
            </a:endParaRPr>
          </a:p>
        </p:txBody>
      </p:sp>
      <p:sp>
        <p:nvSpPr>
          <p:cNvPr id="109" name="Google Shape;109;p8">
            <a:extLst>
              <a:ext uri="{C183D7F6-B498-43B3-948B-1728B52AA6E4}">
                <adec:decorative xmlns:adec="http://schemas.microsoft.com/office/drawing/2017/decorative" val="1"/>
              </a:ext>
            </a:extLst>
          </p:cNvPr>
          <p:cNvSpPr/>
          <p:nvPr/>
        </p:nvSpPr>
        <p:spPr>
          <a:xfrm>
            <a:off x="10963475" y="6298175"/>
            <a:ext cx="1228200" cy="559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pic>
        <p:nvPicPr>
          <p:cNvPr id="115" name="Google Shape;115;p9">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0" y="0"/>
            <a:ext cx="4571886" cy="6858000"/>
          </a:xfrm>
          <a:prstGeom prst="rect">
            <a:avLst/>
          </a:prstGeom>
          <a:noFill/>
          <a:ln>
            <a:noFill/>
          </a:ln>
        </p:spPr>
      </p:pic>
      <p:sp>
        <p:nvSpPr>
          <p:cNvPr id="116" name="Google Shape;116;p9"/>
          <p:cNvSpPr/>
          <p:nvPr/>
        </p:nvSpPr>
        <p:spPr>
          <a:xfrm>
            <a:off x="5233360" y="826095"/>
            <a:ext cx="2573571"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GB" sz="1500" b="0" i="0" u="none" strike="noStrike" cap="none" noProof="0" dirty="0">
                <a:solidFill>
                  <a:srgbClr val="403CCF"/>
                </a:solidFill>
                <a:latin typeface="Libre Baskerville"/>
                <a:ea typeface="Libre Baskerville"/>
                <a:cs typeface="Libre Baskerville"/>
                <a:sym typeface="Libre Baskerville"/>
              </a:rPr>
              <a:t>Clinical Practice</a:t>
            </a:r>
            <a:endParaRPr lang="en-GB" sz="1500" b="0" i="0" u="none" strike="noStrike" cap="none" noProof="0" dirty="0">
              <a:solidFill>
                <a:schemeClr val="dk1"/>
              </a:solidFill>
              <a:latin typeface="Calibri"/>
              <a:ea typeface="Calibri"/>
              <a:cs typeface="Calibri"/>
              <a:sym typeface="Calibri"/>
            </a:endParaRPr>
          </a:p>
        </p:txBody>
      </p:sp>
      <p:sp>
        <p:nvSpPr>
          <p:cNvPr id="117" name="Google Shape;117;p9"/>
          <p:cNvSpPr>
            <a:spLocks noGrp="1"/>
          </p:cNvSpPr>
          <p:nvPr>
            <p:ph type="title" idx="4294967295"/>
          </p:nvPr>
        </p:nvSpPr>
        <p:spPr>
          <a:xfrm>
            <a:off x="5233360" y="1131292"/>
            <a:ext cx="6296860" cy="981869"/>
          </a:xfrm>
          <a:prstGeom prst="rect">
            <a:avLst/>
          </a:prstGeom>
          <a:noFill/>
          <a:ln>
            <a:noFill/>
            <a:prstDash/>
          </a:ln>
          <a:effectLst/>
        </p:spPr>
        <p:txBody>
          <a:bodyPr rot="0" spcFirstLastPara="1"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4000"/>
              </a:lnSpc>
              <a:spcBef>
                <a:spcPts val="0"/>
              </a:spcBef>
              <a:spcAft>
                <a:spcPts val="0"/>
              </a:spcAft>
              <a:buClr>
                <a:srgbClr val="403CCF"/>
              </a:buClr>
              <a:buSzPts val="3050"/>
              <a:buFont typeface="Libre Baskerville"/>
              <a:buNone/>
              <a:tabLst/>
              <a:defRPr/>
            </a:pPr>
            <a:r>
              <a:rPr kumimoji="0" lang="en-GB" sz="3050" b="0" i="0" u="none" strike="noStrike" kern="0" cap="none" spc="0" normalizeH="0" baseline="0" noProof="0" dirty="0">
                <a:ln>
                  <a:noFill/>
                </a:ln>
                <a:solidFill>
                  <a:srgbClr val="403CCF"/>
                </a:solidFill>
                <a:effectLst/>
                <a:uLnTx/>
                <a:uFillTx/>
                <a:latin typeface="Libre Baskerville"/>
                <a:ea typeface="Libre Baskerville"/>
                <a:cs typeface="Libre Baskerville"/>
                <a:sym typeface="Libre Baskerville"/>
              </a:rPr>
              <a:t>Service Delivery: Benefits &amp; Caveats</a:t>
            </a:r>
            <a:endParaRPr kumimoji="0" lang="en-GB" sz="3050" b="0" i="0" u="none" strike="noStrike" kern="0" cap="none" spc="0" normalizeH="0" baseline="0" noProof="0" dirty="0">
              <a:ln>
                <a:noFill/>
              </a:ln>
              <a:solidFill>
                <a:schemeClr val="dk1"/>
              </a:solidFill>
              <a:effectLst/>
              <a:uLnTx/>
              <a:uFillTx/>
              <a:latin typeface="Calibri"/>
              <a:ea typeface="Calibri"/>
              <a:cs typeface="Calibri"/>
              <a:sym typeface="Calibri"/>
            </a:endParaRPr>
          </a:p>
        </p:txBody>
      </p:sp>
      <p:sp>
        <p:nvSpPr>
          <p:cNvPr id="118" name="Google Shape;118;p9">
            <a:extLst>
              <a:ext uri="{C183D7F6-B498-43B3-948B-1728B52AA6E4}">
                <adec:decorative xmlns:adec="http://schemas.microsoft.com/office/drawing/2017/decorative" val="1"/>
              </a:ext>
            </a:extLst>
          </p:cNvPr>
          <p:cNvSpPr/>
          <p:nvPr/>
        </p:nvSpPr>
        <p:spPr>
          <a:xfrm>
            <a:off x="5120155" y="2336998"/>
            <a:ext cx="3183156" cy="3694807"/>
          </a:xfrm>
          <a:prstGeom prst="roundRect">
            <a:avLst>
              <a:gd name="adj" fmla="val 740"/>
            </a:avLst>
          </a:prstGeom>
          <a:solidFill>
            <a:srgbClr val="403CC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sp>
        <p:nvSpPr>
          <p:cNvPr id="119" name="Google Shape;119;p9"/>
          <p:cNvSpPr/>
          <p:nvPr/>
        </p:nvSpPr>
        <p:spPr>
          <a:xfrm>
            <a:off x="5277214" y="2486223"/>
            <a:ext cx="2573571"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500"/>
              <a:buFont typeface="Libre Baskerville"/>
              <a:buNone/>
            </a:pPr>
            <a:r>
              <a:rPr lang="en-GB" sz="1500" b="0" i="0" u="none" strike="noStrike" cap="none" noProof="0" dirty="0">
                <a:solidFill>
                  <a:srgbClr val="FFFFFF"/>
                </a:solidFill>
                <a:latin typeface="Libre Baskerville"/>
                <a:ea typeface="Libre Baskerville"/>
                <a:cs typeface="Libre Baskerville"/>
                <a:sym typeface="Libre Baskerville"/>
              </a:rPr>
              <a:t>Benefits</a:t>
            </a:r>
            <a:endParaRPr lang="en-GB" sz="1500" b="0" i="0" u="none" strike="noStrike" cap="none" noProof="0" dirty="0">
              <a:solidFill>
                <a:schemeClr val="dk1"/>
              </a:solidFill>
              <a:latin typeface="Calibri"/>
              <a:ea typeface="Calibri"/>
              <a:cs typeface="Calibri"/>
              <a:sym typeface="Calibri"/>
            </a:endParaRPr>
          </a:p>
        </p:txBody>
      </p:sp>
      <p:sp>
        <p:nvSpPr>
          <p:cNvPr id="120" name="Google Shape;120;p9"/>
          <p:cNvSpPr/>
          <p:nvPr/>
        </p:nvSpPr>
        <p:spPr>
          <a:xfrm>
            <a:off x="5120156" y="2881014"/>
            <a:ext cx="3183156" cy="3150791"/>
          </a:xfrm>
          <a:prstGeom prst="rect">
            <a:avLst/>
          </a:prstGeom>
          <a:noFill/>
          <a:ln>
            <a:noFill/>
          </a:ln>
        </p:spPr>
        <p:txBody>
          <a:bodyPr spcFirstLastPara="1" wrap="square" lIns="0" tIns="0" rIns="0" bIns="0" anchor="t" anchorCtr="0">
            <a:noAutofit/>
          </a:bodyPr>
          <a:lstStyle/>
          <a:p>
            <a:pPr marL="457200" marR="0" lvl="0" indent="-304800" algn="l" rtl="0">
              <a:lnSpc>
                <a:spcPct val="130000"/>
              </a:lnSpc>
              <a:spcBef>
                <a:spcPts val="0"/>
              </a:spcBef>
              <a:spcAft>
                <a:spcPts val="0"/>
              </a:spcAft>
              <a:buClr>
                <a:srgbClr val="FFFFFF"/>
              </a:buClr>
              <a:buSzPts val="1200"/>
              <a:buFont typeface="Open Sans"/>
              <a:buChar char="•"/>
            </a:pPr>
            <a:r>
              <a:rPr lang="en-GB" sz="1200" b="0" i="0" u="none" strike="noStrike" cap="none" noProof="0" dirty="0">
                <a:solidFill>
                  <a:srgbClr val="FFFFFF"/>
                </a:solidFill>
                <a:latin typeface="Open Sans"/>
                <a:ea typeface="Open Sans"/>
                <a:cs typeface="Open Sans"/>
                <a:sym typeface="Open Sans"/>
              </a:rPr>
              <a:t>Off-site assessment of glucose readings supports flexible and timely application visits to patients</a:t>
            </a:r>
          </a:p>
          <a:p>
            <a:pPr marL="457200" marR="0" lvl="0" indent="-304800" algn="l" rtl="0">
              <a:lnSpc>
                <a:spcPct val="130000"/>
              </a:lnSpc>
              <a:spcBef>
                <a:spcPts val="0"/>
              </a:spcBef>
              <a:spcAft>
                <a:spcPts val="0"/>
              </a:spcAft>
              <a:buClr>
                <a:srgbClr val="FFFFFF"/>
              </a:buClr>
              <a:buSzPts val="1200"/>
              <a:buFont typeface="Open Sans"/>
              <a:buChar char="•"/>
            </a:pPr>
            <a:r>
              <a:rPr lang="en-GB" sz="1200" b="0" i="0" u="none" strike="noStrike" cap="none" noProof="0" dirty="0">
                <a:solidFill>
                  <a:srgbClr val="FFFFFF"/>
                </a:solidFill>
                <a:latin typeface="Open Sans"/>
                <a:ea typeface="Open Sans"/>
                <a:cs typeface="Open Sans"/>
                <a:sym typeface="Open Sans"/>
              </a:rPr>
              <a:t>Talks can be narrowed to matter-of concern clinically relevant patterns- overnight lows, post-meal spikes,</a:t>
            </a:r>
          </a:p>
          <a:p>
            <a:pPr marL="457200" marR="0" lvl="0" indent="-304800" algn="l" rtl="0">
              <a:lnSpc>
                <a:spcPct val="130000"/>
              </a:lnSpc>
              <a:spcBef>
                <a:spcPts val="0"/>
              </a:spcBef>
              <a:spcAft>
                <a:spcPts val="0"/>
              </a:spcAft>
              <a:buClr>
                <a:srgbClr val="FFFFFF"/>
              </a:buClr>
              <a:buSzPts val="1200"/>
              <a:buFont typeface="Open Sans"/>
              <a:buChar char="•"/>
            </a:pPr>
            <a:r>
              <a:rPr lang="en-GB" sz="1200" b="0" i="0" u="none" strike="noStrike" cap="none" noProof="0" dirty="0">
                <a:solidFill>
                  <a:srgbClr val="FFFFFF"/>
                </a:solidFill>
                <a:latin typeface="Open Sans"/>
                <a:ea typeface="Open Sans"/>
                <a:cs typeface="Open Sans"/>
                <a:sym typeface="Open Sans"/>
              </a:rPr>
              <a:t>Possibility of fewer routine in-person visits, better utilization of clinic slots</a:t>
            </a:r>
          </a:p>
          <a:p>
            <a:pPr marL="457200" marR="0" lvl="0" indent="-304800" algn="l" rtl="0">
              <a:lnSpc>
                <a:spcPct val="130000"/>
              </a:lnSpc>
              <a:spcBef>
                <a:spcPts val="0"/>
              </a:spcBef>
              <a:spcAft>
                <a:spcPts val="0"/>
              </a:spcAft>
              <a:buClr>
                <a:srgbClr val="FFFFFF"/>
              </a:buClr>
              <a:buSzPts val="1200"/>
              <a:buFont typeface="Open Sans"/>
              <a:buChar char="•"/>
            </a:pPr>
            <a:r>
              <a:rPr lang="en-GB" sz="1200" b="0" i="0" u="none" strike="noStrike" cap="none" noProof="0" dirty="0">
                <a:solidFill>
                  <a:srgbClr val="FFFFFF"/>
                </a:solidFill>
                <a:latin typeface="Open Sans"/>
                <a:ea typeface="Open Sans"/>
                <a:cs typeface="Open Sans"/>
                <a:sym typeface="Open Sans"/>
              </a:rPr>
              <a:t>Care can be tailored to the daily life and habits of the patient. </a:t>
            </a:r>
          </a:p>
          <a:p>
            <a:pPr marL="243840" marR="0" lvl="0" indent="-243840" algn="l" rtl="0">
              <a:lnSpc>
                <a:spcPct val="130000"/>
              </a:lnSpc>
              <a:spcBef>
                <a:spcPts val="0"/>
              </a:spcBef>
              <a:spcAft>
                <a:spcPts val="0"/>
              </a:spcAft>
              <a:buClr>
                <a:srgbClr val="FFFFFF"/>
              </a:buClr>
              <a:buSzPts val="1200"/>
              <a:buFont typeface="Open Sans"/>
              <a:buChar char="•"/>
            </a:pPr>
            <a:endParaRPr lang="en-GB" sz="1200" b="0" i="0" u="none" strike="noStrike" cap="none" noProof="0" dirty="0">
              <a:solidFill>
                <a:srgbClr val="FFFFFF"/>
              </a:solidFill>
              <a:latin typeface="Open Sans"/>
              <a:ea typeface="Open Sans"/>
              <a:cs typeface="Open Sans"/>
              <a:sym typeface="Open Sans"/>
            </a:endParaRPr>
          </a:p>
        </p:txBody>
      </p:sp>
      <p:sp>
        <p:nvSpPr>
          <p:cNvPr id="121" name="Google Shape;121;p9"/>
          <p:cNvSpPr/>
          <p:nvPr/>
        </p:nvSpPr>
        <p:spPr>
          <a:xfrm>
            <a:off x="8556125" y="2374300"/>
            <a:ext cx="2868900" cy="245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GB" sz="1600" b="0" i="0" u="none" strike="noStrike" cap="none" noProof="0" dirty="0">
                <a:solidFill>
                  <a:srgbClr val="403CCF"/>
                </a:solidFill>
                <a:latin typeface="Libre Baskerville"/>
                <a:ea typeface="Libre Baskerville"/>
                <a:cs typeface="Libre Baskerville"/>
                <a:sym typeface="Libre Baskerville"/>
              </a:rPr>
              <a:t>Caveats</a:t>
            </a:r>
            <a:endParaRPr lang="en-GB" sz="1600" b="0" i="0" u="none" strike="noStrike" cap="none" noProof="0" dirty="0">
              <a:solidFill>
                <a:schemeClr val="dk1"/>
              </a:solidFill>
              <a:latin typeface="Calibri"/>
              <a:ea typeface="Calibri"/>
              <a:cs typeface="Calibri"/>
              <a:sym typeface="Calibri"/>
            </a:endParaRPr>
          </a:p>
        </p:txBody>
      </p:sp>
      <p:sp>
        <p:nvSpPr>
          <p:cNvPr id="122" name="Google Shape;122;p9"/>
          <p:cNvSpPr/>
          <p:nvPr/>
        </p:nvSpPr>
        <p:spPr>
          <a:xfrm>
            <a:off x="8556125" y="2731800"/>
            <a:ext cx="3183156" cy="3585110"/>
          </a:xfrm>
          <a:prstGeom prst="rect">
            <a:avLst/>
          </a:prstGeom>
          <a:noFill/>
          <a:ln>
            <a:noFill/>
          </a:ln>
        </p:spPr>
        <p:txBody>
          <a:bodyPr spcFirstLastPara="1" wrap="square" lIns="0" tIns="0" rIns="0" bIns="0" anchor="t" anchorCtr="0">
            <a:noAutofit/>
          </a:bodyPr>
          <a:lstStyle/>
          <a:p>
            <a:pPr marL="457200" marR="0" lvl="0" indent="-311150" algn="l" rtl="0">
              <a:lnSpc>
                <a:spcPct val="130000"/>
              </a:lnSpc>
              <a:spcBef>
                <a:spcPts val="0"/>
              </a:spcBef>
              <a:spcAft>
                <a:spcPts val="0"/>
              </a:spcAft>
              <a:buClr>
                <a:srgbClr val="49495A"/>
              </a:buClr>
              <a:buSzPts val="1300"/>
              <a:buFont typeface="Open Sans"/>
              <a:buChar char="•"/>
            </a:pPr>
            <a:r>
              <a:rPr lang="en-GB" sz="1300" b="0" i="0" u="none" strike="noStrike" cap="none" noProof="0" dirty="0">
                <a:solidFill>
                  <a:srgbClr val="49495A"/>
                </a:solidFill>
                <a:latin typeface="Open Sans"/>
                <a:ea typeface="Open Sans"/>
                <a:cs typeface="Open Sans"/>
                <a:sym typeface="Open Sans"/>
              </a:rPr>
              <a:t>An excess of data or incorrect uploads can complicate consultations rather than make them more efficient.</a:t>
            </a:r>
          </a:p>
          <a:p>
            <a:pPr marL="457200" marR="0" lvl="0" indent="-311150" algn="l" rtl="0">
              <a:lnSpc>
                <a:spcPct val="130000"/>
              </a:lnSpc>
              <a:spcBef>
                <a:spcPts val="0"/>
              </a:spcBef>
              <a:spcAft>
                <a:spcPts val="0"/>
              </a:spcAft>
              <a:buClr>
                <a:srgbClr val="49495A"/>
              </a:buClr>
              <a:buSzPts val="1300"/>
              <a:buFont typeface="Open Sans"/>
              <a:buChar char="•"/>
            </a:pPr>
            <a:r>
              <a:rPr lang="en-GB" sz="1300" b="0" i="0" u="none" strike="noStrike" cap="none" noProof="0" dirty="0">
                <a:solidFill>
                  <a:srgbClr val="49495A"/>
                </a:solidFill>
                <a:latin typeface="Open Sans"/>
                <a:ea typeface="Open Sans"/>
                <a:cs typeface="Open Sans"/>
                <a:sym typeface="Open Sans"/>
              </a:rPr>
              <a:t>Incomprehensible or ambiguous reports may irritate both patients and clinicians.</a:t>
            </a:r>
          </a:p>
          <a:p>
            <a:pPr marL="457200" marR="0" lvl="0" indent="-311150" algn="l" rtl="0">
              <a:lnSpc>
                <a:spcPct val="130000"/>
              </a:lnSpc>
              <a:spcBef>
                <a:spcPts val="0"/>
              </a:spcBef>
              <a:spcAft>
                <a:spcPts val="0"/>
              </a:spcAft>
              <a:buClr>
                <a:srgbClr val="49495A"/>
              </a:buClr>
              <a:buSzPts val="1300"/>
              <a:buFont typeface="Open Sans"/>
              <a:buChar char="•"/>
            </a:pPr>
            <a:r>
              <a:rPr lang="en-GB" sz="1300" b="0" i="0" u="none" strike="noStrike" cap="none" noProof="0" dirty="0">
                <a:solidFill>
                  <a:srgbClr val="49495A"/>
                </a:solidFill>
                <a:latin typeface="Open Sans"/>
                <a:ea typeface="Open Sans"/>
                <a:cs typeface="Open Sans"/>
                <a:sym typeface="Open Sans"/>
              </a:rPr>
              <a:t>The cost consequences depend on the user’s choice and on the clinical benefit observed by the user.</a:t>
            </a:r>
          </a:p>
          <a:p>
            <a:pPr marL="457200" marR="0" lvl="0" indent="-311150" algn="l" rtl="0">
              <a:lnSpc>
                <a:spcPct val="130000"/>
              </a:lnSpc>
              <a:spcBef>
                <a:spcPts val="0"/>
              </a:spcBef>
              <a:spcAft>
                <a:spcPts val="0"/>
              </a:spcAft>
              <a:buClr>
                <a:srgbClr val="49495A"/>
              </a:buClr>
              <a:buSzPts val="1300"/>
              <a:buFont typeface="Open Sans"/>
              <a:buChar char="•"/>
            </a:pPr>
            <a:r>
              <a:rPr lang="en-GB" sz="1300" b="0" i="0" u="none" strike="noStrike" cap="none" noProof="0" dirty="0">
                <a:solidFill>
                  <a:srgbClr val="49495A"/>
                </a:solidFill>
                <a:latin typeface="Open Sans"/>
                <a:ea typeface="Open Sans"/>
                <a:cs typeface="Open Sans"/>
                <a:sym typeface="Open Sans"/>
              </a:rPr>
              <a:t>It takes more than just volume – it requires thoughtful workflow integration and considering the needs of your entire office.</a:t>
            </a:r>
          </a:p>
          <a:p>
            <a:pPr marL="146050" marR="0" lvl="0" algn="l" rtl="0">
              <a:lnSpc>
                <a:spcPct val="130000"/>
              </a:lnSpc>
              <a:spcBef>
                <a:spcPts val="0"/>
              </a:spcBef>
              <a:spcAft>
                <a:spcPts val="0"/>
              </a:spcAft>
              <a:buClr>
                <a:srgbClr val="49495A"/>
              </a:buClr>
              <a:buSzPts val="1300"/>
            </a:pPr>
            <a:r>
              <a:rPr lang="en-GB" sz="1300" b="0" i="0" u="none" strike="noStrike" cap="none" noProof="0" dirty="0">
                <a:solidFill>
                  <a:srgbClr val="49495A"/>
                </a:solidFill>
                <a:latin typeface="Open Sans"/>
                <a:ea typeface="Open Sans"/>
                <a:cs typeface="Open Sans"/>
                <a:sym typeface="Open Sans"/>
              </a:rPr>
              <a:t> (NHS England,2024;Seidu et al.,2025</a:t>
            </a:r>
          </a:p>
          <a:p>
            <a:pPr marL="457200" marR="0" lvl="0" indent="0" algn="l" rtl="0">
              <a:lnSpc>
                <a:spcPct val="130000"/>
              </a:lnSpc>
              <a:spcBef>
                <a:spcPts val="0"/>
              </a:spcBef>
              <a:spcAft>
                <a:spcPts val="0"/>
              </a:spcAft>
              <a:buClr>
                <a:srgbClr val="000000"/>
              </a:buClr>
              <a:buSzPts val="1300"/>
              <a:buFont typeface="Arial"/>
              <a:buNone/>
            </a:pPr>
            <a:endParaRPr lang="en-GB" sz="1300" b="0" i="0" u="none" strike="noStrike" cap="none" noProof="0" dirty="0">
              <a:solidFill>
                <a:srgbClr val="49495A"/>
              </a:solidFill>
              <a:latin typeface="Open Sans"/>
              <a:ea typeface="Open Sans"/>
              <a:cs typeface="Open Sans"/>
              <a:sym typeface="Open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10"/>
          <p:cNvSpPr/>
          <p:nvPr/>
        </p:nvSpPr>
        <p:spPr>
          <a:xfrm>
            <a:off x="661475" y="524669"/>
            <a:ext cx="3003872"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US" sz="1500" b="0" i="0" u="none" strike="noStrike" cap="none" dirty="0">
                <a:solidFill>
                  <a:srgbClr val="403CCF"/>
                </a:solidFill>
                <a:latin typeface="Libre Baskerville"/>
                <a:ea typeface="Libre Baskerville"/>
                <a:cs typeface="Libre Baskerville"/>
                <a:sym typeface="Libre Baskerville"/>
              </a:rPr>
              <a:t>Opportunities &amp; Harms</a:t>
            </a:r>
            <a:endParaRPr sz="1500" b="0" i="0" u="none" strike="noStrike" cap="none" dirty="0">
              <a:solidFill>
                <a:schemeClr val="dk1"/>
              </a:solidFill>
              <a:latin typeface="Calibri"/>
              <a:ea typeface="Calibri"/>
              <a:cs typeface="Calibri"/>
              <a:sym typeface="Calibri"/>
            </a:endParaRPr>
          </a:p>
        </p:txBody>
      </p:sp>
      <p:sp>
        <p:nvSpPr>
          <p:cNvPr id="132" name="Google Shape;132;p10"/>
          <p:cNvSpPr>
            <a:spLocks noGrp="1"/>
          </p:cNvSpPr>
          <p:nvPr>
            <p:ph type="title" idx="4294967295"/>
          </p:nvPr>
        </p:nvSpPr>
        <p:spPr>
          <a:xfrm>
            <a:off x="661475" y="829866"/>
            <a:ext cx="9659299" cy="490934"/>
          </a:xfrm>
          <a:prstGeom prst="rect">
            <a:avLst/>
          </a:prstGeom>
          <a:noFill/>
          <a:ln>
            <a:noFill/>
            <a:prstDash/>
          </a:ln>
          <a:effectLst/>
        </p:spPr>
        <p:txBody>
          <a:bodyPr rot="0" spcFirstLastPara="1"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4000"/>
              </a:lnSpc>
              <a:spcBef>
                <a:spcPts val="0"/>
              </a:spcBef>
              <a:spcAft>
                <a:spcPts val="0"/>
              </a:spcAft>
              <a:buClr>
                <a:srgbClr val="403CCF"/>
              </a:buClr>
              <a:buSzPts val="3050"/>
              <a:buFont typeface="Libre Baskerville"/>
              <a:buNone/>
              <a:tabLst/>
              <a:defRPr/>
            </a:pPr>
            <a:r>
              <a:rPr kumimoji="0" lang="en-US" sz="3050" b="0" i="0" u="none" strike="noStrike" kern="0" cap="none" spc="0" normalizeH="0" baseline="0" noProof="0" dirty="0">
                <a:ln>
                  <a:noFill/>
                </a:ln>
                <a:solidFill>
                  <a:srgbClr val="403CCF"/>
                </a:solidFill>
                <a:effectLst/>
                <a:uLnTx/>
                <a:uFillTx/>
                <a:latin typeface="Libre Baskerville"/>
                <a:ea typeface="Libre Baskerville"/>
                <a:cs typeface="Libre Baskerville"/>
                <a:sym typeface="Libre Baskerville"/>
              </a:rPr>
              <a:t>Patient Outcomes — Opportunities &amp; Harms</a:t>
            </a:r>
            <a:endParaRPr kumimoji="0" lang="en-US" sz="3050" b="0" i="0" u="none" strike="noStrike" kern="0" cap="none" spc="0" normalizeH="0" baseline="0" noProof="0" dirty="0">
              <a:ln>
                <a:noFill/>
              </a:ln>
              <a:solidFill>
                <a:schemeClr val="dk1"/>
              </a:solidFill>
              <a:effectLst/>
              <a:uLnTx/>
              <a:uFillTx/>
              <a:latin typeface="Calibri"/>
              <a:ea typeface="Calibri"/>
              <a:cs typeface="Calibri"/>
              <a:sym typeface="Calibri"/>
            </a:endParaRPr>
          </a:p>
        </p:txBody>
      </p:sp>
      <p:pic>
        <p:nvPicPr>
          <p:cNvPr id="133" name="Google Shape;133;p10">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661475" y="1544638"/>
            <a:ext cx="3323547" cy="3323630"/>
          </a:xfrm>
          <a:prstGeom prst="rect">
            <a:avLst/>
          </a:prstGeom>
          <a:noFill/>
          <a:ln>
            <a:noFill/>
          </a:ln>
        </p:spPr>
      </p:pic>
      <p:sp>
        <p:nvSpPr>
          <p:cNvPr id="134" name="Google Shape;134;p10"/>
          <p:cNvSpPr/>
          <p:nvPr/>
        </p:nvSpPr>
        <p:spPr>
          <a:xfrm>
            <a:off x="661475" y="5017492"/>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dirty="0">
                <a:solidFill>
                  <a:srgbClr val="49495A"/>
                </a:solidFill>
                <a:latin typeface="Libre Baskerville"/>
                <a:ea typeface="Libre Baskerville"/>
                <a:cs typeface="Libre Baskerville"/>
                <a:sym typeface="Libre Baskerville"/>
              </a:rPr>
              <a:t>Reduced Burden</a:t>
            </a:r>
            <a:endParaRPr sz="1500" b="0" i="0" u="none" strike="noStrike" cap="none" dirty="0">
              <a:solidFill>
                <a:schemeClr val="dk1"/>
              </a:solidFill>
              <a:latin typeface="Calibri"/>
              <a:ea typeface="Calibri"/>
              <a:cs typeface="Calibri"/>
              <a:sym typeface="Calibri"/>
            </a:endParaRPr>
          </a:p>
        </p:txBody>
      </p:sp>
      <p:sp>
        <p:nvSpPr>
          <p:cNvPr id="135" name="Google Shape;135;p10"/>
          <p:cNvSpPr/>
          <p:nvPr/>
        </p:nvSpPr>
        <p:spPr>
          <a:xfrm>
            <a:off x="661475" y="5352554"/>
            <a:ext cx="3498564" cy="980678"/>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b="0" i="0" u="none" strike="noStrike" cap="none" dirty="0">
                <a:solidFill>
                  <a:srgbClr val="49495A"/>
                </a:solidFill>
                <a:latin typeface="Open Sans"/>
                <a:ea typeface="Open Sans"/>
                <a:cs typeface="Open Sans"/>
                <a:sym typeface="Open Sans"/>
              </a:rPr>
              <a:t>Fewer finger sticks are needed; discreet, rapid scans make life easier, and reduce the physical discomfort of traditional glucose monitoring</a:t>
            </a:r>
            <a:endParaRPr sz="1200" b="0" i="0" u="none" strike="noStrike" cap="none" dirty="0">
              <a:solidFill>
                <a:srgbClr val="49495A"/>
              </a:solidFill>
              <a:latin typeface="Open Sans"/>
              <a:ea typeface="Open Sans"/>
              <a:cs typeface="Open Sans"/>
              <a:sym typeface="Open Sans"/>
            </a:endParaRPr>
          </a:p>
          <a:p>
            <a:pPr marL="0" marR="0" lvl="0" indent="0" algn="l" rtl="0">
              <a:lnSpc>
                <a:spcPct val="130000"/>
              </a:lnSpc>
              <a:spcBef>
                <a:spcPts val="0"/>
              </a:spcBef>
              <a:spcAft>
                <a:spcPts val="0"/>
              </a:spcAft>
              <a:buClr>
                <a:srgbClr val="49495A"/>
              </a:buClr>
              <a:buSzPts val="1200"/>
              <a:buFont typeface="Open Sans"/>
              <a:buNone/>
            </a:pPr>
            <a:r>
              <a:rPr lang="en-US" sz="1100" b="0" i="0" u="none" strike="noStrike" cap="none" dirty="0">
                <a:solidFill>
                  <a:schemeClr val="dk1"/>
                </a:solidFill>
                <a:latin typeface="Arial"/>
                <a:ea typeface="Arial"/>
                <a:cs typeface="Arial"/>
                <a:sym typeface="Arial"/>
              </a:rPr>
              <a:t>(Kelly </a:t>
            </a:r>
            <a:r>
              <a:rPr lang="en-US" sz="1100" b="0" i="1" u="none" strike="noStrike" cap="none" dirty="0">
                <a:solidFill>
                  <a:schemeClr val="dk1"/>
                </a:solidFill>
                <a:latin typeface="Arial"/>
                <a:ea typeface="Arial"/>
                <a:cs typeface="Arial"/>
                <a:sym typeface="Arial"/>
              </a:rPr>
              <a:t>et al</a:t>
            </a:r>
            <a:r>
              <a:rPr lang="en-US" sz="1100" b="0" i="0" u="none" strike="noStrike" cap="none" dirty="0">
                <a:solidFill>
                  <a:schemeClr val="dk1"/>
                </a:solidFill>
                <a:latin typeface="Arial"/>
                <a:ea typeface="Arial"/>
                <a:cs typeface="Arial"/>
                <a:sym typeface="Arial"/>
              </a:rPr>
              <a:t>., 2019; Seidu </a:t>
            </a:r>
            <a:r>
              <a:rPr lang="en-US" sz="1100" b="0" i="1" u="none" strike="noStrike" cap="none" dirty="0">
                <a:solidFill>
                  <a:schemeClr val="dk1"/>
                </a:solidFill>
                <a:latin typeface="Arial"/>
                <a:ea typeface="Arial"/>
                <a:cs typeface="Arial"/>
                <a:sym typeface="Arial"/>
              </a:rPr>
              <a:t>et al</a:t>
            </a:r>
            <a:r>
              <a:rPr lang="en-US" sz="1100" b="0" i="0" u="none" strike="noStrike" cap="none" dirty="0">
                <a:solidFill>
                  <a:schemeClr val="dk1"/>
                </a:solidFill>
                <a:latin typeface="Arial"/>
                <a:ea typeface="Arial"/>
                <a:cs typeface="Arial"/>
                <a:sym typeface="Arial"/>
              </a:rPr>
              <a:t>., 2025) </a:t>
            </a:r>
            <a:endParaRPr sz="1200" b="0" i="0" u="none" strike="noStrike" cap="none" dirty="0">
              <a:solidFill>
                <a:srgbClr val="49495A"/>
              </a:solidFill>
              <a:latin typeface="Open Sans"/>
              <a:ea typeface="Open Sans"/>
              <a:cs typeface="Open Sans"/>
              <a:sym typeface="Open Sans"/>
            </a:endParaRPr>
          </a:p>
          <a:p>
            <a:pPr marL="0" marR="0" lvl="0" indent="0" algn="l" rtl="0">
              <a:lnSpc>
                <a:spcPct val="130000"/>
              </a:lnSpc>
              <a:spcBef>
                <a:spcPts val="0"/>
              </a:spcBef>
              <a:spcAft>
                <a:spcPts val="0"/>
              </a:spcAft>
              <a:buClr>
                <a:srgbClr val="49495A"/>
              </a:buClr>
              <a:buSzPts val="1200"/>
              <a:buFont typeface="Open Sans"/>
              <a:buNone/>
            </a:pPr>
            <a:r>
              <a:rPr lang="en-US" sz="1200" b="0" i="0" u="none" strike="noStrike" cap="none" dirty="0">
                <a:solidFill>
                  <a:srgbClr val="49495A"/>
                </a:solidFill>
                <a:latin typeface="Open Sans"/>
                <a:ea typeface="Open Sans"/>
                <a:cs typeface="Open Sans"/>
                <a:sym typeface="Open Sans"/>
              </a:rPr>
              <a:t>. </a:t>
            </a:r>
            <a:endParaRPr sz="1200" b="0" i="0" u="none" strike="noStrike" cap="none" dirty="0">
              <a:solidFill>
                <a:schemeClr val="dk1"/>
              </a:solidFill>
              <a:latin typeface="Calibri"/>
              <a:ea typeface="Calibri"/>
              <a:cs typeface="Calibri"/>
              <a:sym typeface="Calibri"/>
            </a:endParaRPr>
          </a:p>
        </p:txBody>
      </p:sp>
      <p:pic>
        <p:nvPicPr>
          <p:cNvPr id="136" name="Google Shape;136;p10">
            <a:extLst>
              <a:ext uri="{C183D7F6-B498-43B3-948B-1728B52AA6E4}">
                <adec:decorative xmlns:adec="http://schemas.microsoft.com/office/drawing/2017/decorative" val="1"/>
              </a:ext>
            </a:extLst>
          </p:cNvPr>
          <p:cNvPicPr preferRelativeResize="0"/>
          <p:nvPr/>
        </p:nvPicPr>
        <p:blipFill rotWithShape="1">
          <a:blip r:embed="rId4">
            <a:alphaModFix/>
          </a:blip>
          <a:srcRect/>
          <a:stretch/>
        </p:blipFill>
        <p:spPr>
          <a:xfrm>
            <a:off x="4346565" y="1544638"/>
            <a:ext cx="3323547" cy="3323630"/>
          </a:xfrm>
          <a:prstGeom prst="rect">
            <a:avLst/>
          </a:prstGeom>
          <a:noFill/>
          <a:ln>
            <a:noFill/>
          </a:ln>
        </p:spPr>
      </p:pic>
      <p:sp>
        <p:nvSpPr>
          <p:cNvPr id="137" name="Google Shape;137;p10"/>
          <p:cNvSpPr/>
          <p:nvPr/>
        </p:nvSpPr>
        <p:spPr>
          <a:xfrm>
            <a:off x="4346565" y="5017492"/>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dirty="0">
                <a:solidFill>
                  <a:srgbClr val="49495A"/>
                </a:solidFill>
                <a:latin typeface="Libre Baskerville"/>
                <a:ea typeface="Libre Baskerville"/>
                <a:cs typeface="Libre Baskerville"/>
                <a:sym typeface="Libre Baskerville"/>
              </a:rPr>
              <a:t>Self-Management</a:t>
            </a:r>
            <a:endParaRPr sz="1500" b="0" i="0" u="none" strike="noStrike" cap="none" dirty="0">
              <a:solidFill>
                <a:schemeClr val="dk1"/>
              </a:solidFill>
              <a:latin typeface="Calibri"/>
              <a:ea typeface="Calibri"/>
              <a:cs typeface="Calibri"/>
              <a:sym typeface="Calibri"/>
            </a:endParaRPr>
          </a:p>
        </p:txBody>
      </p:sp>
      <p:sp>
        <p:nvSpPr>
          <p:cNvPr id="138" name="Google Shape;138;p10"/>
          <p:cNvSpPr/>
          <p:nvPr/>
        </p:nvSpPr>
        <p:spPr>
          <a:xfrm>
            <a:off x="4346575" y="5352549"/>
            <a:ext cx="3498600" cy="1295400"/>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b="0" i="0" u="none" strike="noStrike" cap="none" dirty="0">
                <a:solidFill>
                  <a:srgbClr val="49495A"/>
                </a:solidFill>
                <a:latin typeface="Open Sans"/>
                <a:ea typeface="Open Sans"/>
                <a:cs typeface="Open Sans"/>
                <a:sym typeface="Open Sans"/>
              </a:rPr>
              <a:t>Users can adjust their decisions on insulin doses, food consumed, and physical activity in consideration of the live trend data, enabling a feeling of autonomy and participation in the care of themselves. </a:t>
            </a:r>
            <a:endParaRPr sz="1200" b="0" i="0" u="none" strike="noStrike" cap="none" dirty="0">
              <a:solidFill>
                <a:schemeClr val="dk1"/>
              </a:solidFill>
              <a:latin typeface="Calibri"/>
              <a:ea typeface="Calibri"/>
              <a:cs typeface="Calibri"/>
              <a:sym typeface="Calibri"/>
            </a:endParaRPr>
          </a:p>
        </p:txBody>
      </p:sp>
      <p:pic>
        <p:nvPicPr>
          <p:cNvPr id="139" name="Google Shape;139;p10">
            <a:extLst>
              <a:ext uri="{C183D7F6-B498-43B3-948B-1728B52AA6E4}">
                <adec:decorative xmlns:adec="http://schemas.microsoft.com/office/drawing/2017/decorative" val="1"/>
              </a:ext>
            </a:extLst>
          </p:cNvPr>
          <p:cNvPicPr preferRelativeResize="0"/>
          <p:nvPr/>
        </p:nvPicPr>
        <p:blipFill rotWithShape="1">
          <a:blip r:embed="rId5">
            <a:alphaModFix/>
          </a:blip>
          <a:srcRect/>
          <a:stretch/>
        </p:blipFill>
        <p:spPr>
          <a:xfrm>
            <a:off x="8031656" y="1544638"/>
            <a:ext cx="3323547" cy="3323630"/>
          </a:xfrm>
          <a:prstGeom prst="rect">
            <a:avLst/>
          </a:prstGeom>
          <a:noFill/>
          <a:ln>
            <a:noFill/>
          </a:ln>
        </p:spPr>
      </p:pic>
      <p:sp>
        <p:nvSpPr>
          <p:cNvPr id="140" name="Google Shape;140;p10"/>
          <p:cNvSpPr/>
          <p:nvPr/>
        </p:nvSpPr>
        <p:spPr>
          <a:xfrm>
            <a:off x="8031656" y="5017492"/>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dirty="0">
                <a:solidFill>
                  <a:srgbClr val="49495A"/>
                </a:solidFill>
                <a:latin typeface="Libre Baskerville"/>
                <a:ea typeface="Libre Baskerville"/>
                <a:cs typeface="Libre Baskerville"/>
                <a:sym typeface="Libre Baskerville"/>
              </a:rPr>
              <a:t>Emotional Risks</a:t>
            </a:r>
            <a:endParaRPr sz="1500" b="0" i="0" u="none" strike="noStrike" cap="none" dirty="0">
              <a:solidFill>
                <a:schemeClr val="dk1"/>
              </a:solidFill>
              <a:latin typeface="Calibri"/>
              <a:ea typeface="Calibri"/>
              <a:cs typeface="Calibri"/>
              <a:sym typeface="Calibri"/>
            </a:endParaRPr>
          </a:p>
        </p:txBody>
      </p:sp>
      <p:sp>
        <p:nvSpPr>
          <p:cNvPr id="141" name="Google Shape;141;p10"/>
          <p:cNvSpPr/>
          <p:nvPr/>
        </p:nvSpPr>
        <p:spPr>
          <a:xfrm>
            <a:off x="8031650" y="5352450"/>
            <a:ext cx="3498600" cy="1295400"/>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b="0" i="0" u="none" strike="noStrike" cap="none" dirty="0">
                <a:solidFill>
                  <a:srgbClr val="49495A"/>
                </a:solidFill>
                <a:latin typeface="Open Sans"/>
                <a:ea typeface="Open Sans"/>
                <a:cs typeface="Open Sans"/>
                <a:sym typeface="Open Sans"/>
              </a:rPr>
              <a:t>Persistent visibility of glucose data can prompt an obsessive scanning behavior, and cause panic and anxiety. Excessive focus on micro-trends can also have a negative emotional impact on some people. </a:t>
            </a:r>
            <a:endParaRPr sz="1200" b="0" i="0" u="none" strike="noStrike" cap="none" dirty="0">
              <a:solidFill>
                <a:schemeClr val="dk1"/>
              </a:solidFill>
              <a:latin typeface="Calibri"/>
              <a:ea typeface="Calibri"/>
              <a:cs typeface="Calibri"/>
              <a:sym typeface="Calibri"/>
            </a:endParaRPr>
          </a:p>
        </p:txBody>
      </p:sp>
      <p:sp>
        <p:nvSpPr>
          <p:cNvPr id="142" name="Google Shape;142;p10">
            <a:extLst>
              <a:ext uri="{C183D7F6-B498-43B3-948B-1728B52AA6E4}">
                <adec:decorative xmlns:adec="http://schemas.microsoft.com/office/drawing/2017/decorative" val="1"/>
              </a:ext>
            </a:extLst>
          </p:cNvPr>
          <p:cNvSpPr/>
          <p:nvPr/>
        </p:nvSpPr>
        <p:spPr>
          <a:xfrm>
            <a:off x="11126750" y="6391475"/>
            <a:ext cx="1065000" cy="466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pic>
        <p:nvPicPr>
          <p:cNvPr id="148" name="Google Shape;148;p11">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7619809" y="0"/>
            <a:ext cx="4571886" cy="6858000"/>
          </a:xfrm>
          <a:prstGeom prst="rect">
            <a:avLst/>
          </a:prstGeom>
          <a:noFill/>
          <a:ln>
            <a:noFill/>
          </a:ln>
        </p:spPr>
      </p:pic>
      <p:sp>
        <p:nvSpPr>
          <p:cNvPr id="149" name="Google Shape;149;p11">
            <a:extLst>
              <a:ext uri="{C183D7F6-B498-43B3-948B-1728B52AA6E4}">
                <adec:decorative xmlns:adec="http://schemas.microsoft.com/office/drawing/2017/decorative" val="1"/>
              </a:ext>
            </a:extLst>
          </p:cNvPr>
          <p:cNvSpPr/>
          <p:nvPr/>
        </p:nvSpPr>
        <p:spPr>
          <a:xfrm>
            <a:off x="7619809" y="0"/>
            <a:ext cx="4571886" cy="6858000"/>
          </a:xfrm>
          <a:prstGeom prst="rect">
            <a:avLst/>
          </a:prstGeom>
          <a:solidFill>
            <a:srgbClr val="DFDFE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pic>
        <p:nvPicPr>
          <p:cNvPr id="150" name="Google Shape;150;p11">
            <a:extLst>
              <a:ext uri="{C183D7F6-B498-43B3-948B-1728B52AA6E4}">
                <adec:decorative xmlns:adec="http://schemas.microsoft.com/office/drawing/2017/decorative" val="1"/>
              </a:ext>
            </a:extLst>
          </p:cNvPr>
          <p:cNvPicPr preferRelativeResize="0"/>
          <p:nvPr/>
        </p:nvPicPr>
        <p:blipFill rotWithShape="1">
          <a:blip r:embed="rId4">
            <a:alphaModFix/>
          </a:blip>
          <a:srcRect/>
          <a:stretch/>
        </p:blipFill>
        <p:spPr>
          <a:xfrm>
            <a:off x="7619809" y="0"/>
            <a:ext cx="4571886" cy="6858000"/>
          </a:xfrm>
          <a:prstGeom prst="rect">
            <a:avLst/>
          </a:prstGeom>
          <a:noFill/>
          <a:ln>
            <a:noFill/>
          </a:ln>
        </p:spPr>
      </p:pic>
      <p:sp>
        <p:nvSpPr>
          <p:cNvPr id="151" name="Google Shape;151;p11"/>
          <p:cNvSpPr/>
          <p:nvPr/>
        </p:nvSpPr>
        <p:spPr>
          <a:xfrm>
            <a:off x="661475" y="963414"/>
            <a:ext cx="2573571"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US" sz="1500" b="0" i="0" u="none" strike="noStrike" cap="none" dirty="0">
                <a:solidFill>
                  <a:srgbClr val="403CCF"/>
                </a:solidFill>
                <a:latin typeface="Libre Baskerville"/>
                <a:ea typeface="Libre Baskerville"/>
                <a:cs typeface="Libre Baskerville"/>
                <a:sym typeface="Libre Baskerville"/>
              </a:rPr>
              <a:t>Equity &amp; Access</a:t>
            </a:r>
            <a:endParaRPr sz="1500" b="0" i="0" u="none" strike="noStrike" cap="none" dirty="0">
              <a:solidFill>
                <a:schemeClr val="dk1"/>
              </a:solidFill>
              <a:latin typeface="Calibri"/>
              <a:ea typeface="Calibri"/>
              <a:cs typeface="Calibri"/>
              <a:sym typeface="Calibri"/>
            </a:endParaRPr>
          </a:p>
        </p:txBody>
      </p:sp>
      <p:sp>
        <p:nvSpPr>
          <p:cNvPr id="152" name="Google Shape;152;p11"/>
          <p:cNvSpPr>
            <a:spLocks noGrp="1"/>
          </p:cNvSpPr>
          <p:nvPr>
            <p:ph type="title" idx="4294967295"/>
          </p:nvPr>
        </p:nvSpPr>
        <p:spPr>
          <a:xfrm>
            <a:off x="661475" y="1268611"/>
            <a:ext cx="6296860" cy="981869"/>
          </a:xfrm>
          <a:prstGeom prst="rect">
            <a:avLst/>
          </a:prstGeom>
          <a:noFill/>
          <a:ln>
            <a:noFill/>
            <a:prstDash/>
          </a:ln>
          <a:effectLst/>
        </p:spPr>
        <p:txBody>
          <a:bodyPr rot="0" spcFirstLastPara="1"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4000"/>
              </a:lnSpc>
              <a:spcBef>
                <a:spcPts val="0"/>
              </a:spcBef>
              <a:spcAft>
                <a:spcPts val="0"/>
              </a:spcAft>
              <a:buClr>
                <a:srgbClr val="403CCF"/>
              </a:buClr>
              <a:buSzPts val="3050"/>
              <a:buFont typeface="Libre Baskerville"/>
              <a:buNone/>
              <a:tabLst/>
              <a:defRPr/>
            </a:pPr>
            <a:r>
              <a:rPr kumimoji="0" lang="en-US" sz="3050" b="0" i="0" u="none" strike="noStrike" kern="0" cap="none" spc="0" normalizeH="0" baseline="0" noProof="0" dirty="0">
                <a:ln>
                  <a:noFill/>
                </a:ln>
                <a:solidFill>
                  <a:srgbClr val="403CCF"/>
                </a:solidFill>
                <a:effectLst/>
                <a:uLnTx/>
                <a:uFillTx/>
                <a:latin typeface="Libre Baskerville"/>
                <a:ea typeface="Libre Baskerville"/>
                <a:cs typeface="Libre Baskerville"/>
                <a:sym typeface="Libre Baskerville"/>
              </a:rPr>
              <a:t>Families, Communities &amp; Equity</a:t>
            </a:r>
            <a:endParaRPr kumimoji="0" lang="en-US" sz="3050" b="0" i="0" u="none" strike="noStrike" kern="0" cap="none" spc="0" normalizeH="0" baseline="0" noProof="0" dirty="0">
              <a:ln>
                <a:noFill/>
              </a:ln>
              <a:solidFill>
                <a:schemeClr val="dk1"/>
              </a:solidFill>
              <a:effectLst/>
              <a:uLnTx/>
              <a:uFillTx/>
              <a:latin typeface="Calibri"/>
              <a:ea typeface="Calibri"/>
              <a:cs typeface="Calibri"/>
              <a:sym typeface="Calibri"/>
            </a:endParaRPr>
          </a:p>
        </p:txBody>
      </p:sp>
      <p:pic>
        <p:nvPicPr>
          <p:cNvPr id="153" name="Google Shape;153;p11">
            <a:extLst>
              <a:ext uri="{C183D7F6-B498-43B3-948B-1728B52AA6E4}">
                <adec:decorative xmlns:adec="http://schemas.microsoft.com/office/drawing/2017/decorative" val="1"/>
              </a:ext>
            </a:extLst>
          </p:cNvPr>
          <p:cNvPicPr preferRelativeResize="0"/>
          <p:nvPr/>
        </p:nvPicPr>
        <p:blipFill rotWithShape="1">
          <a:blip r:embed="rId5">
            <a:alphaModFix/>
          </a:blip>
          <a:srcRect/>
          <a:stretch/>
        </p:blipFill>
        <p:spPr>
          <a:xfrm>
            <a:off x="642425" y="2455267"/>
            <a:ext cx="3074216" cy="2089348"/>
          </a:xfrm>
          <a:prstGeom prst="rect">
            <a:avLst/>
          </a:prstGeom>
          <a:noFill/>
          <a:ln>
            <a:noFill/>
          </a:ln>
        </p:spPr>
      </p:pic>
      <p:sp>
        <p:nvSpPr>
          <p:cNvPr id="154" name="Google Shape;154;p11"/>
          <p:cNvSpPr/>
          <p:nvPr/>
        </p:nvSpPr>
        <p:spPr>
          <a:xfrm>
            <a:off x="856633" y="2474317"/>
            <a:ext cx="2286538"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dirty="0">
                <a:solidFill>
                  <a:srgbClr val="49495A"/>
                </a:solidFill>
                <a:latin typeface="Libre Baskerville"/>
                <a:ea typeface="Libre Baskerville"/>
                <a:cs typeface="Libre Baskerville"/>
                <a:sym typeface="Libre Baskerville"/>
              </a:rPr>
              <a:t>Shared Data for Carers</a:t>
            </a:r>
            <a:endParaRPr sz="1500" b="0" i="0" u="none" strike="noStrike" cap="none" dirty="0">
              <a:solidFill>
                <a:schemeClr val="dk1"/>
              </a:solidFill>
              <a:latin typeface="Calibri"/>
              <a:ea typeface="Calibri"/>
              <a:cs typeface="Calibri"/>
              <a:sym typeface="Calibri"/>
            </a:endParaRPr>
          </a:p>
        </p:txBody>
      </p:sp>
      <p:sp>
        <p:nvSpPr>
          <p:cNvPr id="155" name="Google Shape;155;p11"/>
          <p:cNvSpPr/>
          <p:nvPr/>
        </p:nvSpPr>
        <p:spPr>
          <a:xfrm>
            <a:off x="856633" y="2809379"/>
            <a:ext cx="2860008" cy="1716187"/>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b="0" i="0" u="none" strike="noStrike" cap="none" dirty="0">
                <a:solidFill>
                  <a:srgbClr val="49495A"/>
                </a:solidFill>
                <a:latin typeface="Open Sans"/>
                <a:ea typeface="Open Sans"/>
                <a:cs typeface="Open Sans"/>
                <a:sym typeface="Open Sans"/>
              </a:rPr>
              <a:t>Sharing glucose data reduces uncertainty for family carers and reassures schools and care homes — but reasonable safeguards in relation to consent, training, and boundaries will be needed to avoid over-monitoring. </a:t>
            </a:r>
            <a:endParaRPr sz="1200" b="0" i="0" u="none" strike="noStrike" cap="none" dirty="0">
              <a:solidFill>
                <a:schemeClr val="dk1"/>
              </a:solidFill>
              <a:latin typeface="Calibri"/>
              <a:ea typeface="Calibri"/>
              <a:cs typeface="Calibri"/>
              <a:sym typeface="Calibri"/>
            </a:endParaRPr>
          </a:p>
        </p:txBody>
      </p:sp>
      <p:pic>
        <p:nvPicPr>
          <p:cNvPr id="156" name="Google Shape;156;p11">
            <a:extLst>
              <a:ext uri="{C183D7F6-B498-43B3-948B-1728B52AA6E4}">
                <adec:decorative xmlns:adec="http://schemas.microsoft.com/office/drawing/2017/decorative" val="1"/>
              </a:ext>
            </a:extLst>
          </p:cNvPr>
          <p:cNvPicPr preferRelativeResize="0"/>
          <p:nvPr/>
        </p:nvPicPr>
        <p:blipFill rotWithShape="1">
          <a:blip r:embed="rId5">
            <a:alphaModFix/>
          </a:blip>
          <a:srcRect/>
          <a:stretch/>
        </p:blipFill>
        <p:spPr>
          <a:xfrm>
            <a:off x="3884118" y="2455267"/>
            <a:ext cx="3074216" cy="2089348"/>
          </a:xfrm>
          <a:prstGeom prst="rect">
            <a:avLst/>
          </a:prstGeom>
          <a:noFill/>
          <a:ln>
            <a:noFill/>
          </a:ln>
        </p:spPr>
      </p:pic>
      <p:sp>
        <p:nvSpPr>
          <p:cNvPr id="157" name="Google Shape;157;p11"/>
          <p:cNvSpPr/>
          <p:nvPr/>
        </p:nvSpPr>
        <p:spPr>
          <a:xfrm>
            <a:off x="4098326" y="2474317"/>
            <a:ext cx="2680030"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dirty="0">
                <a:solidFill>
                  <a:srgbClr val="49495A"/>
                </a:solidFill>
                <a:latin typeface="Libre Baskerville"/>
                <a:ea typeface="Libre Baskerville"/>
                <a:cs typeface="Libre Baskerville"/>
                <a:sym typeface="Libre Baskerville"/>
              </a:rPr>
              <a:t>Socioeconomic Disparities</a:t>
            </a:r>
            <a:endParaRPr sz="1500" b="0" i="0" u="none" strike="noStrike" cap="none" dirty="0">
              <a:solidFill>
                <a:schemeClr val="dk1"/>
              </a:solidFill>
              <a:latin typeface="Calibri"/>
              <a:ea typeface="Calibri"/>
              <a:cs typeface="Calibri"/>
              <a:sym typeface="Calibri"/>
            </a:endParaRPr>
          </a:p>
        </p:txBody>
      </p:sp>
      <p:sp>
        <p:nvSpPr>
          <p:cNvPr id="158" name="Google Shape;158;p11"/>
          <p:cNvSpPr/>
          <p:nvPr/>
        </p:nvSpPr>
        <p:spPr>
          <a:xfrm>
            <a:off x="4098326" y="2809379"/>
            <a:ext cx="2860008" cy="1471017"/>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b="0" i="0" u="none" strike="noStrike" cap="none" dirty="0">
                <a:solidFill>
                  <a:srgbClr val="49495A"/>
                </a:solidFill>
                <a:latin typeface="Open Sans"/>
                <a:ea typeface="Open Sans"/>
                <a:cs typeface="Open Sans"/>
                <a:sym typeface="Open Sans"/>
              </a:rPr>
              <a:t>Adoption is indicative of wider inequalities: those living in poverty and some ethnic minorities have lower access to CGM despite being at greater clinical risk, raising the possibility of health disparities becoming wider. </a:t>
            </a:r>
            <a:endParaRPr sz="1200" b="0" i="0" u="none" strike="noStrike" cap="none" dirty="0">
              <a:solidFill>
                <a:schemeClr val="dk1"/>
              </a:solidFill>
              <a:latin typeface="Calibri"/>
              <a:ea typeface="Calibri"/>
              <a:cs typeface="Calibri"/>
              <a:sym typeface="Calibri"/>
            </a:endParaRPr>
          </a:p>
        </p:txBody>
      </p:sp>
      <p:pic>
        <p:nvPicPr>
          <p:cNvPr id="159" name="Google Shape;159;p11">
            <a:extLst>
              <a:ext uri="{C183D7F6-B498-43B3-948B-1728B52AA6E4}">
                <adec:decorative xmlns:adec="http://schemas.microsoft.com/office/drawing/2017/decorative" val="1"/>
              </a:ext>
            </a:extLst>
          </p:cNvPr>
          <p:cNvPicPr preferRelativeResize="0"/>
          <p:nvPr/>
        </p:nvPicPr>
        <p:blipFill rotWithShape="1">
          <a:blip r:embed="rId6">
            <a:alphaModFix/>
          </a:blip>
          <a:srcRect/>
          <a:stretch/>
        </p:blipFill>
        <p:spPr>
          <a:xfrm>
            <a:off x="642425" y="4804966"/>
            <a:ext cx="6315909" cy="1108670"/>
          </a:xfrm>
          <a:prstGeom prst="rect">
            <a:avLst/>
          </a:prstGeom>
          <a:noFill/>
          <a:ln>
            <a:noFill/>
          </a:ln>
        </p:spPr>
      </p:pic>
      <p:sp>
        <p:nvSpPr>
          <p:cNvPr id="160" name="Google Shape;160;p11"/>
          <p:cNvSpPr/>
          <p:nvPr/>
        </p:nvSpPr>
        <p:spPr>
          <a:xfrm>
            <a:off x="856633" y="4824016"/>
            <a:ext cx="2794922"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dirty="0">
                <a:solidFill>
                  <a:srgbClr val="49495A"/>
                </a:solidFill>
                <a:latin typeface="Libre Baskerville"/>
                <a:ea typeface="Libre Baskerville"/>
                <a:cs typeface="Libre Baskerville"/>
                <a:sym typeface="Libre Baskerville"/>
              </a:rPr>
              <a:t>Community Co-Production</a:t>
            </a:r>
            <a:endParaRPr sz="1500" b="0" i="0" u="none" strike="noStrike" cap="none" dirty="0">
              <a:solidFill>
                <a:schemeClr val="dk1"/>
              </a:solidFill>
              <a:latin typeface="Calibri"/>
              <a:ea typeface="Calibri"/>
              <a:cs typeface="Calibri"/>
              <a:sym typeface="Calibri"/>
            </a:endParaRPr>
          </a:p>
        </p:txBody>
      </p:sp>
      <p:sp>
        <p:nvSpPr>
          <p:cNvPr id="161" name="Google Shape;161;p11"/>
          <p:cNvSpPr/>
          <p:nvPr/>
        </p:nvSpPr>
        <p:spPr>
          <a:xfrm>
            <a:off x="856633" y="5159077"/>
            <a:ext cx="6101701" cy="735509"/>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b="0" i="0" u="none" strike="noStrike" cap="none" dirty="0">
                <a:solidFill>
                  <a:srgbClr val="49495A"/>
                </a:solidFill>
                <a:latin typeface="Open Sans"/>
                <a:ea typeface="Open Sans"/>
                <a:cs typeface="Open Sans"/>
                <a:sym typeface="Open Sans"/>
              </a:rPr>
              <a:t>Collaboration with communities and specific local partnerships will be required to deliver these services equitably and to avoid exacerbating disparity gaps within the NHS. (Department of Health and Social Care, 2022; NHS England, 2022b) </a:t>
            </a:r>
            <a:endParaRPr sz="1200" b="0" i="0" u="none" strike="noStrike" cap="none" dirty="0">
              <a:solidFill>
                <a:schemeClr val="dk1"/>
              </a:solidFill>
              <a:latin typeface="Calibri"/>
              <a:ea typeface="Calibri"/>
              <a:cs typeface="Calibri"/>
              <a:sym typeface="Calibri"/>
            </a:endParaRPr>
          </a:p>
        </p:txBody>
      </p:sp>
      <p:pic>
        <p:nvPicPr>
          <p:cNvPr id="7" name="Picture 6" descr="A group of people standing together">
            <a:extLst>
              <a:ext uri="{FF2B5EF4-FFF2-40B4-BE49-F238E27FC236}">
                <a16:creationId xmlns:a16="http://schemas.microsoft.com/office/drawing/2014/main" id="{A550FEEF-DF36-9B83-E3B9-C3CAE4AC7FA3}"/>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619807" y="-61226"/>
            <a:ext cx="4512189" cy="691922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pic>
        <p:nvPicPr>
          <p:cNvPr id="167" name="Google Shape;167;p12">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6975987" y="1773324"/>
            <a:ext cx="5215708" cy="4389524"/>
          </a:xfrm>
          <a:prstGeom prst="rect">
            <a:avLst/>
          </a:prstGeom>
          <a:noFill/>
          <a:ln>
            <a:noFill/>
          </a:ln>
        </p:spPr>
      </p:pic>
      <p:sp>
        <p:nvSpPr>
          <p:cNvPr id="168" name="Google Shape;168;p12"/>
          <p:cNvSpPr/>
          <p:nvPr/>
        </p:nvSpPr>
        <p:spPr>
          <a:xfrm>
            <a:off x="661475" y="952202"/>
            <a:ext cx="2578333" cy="2066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300"/>
              <a:buFont typeface="Libre Baskerville"/>
              <a:buNone/>
            </a:pPr>
            <a:r>
              <a:rPr lang="en-US" sz="1300" b="0" i="0" u="none" strike="noStrike" cap="none" dirty="0">
                <a:solidFill>
                  <a:srgbClr val="403CCF"/>
                </a:solidFill>
                <a:latin typeface="Libre Baskerville"/>
                <a:ea typeface="Libre Baskerville"/>
                <a:cs typeface="Libre Baskerville"/>
                <a:sym typeface="Libre Baskerville"/>
              </a:rPr>
              <a:t>Key Recommendations</a:t>
            </a:r>
            <a:endParaRPr sz="1300" b="0" i="0" u="none" strike="noStrike" cap="none" dirty="0">
              <a:solidFill>
                <a:schemeClr val="dk1"/>
              </a:solidFill>
              <a:latin typeface="Calibri"/>
              <a:ea typeface="Calibri"/>
              <a:cs typeface="Calibri"/>
              <a:sym typeface="Calibri"/>
            </a:endParaRPr>
          </a:p>
        </p:txBody>
      </p:sp>
      <p:sp>
        <p:nvSpPr>
          <p:cNvPr id="169" name="Google Shape;169;p12"/>
          <p:cNvSpPr>
            <a:spLocks noGrp="1"/>
          </p:cNvSpPr>
          <p:nvPr>
            <p:ph type="title" idx="4294967295"/>
          </p:nvPr>
        </p:nvSpPr>
        <p:spPr>
          <a:xfrm>
            <a:off x="661475" y="1201142"/>
            <a:ext cx="6766053" cy="413445"/>
          </a:xfrm>
          <a:prstGeom prst="rect">
            <a:avLst/>
          </a:prstGeom>
          <a:noFill/>
          <a:ln>
            <a:noFill/>
            <a:prstDash/>
          </a:ln>
          <a:effectLst/>
        </p:spPr>
        <p:txBody>
          <a:bodyPr rot="0" spcFirstLastPara="1"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4000"/>
              </a:lnSpc>
              <a:spcBef>
                <a:spcPts val="0"/>
              </a:spcBef>
              <a:spcAft>
                <a:spcPts val="0"/>
              </a:spcAft>
              <a:buClr>
                <a:srgbClr val="403CCF"/>
              </a:buClr>
              <a:buSzPts val="2600"/>
              <a:buFont typeface="Libre Baskerville"/>
              <a:buNone/>
              <a:tabLst/>
              <a:defRPr/>
            </a:pPr>
            <a:r>
              <a:rPr kumimoji="0" lang="en-US" sz="2600" b="0" i="0" u="none" strike="noStrike" kern="0" cap="none" spc="0" normalizeH="0" baseline="0" noProof="0" dirty="0">
                <a:ln>
                  <a:noFill/>
                </a:ln>
                <a:solidFill>
                  <a:srgbClr val="403CCF"/>
                </a:solidFill>
                <a:effectLst/>
                <a:uLnTx/>
                <a:uFillTx/>
                <a:latin typeface="Libre Baskerville"/>
                <a:ea typeface="Libre Baskerville"/>
                <a:cs typeface="Libre Baskerville"/>
                <a:sym typeface="Libre Baskerville"/>
              </a:rPr>
              <a:t>Recommendations for NHS Practice</a:t>
            </a:r>
            <a:endParaRPr kumimoji="0" lang="en-US" sz="2600" b="0" i="0" u="none" strike="noStrike" kern="0" cap="none" spc="0" normalizeH="0" baseline="0" noProof="0" dirty="0">
              <a:ln>
                <a:noFill/>
              </a:ln>
              <a:solidFill>
                <a:schemeClr val="dk1"/>
              </a:solidFill>
              <a:effectLst/>
              <a:uLnTx/>
              <a:uFillTx/>
              <a:latin typeface="Calibri"/>
              <a:ea typeface="Calibri"/>
              <a:cs typeface="Calibri"/>
              <a:sym typeface="Calibri"/>
            </a:endParaRPr>
          </a:p>
        </p:txBody>
      </p:sp>
      <p:pic>
        <p:nvPicPr>
          <p:cNvPr id="170" name="Google Shape;170;p12">
            <a:extLst>
              <a:ext uri="{C183D7F6-B498-43B3-948B-1728B52AA6E4}">
                <adec:decorative xmlns:adec="http://schemas.microsoft.com/office/drawing/2017/decorative" val="1"/>
              </a:ext>
            </a:extLst>
          </p:cNvPr>
          <p:cNvPicPr preferRelativeResize="0"/>
          <p:nvPr/>
        </p:nvPicPr>
        <p:blipFill rotWithShape="1">
          <a:blip r:embed="rId4">
            <a:alphaModFix/>
          </a:blip>
          <a:srcRect/>
          <a:stretch/>
        </p:blipFill>
        <p:spPr>
          <a:xfrm>
            <a:off x="661475" y="1773324"/>
            <a:ext cx="6296852" cy="1059575"/>
          </a:xfrm>
          <a:prstGeom prst="rect">
            <a:avLst/>
          </a:prstGeom>
          <a:noFill/>
          <a:ln>
            <a:noFill/>
          </a:ln>
        </p:spPr>
      </p:pic>
      <p:sp>
        <p:nvSpPr>
          <p:cNvPr id="171" name="Google Shape;171;p12"/>
          <p:cNvSpPr/>
          <p:nvPr/>
        </p:nvSpPr>
        <p:spPr>
          <a:xfrm>
            <a:off x="845918" y="2126159"/>
            <a:ext cx="198433" cy="248047"/>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49495A"/>
              </a:buClr>
              <a:buSzPts val="1550"/>
              <a:buFont typeface="Libre Baskerville"/>
              <a:buNone/>
            </a:pPr>
            <a:r>
              <a:rPr lang="en-US" sz="1550" b="0" i="0" u="none" strike="noStrike" cap="none" dirty="0">
                <a:solidFill>
                  <a:srgbClr val="49495A"/>
                </a:solidFill>
                <a:latin typeface="Libre Baskerville"/>
                <a:ea typeface="Libre Baskerville"/>
                <a:cs typeface="Libre Baskerville"/>
                <a:sym typeface="Libre Baskerville"/>
              </a:rPr>
              <a:t>1</a:t>
            </a:r>
            <a:endParaRPr sz="1550" b="0" i="0" u="none" strike="noStrike" cap="none" dirty="0">
              <a:solidFill>
                <a:schemeClr val="dk1"/>
              </a:solidFill>
              <a:latin typeface="Calibri"/>
              <a:ea typeface="Calibri"/>
              <a:cs typeface="Calibri"/>
              <a:sym typeface="Calibri"/>
            </a:endParaRPr>
          </a:p>
        </p:txBody>
      </p:sp>
      <p:sp>
        <p:nvSpPr>
          <p:cNvPr id="172" name="Google Shape;172;p12"/>
          <p:cNvSpPr/>
          <p:nvPr/>
        </p:nvSpPr>
        <p:spPr>
          <a:xfrm>
            <a:off x="1315508" y="1924645"/>
            <a:ext cx="1813872" cy="2066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300"/>
              <a:buFont typeface="Libre Baskerville"/>
              <a:buNone/>
            </a:pPr>
            <a:r>
              <a:rPr lang="en-US" sz="1300" b="0" i="0" u="none" strike="noStrike" cap="none" dirty="0">
                <a:solidFill>
                  <a:srgbClr val="49495A"/>
                </a:solidFill>
                <a:latin typeface="Libre Baskerville"/>
                <a:ea typeface="Libre Baskerville"/>
                <a:cs typeface="Libre Baskerville"/>
                <a:sym typeface="Libre Baskerville"/>
              </a:rPr>
              <a:t>Structured Education</a:t>
            </a:r>
            <a:endParaRPr sz="1300" b="0" i="0" u="none" strike="noStrike" cap="none" dirty="0">
              <a:solidFill>
                <a:schemeClr val="dk1"/>
              </a:solidFill>
              <a:latin typeface="Calibri"/>
              <a:ea typeface="Calibri"/>
              <a:cs typeface="Calibri"/>
              <a:sym typeface="Calibri"/>
            </a:endParaRPr>
          </a:p>
        </p:txBody>
      </p:sp>
      <p:sp>
        <p:nvSpPr>
          <p:cNvPr id="173" name="Google Shape;173;p12"/>
          <p:cNvSpPr/>
          <p:nvPr/>
        </p:nvSpPr>
        <p:spPr>
          <a:xfrm>
            <a:off x="1315500" y="2346128"/>
            <a:ext cx="5491500" cy="486802"/>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49495A"/>
              </a:buClr>
              <a:buSzPts val="1000"/>
              <a:buFont typeface="Open Sans"/>
              <a:buNone/>
            </a:pPr>
            <a:r>
              <a:rPr lang="en-US" sz="1100" b="0" i="0" u="none" strike="noStrike" cap="none" dirty="0">
                <a:solidFill>
                  <a:srgbClr val="49495A"/>
                </a:solidFill>
                <a:latin typeface="Open Sans"/>
                <a:ea typeface="Open Sans"/>
                <a:cs typeface="Open Sans"/>
                <a:sym typeface="Open Sans"/>
              </a:rPr>
              <a:t>Appropriate education for patients and staff on interpretation of the data and on actions to take (safe and adequate) – provided at the start and at intervals during reviews. </a:t>
            </a:r>
            <a:endParaRPr sz="1100" b="0" i="0" u="none" strike="noStrike" cap="none" dirty="0">
              <a:solidFill>
                <a:schemeClr val="dk1"/>
              </a:solidFill>
              <a:latin typeface="Calibri"/>
              <a:ea typeface="Calibri"/>
              <a:cs typeface="Calibri"/>
              <a:sym typeface="Calibri"/>
            </a:endParaRPr>
          </a:p>
        </p:txBody>
      </p:sp>
      <p:pic>
        <p:nvPicPr>
          <p:cNvPr id="174" name="Google Shape;174;p12">
            <a:extLst>
              <a:ext uri="{C183D7F6-B498-43B3-948B-1728B52AA6E4}">
                <adec:decorative xmlns:adec="http://schemas.microsoft.com/office/drawing/2017/decorative" val="1"/>
              </a:ext>
            </a:extLst>
          </p:cNvPr>
          <p:cNvPicPr preferRelativeResize="0"/>
          <p:nvPr/>
        </p:nvPicPr>
        <p:blipFill rotWithShape="1">
          <a:blip r:embed="rId4">
            <a:alphaModFix/>
          </a:blip>
          <a:srcRect/>
          <a:stretch/>
        </p:blipFill>
        <p:spPr>
          <a:xfrm>
            <a:off x="661475" y="2832901"/>
            <a:ext cx="6296852" cy="1210850"/>
          </a:xfrm>
          <a:prstGeom prst="rect">
            <a:avLst/>
          </a:prstGeom>
          <a:noFill/>
          <a:ln>
            <a:noFill/>
          </a:ln>
        </p:spPr>
      </p:pic>
      <p:sp>
        <p:nvSpPr>
          <p:cNvPr id="175" name="Google Shape;175;p12"/>
          <p:cNvSpPr/>
          <p:nvPr/>
        </p:nvSpPr>
        <p:spPr>
          <a:xfrm>
            <a:off x="845918" y="3185716"/>
            <a:ext cx="198433" cy="248047"/>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49495A"/>
              </a:buClr>
              <a:buSzPts val="1550"/>
              <a:buFont typeface="Libre Baskerville"/>
              <a:buNone/>
            </a:pPr>
            <a:r>
              <a:rPr lang="en-US" sz="1550" b="0" i="0" u="none" strike="noStrike" cap="none" dirty="0">
                <a:solidFill>
                  <a:srgbClr val="49495A"/>
                </a:solidFill>
                <a:latin typeface="Libre Baskerville"/>
                <a:ea typeface="Libre Baskerville"/>
                <a:cs typeface="Libre Baskerville"/>
                <a:sym typeface="Libre Baskerville"/>
              </a:rPr>
              <a:t>2</a:t>
            </a:r>
            <a:endParaRPr sz="1550" b="0" i="0" u="none" strike="noStrike" cap="none" dirty="0">
              <a:solidFill>
                <a:schemeClr val="dk1"/>
              </a:solidFill>
              <a:latin typeface="Calibri"/>
              <a:ea typeface="Calibri"/>
              <a:cs typeface="Calibri"/>
              <a:sym typeface="Calibri"/>
            </a:endParaRPr>
          </a:p>
        </p:txBody>
      </p:sp>
      <p:sp>
        <p:nvSpPr>
          <p:cNvPr id="176" name="Google Shape;176;p12"/>
          <p:cNvSpPr/>
          <p:nvPr/>
        </p:nvSpPr>
        <p:spPr>
          <a:xfrm>
            <a:off x="1315508" y="2984202"/>
            <a:ext cx="1653836" cy="2066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300"/>
              <a:buFont typeface="Libre Baskerville"/>
              <a:buNone/>
            </a:pPr>
            <a:r>
              <a:rPr lang="en-US" sz="1300" b="0" i="0" u="none" strike="noStrike" cap="none" dirty="0">
                <a:solidFill>
                  <a:srgbClr val="49495A"/>
                </a:solidFill>
                <a:latin typeface="Libre Baskerville"/>
                <a:ea typeface="Libre Baskerville"/>
                <a:cs typeface="Libre Baskerville"/>
                <a:sym typeface="Libre Baskerville"/>
              </a:rPr>
              <a:t>Defined Pathways</a:t>
            </a:r>
            <a:endParaRPr sz="1300" b="0" i="0" u="none" strike="noStrike" cap="none" dirty="0">
              <a:solidFill>
                <a:schemeClr val="dk1"/>
              </a:solidFill>
              <a:latin typeface="Calibri"/>
              <a:ea typeface="Calibri"/>
              <a:cs typeface="Calibri"/>
              <a:sym typeface="Calibri"/>
            </a:endParaRPr>
          </a:p>
        </p:txBody>
      </p:sp>
      <p:sp>
        <p:nvSpPr>
          <p:cNvPr id="177" name="Google Shape;177;p12"/>
          <p:cNvSpPr/>
          <p:nvPr/>
        </p:nvSpPr>
        <p:spPr>
          <a:xfrm>
            <a:off x="1315500" y="3254375"/>
            <a:ext cx="5491500" cy="53220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49495A"/>
              </a:buClr>
              <a:buSzPts val="1000"/>
              <a:buFont typeface="Open Sans"/>
              <a:buNone/>
            </a:pPr>
            <a:r>
              <a:rPr lang="en-US" sz="1000" b="0" i="0" u="none" strike="noStrike" cap="none" dirty="0">
                <a:solidFill>
                  <a:srgbClr val="49495A"/>
                </a:solidFill>
                <a:latin typeface="Open Sans"/>
                <a:ea typeface="Open Sans"/>
                <a:cs typeface="Open Sans"/>
                <a:sym typeface="Open Sans"/>
              </a:rPr>
              <a:t>Set the review frequency for the uploaded data and define specific escalation paths for emergency and alert patterns. </a:t>
            </a:r>
            <a:endParaRPr sz="1000" b="0" i="0" u="none" strike="noStrike" cap="none" dirty="0">
              <a:solidFill>
                <a:schemeClr val="dk1"/>
              </a:solidFill>
              <a:latin typeface="Calibri"/>
              <a:ea typeface="Calibri"/>
              <a:cs typeface="Calibri"/>
              <a:sym typeface="Calibri"/>
            </a:endParaRPr>
          </a:p>
        </p:txBody>
      </p:sp>
      <p:pic>
        <p:nvPicPr>
          <p:cNvPr id="178" name="Google Shape;178;p12">
            <a:extLst>
              <a:ext uri="{C183D7F6-B498-43B3-948B-1728B52AA6E4}">
                <adec:decorative xmlns:adec="http://schemas.microsoft.com/office/drawing/2017/decorative" val="1"/>
              </a:ext>
            </a:extLst>
          </p:cNvPr>
          <p:cNvPicPr preferRelativeResize="0"/>
          <p:nvPr/>
        </p:nvPicPr>
        <p:blipFill rotWithShape="1">
          <a:blip r:embed="rId4">
            <a:alphaModFix/>
          </a:blip>
          <a:srcRect/>
          <a:stretch/>
        </p:blipFill>
        <p:spPr>
          <a:xfrm>
            <a:off x="661475" y="3892450"/>
            <a:ext cx="6296852" cy="1210850"/>
          </a:xfrm>
          <a:prstGeom prst="rect">
            <a:avLst/>
          </a:prstGeom>
          <a:noFill/>
          <a:ln>
            <a:noFill/>
          </a:ln>
        </p:spPr>
      </p:pic>
      <p:sp>
        <p:nvSpPr>
          <p:cNvPr id="179" name="Google Shape;179;p12"/>
          <p:cNvSpPr/>
          <p:nvPr/>
        </p:nvSpPr>
        <p:spPr>
          <a:xfrm>
            <a:off x="845918" y="4245273"/>
            <a:ext cx="198433" cy="248047"/>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49495A"/>
              </a:buClr>
              <a:buSzPts val="1550"/>
              <a:buFont typeface="Libre Baskerville"/>
              <a:buNone/>
            </a:pPr>
            <a:r>
              <a:rPr lang="en-US" sz="1550" b="0" i="0" u="none" strike="noStrike" cap="none" dirty="0">
                <a:solidFill>
                  <a:srgbClr val="49495A"/>
                </a:solidFill>
                <a:latin typeface="Libre Baskerville"/>
                <a:ea typeface="Libre Baskerville"/>
                <a:cs typeface="Libre Baskerville"/>
                <a:sym typeface="Libre Baskerville"/>
              </a:rPr>
              <a:t>3</a:t>
            </a:r>
            <a:endParaRPr sz="1550" b="0" i="0" u="none" strike="noStrike" cap="none" dirty="0">
              <a:solidFill>
                <a:schemeClr val="dk1"/>
              </a:solidFill>
              <a:latin typeface="Calibri"/>
              <a:ea typeface="Calibri"/>
              <a:cs typeface="Calibri"/>
              <a:sym typeface="Calibri"/>
            </a:endParaRPr>
          </a:p>
        </p:txBody>
      </p:sp>
      <p:sp>
        <p:nvSpPr>
          <p:cNvPr id="180" name="Google Shape;180;p12"/>
          <p:cNvSpPr/>
          <p:nvPr/>
        </p:nvSpPr>
        <p:spPr>
          <a:xfrm>
            <a:off x="1315508" y="4043759"/>
            <a:ext cx="1653836" cy="2066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300"/>
              <a:buFont typeface="Libre Baskerville"/>
              <a:buNone/>
            </a:pPr>
            <a:r>
              <a:rPr lang="en-US" sz="1300" b="0" i="0" u="none" strike="noStrike" cap="none" dirty="0">
                <a:solidFill>
                  <a:srgbClr val="49495A"/>
                </a:solidFill>
                <a:latin typeface="Libre Baskerville"/>
                <a:ea typeface="Libre Baskerville"/>
                <a:cs typeface="Libre Baskerville"/>
                <a:sym typeface="Libre Baskerville"/>
              </a:rPr>
              <a:t>Monitor Access</a:t>
            </a:r>
            <a:endParaRPr sz="1300" b="0" i="0" u="none" strike="noStrike" cap="none" dirty="0">
              <a:solidFill>
                <a:schemeClr val="dk1"/>
              </a:solidFill>
              <a:latin typeface="Calibri"/>
              <a:ea typeface="Calibri"/>
              <a:cs typeface="Calibri"/>
              <a:sym typeface="Calibri"/>
            </a:endParaRPr>
          </a:p>
        </p:txBody>
      </p:sp>
      <p:sp>
        <p:nvSpPr>
          <p:cNvPr id="181" name="Google Shape;181;p12"/>
          <p:cNvSpPr/>
          <p:nvPr/>
        </p:nvSpPr>
        <p:spPr>
          <a:xfrm>
            <a:off x="1315508" y="4313932"/>
            <a:ext cx="5491521" cy="38100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49495A"/>
              </a:buClr>
              <a:buSzPts val="1000"/>
              <a:buFont typeface="Open Sans"/>
              <a:buNone/>
            </a:pPr>
            <a:r>
              <a:rPr lang="en-US" sz="1000" b="0" i="0" u="none" strike="noStrike" cap="none" dirty="0">
                <a:solidFill>
                  <a:srgbClr val="49495A"/>
                </a:solidFill>
                <a:latin typeface="Open Sans"/>
                <a:ea typeface="Open Sans"/>
                <a:cs typeface="Open Sans"/>
                <a:sym typeface="Open Sans"/>
              </a:rPr>
              <a:t>Monitor take up by ethnicity, deprivation, disability, age and geography on a regular basis to identify and address any inequalities in access to CGM. </a:t>
            </a:r>
            <a:endParaRPr sz="1000" b="0" i="0" u="none" strike="noStrike" cap="none" dirty="0">
              <a:solidFill>
                <a:schemeClr val="dk1"/>
              </a:solidFill>
              <a:latin typeface="Calibri"/>
              <a:ea typeface="Calibri"/>
              <a:cs typeface="Calibri"/>
              <a:sym typeface="Calibri"/>
            </a:endParaRPr>
          </a:p>
        </p:txBody>
      </p:sp>
      <p:pic>
        <p:nvPicPr>
          <p:cNvPr id="182" name="Google Shape;182;p12">
            <a:extLst>
              <a:ext uri="{C183D7F6-B498-43B3-948B-1728B52AA6E4}">
                <adec:decorative xmlns:adec="http://schemas.microsoft.com/office/drawing/2017/decorative" val="1"/>
              </a:ext>
            </a:extLst>
          </p:cNvPr>
          <p:cNvPicPr preferRelativeResize="0"/>
          <p:nvPr/>
        </p:nvPicPr>
        <p:blipFill rotWithShape="1">
          <a:blip r:embed="rId4">
            <a:alphaModFix/>
          </a:blip>
          <a:srcRect/>
          <a:stretch/>
        </p:blipFill>
        <p:spPr>
          <a:xfrm>
            <a:off x="661475" y="4951998"/>
            <a:ext cx="6296852" cy="1210850"/>
          </a:xfrm>
          <a:prstGeom prst="rect">
            <a:avLst/>
          </a:prstGeom>
          <a:noFill/>
          <a:ln>
            <a:noFill/>
          </a:ln>
        </p:spPr>
      </p:pic>
      <p:sp>
        <p:nvSpPr>
          <p:cNvPr id="183" name="Google Shape;183;p12"/>
          <p:cNvSpPr/>
          <p:nvPr/>
        </p:nvSpPr>
        <p:spPr>
          <a:xfrm>
            <a:off x="845918" y="5304830"/>
            <a:ext cx="198433" cy="248047"/>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49495A"/>
              </a:buClr>
              <a:buSzPts val="1550"/>
              <a:buFont typeface="Libre Baskerville"/>
              <a:buNone/>
            </a:pPr>
            <a:r>
              <a:rPr lang="en-US" sz="1550" b="0" i="0" u="none" strike="noStrike" cap="none" dirty="0">
                <a:solidFill>
                  <a:srgbClr val="49495A"/>
                </a:solidFill>
                <a:latin typeface="Libre Baskerville"/>
                <a:ea typeface="Libre Baskerville"/>
                <a:cs typeface="Libre Baskerville"/>
                <a:sym typeface="Libre Baskerville"/>
              </a:rPr>
              <a:t>4</a:t>
            </a:r>
            <a:endParaRPr sz="1550" b="0" i="0" u="none" strike="noStrike" cap="none" dirty="0">
              <a:solidFill>
                <a:schemeClr val="dk1"/>
              </a:solidFill>
              <a:latin typeface="Calibri"/>
              <a:ea typeface="Calibri"/>
              <a:cs typeface="Calibri"/>
              <a:sym typeface="Calibri"/>
            </a:endParaRPr>
          </a:p>
        </p:txBody>
      </p:sp>
      <p:sp>
        <p:nvSpPr>
          <p:cNvPr id="184" name="Google Shape;184;p12"/>
          <p:cNvSpPr/>
          <p:nvPr/>
        </p:nvSpPr>
        <p:spPr>
          <a:xfrm>
            <a:off x="1315508" y="5103316"/>
            <a:ext cx="1671496" cy="2066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300"/>
              <a:buFont typeface="Libre Baskerville"/>
              <a:buNone/>
            </a:pPr>
            <a:r>
              <a:rPr lang="en-US" sz="1300" b="0" i="0" u="none" strike="noStrike" cap="none" dirty="0">
                <a:solidFill>
                  <a:srgbClr val="49495A"/>
                </a:solidFill>
                <a:latin typeface="Libre Baskerville"/>
                <a:ea typeface="Libre Baskerville"/>
                <a:cs typeface="Libre Baskerville"/>
                <a:sym typeface="Libre Baskerville"/>
              </a:rPr>
              <a:t>Alternative Support</a:t>
            </a:r>
            <a:endParaRPr sz="1300" b="0" i="0" u="none" strike="noStrike" cap="none" dirty="0">
              <a:solidFill>
                <a:schemeClr val="dk1"/>
              </a:solidFill>
              <a:latin typeface="Calibri"/>
              <a:ea typeface="Calibri"/>
              <a:cs typeface="Calibri"/>
              <a:sym typeface="Calibri"/>
            </a:endParaRPr>
          </a:p>
        </p:txBody>
      </p:sp>
      <p:sp>
        <p:nvSpPr>
          <p:cNvPr id="185" name="Google Shape;185;p12"/>
          <p:cNvSpPr/>
          <p:nvPr/>
        </p:nvSpPr>
        <p:spPr>
          <a:xfrm>
            <a:off x="1315508" y="5552877"/>
            <a:ext cx="5491521" cy="53753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49495A"/>
              </a:buClr>
              <a:buSzPts val="1000"/>
              <a:buFont typeface="Open Sans"/>
              <a:buNone/>
            </a:pPr>
            <a:r>
              <a:rPr lang="en-US" sz="1000" b="0" i="0" u="none" strike="noStrike" cap="none" dirty="0">
                <a:solidFill>
                  <a:srgbClr val="49495A"/>
                </a:solidFill>
                <a:latin typeface="Open Sans"/>
                <a:ea typeface="Open Sans"/>
                <a:cs typeface="Open Sans"/>
                <a:sym typeface="Open Sans"/>
              </a:rPr>
              <a:t>Keep providing alternative options, along with finger-prick support for those who can’t or don’t want to use CGM technology. </a:t>
            </a:r>
            <a:endParaRPr sz="1000" b="0" i="0" u="none" strike="noStrike" cap="none" dirty="0">
              <a:solidFill>
                <a:schemeClr val="dk1"/>
              </a:solidFill>
              <a:latin typeface="Calibri"/>
              <a:ea typeface="Calibri"/>
              <a:cs typeface="Calibri"/>
              <a:sym typeface="Calibri"/>
            </a:endParaRPr>
          </a:p>
        </p:txBody>
      </p:sp>
      <p:sp>
        <p:nvSpPr>
          <p:cNvPr id="186" name="Google Shape;186;p12">
            <a:extLst>
              <a:ext uri="{C183D7F6-B498-43B3-948B-1728B52AA6E4}">
                <adec:decorative xmlns:adec="http://schemas.microsoft.com/office/drawing/2017/decorative" val="1"/>
              </a:ext>
            </a:extLst>
          </p:cNvPr>
          <p:cNvSpPr/>
          <p:nvPr/>
        </p:nvSpPr>
        <p:spPr>
          <a:xfrm>
            <a:off x="11048301" y="6162820"/>
            <a:ext cx="1143524" cy="69518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pic>
        <p:nvPicPr>
          <p:cNvPr id="5" name="Picture 4">
            <a:extLst>
              <a:ext uri="{FF2B5EF4-FFF2-40B4-BE49-F238E27FC236}">
                <a16:creationId xmlns:a16="http://schemas.microsoft.com/office/drawing/2014/main" id="{E8FB33EB-9942-C344-2E95-5BBCE2433A93}"/>
              </a:ext>
              <a:ext uri="{C183D7F6-B498-43B3-948B-1728B52AA6E4}">
                <adec:decorative xmlns:adec="http://schemas.microsoft.com/office/drawing/2017/decorative" val="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958327" y="1773324"/>
            <a:ext cx="5233673" cy="438952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pic>
        <p:nvPicPr>
          <p:cNvPr id="192" name="Google Shape;192;p13">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7619809" y="0"/>
            <a:ext cx="4571886" cy="6858000"/>
          </a:xfrm>
          <a:prstGeom prst="rect">
            <a:avLst/>
          </a:prstGeom>
          <a:noFill/>
          <a:ln>
            <a:noFill/>
          </a:ln>
        </p:spPr>
      </p:pic>
      <p:sp>
        <p:nvSpPr>
          <p:cNvPr id="194" name="Google Shape;194;p13"/>
          <p:cNvSpPr>
            <a:spLocks noGrp="1"/>
          </p:cNvSpPr>
          <p:nvPr>
            <p:ph type="title" idx="4294967295"/>
          </p:nvPr>
        </p:nvSpPr>
        <p:spPr>
          <a:xfrm>
            <a:off x="661475" y="276838"/>
            <a:ext cx="4744323" cy="595618"/>
          </a:xfrm>
          <a:prstGeom prst="rect">
            <a:avLst/>
          </a:prstGeom>
          <a:noFill/>
          <a:ln>
            <a:noFill/>
            <a:prstDash/>
          </a:ln>
          <a:effectLst/>
        </p:spPr>
        <p:txBody>
          <a:bodyPr rot="0" spcFirstLastPara="1" vertOverflow="overflow" horzOverflow="overflow" vert="horz" wrap="square" lIns="0" tIns="0" rIns="0" bIns="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104000"/>
              </a:lnSpc>
              <a:spcBef>
                <a:spcPts val="0"/>
              </a:spcBef>
              <a:spcAft>
                <a:spcPts val="0"/>
              </a:spcAft>
              <a:buClr>
                <a:srgbClr val="403CCF"/>
              </a:buClr>
              <a:buSzPts val="3250"/>
              <a:buFont typeface="Libre Baskerville"/>
              <a:buNone/>
              <a:tabLst/>
              <a:defRPr/>
            </a:pPr>
            <a:r>
              <a:rPr kumimoji="0" lang="en-US" sz="3250" b="0" i="0" u="none" strike="noStrike" kern="0" cap="none" spc="0" normalizeH="0" baseline="0" noProof="0" dirty="0">
                <a:ln>
                  <a:noFill/>
                </a:ln>
                <a:solidFill>
                  <a:srgbClr val="403CCF"/>
                </a:solidFill>
                <a:effectLst/>
                <a:uLnTx/>
                <a:uFillTx/>
                <a:latin typeface="Libre Baskerville"/>
                <a:ea typeface="Libre Baskerville"/>
                <a:cs typeface="Libre Baskerville"/>
                <a:sym typeface="Libre Baskerville"/>
              </a:rPr>
              <a:t>References</a:t>
            </a:r>
          </a:p>
          <a:p>
            <a:pPr marL="0" marR="0" lvl="0" indent="0" algn="l" defTabSz="914400" rtl="0" eaLnBrk="1" fontAlgn="auto" latinLnBrk="0" hangingPunct="1">
              <a:lnSpc>
                <a:spcPct val="104000"/>
              </a:lnSpc>
              <a:spcBef>
                <a:spcPts val="0"/>
              </a:spcBef>
              <a:spcAft>
                <a:spcPts val="0"/>
              </a:spcAft>
              <a:buClr>
                <a:srgbClr val="403CCF"/>
              </a:buClr>
              <a:buSzPts val="3250"/>
              <a:buFont typeface="Libre Baskerville"/>
              <a:buNone/>
              <a:tabLst/>
              <a:defRPr/>
            </a:pPr>
            <a:endParaRPr kumimoji="0" lang="en-US" sz="3250" b="0" i="0" u="none" strike="noStrike" kern="0" cap="none" spc="0" normalizeH="0" baseline="0" noProof="0" dirty="0">
              <a:ln>
                <a:noFill/>
              </a:ln>
              <a:solidFill>
                <a:schemeClr val="dk1"/>
              </a:solidFill>
              <a:effectLst/>
              <a:uLnTx/>
              <a:uFillTx/>
              <a:latin typeface="Calibri"/>
              <a:ea typeface="Calibri"/>
              <a:cs typeface="Calibri"/>
              <a:sym typeface="Calibri"/>
            </a:endParaRPr>
          </a:p>
        </p:txBody>
      </p:sp>
      <p:sp>
        <p:nvSpPr>
          <p:cNvPr id="195" name="Google Shape;195;p13">
            <a:extLst>
              <a:ext uri="{C183D7F6-B498-43B3-948B-1728B52AA6E4}">
                <adec:decorative xmlns:adec="http://schemas.microsoft.com/office/drawing/2017/decorative" val="1"/>
              </a:ext>
            </a:extLst>
          </p:cNvPr>
          <p:cNvSpPr/>
          <p:nvPr/>
        </p:nvSpPr>
        <p:spPr>
          <a:xfrm>
            <a:off x="661475" y="2809875"/>
            <a:ext cx="6906444" cy="26461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endParaRPr sz="1300" b="0" i="0" u="none" strike="noStrike" cap="none" dirty="0">
              <a:solidFill>
                <a:schemeClr val="dk1"/>
              </a:solidFill>
              <a:latin typeface="Calibri"/>
              <a:ea typeface="Calibri"/>
              <a:cs typeface="Calibri"/>
              <a:sym typeface="Calibri"/>
            </a:endParaRPr>
          </a:p>
        </p:txBody>
      </p:sp>
      <p:sp>
        <p:nvSpPr>
          <p:cNvPr id="196" name="Google Shape;196;p13"/>
          <p:cNvSpPr/>
          <p:nvPr/>
        </p:nvSpPr>
        <p:spPr>
          <a:xfrm>
            <a:off x="0" y="721454"/>
            <a:ext cx="7619809" cy="6136546"/>
          </a:xfrm>
          <a:prstGeom prst="rect">
            <a:avLst/>
          </a:prstGeom>
          <a:noFill/>
          <a:ln>
            <a:noFill/>
          </a:ln>
        </p:spPr>
        <p:txBody>
          <a:bodyPr spcFirstLastPara="1" wrap="square" lIns="0" tIns="0" rIns="0" bIns="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100" dirty="0">
                <a:solidFill>
                  <a:schemeClr val="dk1"/>
                </a:solidFill>
              </a:rPr>
              <a:t>     1. Department of Health and Social Care (2022). </a:t>
            </a:r>
            <a:r>
              <a:rPr lang="en-US" sz="1100" i="1" dirty="0">
                <a:solidFill>
                  <a:schemeClr val="dk1"/>
                </a:solidFill>
              </a:rPr>
              <a:t>A plan for digital health and social care</a:t>
            </a:r>
            <a:r>
              <a:rPr lang="en-US" sz="1100" dirty="0">
                <a:solidFill>
                  <a:schemeClr val="dk1"/>
                </a:solidFill>
              </a:rPr>
              <a:t>. London: Department of Health and Social Care. Available at:</a:t>
            </a:r>
            <a:r>
              <a:rPr lang="en-US" sz="1100" dirty="0">
                <a:solidFill>
                  <a:schemeClr val="dk1"/>
                </a:solidFill>
                <a:uFill>
                  <a:noFill/>
                </a:uFill>
                <a:hlinkClick r:id="rId4">
                  <a:extLst>
                    <a:ext uri="{A12FA001-AC4F-418D-AE19-62706E023703}">
                      <ahyp:hlinkClr xmlns:ahyp="http://schemas.microsoft.com/office/drawing/2018/hyperlinkcolor" val="tx"/>
                    </a:ext>
                  </a:extLst>
                </a:hlinkClick>
              </a:rPr>
              <a:t> </a:t>
            </a:r>
            <a:r>
              <a:rPr lang="en-US" sz="1100" u="sng" dirty="0">
                <a:solidFill>
                  <a:schemeClr val="hlink"/>
                </a:solidFill>
                <a:hlinkClick r:id="rId4"/>
              </a:rPr>
              <a:t>https://www.gov.uk/government/publications/a-plan-for-digital-health-and-social-care/a-plan-for-digital-health-and-social-care</a:t>
            </a:r>
            <a:r>
              <a:rPr lang="en-US" sz="1100" dirty="0">
                <a:solidFill>
                  <a:schemeClr val="dk1"/>
                </a:solidFill>
              </a:rPr>
              <a:t> (Accessed: 12 July 2026). </a:t>
            </a:r>
            <a:endParaRPr sz="1100" dirty="0">
              <a:solidFill>
                <a:schemeClr val="dk1"/>
              </a:solidFill>
            </a:endParaRPr>
          </a:p>
          <a:p>
            <a:pPr lvl="0" algn="l" rtl="0">
              <a:lnSpc>
                <a:spcPct val="115000"/>
              </a:lnSpc>
              <a:spcBef>
                <a:spcPts val="1200"/>
              </a:spcBef>
              <a:spcAft>
                <a:spcPts val="0"/>
              </a:spcAft>
              <a:buClr>
                <a:schemeClr val="dk1"/>
              </a:buClr>
              <a:buSzPts val="1100"/>
            </a:pPr>
            <a:r>
              <a:rPr lang="en-US" sz="1100" dirty="0">
                <a:solidFill>
                  <a:schemeClr val="dk1"/>
                </a:solidFill>
              </a:rPr>
              <a:t> 2.     Fallon, C., Jones, E., Oliver, N., Reddy, M. and Avari, P. (2022) ‘The impact of socio-economic deprivation on access to diabetes technology in adults with type 1 diabetes’, </a:t>
            </a:r>
            <a:r>
              <a:rPr lang="en-US" sz="1100" i="1" dirty="0">
                <a:solidFill>
                  <a:schemeClr val="dk1"/>
                </a:solidFill>
              </a:rPr>
              <a:t>Diabetic Medicine</a:t>
            </a:r>
            <a:r>
              <a:rPr lang="en-US" sz="1100" dirty="0">
                <a:solidFill>
                  <a:schemeClr val="dk1"/>
                </a:solidFill>
              </a:rPr>
              <a:t>, 39(10), e14906. </a:t>
            </a:r>
            <a:r>
              <a:rPr lang="en-US" sz="1100" dirty="0" err="1">
                <a:solidFill>
                  <a:schemeClr val="dk1"/>
                </a:solidFill>
              </a:rPr>
              <a:t>doi</a:t>
            </a:r>
            <a:r>
              <a:rPr lang="en-US" sz="1100" dirty="0">
                <a:solidFill>
                  <a:schemeClr val="dk1"/>
                </a:solidFill>
              </a:rPr>
              <a:t>: 10.1111/dme.14906.</a:t>
            </a:r>
          </a:p>
          <a:p>
            <a:pPr marL="0" lvl="0" indent="0" algn="l" rtl="0">
              <a:lnSpc>
                <a:spcPct val="115000"/>
              </a:lnSpc>
              <a:spcBef>
                <a:spcPts val="1200"/>
              </a:spcBef>
              <a:spcAft>
                <a:spcPts val="0"/>
              </a:spcAft>
              <a:buClr>
                <a:schemeClr val="dk1"/>
              </a:buClr>
              <a:buSzPts val="1100"/>
              <a:buFont typeface="Arial"/>
              <a:buNone/>
            </a:pPr>
            <a:r>
              <a:rPr lang="en-US" sz="1100" dirty="0">
                <a:solidFill>
                  <a:schemeClr val="dk1"/>
                </a:solidFill>
              </a:rPr>
              <a:t>  3 . Information Commissioner’s Office (2023) </a:t>
            </a:r>
            <a:r>
              <a:rPr lang="en-US" sz="1100" i="1" dirty="0">
                <a:solidFill>
                  <a:schemeClr val="dk1"/>
                </a:solidFill>
              </a:rPr>
              <a:t>A guide to the UK General Data Protection Regulation (UK GDPR)</a:t>
            </a:r>
            <a:r>
              <a:rPr lang="en-US" sz="1100" dirty="0">
                <a:solidFill>
                  <a:schemeClr val="dk1"/>
                </a:solidFill>
              </a:rPr>
              <a:t>. Wilmslow: Information Commissioner’s Office. Available at:</a:t>
            </a:r>
            <a:r>
              <a:rPr lang="en-US" sz="1100" dirty="0">
                <a:solidFill>
                  <a:schemeClr val="dk1"/>
                </a:solidFill>
                <a:uFill>
                  <a:noFill/>
                </a:uFill>
                <a:hlinkClick r:id="rId5">
                  <a:extLst>
                    <a:ext uri="{A12FA001-AC4F-418D-AE19-62706E023703}">
                      <ahyp:hlinkClr xmlns:ahyp="http://schemas.microsoft.com/office/drawing/2018/hyperlinkcolor" val="tx"/>
                    </a:ext>
                  </a:extLst>
                </a:hlinkClick>
              </a:rPr>
              <a:t> </a:t>
            </a:r>
            <a:r>
              <a:rPr lang="en-US" sz="1100" u="sng" dirty="0">
                <a:solidFill>
                  <a:schemeClr val="hlink"/>
                </a:solidFill>
                <a:hlinkClick r:id="rId5"/>
              </a:rPr>
              <a:t>https://ico.org.uk/for-organisations/uk-gdpr-guidance-and-resources/</a:t>
            </a:r>
            <a:r>
              <a:rPr lang="en-US" sz="1100" dirty="0">
                <a:solidFill>
                  <a:schemeClr val="dk1"/>
                </a:solidFill>
              </a:rPr>
              <a:t> (Accessed: 12 July 2026).</a:t>
            </a:r>
          </a:p>
          <a:p>
            <a:pPr marL="0" lvl="0" indent="0" algn="l" rtl="0">
              <a:lnSpc>
                <a:spcPct val="115000"/>
              </a:lnSpc>
              <a:spcBef>
                <a:spcPts val="1200"/>
              </a:spcBef>
              <a:spcAft>
                <a:spcPts val="0"/>
              </a:spcAft>
              <a:buClr>
                <a:schemeClr val="dk1"/>
              </a:buClr>
              <a:buSzPts val="1100"/>
              <a:buFont typeface="Arial"/>
              <a:buNone/>
            </a:pPr>
            <a:r>
              <a:rPr lang="en-US" sz="1100" dirty="0">
                <a:solidFill>
                  <a:schemeClr val="dk1"/>
                </a:solidFill>
              </a:rPr>
              <a:t> 4. National Institute for Health and Care Excellence (2023b) </a:t>
            </a:r>
            <a:r>
              <a:rPr lang="en-US" sz="1100" i="1" dirty="0">
                <a:solidFill>
                  <a:schemeClr val="dk1"/>
                </a:solidFill>
              </a:rPr>
              <a:t>Type 2 diabetes in adults</a:t>
            </a:r>
            <a:r>
              <a:rPr lang="en-US" sz="1100" dirty="0">
                <a:solidFill>
                  <a:schemeClr val="dk1"/>
                </a:solidFill>
              </a:rPr>
              <a:t>. Quality standard QS209. London: NICE. Available at:</a:t>
            </a:r>
            <a:r>
              <a:rPr lang="en-US" sz="1100" dirty="0">
                <a:solidFill>
                  <a:schemeClr val="dk1"/>
                </a:solidFill>
                <a:uFill>
                  <a:noFill/>
                </a:uFill>
                <a:hlinkClick r:id="rId6">
                  <a:extLst>
                    <a:ext uri="{A12FA001-AC4F-418D-AE19-62706E023703}">
                      <ahyp:hlinkClr xmlns:ahyp="http://schemas.microsoft.com/office/drawing/2018/hyperlinkcolor" val="tx"/>
                    </a:ext>
                  </a:extLst>
                </a:hlinkClick>
              </a:rPr>
              <a:t> </a:t>
            </a:r>
            <a:r>
              <a:rPr lang="en-US" sz="1100" u="sng" dirty="0">
                <a:solidFill>
                  <a:schemeClr val="hlink"/>
                </a:solidFill>
                <a:hlinkClick r:id="rId6"/>
              </a:rPr>
              <a:t>https://www.nice.org.uk/guidance/qs209</a:t>
            </a:r>
            <a:r>
              <a:rPr lang="en-US" sz="1100" dirty="0">
                <a:solidFill>
                  <a:schemeClr val="dk1"/>
                </a:solidFill>
              </a:rPr>
              <a:t> (Accessed: 12 July 2026).</a:t>
            </a:r>
            <a:endParaRPr sz="1100" dirty="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US" sz="1100" dirty="0">
                <a:solidFill>
                  <a:schemeClr val="dk1"/>
                </a:solidFill>
              </a:rPr>
              <a:t>  5     NHS England (2019) </a:t>
            </a:r>
            <a:r>
              <a:rPr lang="en-US" sz="1100" i="1" dirty="0">
                <a:solidFill>
                  <a:schemeClr val="dk1"/>
                </a:solidFill>
              </a:rPr>
              <a:t>Flash glucose monitoring: National arrangements for funding of relevant diabetes patients</a:t>
            </a:r>
            <a:r>
              <a:rPr lang="en-US" sz="1100" dirty="0">
                <a:solidFill>
                  <a:schemeClr val="dk1"/>
                </a:solidFill>
              </a:rPr>
              <a:t>. London: NHS England. Available at:</a:t>
            </a:r>
            <a:r>
              <a:rPr lang="en-US" sz="1100" dirty="0">
                <a:solidFill>
                  <a:schemeClr val="dk1"/>
                </a:solidFill>
                <a:uFill>
                  <a:noFill/>
                </a:uFill>
                <a:hlinkClick r:id="rId7">
                  <a:extLst>
                    <a:ext uri="{A12FA001-AC4F-418D-AE19-62706E023703}">
                      <ahyp:hlinkClr xmlns:ahyp="http://schemas.microsoft.com/office/drawing/2018/hyperlinkcolor" val="tx"/>
                    </a:ext>
                  </a:extLst>
                </a:hlinkClick>
              </a:rPr>
              <a:t> </a:t>
            </a:r>
            <a:r>
              <a:rPr lang="en-US" sz="1100" u="sng" dirty="0">
                <a:solidFill>
                  <a:schemeClr val="hlink"/>
                </a:solidFill>
                <a:hlinkClick r:id="rId7"/>
              </a:rPr>
              <a:t>https://www.england.nhs.uk/publication/flash-glucose-monitoring-national-arrangements-for-funding-of-relevant-diabetes-patients/</a:t>
            </a:r>
            <a:r>
              <a:rPr lang="en-US" sz="1100" dirty="0">
                <a:solidFill>
                  <a:schemeClr val="dk1"/>
                </a:solidFill>
              </a:rPr>
              <a:t> (Accessed: 12 July 2026).</a:t>
            </a:r>
            <a:endParaRPr sz="1100" dirty="0">
              <a:solidFill>
                <a:schemeClr val="dk1"/>
              </a:solidFill>
            </a:endParaRPr>
          </a:p>
          <a:p>
            <a:pPr lvl="0">
              <a:lnSpc>
                <a:spcPct val="115000"/>
              </a:lnSpc>
              <a:spcBef>
                <a:spcPts val="1200"/>
              </a:spcBef>
            </a:pPr>
            <a:r>
              <a:rPr lang="en-US" sz="1100" dirty="0">
                <a:solidFill>
                  <a:schemeClr val="dk1"/>
                </a:solidFill>
              </a:rPr>
              <a:t>  6.   NHS England (2022a) ‘NHS to roll out life-changing glucose monitors to all type 1 diabetes patients’, 2 August. Available at:</a:t>
            </a:r>
            <a:r>
              <a:rPr lang="en-US" sz="1100" dirty="0">
                <a:solidFill>
                  <a:schemeClr val="dk1"/>
                </a:solidFill>
                <a:uFill>
                  <a:noFill/>
                </a:uFill>
                <a:hlinkClick r:id="rId8">
                  <a:extLst>
                    <a:ext uri="{A12FA001-AC4F-418D-AE19-62706E023703}">
                      <ahyp:hlinkClr xmlns:ahyp="http://schemas.microsoft.com/office/drawing/2018/hyperlinkcolor" val="tx"/>
                    </a:ext>
                  </a:extLst>
                </a:hlinkClick>
              </a:rPr>
              <a:t> </a:t>
            </a:r>
            <a:r>
              <a:rPr lang="en-US" sz="1100" u="sng" dirty="0">
                <a:solidFill>
                  <a:schemeClr val="hlink"/>
                </a:solidFill>
                <a:hlinkClick r:id="rId8"/>
              </a:rPr>
              <a:t>https://www.england.nhs.uk/2022/08/nhs-to-roll-out-life-changing-glucose-monitors-to-all-type-1-diabetes-patients/</a:t>
            </a:r>
            <a:r>
              <a:rPr lang="en-US" sz="1100" dirty="0">
                <a:solidFill>
                  <a:schemeClr val="dk1"/>
                </a:solidFill>
              </a:rPr>
              <a:t> (Accessed: 12 July 2026).</a:t>
            </a:r>
          </a:p>
          <a:p>
            <a:pPr lvl="0">
              <a:lnSpc>
                <a:spcPct val="115000"/>
              </a:lnSpc>
              <a:spcBef>
                <a:spcPts val="1200"/>
              </a:spcBef>
            </a:pPr>
            <a:r>
              <a:rPr lang="en-US" sz="1100" dirty="0">
                <a:solidFill>
                  <a:schemeClr val="dk1"/>
                </a:solidFill>
              </a:rPr>
              <a:t>  7.    NHS England (2022b) ‘Rapid NHS rollout sees 200,000 diabetes patients get life-changing devices’, 31 December. Available at:</a:t>
            </a:r>
            <a:r>
              <a:rPr lang="en-US" sz="1100" dirty="0">
                <a:solidFill>
                  <a:schemeClr val="dk1"/>
                </a:solidFill>
                <a:uFill>
                  <a:noFill/>
                </a:uFill>
                <a:hlinkClick r:id="rId9">
                  <a:extLst>
                    <a:ext uri="{A12FA001-AC4F-418D-AE19-62706E023703}">
                      <ahyp:hlinkClr xmlns:ahyp="http://schemas.microsoft.com/office/drawing/2018/hyperlinkcolor" val="tx"/>
                    </a:ext>
                  </a:extLst>
                </a:hlinkClick>
              </a:rPr>
              <a:t> </a:t>
            </a:r>
            <a:r>
              <a:rPr lang="en-US" sz="1100" u="sng" dirty="0">
                <a:solidFill>
                  <a:schemeClr val="hlink"/>
                </a:solidFill>
                <a:hlinkClick r:id="rId9"/>
              </a:rPr>
              <a:t>https://www.england.nhs.uk/2022/12/rapid-nhs-rollout-sees-200000-diabetes-patients-get-lifechanging-devices/</a:t>
            </a:r>
            <a:r>
              <a:rPr lang="en-US" sz="1100" dirty="0">
                <a:solidFill>
                  <a:schemeClr val="dk1"/>
                </a:solidFill>
              </a:rPr>
              <a:t> (Accessed: 12 July 2026).</a:t>
            </a:r>
          </a:p>
          <a:p>
            <a:pPr lvl="0">
              <a:lnSpc>
                <a:spcPct val="115000"/>
              </a:lnSpc>
              <a:spcBef>
                <a:spcPts val="1200"/>
              </a:spcBef>
              <a:spcAft>
                <a:spcPts val="1200"/>
              </a:spcAft>
            </a:pPr>
            <a:r>
              <a:rPr lang="en-US" sz="1100" dirty="0">
                <a:solidFill>
                  <a:schemeClr val="dk1"/>
                </a:solidFill>
              </a:rPr>
              <a:t>  8.     NHS England (2024) </a:t>
            </a:r>
            <a:r>
              <a:rPr lang="en-US" sz="1100" i="1" dirty="0">
                <a:solidFill>
                  <a:schemeClr val="dk1"/>
                </a:solidFill>
              </a:rPr>
              <a:t>Hybrid closed-loop technologies: Five-year implementation strategy</a:t>
            </a:r>
            <a:r>
              <a:rPr lang="en-US" sz="1100" dirty="0">
                <a:solidFill>
                  <a:schemeClr val="dk1"/>
                </a:solidFill>
              </a:rPr>
              <a:t>. London: NHS England. Available at:</a:t>
            </a:r>
            <a:r>
              <a:rPr lang="en-US" sz="1100" dirty="0">
                <a:solidFill>
                  <a:schemeClr val="dk1"/>
                </a:solidFill>
                <a:uFill>
                  <a:noFill/>
                </a:uFill>
                <a:hlinkClick r:id="rId10">
                  <a:extLst>
                    <a:ext uri="{A12FA001-AC4F-418D-AE19-62706E023703}">
                      <ahyp:hlinkClr xmlns:ahyp="http://schemas.microsoft.com/office/drawing/2018/hyperlinkcolor" val="tx"/>
                    </a:ext>
                  </a:extLst>
                </a:hlinkClick>
              </a:rPr>
              <a:t> </a:t>
            </a:r>
            <a:r>
              <a:rPr lang="en-US" sz="1100" u="sng" dirty="0">
                <a:solidFill>
                  <a:schemeClr val="hlink"/>
                </a:solidFill>
                <a:hlinkClick r:id="rId11"/>
              </a:rPr>
              <a:t>https://www.england.nhs.uk/long-read/hybrid-closed-loop-technologies-5-year-implementation-strategy</a:t>
            </a:r>
            <a:r>
              <a:rPr lang="en-US" sz="1100" u="sng" dirty="0">
                <a:solidFill>
                  <a:schemeClr val="hlink"/>
                </a:solidFill>
              </a:rPr>
              <a:t> </a:t>
            </a:r>
            <a:endParaRPr sz="1100" dirty="0">
              <a:solidFill>
                <a:schemeClr val="dk1"/>
              </a:solidFil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1520</Words>
  <Application>Microsoft Office PowerPoint</Application>
  <PresentationFormat>Widescreen</PresentationFormat>
  <Paragraphs>117</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Libre Baskerville</vt:lpstr>
      <vt:lpstr>Arial</vt:lpstr>
      <vt:lpstr>Open Sans</vt:lpstr>
      <vt:lpstr>Calibri</vt:lpstr>
      <vt:lpstr>Office Theme</vt:lpstr>
      <vt:lpstr>Critical Evaluation of FreeStyle Libre in NHS Diabetes Care</vt:lpstr>
      <vt:lpstr>Why It Matters</vt:lpstr>
      <vt:lpstr>How the Technology Works</vt:lpstr>
      <vt:lpstr>Implementation in the NHS</vt:lpstr>
      <vt:lpstr>Workforce Implications</vt:lpstr>
      <vt:lpstr>Service Delivery: Benefits &amp; Caveats</vt:lpstr>
      <vt:lpstr>Patient Outcomes — Opportunities &amp; Harms</vt:lpstr>
      <vt:lpstr>Families, Communities &amp; Equity</vt:lpstr>
      <vt:lpstr>Recommendations for NHS Practice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Saira Zaeed (2332216)</cp:lastModifiedBy>
  <cp:revision>1</cp:revision>
  <dcterms:modified xsi:type="dcterms:W3CDTF">2026-07-12T00:18:50Z</dcterms:modified>
</cp:coreProperties>
</file>